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68"/>
  </p:notesMasterIdLst>
  <p:handoutMasterIdLst>
    <p:handoutMasterId r:id="rId69"/>
  </p:handoutMasterIdLst>
  <p:sldIdLst>
    <p:sldId id="1132" r:id="rId2"/>
    <p:sldId id="1159" r:id="rId3"/>
    <p:sldId id="1160" r:id="rId4"/>
    <p:sldId id="424" r:id="rId5"/>
    <p:sldId id="423" r:id="rId6"/>
    <p:sldId id="427" r:id="rId7"/>
    <p:sldId id="428" r:id="rId8"/>
    <p:sldId id="431" r:id="rId9"/>
    <p:sldId id="432" r:id="rId10"/>
    <p:sldId id="429" r:id="rId11"/>
    <p:sldId id="430" r:id="rId12"/>
    <p:sldId id="433" r:id="rId13"/>
    <p:sldId id="438" r:id="rId14"/>
    <p:sldId id="434" r:id="rId15"/>
    <p:sldId id="435" r:id="rId16"/>
    <p:sldId id="436" r:id="rId17"/>
    <p:sldId id="437" r:id="rId18"/>
    <p:sldId id="439" r:id="rId19"/>
    <p:sldId id="445" r:id="rId20"/>
    <p:sldId id="446" r:id="rId21"/>
    <p:sldId id="440" r:id="rId22"/>
    <p:sldId id="441" r:id="rId23"/>
    <p:sldId id="442" r:id="rId24"/>
    <p:sldId id="443" r:id="rId25"/>
    <p:sldId id="444" r:id="rId26"/>
    <p:sldId id="447" r:id="rId27"/>
    <p:sldId id="448" r:id="rId28"/>
    <p:sldId id="449" r:id="rId29"/>
    <p:sldId id="451" r:id="rId30"/>
    <p:sldId id="452" r:id="rId31"/>
    <p:sldId id="453" r:id="rId32"/>
    <p:sldId id="1196" r:id="rId33"/>
    <p:sldId id="1161" r:id="rId34"/>
    <p:sldId id="1162" r:id="rId35"/>
    <p:sldId id="1163" r:id="rId36"/>
    <p:sldId id="1164" r:id="rId37"/>
    <p:sldId id="1165" r:id="rId38"/>
    <p:sldId id="1166" r:id="rId39"/>
    <p:sldId id="1167" r:id="rId40"/>
    <p:sldId id="1168" r:id="rId41"/>
    <p:sldId id="1169" r:id="rId42"/>
    <p:sldId id="1170" r:id="rId43"/>
    <p:sldId id="1171" r:id="rId44"/>
    <p:sldId id="1172" r:id="rId45"/>
    <p:sldId id="1173" r:id="rId46"/>
    <p:sldId id="1174" r:id="rId47"/>
    <p:sldId id="1175" r:id="rId48"/>
    <p:sldId id="1176" r:id="rId49"/>
    <p:sldId id="1177" r:id="rId50"/>
    <p:sldId id="1178" r:id="rId51"/>
    <p:sldId id="1179" r:id="rId52"/>
    <p:sldId id="1180" r:id="rId53"/>
    <p:sldId id="1181" r:id="rId54"/>
    <p:sldId id="1182" r:id="rId55"/>
    <p:sldId id="1183" r:id="rId56"/>
    <p:sldId id="1184" r:id="rId57"/>
    <p:sldId id="1185" r:id="rId58"/>
    <p:sldId id="1186" r:id="rId59"/>
    <p:sldId id="1187" r:id="rId60"/>
    <p:sldId id="1188" r:id="rId61"/>
    <p:sldId id="1189" r:id="rId62"/>
    <p:sldId id="1190" r:id="rId63"/>
    <p:sldId id="1197" r:id="rId64"/>
    <p:sldId id="1193" r:id="rId65"/>
    <p:sldId id="1194" r:id="rId66"/>
    <p:sldId id="1195" r:id="rId67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1132"/>
            <p14:sldId id="1159"/>
            <p14:sldId id="1160"/>
            <p14:sldId id="424"/>
            <p14:sldId id="423"/>
            <p14:sldId id="427"/>
            <p14:sldId id="428"/>
            <p14:sldId id="431"/>
            <p14:sldId id="432"/>
            <p14:sldId id="429"/>
            <p14:sldId id="430"/>
            <p14:sldId id="433"/>
            <p14:sldId id="438"/>
            <p14:sldId id="434"/>
            <p14:sldId id="435"/>
            <p14:sldId id="436"/>
            <p14:sldId id="437"/>
            <p14:sldId id="439"/>
            <p14:sldId id="445"/>
            <p14:sldId id="446"/>
            <p14:sldId id="440"/>
            <p14:sldId id="441"/>
            <p14:sldId id="442"/>
            <p14:sldId id="443"/>
            <p14:sldId id="444"/>
            <p14:sldId id="447"/>
            <p14:sldId id="448"/>
            <p14:sldId id="449"/>
            <p14:sldId id="451"/>
            <p14:sldId id="452"/>
            <p14:sldId id="453"/>
            <p14:sldId id="1196"/>
            <p14:sldId id="1161"/>
            <p14:sldId id="1162"/>
            <p14:sldId id="1163"/>
            <p14:sldId id="1164"/>
            <p14:sldId id="1165"/>
            <p14:sldId id="1166"/>
            <p14:sldId id="1167"/>
            <p14:sldId id="1168"/>
            <p14:sldId id="1169"/>
            <p14:sldId id="1170"/>
            <p14:sldId id="1171"/>
            <p14:sldId id="1172"/>
            <p14:sldId id="1173"/>
            <p14:sldId id="1174"/>
            <p14:sldId id="1175"/>
            <p14:sldId id="1176"/>
            <p14:sldId id="1177"/>
            <p14:sldId id="1178"/>
            <p14:sldId id="1179"/>
            <p14:sldId id="1180"/>
            <p14:sldId id="1181"/>
            <p14:sldId id="1182"/>
            <p14:sldId id="1183"/>
            <p14:sldId id="1184"/>
            <p14:sldId id="1185"/>
            <p14:sldId id="1186"/>
            <p14:sldId id="1187"/>
            <p14:sldId id="1188"/>
            <p14:sldId id="1189"/>
            <p14:sldId id="1190"/>
            <p14:sldId id="1197"/>
            <p14:sldId id="1193"/>
            <p14:sldId id="1194"/>
            <p14:sldId id="11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0204" autoAdjust="0"/>
  </p:normalViewPr>
  <p:slideViewPr>
    <p:cSldViewPr snapToGrid="0">
      <p:cViewPr varScale="1">
        <p:scale>
          <a:sx n="115" d="100"/>
          <a:sy n="115" d="100"/>
        </p:scale>
        <p:origin x="9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0C4F5CD-D0E5-DF41-B525-E9817144DF9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058806-02FC-A241-A53F-636AB1998BDA}" type="slidenum">
              <a:rPr lang="en-US" sz="1200"/>
              <a:pPr eaLnBrk="1" hangingPunct="1"/>
              <a:t>39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33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7C47FC-0F0A-8E4F-B5DE-734CE6F1CEF4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11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2120A9-47AA-A648-8AB7-A9B43AD60CE4}" type="slidenum">
              <a:rPr lang="en-US" sz="1200"/>
              <a:pPr eaLnBrk="1" hangingPunct="1"/>
              <a:t>41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35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695EAD-5457-574E-9CC6-03B48A22007E}" type="slidenum">
              <a:rPr lang="en-US" sz="1200"/>
              <a:pPr eaLnBrk="1" hangingPunct="1"/>
              <a:t>42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53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E99EB3-520D-1246-AB93-397C6012B62D}" type="slidenum">
              <a:rPr lang="en-US" sz="1200"/>
              <a:pPr eaLnBrk="1" hangingPunct="1"/>
              <a:t>43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84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76FD68-5BBF-8A4C-AA45-13133EF992D3}" type="slidenum">
              <a:rPr lang="en-US" sz="1200"/>
              <a:pPr eaLnBrk="1" hangingPunct="1"/>
              <a:t>44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67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EBF0FE-FFCF-4145-9384-A1F8D166D3CA}" type="slidenum">
              <a:rPr lang="en-US" sz="1200"/>
              <a:pPr eaLnBrk="1" hangingPunct="1"/>
              <a:t>45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98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8EC65A-83FD-C14F-A436-19A49465BDF5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9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F164B3-B27A-3F4C-9AAA-9082577E9380}" type="slidenum">
              <a:rPr lang="en-US" sz="1200"/>
              <a:pPr eaLnBrk="1" hangingPunct="1"/>
              <a:t>47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5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14BE32-D1CC-5B4F-8422-7109611056B8}" type="slidenum">
              <a:rPr lang="en-US" sz="1200"/>
              <a:pPr eaLnBrk="1" hangingPunct="1"/>
              <a:t>48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73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4D7CB0-F485-B946-9024-61D9223F868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837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232F8C-0CD5-7D4B-B41E-940C750C10D3}" type="slidenum">
              <a:rPr lang="en-US" sz="1200"/>
              <a:pPr eaLnBrk="1" hangingPunct="1"/>
              <a:t>49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0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CA6477-B769-3C44-8821-31AE1D797EC9}" type="slidenum">
              <a:rPr lang="en-US" sz="1200"/>
              <a:pPr eaLnBrk="1" hangingPunct="1"/>
              <a:t>50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328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9BE8D4-588E-124D-B0E4-1C28075E7D54}" type="slidenum">
              <a:rPr lang="en-US" sz="1200"/>
              <a:pPr eaLnBrk="1" hangingPunct="1"/>
              <a:t>51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073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743A7C5-981D-3144-B794-B018EF361C1F}" type="slidenum">
              <a:rPr lang="en-US" sz="1200"/>
              <a:pPr eaLnBrk="1" hangingPunct="1"/>
              <a:t>52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04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D6E3A12-1605-8142-9D32-9D40DB03712A}" type="slidenum">
              <a:rPr lang="en-US" sz="1200"/>
              <a:pPr eaLnBrk="1" hangingPunct="1"/>
              <a:t>53</a:t>
            </a:fld>
            <a:endParaRPr lang="en-US" sz="120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18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198DB47-F3B6-F541-853E-647209ABB5E2}" type="slidenum">
              <a:rPr lang="en-US" sz="1200"/>
              <a:pPr eaLnBrk="1" hangingPunct="1"/>
              <a:t>54</a:t>
            </a:fld>
            <a:endParaRPr lang="en-US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22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51C8F4-9860-564D-8E61-8D7C536C5C54}" type="slidenum">
              <a:rPr lang="en-US" sz="1200"/>
              <a:pPr eaLnBrk="1" hangingPunct="1"/>
              <a:t>55</a:t>
            </a:fld>
            <a:endParaRPr lang="en-US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089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275466-6881-6F4F-8405-59C656DA1142}" type="slidenum">
              <a:rPr lang="en-US" sz="1200"/>
              <a:pPr eaLnBrk="1" hangingPunct="1"/>
              <a:t>56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512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F7F66F-C103-DA4B-91FD-C9DBE36DBAC2}" type="slidenum">
              <a:rPr lang="en-US" sz="1200"/>
              <a:pPr eaLnBrk="1" hangingPunct="1"/>
              <a:t>57</a:t>
            </a:fld>
            <a:endParaRPr lang="en-US" sz="120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6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E17A5A4-9727-0048-BEDE-A92FBA67D778}" type="slidenum">
              <a:rPr lang="en-US" sz="1200"/>
              <a:pPr eaLnBrk="1" hangingPunct="1"/>
              <a:t>58</a:t>
            </a:fld>
            <a:endParaRPr lang="en-US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62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EC30F5-FAD1-2845-BF6E-79BC1AD48AB7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93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C0C488-D115-9949-93B4-8B431227F8D3}" type="slidenum">
              <a:rPr lang="en-US" sz="1200"/>
              <a:pPr eaLnBrk="1" hangingPunct="1"/>
              <a:t>59</a:t>
            </a:fld>
            <a:endParaRPr lang="en-US" sz="120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266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963518-AFA4-9048-8417-FF9C5B483665}" type="slidenum">
              <a:rPr lang="en-US" sz="1200"/>
              <a:pPr eaLnBrk="1" hangingPunct="1"/>
              <a:t>60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74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9AD9FE-9157-3540-8E03-47E705F3F72A}" type="slidenum">
              <a:rPr lang="en-US" sz="1200"/>
              <a:pPr eaLnBrk="1" hangingPunct="1"/>
              <a:t>61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88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38A180-0B78-484C-9037-A96C170F4D41}" type="slidenum">
              <a:rPr lang="en-US" sz="1200"/>
              <a:pPr eaLnBrk="1" hangingPunct="1"/>
              <a:t>62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229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963518-AFA4-9048-8417-FF9C5B483665}" type="slidenum">
              <a:rPr lang="en-US" sz="1200"/>
              <a:pPr eaLnBrk="1" hangingPunct="1"/>
              <a:t>64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350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963518-AFA4-9048-8417-FF9C5B483665}" type="slidenum">
              <a:rPr lang="en-US" sz="1200"/>
              <a:pPr eaLnBrk="1" hangingPunct="1"/>
              <a:t>65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70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26AD2D-95EE-5947-8621-DF15C0C4AEC7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11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85DAAE-20FA-CA49-B77A-918329E0CE78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9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26EDA4D-DF74-994B-A0E7-CE4BF270BF8D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75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D6679A6-D49B-FE4B-8E5C-9EA479992D81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7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EBE98B1-76D9-4D4E-A2BE-DACE52CAC2B4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98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275466-6881-6F4F-8405-59C656DA1142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5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0812" y="3943387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is-IS" dirty="0">
                <a:latin typeface="Bookman Old Style" charset="0"/>
              </a:rPr>
              <a:t>4730</a:t>
            </a:r>
            <a:r>
              <a:rPr lang="en-US" dirty="0">
                <a:latin typeface="Bookman Old Style" charset="0"/>
              </a:rPr>
              <a:t>: Distributed Systems</a:t>
            </a:r>
            <a:br>
              <a:rPr lang="en-US" dirty="0">
                <a:latin typeface="Bookman Old Style" charset="0"/>
              </a:rPr>
            </a:br>
            <a:br>
              <a:rPr lang="en-US" dirty="0">
                <a:latin typeface="Bookman Old Style" charset="0"/>
              </a:rPr>
            </a:br>
            <a:r>
              <a:rPr lang="en-US" dirty="0"/>
              <a:t>Distributed commit. 2PC. 3PC</a:t>
            </a:r>
            <a:br>
              <a:rPr lang="en-US" dirty="0"/>
            </a:br>
            <a:endParaRPr lang="en-US" dirty="0">
              <a:latin typeface="Bookman Old Style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10/01/24</a:t>
            </a:r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7213600" y="5041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75966856"/>
      </p:ext>
    </p:extLst>
  </p:cSld>
  <p:clrMapOvr>
    <a:masterClrMapping/>
  </p:clrMapOvr>
  <p:transition advTm="1451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ACID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Traditional transactional databases support the following: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A</a:t>
            </a:r>
            <a:r>
              <a:rPr lang="en-US" dirty="0"/>
              <a:t>tomicity: all or none; if transaction fails then no changes are applied to the database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onsistency: there are no violations of database integrity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solation: partial results from incomplete transactions are hidden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D</a:t>
            </a:r>
            <a:r>
              <a:rPr lang="en-US" dirty="0"/>
              <a:t>urability: the effects of committed transactions are permanent</a:t>
            </a:r>
          </a:p>
        </p:txBody>
      </p:sp>
    </p:spTree>
    <p:extLst>
      <p:ext uri="{BB962C8B-B14F-4D97-AF65-F5344CB8AC3E}">
        <p14:creationId xmlns:p14="http://schemas.microsoft.com/office/powerpoint/2010/main" val="100686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Phase Commits (2PC)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Well known techniques used to implement transactions in </a:t>
            </a:r>
            <a:r>
              <a:rPr lang="en-US" b="1" dirty="0"/>
              <a:t>centralized</a:t>
            </a:r>
            <a:r>
              <a:rPr lang="en-US" dirty="0"/>
              <a:t> databases</a:t>
            </a:r>
          </a:p>
          <a:p>
            <a:pPr lvl="1"/>
            <a:r>
              <a:rPr lang="en-US" dirty="0"/>
              <a:t>E.g. journaling (append-only logs)</a:t>
            </a:r>
          </a:p>
          <a:p>
            <a:pPr lvl="1"/>
            <a:r>
              <a:rPr lang="en-US" dirty="0"/>
              <a:t>Out of scope for this class (take a database class, or CS 5600)</a:t>
            </a:r>
          </a:p>
          <a:p>
            <a:pPr marL="0" indent="0">
              <a:buNone/>
            </a:pPr>
            <a:r>
              <a:rPr lang="en-US" dirty="0"/>
              <a:t>Two Phase Commit (2PC) is a protocol for implementing transactions in a </a:t>
            </a:r>
            <a:r>
              <a:rPr lang="en-US" b="1" dirty="0"/>
              <a:t>distributed</a:t>
            </a:r>
            <a:r>
              <a:rPr lang="en-US" dirty="0"/>
              <a:t> setting</a:t>
            </a:r>
          </a:p>
          <a:p>
            <a:pPr lvl="1"/>
            <a:r>
              <a:rPr lang="en-US" dirty="0"/>
              <a:t>Protocol operates in rounds</a:t>
            </a:r>
          </a:p>
          <a:p>
            <a:pPr lvl="1"/>
            <a:r>
              <a:rPr lang="en-US" dirty="0"/>
              <a:t>Assume we have </a:t>
            </a:r>
            <a:r>
              <a:rPr lang="en-US" dirty="0">
                <a:solidFill>
                  <a:schemeClr val="accent1"/>
                </a:solidFill>
              </a:rPr>
              <a:t>leader</a:t>
            </a:r>
            <a:r>
              <a:rPr lang="en-US" dirty="0"/>
              <a:t> or coordinator that manages transactions</a:t>
            </a:r>
          </a:p>
          <a:p>
            <a:pPr lvl="1"/>
            <a:r>
              <a:rPr lang="en-US" dirty="0"/>
              <a:t>Each replica </a:t>
            </a:r>
            <a:r>
              <a:rPr lang="en-US" dirty="0">
                <a:solidFill>
                  <a:schemeClr val="accent1"/>
                </a:solidFill>
              </a:rPr>
              <a:t>promises</a:t>
            </a:r>
            <a:r>
              <a:rPr lang="en-US" dirty="0"/>
              <a:t> that it is </a:t>
            </a:r>
            <a:r>
              <a:rPr lang="en-US" dirty="0">
                <a:solidFill>
                  <a:schemeClr val="accent1"/>
                </a:solidFill>
              </a:rPr>
              <a:t>ready to commit</a:t>
            </a:r>
          </a:p>
          <a:p>
            <a:pPr lvl="1"/>
            <a:r>
              <a:rPr lang="en-US" dirty="0"/>
              <a:t>Leader decides the outcome and instructs replicas to </a:t>
            </a:r>
            <a:r>
              <a:rPr lang="en-US" dirty="0">
                <a:solidFill>
                  <a:schemeClr val="accent1"/>
                </a:solidFill>
              </a:rPr>
              <a:t>commit </a:t>
            </a:r>
            <a:r>
              <a:rPr lang="en-US" dirty="0"/>
              <a:t>or</a:t>
            </a:r>
            <a:r>
              <a:rPr lang="en-US" dirty="0">
                <a:solidFill>
                  <a:schemeClr val="accent1"/>
                </a:solidFill>
              </a:rPr>
              <a:t> abort</a:t>
            </a:r>
          </a:p>
          <a:p>
            <a:pPr marL="0" indent="0">
              <a:buNone/>
            </a:pPr>
            <a:r>
              <a:rPr lang="en-US" dirty="0"/>
              <a:t>Assume no byzantine faults (i.e. nobody is malicious)</a:t>
            </a:r>
          </a:p>
        </p:txBody>
      </p:sp>
    </p:spTree>
    <p:extLst>
      <p:ext uri="{BB962C8B-B14F-4D97-AF65-F5344CB8AC3E}">
        <p14:creationId xmlns:p14="http://schemas.microsoft.com/office/powerpoint/2010/main" val="248407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02930" y="2154800"/>
            <a:ext cx="1830322" cy="17642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02930" y="2003727"/>
            <a:ext cx="3647760" cy="36346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2930" y="1836754"/>
            <a:ext cx="5458766" cy="54864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802930" y="2903266"/>
            <a:ext cx="1830322" cy="21969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0682" y="2916848"/>
            <a:ext cx="3603465" cy="50783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07568" y="2933600"/>
            <a:ext cx="5435577" cy="7637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12205" y="4630598"/>
            <a:ext cx="1830322" cy="17642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12205" y="4479524"/>
            <a:ext cx="3647760" cy="36346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812205" y="4312547"/>
            <a:ext cx="5458766" cy="5486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812205" y="5402917"/>
            <a:ext cx="1830322" cy="21969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819957" y="5400599"/>
            <a:ext cx="3603465" cy="5078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816843" y="5393493"/>
            <a:ext cx="5435577" cy="76375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47331" y="157560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6267" y="1569319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96613" y="157667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438521" y="49648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242905" y="49648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096612" y="49648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249209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249209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249209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2492094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2492094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2492094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916770" y="1713618"/>
            <a:ext cx="257694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txid</a:t>
            </a:r>
            <a:r>
              <a:rPr lang="en-US" sz="2000"/>
              <a:t> = 678; value = 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4172865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985649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814763" y="5506505"/>
            <a:ext cx="2828520" cy="917429"/>
            <a:chOff x="2814763" y="5530358"/>
            <a:chExt cx="2828520" cy="917429"/>
          </a:xfrm>
        </p:grpSpPr>
        <p:sp>
          <p:nvSpPr>
            <p:cNvPr id="68" name="Left Arrow 67"/>
            <p:cNvSpPr/>
            <p:nvPr/>
          </p:nvSpPr>
          <p:spPr>
            <a:xfrm>
              <a:off x="2978251" y="5852935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Left Arrow 6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Left Arrow 6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committed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76352" y="1503212"/>
            <a:ext cx="2696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Begin by distributing the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err="1"/>
              <a:t>Txid</a:t>
            </a:r>
            <a:r>
              <a:rPr lang="en-US" sz="2000"/>
              <a:t> is a logical clock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6351" y="2645654"/>
            <a:ext cx="29277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Wait to receive “ready to commit” from all replicas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Also called </a:t>
            </a:r>
            <a:r>
              <a:rPr lang="en-US" sz="2000">
                <a:solidFill>
                  <a:schemeClr val="accent1"/>
                </a:solidFill>
              </a:rPr>
              <a:t>promises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9957" y="4163125"/>
            <a:ext cx="2696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Tell replicas to commit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957" y="5296525"/>
            <a:ext cx="26327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At this point, all replicas are guaranteed to be up-to-date</a:t>
            </a:r>
          </a:p>
        </p:txBody>
      </p:sp>
    </p:spTree>
    <p:extLst>
      <p:ext uri="{BB962C8B-B14F-4D97-AF65-F5344CB8AC3E}">
        <p14:creationId xmlns:p14="http://schemas.microsoft.com/office/powerpoint/2010/main" val="125629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71" grpId="0"/>
      <p:bldP spid="72" grpId="0"/>
      <p:bldP spid="73" grpId="0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Failure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Replica Failure</a:t>
            </a:r>
          </a:p>
          <a:p>
            <a:pPr lvl="1"/>
            <a:r>
              <a:rPr lang="en-US" dirty="0"/>
              <a:t>Before or during the initial promise phase</a:t>
            </a:r>
          </a:p>
          <a:p>
            <a:pPr lvl="1"/>
            <a:r>
              <a:rPr lang="en-US" dirty="0"/>
              <a:t>Before or during the commit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Leader Failure</a:t>
            </a:r>
          </a:p>
          <a:p>
            <a:pPr lvl="1"/>
            <a:r>
              <a:rPr lang="en-US" dirty="0"/>
              <a:t>Before receiving all promises</a:t>
            </a:r>
          </a:p>
          <a:p>
            <a:pPr lvl="1"/>
            <a:r>
              <a:rPr lang="en-US" dirty="0"/>
              <a:t>Before or during sending commits</a:t>
            </a:r>
          </a:p>
          <a:p>
            <a:pPr lvl="1"/>
            <a:r>
              <a:rPr lang="en-US" dirty="0"/>
              <a:t>Before receiving all committed messages</a:t>
            </a:r>
          </a:p>
        </p:txBody>
      </p:sp>
    </p:spTree>
    <p:extLst>
      <p:ext uri="{BB962C8B-B14F-4D97-AF65-F5344CB8AC3E}">
        <p14:creationId xmlns:p14="http://schemas.microsoft.com/office/powerpoint/2010/main" val="1751956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Replica Failure (1)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02930" y="2493919"/>
            <a:ext cx="1830322" cy="17642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02930" y="2342846"/>
            <a:ext cx="3647760" cy="36346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2930" y="2175873"/>
            <a:ext cx="5458766" cy="54864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0682" y="3255967"/>
            <a:ext cx="3603465" cy="50783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07568" y="3272719"/>
            <a:ext cx="5435577" cy="7637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12205" y="4969717"/>
            <a:ext cx="1830322" cy="1764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12205" y="4818643"/>
            <a:ext cx="3647760" cy="3634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812205" y="4651666"/>
            <a:ext cx="5458766" cy="5486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819957" y="5739718"/>
            <a:ext cx="3603465" cy="5078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816843" y="5732612"/>
            <a:ext cx="5435577" cy="7637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47331" y="157560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6267" y="1569319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96613" y="157667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242905" y="5304003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096612" y="5304003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2831213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2831213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2831213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2831213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916770" y="2052737"/>
            <a:ext cx="257694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txid</a:t>
            </a:r>
            <a:r>
              <a:rPr lang="en-US" sz="2000"/>
              <a:t> = 678; value = 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4511984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abort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64629" y="3494731"/>
            <a:ext cx="2538741" cy="768742"/>
            <a:chOff x="2971453" y="3128772"/>
            <a:chExt cx="2538741" cy="768742"/>
          </a:xfrm>
        </p:grpSpPr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812641" y="5832326"/>
            <a:ext cx="2767040" cy="768741"/>
            <a:chOff x="2814763" y="5530358"/>
            <a:chExt cx="2767040" cy="768741"/>
          </a:xfrm>
          <a:solidFill>
            <a:srgbClr val="FF0000"/>
          </a:solidFill>
        </p:grpSpPr>
        <p:sp>
          <p:nvSpPr>
            <p:cNvPr id="69" name="Left Arrow 6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Left Arrow 6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aborted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74" y="1693462"/>
            <a:ext cx="770510" cy="770510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67671" y="3555587"/>
            <a:ext cx="2696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Error: not all replicas  are “ready”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7670" y="4273994"/>
            <a:ext cx="2984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The same thing happens if a write or a “ready” is dropped, a replica times out, or a replica returns an error</a:t>
            </a: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976" y="2587212"/>
            <a:ext cx="770510" cy="770510"/>
          </a:xfrm>
          <a:prstGeom prst="rect">
            <a:avLst/>
          </a:prstGeom>
        </p:spPr>
      </p:pic>
      <p:sp>
        <p:nvSpPr>
          <p:cNvPr id="79" name="Multiply 78"/>
          <p:cNvSpPr/>
          <p:nvPr/>
        </p:nvSpPr>
        <p:spPr>
          <a:xfrm>
            <a:off x="8264746" y="2406371"/>
            <a:ext cx="445962" cy="44596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Multiply 79"/>
          <p:cNvSpPr/>
          <p:nvPr/>
        </p:nvSpPr>
        <p:spPr>
          <a:xfrm>
            <a:off x="8260399" y="3160806"/>
            <a:ext cx="445962" cy="44596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2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6" grpId="0"/>
      <p:bldP spid="67" grpId="0"/>
      <p:bldP spid="79" grpId="0" animBg="1"/>
      <p:bldP spid="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Replica Failure (2)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802930" y="2085753"/>
            <a:ext cx="1830322" cy="21969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0682" y="2099335"/>
            <a:ext cx="3603465" cy="50783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07568" y="2116087"/>
            <a:ext cx="5435577" cy="7637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12205" y="3528465"/>
            <a:ext cx="1830322" cy="17642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12205" y="3377391"/>
            <a:ext cx="2653565" cy="26440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812205" y="3210414"/>
            <a:ext cx="5458766" cy="5486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793210" y="4291360"/>
            <a:ext cx="5459211" cy="31803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1096612" y="386275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16745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16745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16745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1674581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1674581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1674581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3070732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168136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70" name="Left Arrow 69"/>
          <p:cNvSpPr/>
          <p:nvPr/>
        </p:nvSpPr>
        <p:spPr>
          <a:xfrm>
            <a:off x="2904929" y="4308751"/>
            <a:ext cx="2665032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473" y="3987662"/>
            <a:ext cx="28203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Known inconsistent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Leader must keep retrying until all commits succeed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997" y="2640697"/>
            <a:ext cx="770510" cy="770510"/>
          </a:xfrm>
          <a:prstGeom prst="rect">
            <a:avLst/>
          </a:prstGeom>
        </p:spPr>
      </p:pic>
      <p:sp>
        <p:nvSpPr>
          <p:cNvPr id="66" name="Multiply 65"/>
          <p:cNvSpPr/>
          <p:nvPr/>
        </p:nvSpPr>
        <p:spPr>
          <a:xfrm>
            <a:off x="8384067" y="3444470"/>
            <a:ext cx="445962" cy="445962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Arrow 66"/>
          <p:cNvSpPr/>
          <p:nvPr/>
        </p:nvSpPr>
        <p:spPr>
          <a:xfrm>
            <a:off x="3095260" y="4902450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826029" y="5235001"/>
            <a:ext cx="1830322" cy="17642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826029" y="5083927"/>
            <a:ext cx="3552187" cy="34797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5802928" y="5947132"/>
            <a:ext cx="3603465" cy="50783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9225876" y="5511417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81" name="Left Arrow 80"/>
          <p:cNvSpPr/>
          <p:nvPr/>
        </p:nvSpPr>
        <p:spPr>
          <a:xfrm>
            <a:off x="2963540" y="6151940"/>
            <a:ext cx="2665032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</p:spTree>
    <p:extLst>
      <p:ext uri="{BB962C8B-B14F-4D97-AF65-F5344CB8AC3E}">
        <p14:creationId xmlns:p14="http://schemas.microsoft.com/office/powerpoint/2010/main" val="172428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1" grpId="0" animBg="1"/>
      <p:bldP spid="70" grpId="0" animBg="1"/>
      <p:bldP spid="74" grpId="0"/>
      <p:bldP spid="66" grpId="0" animBg="1"/>
      <p:bldP spid="67" grpId="0" animBg="1"/>
      <p:bldP spid="80" grpId="0" animBg="1"/>
      <p:bldP spid="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Replica Failure (2)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812205" y="3928134"/>
            <a:ext cx="1830322" cy="17642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793211" y="4663185"/>
            <a:ext cx="1811448" cy="34588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447332" y="4213118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2394" y="237646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242905" y="167196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1087337" y="167196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48957" y="2376464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3470401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70" name="Left Arrow 69"/>
          <p:cNvSpPr/>
          <p:nvPr/>
        </p:nvSpPr>
        <p:spPr>
          <a:xfrm>
            <a:off x="2904929" y="4708420"/>
            <a:ext cx="2665032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594" y="4543283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Finally, the system is consistent and may proceed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135" y="1775513"/>
            <a:ext cx="481049" cy="481049"/>
          </a:xfrm>
          <a:prstGeom prst="rect">
            <a:avLst/>
          </a:prstGeom>
        </p:spPr>
      </p:pic>
      <p:cxnSp>
        <p:nvCxnSpPr>
          <p:cNvPr id="48" name="Straight Arrow Connector 47"/>
          <p:cNvCxnSpPr/>
          <p:nvPr/>
        </p:nvCxnSpPr>
        <p:spPr>
          <a:xfrm flipH="1">
            <a:off x="5800343" y="2826531"/>
            <a:ext cx="1811448" cy="3458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Arrow 48"/>
          <p:cNvSpPr/>
          <p:nvPr/>
        </p:nvSpPr>
        <p:spPr>
          <a:xfrm>
            <a:off x="3481987" y="2874985"/>
            <a:ext cx="2100748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594" y="2444388"/>
            <a:ext cx="28203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Replicas attempt to resume unfinished transactions when they reboot</a:t>
            </a:r>
          </a:p>
        </p:txBody>
      </p:sp>
    </p:spTree>
    <p:extLst>
      <p:ext uri="{BB962C8B-B14F-4D97-AF65-F5344CB8AC3E}">
        <p14:creationId xmlns:p14="http://schemas.microsoft.com/office/powerpoint/2010/main" val="309958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7" grpId="0" animBg="1"/>
      <p:bldP spid="61" grpId="0" animBg="1"/>
      <p:bldP spid="70" grpId="0" animBg="1"/>
      <p:bldP spid="74" grpId="0"/>
      <p:bldP spid="49" grpId="0" animBg="1"/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happens if the leader crashes?</a:t>
            </a:r>
          </a:p>
          <a:p>
            <a:pPr lvl="1"/>
            <a:r>
              <a:rPr lang="en-US" dirty="0"/>
              <a:t>Leader must constantly be writing its state to permanent storage</a:t>
            </a:r>
          </a:p>
          <a:p>
            <a:pPr lvl="1"/>
            <a:r>
              <a:rPr lang="en-US" dirty="0"/>
              <a:t>It must pick up where it left off once it reboots</a:t>
            </a:r>
          </a:p>
          <a:p>
            <a:pPr marL="0" indent="0">
              <a:buNone/>
            </a:pPr>
            <a:r>
              <a:rPr lang="en-US" dirty="0"/>
              <a:t>If there are unconfirmed transactions</a:t>
            </a:r>
          </a:p>
          <a:p>
            <a:pPr lvl="1"/>
            <a:r>
              <a:rPr lang="en-US" dirty="0"/>
              <a:t>Send new write messages, wait for “ready to commit” replies</a:t>
            </a:r>
          </a:p>
          <a:p>
            <a:pPr marL="0" indent="0">
              <a:buNone/>
            </a:pPr>
            <a:r>
              <a:rPr lang="en-US" dirty="0"/>
              <a:t>If there are uncommitted transactions</a:t>
            </a:r>
          </a:p>
          <a:p>
            <a:pPr lvl="1"/>
            <a:r>
              <a:rPr lang="en-US" dirty="0"/>
              <a:t>Send new commit messages, wait for “committed” replies</a:t>
            </a:r>
          </a:p>
          <a:p>
            <a:pPr marL="0" indent="0">
              <a:buNone/>
            </a:pPr>
            <a:r>
              <a:rPr lang="en-US" dirty="0"/>
              <a:t>Replicas may see duplicate messages during this process</a:t>
            </a:r>
          </a:p>
          <a:p>
            <a:pPr lvl="1"/>
            <a:r>
              <a:rPr lang="en-US" dirty="0"/>
              <a:t>Thus, it’s important that every transaction have a unique </a:t>
            </a:r>
            <a:r>
              <a:rPr lang="en-US" dirty="0" err="1"/>
              <a:t>txid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Allowing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Key problem: what if the leader crashes and never recovers?</a:t>
            </a:r>
          </a:p>
          <a:p>
            <a:pPr lvl="1"/>
            <a:r>
              <a:rPr lang="en-US" dirty="0"/>
              <a:t>By default, replicas block until contacted by the leader</a:t>
            </a:r>
          </a:p>
          <a:p>
            <a:pPr lvl="1"/>
            <a:r>
              <a:rPr lang="en-US" dirty="0"/>
              <a:t>Can the system make progress?</a:t>
            </a:r>
          </a:p>
          <a:p>
            <a:pPr marL="0" indent="0">
              <a:buNone/>
            </a:pPr>
            <a:r>
              <a:rPr lang="en-US" dirty="0"/>
              <a:t>Yes, under limited circumstances</a:t>
            </a:r>
          </a:p>
          <a:p>
            <a:pPr lvl="1"/>
            <a:r>
              <a:rPr lang="en-US" dirty="0"/>
              <a:t>After sending a “ready to commit” message, each replica starts a timer</a:t>
            </a:r>
          </a:p>
          <a:p>
            <a:pPr lvl="1"/>
            <a:r>
              <a:rPr lang="en-US" dirty="0"/>
              <a:t>The first replica whose timer expires elects itself as the new leader</a:t>
            </a:r>
          </a:p>
          <a:p>
            <a:pPr lvl="1"/>
            <a:r>
              <a:rPr lang="en-US" dirty="0"/>
              <a:t>Query the other replicas for their status</a:t>
            </a:r>
          </a:p>
          <a:p>
            <a:pPr lvl="1"/>
            <a:r>
              <a:rPr lang="en-US" dirty="0"/>
              <a:t>Send “commits” to all replicas if they are all “ready”</a:t>
            </a:r>
          </a:p>
          <a:p>
            <a:pPr marL="0" indent="0">
              <a:buNone/>
            </a:pPr>
            <a:r>
              <a:rPr lang="en-US" dirty="0"/>
              <a:t>However, </a:t>
            </a:r>
            <a:r>
              <a:rPr lang="en-US" b="1" dirty="0"/>
              <a:t>this only works if all the replicas are alive and reachable</a:t>
            </a:r>
          </a:p>
          <a:p>
            <a:pPr lvl="1"/>
            <a:r>
              <a:rPr lang="en-US" dirty="0"/>
              <a:t>If a replica crashes or is unreachable, deadlock is unavoidable</a:t>
            </a:r>
          </a:p>
        </p:txBody>
      </p:sp>
    </p:spTree>
    <p:extLst>
      <p:ext uri="{BB962C8B-B14F-4D97-AF65-F5344CB8AC3E}">
        <p14:creationId xmlns:p14="http://schemas.microsoft.com/office/powerpoint/2010/main" val="30835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Leader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802930" y="2091807"/>
            <a:ext cx="1830322" cy="21969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0682" y="2105389"/>
            <a:ext cx="3603465" cy="50783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07568" y="2122141"/>
            <a:ext cx="5435577" cy="7637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450196" y="5371346"/>
            <a:ext cx="1811498" cy="2392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642527" y="6159874"/>
            <a:ext cx="1747354" cy="21065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438521" y="57157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242905" y="57157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096612" y="57157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8275" y="5187945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174190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806299" y="5880828"/>
            <a:ext cx="2767040" cy="768741"/>
            <a:chOff x="2814763" y="5530358"/>
            <a:chExt cx="2767040" cy="768741"/>
          </a:xfrm>
        </p:grpSpPr>
        <p:sp>
          <p:nvSpPr>
            <p:cNvPr id="69" name="Left Arrow 6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Left Arrow 6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committed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343" y="2737915"/>
            <a:ext cx="770510" cy="770510"/>
          </a:xfrm>
          <a:prstGeom prst="rect">
            <a:avLst/>
          </a:prstGeom>
        </p:spPr>
      </p:pic>
      <p:cxnSp>
        <p:nvCxnSpPr>
          <p:cNvPr id="66" name="Straight Arrow Connector 65"/>
          <p:cNvCxnSpPr/>
          <p:nvPr/>
        </p:nvCxnSpPr>
        <p:spPr>
          <a:xfrm flipH="1">
            <a:off x="7621689" y="5371346"/>
            <a:ext cx="1775431" cy="24876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9414147" y="6121764"/>
            <a:ext cx="1775431" cy="24876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9442442" y="3941443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634773" y="4602802"/>
            <a:ext cx="1747354" cy="21065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7613935" y="3941443"/>
            <a:ext cx="1775431" cy="248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9406393" y="4564692"/>
            <a:ext cx="1775431" cy="24876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Arrow 81"/>
          <p:cNvSpPr/>
          <p:nvPr/>
        </p:nvSpPr>
        <p:spPr>
          <a:xfrm>
            <a:off x="3096878" y="3730083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3038105" y="4371435"/>
            <a:ext cx="2538741" cy="768742"/>
            <a:chOff x="2971453" y="3128772"/>
            <a:chExt cx="2538741" cy="768742"/>
          </a:xfrm>
        </p:grpSpPr>
        <p:sp>
          <p:nvSpPr>
            <p:cNvPr id="86" name="Left Arrow 85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Left Arrow 86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5" y="3319869"/>
            <a:ext cx="573736" cy="573736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120828" y="3507050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 2’s timeout expires, begins recovery procedure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20827" y="5824311"/>
            <a:ext cx="2820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System is consistent again</a:t>
            </a:r>
          </a:p>
        </p:txBody>
      </p:sp>
    </p:spTree>
    <p:extLst>
      <p:ext uri="{BB962C8B-B14F-4D97-AF65-F5344CB8AC3E}">
        <p14:creationId xmlns:p14="http://schemas.microsoft.com/office/powerpoint/2010/main" val="427681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61" grpId="0" animBg="1"/>
      <p:bldP spid="82" grpId="0" animBg="1"/>
      <p:bldP spid="88" grpId="0"/>
      <p:bldP spid="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Required reading for this topic…</a:t>
            </a:r>
            <a:endParaRPr lang="en-US" dirty="0"/>
          </a:p>
        </p:txBody>
      </p:sp>
      <p:sp>
        <p:nvSpPr>
          <p:cNvPr id="11571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Non-Blocking Commit Protocols, D. Skeen, SIGMOD 1981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5718" name="Picture 7" descr="MC900437990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05000"/>
            <a:ext cx="2751138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73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728803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72880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698892"/>
            <a:ext cx="0" cy="4762831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788165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788165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788165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788165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388055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388055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538130"/>
            <a:ext cx="0" cy="495350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880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802930" y="2091807"/>
            <a:ext cx="1830322" cy="21969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0682" y="2105389"/>
            <a:ext cx="3603465" cy="50783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07568" y="2122141"/>
            <a:ext cx="5435577" cy="7637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49788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168063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1680635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174190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343" y="2737915"/>
            <a:ext cx="770510" cy="770510"/>
          </a:xfrm>
          <a:prstGeom prst="rect">
            <a:avLst/>
          </a:prstGeom>
        </p:spPr>
      </p:pic>
      <p:cxnSp>
        <p:nvCxnSpPr>
          <p:cNvPr id="77" name="Straight Arrow Connector 76"/>
          <p:cNvCxnSpPr/>
          <p:nvPr/>
        </p:nvCxnSpPr>
        <p:spPr>
          <a:xfrm>
            <a:off x="9442442" y="3941443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634773" y="4602802"/>
            <a:ext cx="1747354" cy="21065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7613935" y="3941443"/>
            <a:ext cx="1775431" cy="248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Arrow 81"/>
          <p:cNvSpPr/>
          <p:nvPr/>
        </p:nvSpPr>
        <p:spPr>
          <a:xfrm>
            <a:off x="3096878" y="3730083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87" name="Left Arrow 86"/>
          <p:cNvSpPr/>
          <p:nvPr/>
        </p:nvSpPr>
        <p:spPr>
          <a:xfrm>
            <a:off x="3038105" y="4371435"/>
            <a:ext cx="2436733" cy="5948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ready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5" y="3319869"/>
            <a:ext cx="573736" cy="573736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120828" y="3507050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 2’s timeout expires, begins recovery procedure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20827" y="5213741"/>
            <a:ext cx="2820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Cannot proceed, but cannot abort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352" y="2732865"/>
            <a:ext cx="770510" cy="770510"/>
          </a:xfrm>
          <a:prstGeom prst="rect">
            <a:avLst/>
          </a:prstGeom>
        </p:spPr>
      </p:pic>
      <p:cxnSp>
        <p:nvCxnSpPr>
          <p:cNvPr id="68" name="Straight Arrow Connector 67"/>
          <p:cNvCxnSpPr/>
          <p:nvPr/>
        </p:nvCxnSpPr>
        <p:spPr>
          <a:xfrm>
            <a:off x="9431647" y="5448075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ight Arrow 70"/>
          <p:cNvSpPr/>
          <p:nvPr/>
        </p:nvSpPr>
        <p:spPr>
          <a:xfrm>
            <a:off x="3096878" y="5270258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</p:spTree>
    <p:extLst>
      <p:ext uri="{BB962C8B-B14F-4D97-AF65-F5344CB8AC3E}">
        <p14:creationId xmlns:p14="http://schemas.microsoft.com/office/powerpoint/2010/main" val="383025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7" grpId="0" animBg="1"/>
      <p:bldP spid="88" grpId="0"/>
      <p:bldP spid="89" grpId="0"/>
      <p:bldP spid="7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2PC is somewhat of a misnomer: there is a third phase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Garbage collection</a:t>
            </a:r>
          </a:p>
          <a:p>
            <a:pPr marL="0" indent="0">
              <a:buNone/>
            </a:pPr>
            <a:r>
              <a:rPr lang="en-US" dirty="0"/>
              <a:t>Replicas must retain records of past transactions, just in case the leader fails</a:t>
            </a:r>
          </a:p>
          <a:p>
            <a:pPr lvl="1"/>
            <a:r>
              <a:rPr lang="en-US" dirty="0"/>
              <a:t>Example, suppose the leader crashes, reboots, and attempts to commit a transaction that has already been committed</a:t>
            </a:r>
          </a:p>
          <a:p>
            <a:pPr lvl="1"/>
            <a:r>
              <a:rPr lang="en-US" dirty="0"/>
              <a:t>Replicas must remember that this past transaction was already committed, since committing a second time may lead to inconsistencies</a:t>
            </a:r>
          </a:p>
          <a:p>
            <a:pPr marL="0" indent="0">
              <a:buNone/>
            </a:pPr>
            <a:r>
              <a:rPr lang="en-US" dirty="0"/>
              <a:t>In practice, leader periodically tells replicas to garbage collect</a:t>
            </a:r>
          </a:p>
          <a:p>
            <a:pPr lvl="1"/>
            <a:r>
              <a:rPr lang="en-US" dirty="0"/>
              <a:t>All transactions &lt;= some </a:t>
            </a:r>
            <a:r>
              <a:rPr lang="en-US" dirty="0" err="1"/>
              <a:t>txid</a:t>
            </a:r>
            <a:r>
              <a:rPr lang="en-US" dirty="0"/>
              <a:t> may be deleted</a:t>
            </a:r>
          </a:p>
        </p:txBody>
      </p:sp>
    </p:spTree>
    <p:extLst>
      <p:ext uri="{BB962C8B-B14F-4D97-AF65-F5344CB8AC3E}">
        <p14:creationId xmlns:p14="http://schemas.microsoft.com/office/powerpoint/2010/main" val="3881880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 Leader 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Multicast write message</a:t>
            </a:r>
          </a:p>
          <a:p>
            <a:pPr marL="0" indent="0">
              <a:buNone/>
            </a:pPr>
            <a:r>
              <a:rPr lang="en-US"/>
              <a:t>Collect ‘ready to commit’ replies</a:t>
            </a:r>
          </a:p>
          <a:p>
            <a:pPr marL="0" indent="0">
              <a:buNone/>
            </a:pPr>
            <a:r>
              <a:rPr lang="en-US"/>
              <a:t>	All OK: log ‘commit’ to ‘outcomes’ table, write to journal, send commit</a:t>
            </a:r>
          </a:p>
          <a:p>
            <a:pPr marL="0" indent="0">
              <a:buNone/>
            </a:pPr>
            <a:r>
              <a:rPr lang="en-US"/>
              <a:t>	Else: send abort</a:t>
            </a:r>
          </a:p>
          <a:p>
            <a:pPr marL="0" indent="0">
              <a:buNone/>
            </a:pPr>
            <a:r>
              <a:rPr lang="en-US"/>
              <a:t>Collect ‘committed’ messages</a:t>
            </a:r>
          </a:p>
          <a:p>
            <a:pPr marL="0" indent="0">
              <a:buNone/>
            </a:pPr>
            <a:r>
              <a:rPr lang="en-US"/>
              <a:t>	Repeat until all replicas respond</a:t>
            </a:r>
          </a:p>
          <a:p>
            <a:pPr marL="0" indent="0">
              <a:buNone/>
            </a:pPr>
            <a:r>
              <a:rPr lang="en-US"/>
              <a:t>After failure</a:t>
            </a:r>
          </a:p>
          <a:p>
            <a:pPr marL="0" indent="0">
              <a:buNone/>
            </a:pPr>
            <a:r>
              <a:rPr lang="en-US"/>
              <a:t>	For each pending transaction in ‘outcomes’ table:</a:t>
            </a:r>
          </a:p>
          <a:p>
            <a:pPr marL="0" indent="0">
              <a:buNone/>
            </a:pPr>
            <a:r>
              <a:rPr lang="en-US"/>
              <a:t>		Send outcome (commit or abort)</a:t>
            </a:r>
          </a:p>
          <a:p>
            <a:pPr marL="0" indent="0">
              <a:buNone/>
            </a:pPr>
            <a:r>
              <a:rPr lang="en-US"/>
              <a:t>		Wait for acknowledgments</a:t>
            </a:r>
          </a:p>
          <a:p>
            <a:pPr marL="0" indent="0">
              <a:buNone/>
            </a:pPr>
            <a:r>
              <a:rPr lang="en-US"/>
              <a:t>Periodically</a:t>
            </a:r>
          </a:p>
          <a:p>
            <a:pPr marL="0" indent="0">
              <a:buNone/>
            </a:pPr>
            <a:r>
              <a:rPr lang="en-US"/>
              <a:t>	Query each process: terminated protocols?</a:t>
            </a:r>
          </a:p>
          <a:p>
            <a:pPr marL="0" indent="0">
              <a:buNone/>
            </a:pPr>
            <a:r>
              <a:rPr lang="en-US"/>
              <a:t>	Broadcast garbage collection message</a:t>
            </a:r>
          </a:p>
        </p:txBody>
      </p:sp>
    </p:spTree>
    <p:extLst>
      <p:ext uri="{BB962C8B-B14F-4D97-AF65-F5344CB8AC3E}">
        <p14:creationId xmlns:p14="http://schemas.microsoft.com/office/powerpoint/2010/main" val="2179656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 Replica 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First time message received</a:t>
            </a:r>
          </a:p>
          <a:p>
            <a:pPr marL="0" indent="0">
              <a:buNone/>
            </a:pPr>
            <a:r>
              <a:rPr lang="en-US"/>
              <a:t>	write: save to temp area and reply ‘ready to commit’</a:t>
            </a:r>
          </a:p>
          <a:p>
            <a:pPr marL="0" indent="0">
              <a:buNone/>
            </a:pPr>
            <a:r>
              <a:rPr lang="en-US"/>
              <a:t> 	commit: log outcome, make changes permanent, reply ‘committed’</a:t>
            </a:r>
          </a:p>
          <a:p>
            <a:pPr marL="0" indent="0">
              <a:buNone/>
            </a:pPr>
            <a:r>
              <a:rPr lang="en-US"/>
              <a:t> 	abort: log outcome, delete temp area, reply ‘aborted’</a:t>
            </a:r>
          </a:p>
          <a:p>
            <a:pPr marL="0" indent="0">
              <a:buNone/>
            </a:pPr>
            <a:r>
              <a:rPr lang="en-US"/>
              <a:t>Message is a duplicate (recovering coordinator)</a:t>
            </a:r>
          </a:p>
          <a:p>
            <a:pPr marL="0" indent="0">
              <a:buNone/>
            </a:pPr>
            <a:r>
              <a:rPr lang="en-US"/>
              <a:t>	Send acknowledgment (‘ready’ or ‘committed’)</a:t>
            </a:r>
          </a:p>
          <a:p>
            <a:pPr marL="0" indent="0">
              <a:buNone/>
            </a:pPr>
            <a:r>
              <a:rPr lang="en-US"/>
              <a:t>After failure</a:t>
            </a:r>
          </a:p>
          <a:p>
            <a:pPr marL="0" indent="0">
              <a:buNone/>
            </a:pPr>
            <a:r>
              <a:rPr lang="en-US"/>
              <a:t>	For each pending transaction:</a:t>
            </a:r>
          </a:p>
          <a:p>
            <a:pPr marL="0" indent="0">
              <a:buNone/>
            </a:pPr>
            <a:r>
              <a:rPr lang="en-US"/>
              <a:t>		contact coordinator to learn outcome</a:t>
            </a:r>
          </a:p>
          <a:p>
            <a:pPr marL="0" indent="0">
              <a:buNone/>
            </a:pPr>
            <a:r>
              <a:rPr lang="en-US"/>
              <a:t>After timeout in prepare to commit state:</a:t>
            </a:r>
          </a:p>
          <a:p>
            <a:pPr marL="0" indent="0">
              <a:buNone/>
            </a:pPr>
            <a:r>
              <a:rPr lang="en-US"/>
              <a:t>	Query other participants about state</a:t>
            </a:r>
          </a:p>
          <a:p>
            <a:pPr marL="0" indent="0">
              <a:buNone/>
            </a:pPr>
            <a:r>
              <a:rPr lang="en-US"/>
              <a:t>		If outcome can be deduced: Run leader-recovery protocol</a:t>
            </a:r>
          </a:p>
          <a:p>
            <a:pPr marL="0" indent="0">
              <a:buNone/>
            </a:pPr>
            <a:r>
              <a:rPr lang="en-US"/>
              <a:t>		If outcome uncertain: wait for the leader</a:t>
            </a:r>
          </a:p>
        </p:txBody>
      </p:sp>
    </p:spTree>
    <p:extLst>
      <p:ext uri="{BB962C8B-B14F-4D97-AF65-F5344CB8AC3E}">
        <p14:creationId xmlns:p14="http://schemas.microsoft.com/office/powerpoint/2010/main" val="633459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Message complexity: O(2n)</a:t>
            </a:r>
          </a:p>
          <a:p>
            <a:pPr marL="0" indent="0">
              <a:buNone/>
            </a:pPr>
            <a:r>
              <a:rPr lang="en-US" dirty="0"/>
              <a:t>The good: guarantees consistency</a:t>
            </a:r>
          </a:p>
          <a:p>
            <a:pPr marL="0" indent="0">
              <a:buNone/>
            </a:pPr>
            <a:r>
              <a:rPr lang="en-US" dirty="0"/>
              <a:t>The bad:</a:t>
            </a:r>
          </a:p>
          <a:p>
            <a:pPr lvl="1"/>
            <a:r>
              <a:rPr lang="en-US" dirty="0"/>
              <a:t>Write performance suffers if there are failures during the commit phase</a:t>
            </a:r>
          </a:p>
          <a:p>
            <a:pPr lvl="1"/>
            <a:r>
              <a:rPr lang="en-US" dirty="0"/>
              <a:t>Does not scale gracefully (possible, but difficult to do)</a:t>
            </a:r>
          </a:p>
          <a:p>
            <a:pPr lvl="1"/>
            <a:r>
              <a:rPr lang="en-US" dirty="0"/>
              <a:t>A pure 2PC system blocks all writes if the leader fails</a:t>
            </a:r>
          </a:p>
          <a:p>
            <a:pPr lvl="1"/>
            <a:r>
              <a:rPr lang="en-US" dirty="0"/>
              <a:t>Smarter 2PC systems still blocks all writes if the leader + 1 replica fail</a:t>
            </a:r>
          </a:p>
          <a:p>
            <a:pPr marL="0" indent="0">
              <a:buNone/>
            </a:pPr>
            <a:r>
              <a:rPr lang="en-US" dirty="0"/>
              <a:t>2PC sacrifices </a:t>
            </a:r>
            <a:r>
              <a:rPr lang="en-US" dirty="0">
                <a:solidFill>
                  <a:schemeClr val="accent1"/>
                </a:solidFill>
              </a:rPr>
              <a:t>availability</a:t>
            </a:r>
            <a:r>
              <a:rPr lang="en-US" dirty="0"/>
              <a:t> in favor of </a:t>
            </a:r>
            <a:r>
              <a:rPr lang="en-US" dirty="0">
                <a:solidFill>
                  <a:schemeClr val="accent1"/>
                </a:solidFill>
              </a:rPr>
              <a:t>consistency</a:t>
            </a:r>
          </a:p>
        </p:txBody>
      </p:sp>
    </p:spTree>
    <p:extLst>
      <p:ext uri="{BB962C8B-B14F-4D97-AF65-F5344CB8AC3E}">
        <p14:creationId xmlns:p14="http://schemas.microsoft.com/office/powerpoint/2010/main" val="95308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 2PC be Fixed?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key issue with 2PC is reliance on the centralized leader</a:t>
            </a:r>
          </a:p>
          <a:p>
            <a:pPr lvl="1"/>
            <a:r>
              <a:rPr lang="en-US" dirty="0"/>
              <a:t>Only the leader knows if a transaction is 100% ready to commit or not</a:t>
            </a:r>
          </a:p>
          <a:p>
            <a:pPr lvl="1"/>
            <a:r>
              <a:rPr lang="en-US" dirty="0"/>
              <a:t>Thus, if the leader + 1 replica fail, recovery is impossible</a:t>
            </a:r>
          </a:p>
          <a:p>
            <a:pPr marL="0" indent="0">
              <a:buNone/>
            </a:pPr>
            <a:r>
              <a:rPr lang="en-US" dirty="0"/>
              <a:t>Potential solution: Three Phase Commit</a:t>
            </a:r>
          </a:p>
          <a:p>
            <a:pPr lvl="1"/>
            <a:r>
              <a:rPr lang="en-US" dirty="0"/>
              <a:t>Add an additional round of communication</a:t>
            </a:r>
          </a:p>
          <a:p>
            <a:pPr lvl="1"/>
            <a:r>
              <a:rPr lang="en-US" dirty="0"/>
              <a:t>Tell all replicas to </a:t>
            </a:r>
            <a:r>
              <a:rPr lang="en-US" dirty="0">
                <a:solidFill>
                  <a:schemeClr val="accent1"/>
                </a:solidFill>
              </a:rPr>
              <a:t>prepare to commit</a:t>
            </a:r>
            <a:r>
              <a:rPr lang="en-US" dirty="0"/>
              <a:t>, before actually committed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70C0"/>
                </a:solidFill>
              </a:rPr>
              <a:t>State of the system can always be deduced by a subset of alive replicas that can communicate with each other</a:t>
            </a:r>
          </a:p>
          <a:p>
            <a:pPr lvl="1"/>
            <a:r>
              <a:rPr lang="en-US" dirty="0"/>
              <a:t>… unless there are </a:t>
            </a:r>
            <a:r>
              <a:rPr lang="en-US" dirty="0">
                <a:solidFill>
                  <a:schemeClr val="accent1"/>
                </a:solidFill>
              </a:rPr>
              <a:t>partitions</a:t>
            </a:r>
            <a:r>
              <a:rPr lang="en-US" dirty="0"/>
              <a:t> (more on this later)</a:t>
            </a:r>
          </a:p>
        </p:txBody>
      </p:sp>
    </p:spTree>
    <p:extLst>
      <p:ext uri="{BB962C8B-B14F-4D97-AF65-F5344CB8AC3E}">
        <p14:creationId xmlns:p14="http://schemas.microsoft.com/office/powerpoint/2010/main" val="2953958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413908"/>
            <a:ext cx="0" cy="537941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383998"/>
            <a:ext cx="0" cy="540932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3PC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473271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473271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473271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473271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7316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223236"/>
            <a:ext cx="0" cy="557008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565359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02930" y="1839906"/>
            <a:ext cx="1809485" cy="1039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02930" y="1688833"/>
            <a:ext cx="3603463" cy="2126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2930" y="1521860"/>
            <a:ext cx="5440215" cy="31804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819957" y="2467252"/>
            <a:ext cx="1813295" cy="1420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9957" y="2480834"/>
            <a:ext cx="3594191" cy="32897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19957" y="2497586"/>
            <a:ext cx="5423189" cy="51811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12205" y="5266438"/>
            <a:ext cx="1800210" cy="1371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12205" y="5115364"/>
            <a:ext cx="3594188" cy="28819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812205" y="4948387"/>
            <a:ext cx="5430940" cy="45517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812205" y="6038757"/>
            <a:ext cx="1830322" cy="16221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819957" y="6036439"/>
            <a:ext cx="3603466" cy="38253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819957" y="6029333"/>
            <a:ext cx="5432464" cy="58947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47331" y="126071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6267" y="125442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96613" y="12617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438521" y="560072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242905" y="560072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096612" y="560072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916770" y="1398724"/>
            <a:ext cx="257694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txid</a:t>
            </a:r>
            <a:r>
              <a:rPr lang="en-US" sz="2000"/>
              <a:t> = 678; value = 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4808705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319519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814763" y="5875896"/>
            <a:ext cx="2828520" cy="917429"/>
            <a:chOff x="2814763" y="5530358"/>
            <a:chExt cx="2828520" cy="917429"/>
          </a:xfrm>
        </p:grpSpPr>
        <p:sp>
          <p:nvSpPr>
            <p:cNvPr id="68" name="Left Arrow 67"/>
            <p:cNvSpPr/>
            <p:nvPr/>
          </p:nvSpPr>
          <p:spPr>
            <a:xfrm>
              <a:off x="2978251" y="5852935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Left Arrow 6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Left Arrow 6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committed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76352" y="1261781"/>
            <a:ext cx="2696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Begin by distributing the update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6352" y="2179335"/>
            <a:ext cx="2696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Wait to receive “ready to commit” from all replicas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9957" y="4817135"/>
            <a:ext cx="2696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Tell replicas to commit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957" y="5532698"/>
            <a:ext cx="26327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At this point, all replicas are guaranteed to be up-to-date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812205" y="3680392"/>
            <a:ext cx="1800210" cy="137119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812205" y="3529318"/>
            <a:ext cx="3594188" cy="288193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5812205" y="3362341"/>
            <a:ext cx="5430940" cy="455170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5812205" y="3992476"/>
            <a:ext cx="1830322" cy="162214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5819957" y="3990158"/>
            <a:ext cx="3603466" cy="382534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5819957" y="3983052"/>
            <a:ext cx="5432464" cy="589476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ight Arrow 85"/>
          <p:cNvSpPr/>
          <p:nvPr/>
        </p:nvSpPr>
        <p:spPr>
          <a:xfrm>
            <a:off x="3106153" y="3222659"/>
            <a:ext cx="2473528" cy="594852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prepare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814763" y="3829615"/>
            <a:ext cx="2828520" cy="917429"/>
            <a:chOff x="2814763" y="5530358"/>
            <a:chExt cx="2828520" cy="917429"/>
          </a:xfrm>
          <a:solidFill>
            <a:schemeClr val="accent5"/>
          </a:solidFill>
        </p:grpSpPr>
        <p:sp>
          <p:nvSpPr>
            <p:cNvPr id="88" name="Left Arrow 87"/>
            <p:cNvSpPr/>
            <p:nvPr/>
          </p:nvSpPr>
          <p:spPr>
            <a:xfrm>
              <a:off x="2978251" y="5852935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Left Arrow 8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Left Arrow 8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prepared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84705" y="3475220"/>
            <a:ext cx="2696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Tell all replicas that everyone is “ready to commit”</a:t>
            </a:r>
          </a:p>
        </p:txBody>
      </p:sp>
    </p:spTree>
    <p:extLst>
      <p:ext uri="{BB962C8B-B14F-4D97-AF65-F5344CB8AC3E}">
        <p14:creationId xmlns:p14="http://schemas.microsoft.com/office/powerpoint/2010/main" val="297994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71" grpId="0"/>
      <p:bldP spid="72" grpId="0"/>
      <p:bldP spid="73" grpId="0"/>
      <p:bldP spid="74" grpId="0"/>
      <p:bldP spid="86" grpId="0" animBg="1"/>
      <p:bldP spid="9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413908"/>
            <a:ext cx="0" cy="537941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383998"/>
            <a:ext cx="0" cy="540932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Failures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473271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473271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473271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473271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7316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223236"/>
            <a:ext cx="0" cy="557008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565359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02930" y="1839906"/>
            <a:ext cx="1809485" cy="1039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02930" y="1688833"/>
            <a:ext cx="3603463" cy="2126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2930" y="1521860"/>
            <a:ext cx="5440215" cy="31804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819957" y="2467252"/>
            <a:ext cx="1813295" cy="1420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9957" y="2480834"/>
            <a:ext cx="3594191" cy="32897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19957" y="2497586"/>
            <a:ext cx="5423189" cy="51811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47331" y="126071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6267" y="125442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96613" y="12617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916770" y="1398724"/>
            <a:ext cx="257694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txid</a:t>
            </a:r>
            <a:r>
              <a:rPr lang="en-US" sz="2000"/>
              <a:t> = 678; value = y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319519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76352" y="1261781"/>
            <a:ext cx="2696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Begin by distributing the update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6352" y="2179335"/>
            <a:ext cx="2696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Wait to receive “ready to commit” from all replicas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28" y="3001869"/>
            <a:ext cx="770510" cy="770510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09" y="3001869"/>
            <a:ext cx="770510" cy="770510"/>
          </a:xfrm>
          <a:prstGeom prst="rect">
            <a:avLst/>
          </a:prstGeom>
        </p:spPr>
      </p:pic>
      <p:cxnSp>
        <p:nvCxnSpPr>
          <p:cNvPr id="85" name="Straight Arrow Connector 84"/>
          <p:cNvCxnSpPr/>
          <p:nvPr/>
        </p:nvCxnSpPr>
        <p:spPr>
          <a:xfrm>
            <a:off x="7642527" y="6159874"/>
            <a:ext cx="1747354" cy="2106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7438521" y="57157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93" name="Rectangle 92"/>
          <p:cNvSpPr/>
          <p:nvPr/>
        </p:nvSpPr>
        <p:spPr>
          <a:xfrm>
            <a:off x="9242905" y="571578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95" name="Right Arrow 94"/>
          <p:cNvSpPr/>
          <p:nvPr/>
        </p:nvSpPr>
        <p:spPr>
          <a:xfrm>
            <a:off x="3108275" y="5187945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abort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98" name="Left Arrow 97"/>
          <p:cNvSpPr/>
          <p:nvPr/>
        </p:nvSpPr>
        <p:spPr>
          <a:xfrm>
            <a:off x="2806299" y="5880828"/>
            <a:ext cx="2665032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aborted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7621689" y="5371346"/>
            <a:ext cx="1775431" cy="248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9442442" y="3941443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7634773" y="4602802"/>
            <a:ext cx="1747354" cy="21065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7613935" y="3941443"/>
            <a:ext cx="1775431" cy="248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ight Arrow 104"/>
          <p:cNvSpPr/>
          <p:nvPr/>
        </p:nvSpPr>
        <p:spPr>
          <a:xfrm>
            <a:off x="3096878" y="3730083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108" name="Left Arrow 107"/>
          <p:cNvSpPr/>
          <p:nvPr/>
        </p:nvSpPr>
        <p:spPr>
          <a:xfrm>
            <a:off x="3038105" y="4371435"/>
            <a:ext cx="2436733" cy="5948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ready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5" y="3319869"/>
            <a:ext cx="573736" cy="573736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120828" y="3507050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 2’s timeout expires, begins recovery procedure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20827" y="5824311"/>
            <a:ext cx="2820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System is consistent again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0827" y="4732381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 3 cannot be in the committed state, thus okay to abort</a:t>
            </a:r>
          </a:p>
        </p:txBody>
      </p:sp>
    </p:spTree>
    <p:extLst>
      <p:ext uri="{BB962C8B-B14F-4D97-AF65-F5344CB8AC3E}">
        <p14:creationId xmlns:p14="http://schemas.microsoft.com/office/powerpoint/2010/main" val="367098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5" grpId="0" animBg="1"/>
      <p:bldP spid="98" grpId="0" animBg="1"/>
      <p:bldP spid="105" grpId="0" animBg="1"/>
      <p:bldP spid="108" grpId="0" animBg="1"/>
      <p:bldP spid="110" grpId="0"/>
      <p:bldP spid="111" grpId="0"/>
      <p:bldP spid="1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802930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413908"/>
            <a:ext cx="0" cy="537941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383998"/>
            <a:ext cx="0" cy="540932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Failures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473271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473271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473271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473271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7316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223236"/>
            <a:ext cx="0" cy="557008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565359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812205" y="1786652"/>
            <a:ext cx="1800210" cy="137119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812205" y="1635578"/>
            <a:ext cx="3594188" cy="288193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5812205" y="1468601"/>
            <a:ext cx="5430940" cy="455170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5812205" y="2098736"/>
            <a:ext cx="1830322" cy="162214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5819957" y="2096418"/>
            <a:ext cx="3603466" cy="382534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5819957" y="2089312"/>
            <a:ext cx="5432464" cy="589476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ight Arrow 85"/>
          <p:cNvSpPr/>
          <p:nvPr/>
        </p:nvSpPr>
        <p:spPr>
          <a:xfrm>
            <a:off x="3106153" y="1328919"/>
            <a:ext cx="2473528" cy="594852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prepare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814763" y="1935875"/>
            <a:ext cx="2828520" cy="917429"/>
            <a:chOff x="2814763" y="5530358"/>
            <a:chExt cx="2828520" cy="917429"/>
          </a:xfrm>
          <a:solidFill>
            <a:schemeClr val="accent5"/>
          </a:solidFill>
        </p:grpSpPr>
        <p:sp>
          <p:nvSpPr>
            <p:cNvPr id="88" name="Left Arrow 87"/>
            <p:cNvSpPr/>
            <p:nvPr/>
          </p:nvSpPr>
          <p:spPr>
            <a:xfrm>
              <a:off x="2978251" y="5852935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Left Arrow 88"/>
            <p:cNvSpPr/>
            <p:nvPr/>
          </p:nvSpPr>
          <p:spPr>
            <a:xfrm>
              <a:off x="2916771" y="5704247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Left Arrow 89"/>
            <p:cNvSpPr/>
            <p:nvPr/>
          </p:nvSpPr>
          <p:spPr>
            <a:xfrm>
              <a:off x="2814763" y="5530358"/>
              <a:ext cx="2665032" cy="594852"/>
            </a:xfrm>
            <a:prstGeom prst="leftArrow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prepared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28" y="2693029"/>
            <a:ext cx="770510" cy="770510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09" y="2693029"/>
            <a:ext cx="770510" cy="770510"/>
          </a:xfrm>
          <a:prstGeom prst="rect">
            <a:avLst/>
          </a:prstGeom>
        </p:spPr>
      </p:pic>
      <p:cxnSp>
        <p:nvCxnSpPr>
          <p:cNvPr id="85" name="Straight Arrow Connector 84"/>
          <p:cNvCxnSpPr/>
          <p:nvPr/>
        </p:nvCxnSpPr>
        <p:spPr>
          <a:xfrm>
            <a:off x="7642527" y="5881311"/>
            <a:ext cx="1747354" cy="21065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7438521" y="543722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9242905" y="543722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95" name="Right Arrow 94"/>
          <p:cNvSpPr/>
          <p:nvPr/>
        </p:nvSpPr>
        <p:spPr>
          <a:xfrm>
            <a:off x="3108275" y="4909382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98" name="Left Arrow 97"/>
          <p:cNvSpPr/>
          <p:nvPr/>
        </p:nvSpPr>
        <p:spPr>
          <a:xfrm>
            <a:off x="2806299" y="5602265"/>
            <a:ext cx="2665032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7621689" y="5092783"/>
            <a:ext cx="1775431" cy="24876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9442442" y="3662880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7634773" y="4324239"/>
            <a:ext cx="1747354" cy="210651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7613935" y="3662880"/>
            <a:ext cx="1775431" cy="2487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ight Arrow 104"/>
          <p:cNvSpPr/>
          <p:nvPr/>
        </p:nvSpPr>
        <p:spPr>
          <a:xfrm>
            <a:off x="3096878" y="3451520"/>
            <a:ext cx="2473528" cy="59485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stat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108" name="Left Arrow 107"/>
          <p:cNvSpPr/>
          <p:nvPr/>
        </p:nvSpPr>
        <p:spPr>
          <a:xfrm>
            <a:off x="2814763" y="4092872"/>
            <a:ext cx="2660075" cy="594852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prepared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5" y="3041306"/>
            <a:ext cx="573736" cy="573736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120827" y="2984735"/>
            <a:ext cx="2820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Replica 2’s timeout expires, begins recovery procedure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20827" y="5545748"/>
            <a:ext cx="2820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System is consistent again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0827" y="4103926"/>
            <a:ext cx="2820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All replicas must have been ready to commit</a:t>
            </a:r>
          </a:p>
        </p:txBody>
      </p:sp>
    </p:spTree>
    <p:extLst>
      <p:ext uri="{BB962C8B-B14F-4D97-AF65-F5344CB8AC3E}">
        <p14:creationId xmlns:p14="http://schemas.microsoft.com/office/powerpoint/2010/main" val="21676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5" grpId="0" animBg="1"/>
      <p:bldP spid="98" grpId="0" animBg="1"/>
      <p:bldP spid="105" grpId="0" animBg="1"/>
      <p:bldP spid="108" grpId="0" animBg="1"/>
      <p:bldP spid="110" grpId="0"/>
      <p:bldP spid="111" grpId="0"/>
      <p:bldP spid="1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 Great, We Fixed Everything!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Wrong</a:t>
            </a:r>
          </a:p>
          <a:p>
            <a:pPr marL="0" indent="0">
              <a:buNone/>
            </a:pPr>
            <a:r>
              <a:rPr lang="en-US" dirty="0"/>
              <a:t>3PC is not robust against </a:t>
            </a:r>
            <a:r>
              <a:rPr lang="en-US" dirty="0">
                <a:solidFill>
                  <a:schemeClr val="accent1"/>
                </a:solidFill>
              </a:rPr>
              <a:t>network partitions</a:t>
            </a:r>
          </a:p>
          <a:p>
            <a:pPr marL="0" indent="0">
              <a:buNone/>
            </a:pPr>
            <a:r>
              <a:rPr lang="en-US" dirty="0"/>
              <a:t>What is a network partition?</a:t>
            </a:r>
          </a:p>
          <a:p>
            <a:pPr lvl="1"/>
            <a:r>
              <a:rPr lang="en-US" dirty="0"/>
              <a:t>A split in the network, such that full </a:t>
            </a:r>
            <a:r>
              <a:rPr lang="en-US" i="1" dirty="0"/>
              <a:t>n</a:t>
            </a:r>
            <a:r>
              <a:rPr lang="en-US" dirty="0"/>
              <a:t>-to-</a:t>
            </a:r>
            <a:r>
              <a:rPr lang="en-US" i="1" dirty="0"/>
              <a:t>n</a:t>
            </a:r>
            <a:r>
              <a:rPr lang="en-US" dirty="0"/>
              <a:t> connectivity is broken</a:t>
            </a:r>
          </a:p>
          <a:p>
            <a:pPr lvl="1"/>
            <a:r>
              <a:rPr lang="en-US" dirty="0"/>
              <a:t>i.e. not all servers can contact each other</a:t>
            </a:r>
          </a:p>
          <a:p>
            <a:pPr marL="0" indent="0">
              <a:buNone/>
            </a:pPr>
            <a:r>
              <a:rPr lang="en-US" dirty="0"/>
              <a:t>Partitions split the network into one or more disjoint subnetworks</a:t>
            </a:r>
          </a:p>
          <a:p>
            <a:pPr marL="0" indent="0">
              <a:buNone/>
            </a:pPr>
            <a:r>
              <a:rPr lang="en-US" dirty="0"/>
              <a:t>How can a network partition occur?</a:t>
            </a:r>
          </a:p>
          <a:p>
            <a:pPr lvl="1"/>
            <a:r>
              <a:rPr lang="en-US" dirty="0"/>
              <a:t>A switch or a router may fail, or it may receive an incorrect routing rule</a:t>
            </a:r>
          </a:p>
          <a:p>
            <a:pPr lvl="1"/>
            <a:r>
              <a:rPr lang="en-US" dirty="0"/>
              <a:t>A cable connecting two racks of servers may develop a fault</a:t>
            </a:r>
          </a:p>
          <a:p>
            <a:pPr marL="0" indent="0">
              <a:buNone/>
            </a:pPr>
            <a:r>
              <a:rPr lang="en-US" dirty="0"/>
              <a:t>Network partitions are very real; they happen all the time</a:t>
            </a:r>
          </a:p>
        </p:txBody>
      </p:sp>
    </p:spTree>
    <p:extLst>
      <p:ext uri="{BB962C8B-B14F-4D97-AF65-F5344CB8AC3E}">
        <p14:creationId xmlns:p14="http://schemas.microsoft.com/office/powerpoint/2010/main" val="167920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Commit Problem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2600" dirty="0"/>
              <a:t>Some applications perform operations on multiple databases</a:t>
            </a:r>
          </a:p>
          <a:p>
            <a:pPr lvl="1"/>
            <a:r>
              <a:rPr lang="en-US" sz="2600" dirty="0"/>
              <a:t>We would like a guarantee that either all the databases get updated, or none does</a:t>
            </a:r>
          </a:p>
          <a:p>
            <a:pPr lvl="1"/>
            <a:r>
              <a:rPr lang="en-US" sz="2600" dirty="0"/>
              <a:t>Distributed Commit Problem:</a:t>
            </a:r>
          </a:p>
          <a:p>
            <a:pPr lvl="2"/>
            <a:r>
              <a:rPr lang="en-US" sz="2400" dirty="0"/>
              <a:t>Operation is committed when all participants can perform it</a:t>
            </a:r>
          </a:p>
          <a:p>
            <a:pPr lvl="2"/>
            <a:r>
              <a:rPr lang="en-US" sz="2400" dirty="0"/>
              <a:t>Once a commit decision is reached, this requirement holds even if some participants fail and later recover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49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8477881" y="3221047"/>
            <a:ext cx="0" cy="3423590"/>
          </a:xfrm>
          <a:prstGeom prst="line">
            <a:avLst/>
          </a:prstGeom>
          <a:ln w="762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02930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612415" y="1413909"/>
            <a:ext cx="0" cy="5379416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06393" y="1413908"/>
            <a:ext cx="0" cy="537941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252420" y="1383998"/>
            <a:ext cx="0" cy="5409327"/>
          </a:xfrm>
          <a:prstGeom prst="line">
            <a:avLst/>
          </a:prstGeom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735" y="473271"/>
            <a:ext cx="753342" cy="753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10" y="473271"/>
            <a:ext cx="753342" cy="753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685" y="473271"/>
            <a:ext cx="753342" cy="7533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260" y="473271"/>
            <a:ext cx="753342" cy="7533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4731" y="7316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Leader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689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Replica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30369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23844" y="73161"/>
            <a:ext cx="11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/>
              <a:t>Replica 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795944" y="1223236"/>
            <a:ext cx="0" cy="557008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1591705" y="3565359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</a:rPr>
              <a:t>Time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02930" y="1839906"/>
            <a:ext cx="1809485" cy="10395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02930" y="1688833"/>
            <a:ext cx="3603463" cy="2126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2930" y="1521860"/>
            <a:ext cx="5440215" cy="31804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819957" y="2467252"/>
            <a:ext cx="1813295" cy="1420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819957" y="2480834"/>
            <a:ext cx="3594191" cy="32897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19957" y="2497586"/>
            <a:ext cx="5423189" cy="51811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12205" y="5266438"/>
            <a:ext cx="1800210" cy="1371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812205" y="6038757"/>
            <a:ext cx="1830322" cy="16221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47331" y="126071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236267" y="1254425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96613" y="1261781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438521" y="560072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096612" y="560072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49788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031250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875682" y="2056080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656351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453715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1298147" y="2056080"/>
            <a:ext cx="330165" cy="3301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y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916770" y="1398724"/>
            <a:ext cx="257694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txid</a:t>
            </a:r>
            <a:r>
              <a:rPr lang="en-US" sz="2000"/>
              <a:t> = 678; value = y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3106153" y="4808705"/>
            <a:ext cx="2473528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971453" y="2319519"/>
            <a:ext cx="2600221" cy="901528"/>
            <a:chOff x="2971453" y="3128772"/>
            <a:chExt cx="2600221" cy="901528"/>
          </a:xfrm>
        </p:grpSpPr>
        <p:sp>
          <p:nvSpPr>
            <p:cNvPr id="64" name="Left Arrow 63"/>
            <p:cNvSpPr/>
            <p:nvPr/>
          </p:nvSpPr>
          <p:spPr>
            <a:xfrm>
              <a:off x="3134941" y="3435448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Left Arrow 62"/>
            <p:cNvSpPr/>
            <p:nvPr/>
          </p:nvSpPr>
          <p:spPr>
            <a:xfrm>
              <a:off x="3073461" y="330266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Left Arrow 61"/>
            <p:cNvSpPr/>
            <p:nvPr/>
          </p:nvSpPr>
          <p:spPr>
            <a:xfrm>
              <a:off x="2971453" y="3128772"/>
              <a:ext cx="2436733" cy="594852"/>
            </a:xfrm>
            <a:prstGeom prst="lef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/>
                <a:t>ready </a:t>
              </a:r>
              <a:r>
                <a:rPr lang="en-US" sz="2000" err="1"/>
                <a:t>txid</a:t>
              </a:r>
              <a:r>
                <a:rPr lang="en-US" sz="2000"/>
                <a:t> = 678</a:t>
              </a:r>
            </a:p>
          </p:txBody>
        </p:sp>
      </p:grpSp>
      <p:sp>
        <p:nvSpPr>
          <p:cNvPr id="70" name="Left Arrow 69"/>
          <p:cNvSpPr/>
          <p:nvPr/>
        </p:nvSpPr>
        <p:spPr>
          <a:xfrm>
            <a:off x="2814763" y="5875896"/>
            <a:ext cx="2665032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committed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5208" y="4579951"/>
            <a:ext cx="2687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Leader assumes replicas 2 and 3 have failed, moves 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957" y="5930264"/>
            <a:ext cx="2632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FF0000"/>
                </a:solidFill>
              </a:rPr>
              <a:t>System is inconsistent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812205" y="3680392"/>
            <a:ext cx="1800210" cy="137119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812205" y="3529318"/>
            <a:ext cx="2665676" cy="223698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5812205" y="3362341"/>
            <a:ext cx="2665676" cy="231649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5812205" y="3992476"/>
            <a:ext cx="1830322" cy="162214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ight Arrow 85"/>
          <p:cNvSpPr/>
          <p:nvPr/>
        </p:nvSpPr>
        <p:spPr>
          <a:xfrm>
            <a:off x="3106153" y="3222659"/>
            <a:ext cx="2473528" cy="594852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prepare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90" name="Left Arrow 89"/>
          <p:cNvSpPr/>
          <p:nvPr/>
        </p:nvSpPr>
        <p:spPr>
          <a:xfrm>
            <a:off x="2814763" y="3829615"/>
            <a:ext cx="2665032" cy="594852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prepared </a:t>
            </a:r>
            <a:r>
              <a:rPr lang="en-US" sz="2000" err="1"/>
              <a:t>txid</a:t>
            </a:r>
            <a:r>
              <a:rPr lang="en-US" sz="2000"/>
              <a:t> = 678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9956" y="3014086"/>
            <a:ext cx="2646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FF0000"/>
                </a:solidFill>
              </a:rPr>
              <a:t>Network partitions into two subnets!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H="1">
            <a:off x="9450688" y="6047571"/>
            <a:ext cx="1749683" cy="27589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9245053" y="5598114"/>
            <a:ext cx="330165" cy="330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x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9453715" y="5266438"/>
            <a:ext cx="1752132" cy="20405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9442442" y="3941443"/>
            <a:ext cx="1811498" cy="239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9453715" y="4579951"/>
            <a:ext cx="1752132" cy="23718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8539701" y="3941443"/>
            <a:ext cx="849666" cy="1751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525" y="3319869"/>
            <a:ext cx="573736" cy="573736"/>
          </a:xfrm>
          <a:prstGeom prst="rect">
            <a:avLst/>
          </a:prstGeom>
        </p:spPr>
      </p:pic>
      <p:sp>
        <p:nvSpPr>
          <p:cNvPr id="37" name="Rectangular Callout 36"/>
          <p:cNvSpPr/>
          <p:nvPr/>
        </p:nvSpPr>
        <p:spPr>
          <a:xfrm>
            <a:off x="9726171" y="2780904"/>
            <a:ext cx="1949708" cy="816235"/>
          </a:xfrm>
          <a:prstGeom prst="wedgeRectCallout">
            <a:avLst>
              <a:gd name="adj1" fmla="val -45302"/>
              <a:gd name="adj2" fmla="val 72241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Leader recovery initiated</a:t>
            </a:r>
          </a:p>
        </p:txBody>
      </p:sp>
      <p:sp>
        <p:nvSpPr>
          <p:cNvPr id="97" name="Rectangular Callout 96"/>
          <p:cNvSpPr/>
          <p:nvPr/>
        </p:nvSpPr>
        <p:spPr>
          <a:xfrm>
            <a:off x="10791341" y="4728593"/>
            <a:ext cx="856650" cy="471316"/>
          </a:xfrm>
          <a:prstGeom prst="wedgeRectCallout">
            <a:avLst>
              <a:gd name="adj1" fmla="val -191955"/>
              <a:gd name="adj2" fmla="val 38500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Abort</a:t>
            </a:r>
          </a:p>
        </p:txBody>
      </p:sp>
    </p:spTree>
    <p:extLst>
      <p:ext uri="{BB962C8B-B14F-4D97-AF65-F5344CB8AC3E}">
        <p14:creationId xmlns:p14="http://schemas.microsoft.com/office/powerpoint/2010/main" val="52792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70" grpId="0" animBg="1"/>
      <p:bldP spid="73" grpId="0"/>
      <p:bldP spid="74" grpId="0"/>
      <p:bldP spid="86" grpId="0" animBg="1"/>
      <p:bldP spid="90" grpId="0" animBg="1"/>
      <p:bldP spid="91" grpId="0"/>
      <p:bldP spid="85" grpId="0" animBg="1"/>
      <p:bldP spid="37" grpId="0" animBg="1"/>
      <p:bldP spid="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3PC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Adds an additional phase vs. 2PC</a:t>
            </a:r>
          </a:p>
          <a:p>
            <a:pPr lvl="1"/>
            <a:r>
              <a:rPr lang="en-US" dirty="0"/>
              <a:t>Message complexity: O(3n)</a:t>
            </a:r>
          </a:p>
          <a:p>
            <a:pPr lvl="1"/>
            <a:r>
              <a:rPr lang="en-US" dirty="0"/>
              <a:t>Really four phases with garbage collection</a:t>
            </a:r>
          </a:p>
          <a:p>
            <a:pPr marL="0" indent="0">
              <a:buNone/>
            </a:pPr>
            <a:r>
              <a:rPr lang="en-US" dirty="0"/>
              <a:t>The good: allows the system to make progress under more failure conditions</a:t>
            </a:r>
          </a:p>
          <a:p>
            <a:pPr marL="0" indent="0">
              <a:buNone/>
            </a:pPr>
            <a:r>
              <a:rPr lang="en-US" dirty="0"/>
              <a:t>The bad:</a:t>
            </a:r>
          </a:p>
          <a:p>
            <a:pPr lvl="1"/>
            <a:r>
              <a:rPr lang="en-US" dirty="0"/>
              <a:t>Extra round of communication makes 3PC even slower than 2PC</a:t>
            </a:r>
          </a:p>
          <a:p>
            <a:pPr lvl="1"/>
            <a:r>
              <a:rPr lang="en-US" dirty="0"/>
              <a:t>Does not work if the network partitions</a:t>
            </a:r>
          </a:p>
          <a:p>
            <a:pPr lvl="2"/>
            <a:r>
              <a:rPr lang="en-US" dirty="0"/>
              <a:t>2PC will simply deadlock if there is a partition, rather than become inconsistent</a:t>
            </a:r>
          </a:p>
          <a:p>
            <a:pPr marL="0" indent="0">
              <a:buNone/>
            </a:pPr>
            <a:r>
              <a:rPr lang="en-US" dirty="0"/>
              <a:t>In practice, nobody used 3PC</a:t>
            </a:r>
          </a:p>
          <a:p>
            <a:pPr lvl="1"/>
            <a:r>
              <a:rPr lang="en-US" dirty="0"/>
              <a:t>Additional complexity and performance penalty just isn’t worth it</a:t>
            </a:r>
          </a:p>
          <a:p>
            <a:pPr lvl="1"/>
            <a:r>
              <a:rPr lang="en-US" dirty="0"/>
              <a:t>Loss of consistency during partitions is a deal breaker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1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2F216C-4035-1F5E-07CC-D3A59FCF40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Additional slides: Begin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33536E-CAD3-8533-F88B-C3552D37D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4B2C7A-CEA8-09A9-B660-96E1C69C97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35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ACID Properties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Transaction behaves as one operation</a:t>
            </a:r>
          </a:p>
          <a:p>
            <a:pPr lvl="1"/>
            <a:r>
              <a:rPr lang="en-US" b="1" dirty="0"/>
              <a:t>(Failure) Atomicity</a:t>
            </a:r>
            <a:r>
              <a:rPr lang="en-US" dirty="0"/>
              <a:t>: all or none, if transaction failed then no changes apply to the database </a:t>
            </a:r>
          </a:p>
          <a:p>
            <a:pPr lvl="1"/>
            <a:r>
              <a:rPr lang="en-US" b="1" dirty="0"/>
              <a:t>Consistency</a:t>
            </a:r>
            <a:r>
              <a:rPr lang="en-US" dirty="0"/>
              <a:t>: there is no violation of the database integrity constraints</a:t>
            </a:r>
          </a:p>
          <a:p>
            <a:pPr lvl="1"/>
            <a:r>
              <a:rPr lang="en-US" b="1" dirty="0"/>
              <a:t>Isolation (Atomicity)</a:t>
            </a:r>
            <a:r>
              <a:rPr lang="en-US" dirty="0"/>
              <a:t>: partial results are hidden</a:t>
            </a:r>
          </a:p>
          <a:p>
            <a:pPr lvl="1"/>
            <a:r>
              <a:rPr lang="en-US" b="1" dirty="0"/>
              <a:t>Durability</a:t>
            </a:r>
            <a:r>
              <a:rPr lang="en-US" dirty="0"/>
              <a:t>: the effects of transactions that were committed are permanent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37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 p succeeds, and both tables get updated, or something fails and neither does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3200400" y="38100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2819400" y="3657601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Tahoma" charset="0"/>
              </a:rPr>
              <a:t>p</a:t>
            </a:r>
          </a:p>
        </p:txBody>
      </p:sp>
      <p:sp>
        <p:nvSpPr>
          <p:cNvPr id="21512" name="AutoShape 6"/>
          <p:cNvSpPr>
            <a:spLocks noChangeArrowheads="1"/>
          </p:cNvSpPr>
          <p:nvPr/>
        </p:nvSpPr>
        <p:spPr bwMode="auto">
          <a:xfrm>
            <a:off x="3352800" y="4343400"/>
            <a:ext cx="23622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Tahoma" charset="0"/>
              </a:rPr>
              <a:t>CERIAS Student</a:t>
            </a:r>
          </a:p>
          <a:p>
            <a:pPr algn="ctr" eaLnBrk="0" hangingPunct="0"/>
            <a:r>
              <a:rPr lang="en-US" dirty="0">
                <a:latin typeface="Tahoma" charset="0"/>
              </a:rPr>
              <a:t>database</a:t>
            </a:r>
          </a:p>
        </p:txBody>
      </p:sp>
      <p:sp>
        <p:nvSpPr>
          <p:cNvPr id="21513" name="AutoShape 7"/>
          <p:cNvSpPr>
            <a:spLocks noChangeArrowheads="1"/>
          </p:cNvSpPr>
          <p:nvPr/>
        </p:nvSpPr>
        <p:spPr bwMode="auto">
          <a:xfrm>
            <a:off x="6096000" y="4343400"/>
            <a:ext cx="13716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charset="0"/>
              </a:rPr>
              <a:t>Coffee</a:t>
            </a:r>
            <a:br>
              <a:rPr lang="en-US">
                <a:latin typeface="Tahoma" charset="0"/>
              </a:rPr>
            </a:br>
            <a:r>
              <a:rPr lang="en-US">
                <a:latin typeface="Tahoma" charset="0"/>
              </a:rPr>
              <a:t>fund</a:t>
            </a:r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>
            <a:off x="4419600" y="3810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 flipV="1">
            <a:off x="5105400" y="3810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0"/>
          <p:cNvSpPr txBox="1">
            <a:spLocks noChangeArrowheads="1"/>
          </p:cNvSpPr>
          <p:nvPr/>
        </p:nvSpPr>
        <p:spPr bwMode="auto">
          <a:xfrm>
            <a:off x="3352800" y="3048001"/>
            <a:ext cx="19050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latin typeface="Tahoma" charset="0"/>
              </a:rPr>
              <a:t>Create new CERIAS Student</a:t>
            </a:r>
          </a:p>
        </p:txBody>
      </p:sp>
      <p:sp>
        <p:nvSpPr>
          <p:cNvPr id="21517" name="Text Box 11"/>
          <p:cNvSpPr txBox="1">
            <a:spLocks noChangeArrowheads="1"/>
          </p:cNvSpPr>
          <p:nvPr/>
        </p:nvSpPr>
        <p:spPr bwMode="auto">
          <a:xfrm>
            <a:off x="5867400" y="3048001"/>
            <a:ext cx="19812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latin typeface="Tahoma" charset="0"/>
              </a:rPr>
              <a:t>Add to CERIAS coffee fund</a:t>
            </a:r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>
            <a:off x="6172200" y="3810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3"/>
          <p:cNvSpPr>
            <a:spLocks noChangeShapeType="1"/>
          </p:cNvSpPr>
          <p:nvPr/>
        </p:nvSpPr>
        <p:spPr bwMode="auto">
          <a:xfrm flipV="1">
            <a:off x="6858000" y="3810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676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Go Wrong?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Process p could crash during the execution</a:t>
            </a:r>
          </a:p>
          <a:p>
            <a:r>
              <a:rPr lang="en-US"/>
              <a:t>… a database could throw an exception, e.g. </a:t>
            </a:r>
            <a:r>
              <a:rPr lang="ja-JP" altLang="en-US"/>
              <a:t>“</a:t>
            </a:r>
            <a:r>
              <a:rPr lang="en-US" altLang="ja-JP"/>
              <a:t>invalid SSN</a:t>
            </a:r>
            <a:r>
              <a:rPr lang="ja-JP" altLang="en-US"/>
              <a:t>”</a:t>
            </a:r>
            <a:r>
              <a:rPr lang="en-US" altLang="ja-JP"/>
              <a:t> or </a:t>
            </a:r>
            <a:r>
              <a:rPr lang="ja-JP" altLang="en-US"/>
              <a:t>“</a:t>
            </a:r>
            <a:r>
              <a:rPr lang="en-US" altLang="ja-JP"/>
              <a:t>duplicate record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… a database could crash, then restart, and may have </a:t>
            </a:r>
            <a:r>
              <a:rPr lang="ja-JP" altLang="en-US"/>
              <a:t>“</a:t>
            </a:r>
            <a:r>
              <a:rPr lang="en-US" altLang="ja-JP"/>
              <a:t>forgotten</a:t>
            </a:r>
            <a:r>
              <a:rPr lang="ja-JP" altLang="en-US"/>
              <a:t>”</a:t>
            </a:r>
            <a:r>
              <a:rPr lang="en-US" altLang="ja-JP"/>
              <a:t> uncommitted updates (presumed abort)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8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 Overview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Assumes a coordinator that initiates the commit/abort</a:t>
            </a:r>
          </a:p>
          <a:p>
            <a:r>
              <a:rPr lang="en-US"/>
              <a:t>Each database votes if it is ready to commit</a:t>
            </a:r>
          </a:p>
          <a:p>
            <a:pPr lvl="1"/>
            <a:r>
              <a:rPr lang="en-US"/>
              <a:t>Until the commit actually occurs, the update is considered temporary</a:t>
            </a:r>
          </a:p>
          <a:p>
            <a:pPr lvl="1"/>
            <a:r>
              <a:rPr lang="en-US"/>
              <a:t>Database is permitted to discard a pending update until all servers vote </a:t>
            </a:r>
            <a:r>
              <a:rPr lang="ja-JP" altLang="en-US"/>
              <a:t>“</a:t>
            </a:r>
            <a:r>
              <a:rPr lang="en-US" altLang="ja-JP"/>
              <a:t>ok</a:t>
            </a:r>
            <a:r>
              <a:rPr lang="ja-JP" altLang="en-US"/>
              <a:t>”</a:t>
            </a:r>
            <a:r>
              <a:rPr lang="en-US" altLang="ja-JP"/>
              <a:t> a database can abort</a:t>
            </a:r>
          </a:p>
          <a:p>
            <a:r>
              <a:rPr lang="en-US"/>
              <a:t>Coordinator decides outcome and informs all databases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4578350" y="5348288"/>
            <a:ext cx="289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SOUNDS EASY!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91887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2PC: More Details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Operates in rounds</a:t>
            </a:r>
          </a:p>
          <a:p>
            <a:r>
              <a:rPr lang="en-US"/>
              <a:t>Coordinator assigns unique identifiers for each protocol run. How? Use logical clocks: run identifier can be process ID and the value of logical clock</a:t>
            </a:r>
          </a:p>
          <a:p>
            <a:r>
              <a:rPr lang="en-US"/>
              <a:t>Messages carry the identifier of protocol run they are part of</a:t>
            </a:r>
          </a:p>
          <a:p>
            <a:r>
              <a:rPr lang="en-US"/>
              <a:t>Since lots of messages must be stored, a garbage collection must be performed, the challenge is to determine when it is safe to remove the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35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Simplified Version: No Failures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Coordinator:</a:t>
            </a:r>
          </a:p>
          <a:p>
            <a:pPr marL="274638" lvl="1" indent="0">
              <a:buNone/>
            </a:pPr>
            <a:r>
              <a:rPr lang="en-US" dirty="0"/>
              <a:t>Multicast </a:t>
            </a:r>
            <a:r>
              <a:rPr lang="en-US" i="1" dirty="0" err="1"/>
              <a:t>ready_to_commit</a:t>
            </a:r>
            <a:endParaRPr lang="en-US" i="1" dirty="0"/>
          </a:p>
          <a:p>
            <a:pPr marL="274638" lvl="1" indent="0">
              <a:buNone/>
            </a:pPr>
            <a:r>
              <a:rPr lang="en-US" dirty="0"/>
              <a:t>Collect replies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/>
              <a:t>Ok</a:t>
            </a:r>
            <a:r>
              <a:rPr lang="en-US" dirty="0"/>
              <a:t> =&gt; send </a:t>
            </a:r>
            <a:r>
              <a:rPr lang="en-US" i="1" dirty="0"/>
              <a:t>commit</a:t>
            </a:r>
          </a:p>
          <a:p>
            <a:pPr marL="549275" lvl="2" indent="0">
              <a:buNone/>
            </a:pPr>
            <a:r>
              <a:rPr lang="en-US" dirty="0"/>
              <a:t>Else =&gt; send </a:t>
            </a:r>
            <a:r>
              <a:rPr lang="en-US" i="1" dirty="0"/>
              <a:t>abort</a:t>
            </a:r>
          </a:p>
          <a:p>
            <a:pPr marL="0" indent="0">
              <a:buNone/>
            </a:pPr>
            <a:r>
              <a:rPr lang="en-US" dirty="0"/>
              <a:t>Participant receives:</a:t>
            </a:r>
          </a:p>
          <a:p>
            <a:pPr marL="549275" lvl="2" indent="0">
              <a:buNone/>
            </a:pPr>
            <a:r>
              <a:rPr lang="en-US" i="1" dirty="0" err="1"/>
              <a:t>ready_to_commit</a:t>
            </a:r>
            <a:r>
              <a:rPr lang="en-US" dirty="0"/>
              <a:t> =&gt; save to temp area and reply Ok</a:t>
            </a:r>
          </a:p>
          <a:p>
            <a:pPr marL="549275" lvl="2" indent="0">
              <a:buNone/>
            </a:pPr>
            <a:r>
              <a:rPr lang="en-US" i="1" dirty="0"/>
              <a:t>commit</a:t>
            </a:r>
            <a:r>
              <a:rPr lang="en-US" dirty="0"/>
              <a:t> =&gt; make changes permanent</a:t>
            </a:r>
          </a:p>
          <a:p>
            <a:pPr marL="549275" lvl="2" indent="0">
              <a:buNone/>
            </a:pPr>
            <a:r>
              <a:rPr lang="en-US" i="1" dirty="0"/>
              <a:t>abort</a:t>
            </a:r>
            <a:r>
              <a:rPr lang="en-US" dirty="0"/>
              <a:t> =&gt; delete temp area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69342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84582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99060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6781800" y="1219201"/>
            <a:ext cx="395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8291514" y="1219201"/>
            <a:ext cx="395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9739314" y="1233488"/>
            <a:ext cx="395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6934200" y="19812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6934200" y="1981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Text Box 12"/>
          <p:cNvSpPr txBox="1">
            <a:spLocks noChangeArrowheads="1"/>
          </p:cNvSpPr>
          <p:nvPr/>
        </p:nvSpPr>
        <p:spPr bwMode="auto">
          <a:xfrm>
            <a:off x="7070725" y="13716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Ready to</a:t>
            </a:r>
          </a:p>
          <a:p>
            <a:pPr eaLnBrk="1" hangingPunct="1"/>
            <a:r>
              <a:rPr lang="en-US" sz="1800"/>
              <a:t>Commit?</a:t>
            </a:r>
          </a:p>
        </p:txBody>
      </p:sp>
      <p:sp>
        <p:nvSpPr>
          <p:cNvPr id="29711" name="Text Box 13"/>
          <p:cNvSpPr txBox="1">
            <a:spLocks noChangeArrowheads="1"/>
          </p:cNvSpPr>
          <p:nvPr/>
        </p:nvSpPr>
        <p:spPr bwMode="auto">
          <a:xfrm>
            <a:off x="8578850" y="2362200"/>
            <a:ext cx="147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Save to temp area</a:t>
            </a:r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 flipH="1">
            <a:off x="6934200" y="32004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 flipH="1">
            <a:off x="6934200" y="3505200"/>
            <a:ext cx="2971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Text Box 16"/>
          <p:cNvSpPr txBox="1">
            <a:spLocks noChangeArrowheads="1"/>
          </p:cNvSpPr>
          <p:nvPr/>
        </p:nvSpPr>
        <p:spPr bwMode="auto">
          <a:xfrm>
            <a:off x="7696200" y="3062288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OK</a:t>
            </a:r>
          </a:p>
        </p:txBody>
      </p:sp>
      <p:sp>
        <p:nvSpPr>
          <p:cNvPr id="29715" name="Text Box 17"/>
          <p:cNvSpPr txBox="1">
            <a:spLocks noChangeArrowheads="1"/>
          </p:cNvSpPr>
          <p:nvPr/>
        </p:nvSpPr>
        <p:spPr bwMode="auto">
          <a:xfrm>
            <a:off x="9296400" y="3244851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OK</a:t>
            </a:r>
          </a:p>
        </p:txBody>
      </p:sp>
      <p:sp>
        <p:nvSpPr>
          <p:cNvPr id="29716" name="Line 18"/>
          <p:cNvSpPr>
            <a:spLocks noChangeShapeType="1"/>
          </p:cNvSpPr>
          <p:nvPr/>
        </p:nvSpPr>
        <p:spPr bwMode="auto">
          <a:xfrm>
            <a:off x="6934200" y="48768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19"/>
          <p:cNvSpPr>
            <a:spLocks noChangeShapeType="1"/>
          </p:cNvSpPr>
          <p:nvPr/>
        </p:nvSpPr>
        <p:spPr bwMode="auto">
          <a:xfrm>
            <a:off x="6934200" y="48768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20"/>
          <p:cNvSpPr txBox="1">
            <a:spLocks noChangeArrowheads="1"/>
          </p:cNvSpPr>
          <p:nvPr/>
        </p:nvSpPr>
        <p:spPr bwMode="auto">
          <a:xfrm>
            <a:off x="7086600" y="5424488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Commit!</a:t>
            </a:r>
          </a:p>
        </p:txBody>
      </p:sp>
      <p:sp>
        <p:nvSpPr>
          <p:cNvPr id="29719" name="Text Box 21"/>
          <p:cNvSpPr txBox="1">
            <a:spLocks noChangeArrowheads="1"/>
          </p:cNvSpPr>
          <p:nvPr/>
        </p:nvSpPr>
        <p:spPr bwMode="auto">
          <a:xfrm>
            <a:off x="8610600" y="5424488"/>
            <a:ext cx="127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Make</a:t>
            </a:r>
          </a:p>
          <a:p>
            <a:pPr eaLnBrk="1" hangingPunct="1"/>
            <a:r>
              <a:rPr lang="en-US" sz="1800"/>
              <a:t>permanent</a:t>
            </a:r>
          </a:p>
        </p:txBody>
      </p:sp>
    </p:spTree>
    <p:extLst>
      <p:ext uri="{BB962C8B-B14F-4D97-AF65-F5344CB8AC3E}">
        <p14:creationId xmlns:p14="http://schemas.microsoft.com/office/powerpoint/2010/main" val="504258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Participant States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5715001" cy="4937760"/>
          </a:xfrm>
        </p:spPr>
        <p:txBody>
          <a:bodyPr/>
          <a:lstStyle/>
          <a:p>
            <a:r>
              <a:rPr lang="en-US" b="1" dirty="0"/>
              <a:t>Initial state</a:t>
            </a:r>
            <a:r>
              <a:rPr lang="en-US" dirty="0"/>
              <a:t>: p</a:t>
            </a:r>
            <a:r>
              <a:rPr lang="en-US" baseline="-25000" dirty="0"/>
              <a:t>i</a:t>
            </a:r>
            <a:r>
              <a:rPr lang="en-US" dirty="0"/>
              <a:t> is not aware that protocol started, ends when p</a:t>
            </a:r>
            <a:r>
              <a:rPr lang="en-US" baseline="-25000" dirty="0"/>
              <a:t>i</a:t>
            </a:r>
            <a:r>
              <a:rPr lang="en-US" dirty="0"/>
              <a:t> received  </a:t>
            </a:r>
            <a:r>
              <a:rPr lang="en-US" i="1" dirty="0" err="1"/>
              <a:t>ready_to_commit</a:t>
            </a:r>
            <a:r>
              <a:rPr lang="en-US" dirty="0"/>
              <a:t> and it is ready to send its </a:t>
            </a:r>
            <a:r>
              <a:rPr lang="en-US" i="1" dirty="0"/>
              <a:t>Ok </a:t>
            </a:r>
          </a:p>
          <a:p>
            <a:r>
              <a:rPr lang="en-US" b="1" dirty="0"/>
              <a:t>Prepared to commit</a:t>
            </a:r>
            <a:r>
              <a:rPr lang="en-US" dirty="0"/>
              <a:t>: p</a:t>
            </a:r>
            <a:r>
              <a:rPr lang="en-US" baseline="-25000" dirty="0"/>
              <a:t>i</a:t>
            </a:r>
            <a:r>
              <a:rPr lang="en-US" dirty="0"/>
              <a:t> sent its </a:t>
            </a:r>
            <a:r>
              <a:rPr lang="en-US" i="1" dirty="0"/>
              <a:t>Ok</a:t>
            </a:r>
            <a:r>
              <a:rPr lang="en-US" dirty="0"/>
              <a:t>, saves in temp area and waits for the final decision (</a:t>
            </a:r>
            <a:r>
              <a:rPr lang="en-US" i="1" dirty="0"/>
              <a:t>commit</a:t>
            </a:r>
            <a:r>
              <a:rPr lang="en-US" dirty="0"/>
              <a:t> or </a:t>
            </a:r>
            <a:r>
              <a:rPr lang="en-US" i="1" dirty="0"/>
              <a:t>abort</a:t>
            </a:r>
            <a:r>
              <a:rPr lang="en-US" dirty="0"/>
              <a:t>) from coordinator</a:t>
            </a:r>
          </a:p>
          <a:p>
            <a:r>
              <a:rPr lang="en-US" b="1" dirty="0"/>
              <a:t>Commit or abort</a:t>
            </a:r>
            <a:r>
              <a:rPr lang="en-US" dirty="0"/>
              <a:t>: p</a:t>
            </a:r>
            <a:r>
              <a:rPr lang="en-US" baseline="-25000" dirty="0"/>
              <a:t>i</a:t>
            </a:r>
            <a:r>
              <a:rPr lang="en-US" dirty="0"/>
              <a:t> knows the final decision, it must execute 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71628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5"/>
          <p:cNvSpPr>
            <a:spLocks noChangeShapeType="1"/>
          </p:cNvSpPr>
          <p:nvPr/>
        </p:nvSpPr>
        <p:spPr bwMode="auto">
          <a:xfrm>
            <a:off x="86868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>
            <a:off x="10134600" y="1600200"/>
            <a:ext cx="0" cy="449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7010400" y="1219201"/>
            <a:ext cx="395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8520114" y="1219201"/>
            <a:ext cx="395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1755" name="Text Box 9"/>
          <p:cNvSpPr txBox="1">
            <a:spLocks noChangeArrowheads="1"/>
          </p:cNvSpPr>
          <p:nvPr/>
        </p:nvSpPr>
        <p:spPr bwMode="auto">
          <a:xfrm>
            <a:off x="9967914" y="1233488"/>
            <a:ext cx="395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31756" name="Line 10"/>
          <p:cNvSpPr>
            <a:spLocks noChangeShapeType="1"/>
          </p:cNvSpPr>
          <p:nvPr/>
        </p:nvSpPr>
        <p:spPr bwMode="auto">
          <a:xfrm>
            <a:off x="7162800" y="19812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1"/>
          <p:cNvSpPr>
            <a:spLocks noChangeShapeType="1"/>
          </p:cNvSpPr>
          <p:nvPr/>
        </p:nvSpPr>
        <p:spPr bwMode="auto">
          <a:xfrm>
            <a:off x="7162800" y="1981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2"/>
          <p:cNvSpPr txBox="1">
            <a:spLocks noChangeArrowheads="1"/>
          </p:cNvSpPr>
          <p:nvPr/>
        </p:nvSpPr>
        <p:spPr bwMode="auto">
          <a:xfrm>
            <a:off x="7299325" y="13716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Ready to</a:t>
            </a:r>
          </a:p>
          <a:p>
            <a:pPr eaLnBrk="1" hangingPunct="1"/>
            <a:r>
              <a:rPr lang="en-US" sz="1800"/>
              <a:t>Commit?</a:t>
            </a:r>
          </a:p>
        </p:txBody>
      </p:sp>
      <p:sp>
        <p:nvSpPr>
          <p:cNvPr id="31759" name="Text Box 13"/>
          <p:cNvSpPr txBox="1">
            <a:spLocks noChangeArrowheads="1"/>
          </p:cNvSpPr>
          <p:nvPr/>
        </p:nvSpPr>
        <p:spPr bwMode="auto">
          <a:xfrm>
            <a:off x="8807450" y="2362200"/>
            <a:ext cx="147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Save to temp area</a:t>
            </a:r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 flipH="1">
            <a:off x="7162800" y="32004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 flipH="1">
            <a:off x="7162800" y="3505200"/>
            <a:ext cx="2971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Text Box 16"/>
          <p:cNvSpPr txBox="1">
            <a:spLocks noChangeArrowheads="1"/>
          </p:cNvSpPr>
          <p:nvPr/>
        </p:nvSpPr>
        <p:spPr bwMode="auto">
          <a:xfrm>
            <a:off x="7924800" y="3062288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OK</a:t>
            </a:r>
          </a:p>
        </p:txBody>
      </p:sp>
      <p:sp>
        <p:nvSpPr>
          <p:cNvPr id="31763" name="Text Box 17"/>
          <p:cNvSpPr txBox="1">
            <a:spLocks noChangeArrowheads="1"/>
          </p:cNvSpPr>
          <p:nvPr/>
        </p:nvSpPr>
        <p:spPr bwMode="auto">
          <a:xfrm>
            <a:off x="9525000" y="3244851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OK</a:t>
            </a:r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7162800" y="48768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19"/>
          <p:cNvSpPr>
            <a:spLocks noChangeShapeType="1"/>
          </p:cNvSpPr>
          <p:nvPr/>
        </p:nvSpPr>
        <p:spPr bwMode="auto">
          <a:xfrm>
            <a:off x="7162800" y="48768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Text Box 20"/>
          <p:cNvSpPr txBox="1">
            <a:spLocks noChangeArrowheads="1"/>
          </p:cNvSpPr>
          <p:nvPr/>
        </p:nvSpPr>
        <p:spPr bwMode="auto">
          <a:xfrm>
            <a:off x="7315200" y="5424488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Commit!</a:t>
            </a:r>
          </a:p>
        </p:txBody>
      </p:sp>
      <p:sp>
        <p:nvSpPr>
          <p:cNvPr id="31767" name="Text Box 21"/>
          <p:cNvSpPr txBox="1">
            <a:spLocks noChangeArrowheads="1"/>
          </p:cNvSpPr>
          <p:nvPr/>
        </p:nvSpPr>
        <p:spPr bwMode="auto">
          <a:xfrm>
            <a:off x="8839200" y="5424488"/>
            <a:ext cx="127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Make</a:t>
            </a:r>
          </a:p>
          <a:p>
            <a:pPr eaLnBrk="1" hangingPunct="1"/>
            <a:r>
              <a:rPr lang="en-US" sz="1800"/>
              <a:t>permanent</a:t>
            </a:r>
          </a:p>
        </p:txBody>
      </p:sp>
    </p:spTree>
    <p:extLst>
      <p:ext uri="{BB962C8B-B14F-4D97-AF65-F5344CB8AC3E}">
        <p14:creationId xmlns:p14="http://schemas.microsoft.com/office/powerpoint/2010/main" val="82819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2A87AF6-7170-B768-A75F-478B6A2490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Distributed Commits (2PC and 3PC)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75626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Failures: Participant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Initial state</a:t>
            </a:r>
            <a:r>
              <a:rPr lang="en-US" dirty="0"/>
              <a:t>: if p</a:t>
            </a:r>
            <a:r>
              <a:rPr lang="en-US" baseline="-25000" dirty="0"/>
              <a:t>i</a:t>
            </a:r>
            <a:r>
              <a:rPr lang="en-US" dirty="0"/>
              <a:t> crashes before receiving </a:t>
            </a:r>
            <a:r>
              <a:rPr lang="en-US" i="1" dirty="0" err="1"/>
              <a:t>ready_to_commit</a:t>
            </a:r>
            <a:r>
              <a:rPr lang="en-US" dirty="0"/>
              <a:t>, it does not send it</a:t>
            </a:r>
            <a:r>
              <a:rPr lang="en-US" altLang="ja-JP" dirty="0"/>
              <a:t>s </a:t>
            </a:r>
            <a:r>
              <a:rPr lang="en-US" altLang="ja-JP" i="1" dirty="0"/>
              <a:t>Ok</a:t>
            </a:r>
            <a:r>
              <a:rPr lang="en-US" altLang="ja-JP" dirty="0"/>
              <a:t> back, the coordinator will abort the protocol (not enough </a:t>
            </a:r>
            <a:r>
              <a:rPr lang="en-US" altLang="ja-JP" i="1" dirty="0"/>
              <a:t>Oks</a:t>
            </a:r>
            <a:r>
              <a:rPr lang="en-US" altLang="ja-JP" dirty="0"/>
              <a:t> are received). </a:t>
            </a:r>
          </a:p>
          <a:p>
            <a:r>
              <a:rPr lang="en-US" b="1" dirty="0"/>
              <a:t>Prepared to commit</a:t>
            </a:r>
            <a:r>
              <a:rPr lang="en-US" dirty="0"/>
              <a:t>: if p</a:t>
            </a:r>
            <a:r>
              <a:rPr lang="en-US" baseline="-25000" dirty="0"/>
              <a:t>i</a:t>
            </a:r>
            <a:r>
              <a:rPr lang="en-US" dirty="0"/>
              <a:t> crashes before it learns the outcome, resources remained blocked</a:t>
            </a:r>
            <a:r>
              <a:rPr lang="en-US" u="sng" dirty="0"/>
              <a:t>. It is critical that a crashed participant learns the outcome of pending operations when it comes back</a:t>
            </a:r>
            <a:r>
              <a:rPr lang="en-US" dirty="0"/>
              <a:t>: need logging system.</a:t>
            </a:r>
          </a:p>
          <a:p>
            <a:r>
              <a:rPr lang="en-US" b="1" dirty="0"/>
              <a:t>Commit or abort</a:t>
            </a:r>
            <a:r>
              <a:rPr lang="en-US" dirty="0"/>
              <a:t>: p</a:t>
            </a:r>
            <a:r>
              <a:rPr lang="en-US" baseline="-25000" dirty="0"/>
              <a:t>i</a:t>
            </a:r>
            <a:r>
              <a:rPr lang="en-US" dirty="0"/>
              <a:t> crashes before executing, it must complete the commit or abort repeatedly in spite of being interrupted by failures. 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14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Fix It?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299200" cy="4937760"/>
          </a:xfrm>
        </p:spPr>
        <p:txBody>
          <a:bodyPr/>
          <a:lstStyle/>
          <a:p>
            <a:r>
              <a:rPr lang="en-US" dirty="0"/>
              <a:t>A process that crashed and recovered</a:t>
            </a:r>
          </a:p>
          <a:p>
            <a:pPr lvl="1"/>
            <a:r>
              <a:rPr lang="en-US" dirty="0"/>
              <a:t>Must remember in what state it was before crashing.</a:t>
            </a:r>
          </a:p>
          <a:p>
            <a:pPr lvl="1"/>
            <a:r>
              <a:rPr lang="en-US" dirty="0"/>
              <a:t>Must find out the outcome of a decision (by contacting the coordinator).</a:t>
            </a:r>
          </a:p>
          <a:p>
            <a:r>
              <a:rPr lang="en-US" dirty="0"/>
              <a:t>The coordinator </a:t>
            </a:r>
          </a:p>
          <a:p>
            <a:pPr lvl="1"/>
            <a:r>
              <a:rPr lang="en-US" dirty="0"/>
              <a:t>Must keep track of pending protocols</a:t>
            </a:r>
          </a:p>
          <a:p>
            <a:pPr lvl="1"/>
            <a:r>
              <a:rPr lang="en-US" dirty="0"/>
              <a:t>Must find out when a process indeed completed the decision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35846" name="Picture 5" descr="j02889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676401"/>
            <a:ext cx="3200400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7234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2PC: Overcoming Participant Failures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Coordinator:</a:t>
            </a:r>
          </a:p>
          <a:p>
            <a:pPr marL="274638" lvl="1" indent="0">
              <a:buNone/>
            </a:pPr>
            <a:r>
              <a:rPr lang="en-US" sz="1700" dirty="0"/>
              <a:t>Multicast </a:t>
            </a:r>
            <a:r>
              <a:rPr lang="en-US" sz="1700" i="1" dirty="0" err="1"/>
              <a:t>ready_to_commit</a:t>
            </a:r>
            <a:endParaRPr lang="en-US" sz="1700" i="1" dirty="0"/>
          </a:p>
          <a:p>
            <a:pPr marL="274638" lvl="1" indent="0">
              <a:buNone/>
            </a:pPr>
            <a:r>
              <a:rPr lang="en-US" sz="1700" dirty="0"/>
              <a:t>Collect replies</a:t>
            </a:r>
          </a:p>
          <a:p>
            <a:pPr marL="549275" lvl="2" indent="0">
              <a:buNone/>
            </a:pPr>
            <a:r>
              <a:rPr lang="en-US" sz="1700" dirty="0"/>
              <a:t>All </a:t>
            </a:r>
            <a:r>
              <a:rPr lang="en-US" sz="1700" i="1" dirty="0"/>
              <a:t>OK</a:t>
            </a:r>
            <a:r>
              <a:rPr lang="en-US" sz="1700" dirty="0"/>
              <a:t> =&gt; log </a:t>
            </a:r>
            <a:r>
              <a:rPr lang="ja-JP" altLang="en-US" sz="1700" dirty="0"/>
              <a:t>‘</a:t>
            </a:r>
            <a:r>
              <a:rPr lang="en-US" altLang="ja-JP" sz="1700" dirty="0"/>
              <a:t>commit</a:t>
            </a:r>
            <a:r>
              <a:rPr lang="ja-JP" altLang="en-US" sz="1700" dirty="0"/>
              <a:t>’</a:t>
            </a:r>
            <a:r>
              <a:rPr lang="en-US" altLang="ja-JP" sz="1700" dirty="0"/>
              <a:t> to </a:t>
            </a:r>
            <a:r>
              <a:rPr lang="ja-JP" altLang="en-US" sz="1700" dirty="0"/>
              <a:t>‘</a:t>
            </a:r>
            <a:r>
              <a:rPr lang="en-US" altLang="ja-JP" sz="1700" dirty="0"/>
              <a:t>outcomes</a:t>
            </a:r>
            <a:r>
              <a:rPr lang="ja-JP" altLang="en-US" sz="1700" dirty="0"/>
              <a:t>’</a:t>
            </a:r>
            <a:r>
              <a:rPr lang="en-US" altLang="ja-JP" sz="1700" dirty="0"/>
              <a:t> table and send </a:t>
            </a:r>
            <a:r>
              <a:rPr lang="en-US" altLang="ja-JP" sz="1700" i="1" dirty="0"/>
              <a:t>commit</a:t>
            </a:r>
          </a:p>
          <a:p>
            <a:pPr marL="549275" lvl="2" indent="0">
              <a:buNone/>
            </a:pPr>
            <a:r>
              <a:rPr lang="en-US" sz="1700" dirty="0"/>
              <a:t>Else =&gt; send </a:t>
            </a:r>
            <a:r>
              <a:rPr lang="en-US" sz="1700" i="1" dirty="0"/>
              <a:t>abort</a:t>
            </a:r>
          </a:p>
          <a:p>
            <a:pPr marL="274638" lvl="1" indent="0">
              <a:buNone/>
            </a:pPr>
            <a:r>
              <a:rPr lang="en-US" sz="1700" dirty="0"/>
              <a:t>Collect acknowledgments</a:t>
            </a:r>
          </a:p>
          <a:p>
            <a:pPr marL="274638" lvl="1" indent="0">
              <a:buNone/>
            </a:pPr>
            <a:r>
              <a:rPr lang="en-US" sz="1700" dirty="0"/>
              <a:t>Garbage-collect protocol ‘outcomes’ information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Participant:</a:t>
            </a:r>
          </a:p>
          <a:p>
            <a:pPr marL="274638" lvl="1" indent="0">
              <a:buNone/>
            </a:pPr>
            <a:r>
              <a:rPr lang="en-US" sz="1700" dirty="0"/>
              <a:t>Receives:</a:t>
            </a:r>
          </a:p>
          <a:p>
            <a:pPr marL="274638" lvl="1" indent="0">
              <a:buNone/>
            </a:pPr>
            <a:r>
              <a:rPr lang="en-US" sz="1700" dirty="0"/>
              <a:t>    </a:t>
            </a:r>
            <a:r>
              <a:rPr lang="en-US" sz="1700" i="1" dirty="0" err="1"/>
              <a:t>ready_to_commit</a:t>
            </a:r>
            <a:r>
              <a:rPr lang="en-US" sz="1700" dirty="0"/>
              <a:t> =&gt; save to temp area and reply </a:t>
            </a:r>
            <a:r>
              <a:rPr lang="en-US" sz="1700" i="1" dirty="0"/>
              <a:t>OK</a:t>
            </a:r>
          </a:p>
          <a:p>
            <a:pPr marL="274638" lvl="1" indent="0">
              <a:buNone/>
            </a:pPr>
            <a:r>
              <a:rPr lang="en-US" sz="1700" dirty="0"/>
              <a:t>    </a:t>
            </a:r>
            <a:r>
              <a:rPr lang="en-US" sz="1700" i="1" dirty="0"/>
              <a:t>commit</a:t>
            </a:r>
            <a:r>
              <a:rPr lang="en-US" sz="1700" dirty="0"/>
              <a:t> =&gt; make changes permanent, send </a:t>
            </a:r>
            <a:r>
              <a:rPr lang="en-US" sz="1700" i="1" dirty="0"/>
              <a:t>acknowledgment</a:t>
            </a:r>
          </a:p>
          <a:p>
            <a:pPr marL="274638" lvl="1" indent="0">
              <a:buNone/>
            </a:pPr>
            <a:r>
              <a:rPr lang="en-US" sz="1700" dirty="0"/>
              <a:t>    </a:t>
            </a:r>
            <a:r>
              <a:rPr lang="en-US" sz="1700" i="1" dirty="0"/>
              <a:t>abort</a:t>
            </a:r>
            <a:r>
              <a:rPr lang="en-US" sz="1700" dirty="0"/>
              <a:t> =&gt; delete temp area </a:t>
            </a:r>
          </a:p>
          <a:p>
            <a:pPr marL="274638" lvl="1" indent="0">
              <a:buNone/>
            </a:pPr>
            <a:r>
              <a:rPr lang="en-US" sz="1700" dirty="0"/>
              <a:t>After recovering from failure:</a:t>
            </a:r>
          </a:p>
          <a:p>
            <a:pPr marL="549275" lvl="2" indent="0">
              <a:buNone/>
            </a:pPr>
            <a:r>
              <a:rPr lang="en-US" sz="1700" dirty="0"/>
              <a:t>For each pending protocol: contact coordinator to learn outcome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78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Failures: Coordinator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coordinator crashed during first phase when collecting </a:t>
            </a:r>
            <a:r>
              <a:rPr lang="en-US" i="1" dirty="0"/>
              <a:t>Oks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Some participants will be ready to commit (they sent </a:t>
            </a:r>
            <a:r>
              <a:rPr lang="en-US" i="1" dirty="0"/>
              <a:t>Ok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Others will not be able to (they voted on abort)</a:t>
            </a:r>
          </a:p>
          <a:p>
            <a:pPr lvl="1"/>
            <a:r>
              <a:rPr lang="en-US" dirty="0"/>
              <a:t>Others may not know the state</a:t>
            </a:r>
          </a:p>
          <a:p>
            <a:r>
              <a:rPr lang="en-US" dirty="0"/>
              <a:t>If coordinator crashed during its decision or before sending it out: </a:t>
            </a:r>
          </a:p>
          <a:p>
            <a:pPr lvl="1"/>
            <a:r>
              <a:rPr lang="en-US" dirty="0"/>
              <a:t>Some processes will be in prepare to commit state</a:t>
            </a:r>
          </a:p>
          <a:p>
            <a:pPr lvl="1"/>
            <a:r>
              <a:rPr lang="en-US" dirty="0"/>
              <a:t>Others will know the outcome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90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Modifications …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coordinator fails, processes are blocked waiting for it to recover </a:t>
            </a:r>
          </a:p>
          <a:p>
            <a:r>
              <a:rPr lang="en-US" dirty="0"/>
              <a:t>After the coordinator recovers, there are pending protocols that must be finished</a:t>
            </a:r>
          </a:p>
          <a:p>
            <a:r>
              <a:rPr lang="en-US" dirty="0"/>
              <a:t>Coordinator must </a:t>
            </a:r>
          </a:p>
          <a:p>
            <a:pPr lvl="1"/>
            <a:r>
              <a:rPr lang="en-US" dirty="0"/>
              <a:t>remember its state before crashing (write commit or abort on permanent storage before sending commit or abort decision to other processes) </a:t>
            </a:r>
          </a:p>
          <a:p>
            <a:pPr lvl="1"/>
            <a:r>
              <a:rPr lang="en-US" dirty="0"/>
              <a:t>push pending operations through</a:t>
            </a:r>
          </a:p>
          <a:p>
            <a:r>
              <a:rPr lang="en-US" dirty="0"/>
              <a:t>Participants may see duplicated messages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2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2PC Overcoming Coordinator Failures: Coordinator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74638" lvl="1" indent="0">
              <a:buNone/>
            </a:pPr>
            <a:r>
              <a:rPr lang="en-US" sz="2000" dirty="0"/>
              <a:t>Multicast </a:t>
            </a:r>
            <a:r>
              <a:rPr lang="en-US" sz="2000" i="1" dirty="0" err="1"/>
              <a:t>ready_to_commit</a:t>
            </a:r>
            <a:endParaRPr lang="en-US" sz="2000" i="1" dirty="0"/>
          </a:p>
          <a:p>
            <a:pPr marL="274638" lvl="1" indent="0">
              <a:buNone/>
            </a:pPr>
            <a:r>
              <a:rPr lang="en-US" sz="2000" dirty="0"/>
              <a:t>Collect replies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/>
              <a:t>OK</a:t>
            </a:r>
            <a:r>
              <a:rPr lang="en-US" dirty="0"/>
              <a:t> =&gt; log </a:t>
            </a:r>
            <a:r>
              <a:rPr lang="ja-JP" altLang="en-US" dirty="0"/>
              <a:t>‘</a:t>
            </a:r>
            <a:r>
              <a:rPr lang="en-US" altLang="ja-JP" dirty="0"/>
              <a:t>commit</a:t>
            </a:r>
            <a:r>
              <a:rPr lang="ja-JP" altLang="en-US" dirty="0"/>
              <a:t>’</a:t>
            </a:r>
            <a:r>
              <a:rPr lang="en-US" altLang="ja-JP" dirty="0"/>
              <a:t> to </a:t>
            </a:r>
            <a:r>
              <a:rPr lang="ja-JP" altLang="en-US" dirty="0"/>
              <a:t>‘</a:t>
            </a:r>
            <a:r>
              <a:rPr lang="en-US" altLang="ja-JP" dirty="0"/>
              <a:t>outcomes</a:t>
            </a:r>
            <a:r>
              <a:rPr lang="ja-JP" altLang="en-US" dirty="0"/>
              <a:t>’</a:t>
            </a:r>
            <a:r>
              <a:rPr lang="en-US" altLang="ja-JP" dirty="0"/>
              <a:t> table, wait until safe on persistent storage and send commit</a:t>
            </a:r>
          </a:p>
          <a:p>
            <a:pPr marL="549275" lvl="2" indent="0">
              <a:buNone/>
            </a:pPr>
            <a:r>
              <a:rPr lang="en-US" dirty="0"/>
              <a:t>Else =&gt; send </a:t>
            </a:r>
            <a:r>
              <a:rPr lang="en-US" i="1" dirty="0"/>
              <a:t>abort</a:t>
            </a:r>
          </a:p>
          <a:p>
            <a:pPr marL="274638" lvl="1" indent="0">
              <a:buNone/>
            </a:pPr>
            <a:r>
              <a:rPr lang="en-US" sz="2000" dirty="0"/>
              <a:t>Collect </a:t>
            </a:r>
            <a:r>
              <a:rPr lang="en-US" sz="2000" i="1" dirty="0"/>
              <a:t>acknowledgments</a:t>
            </a:r>
          </a:p>
          <a:p>
            <a:pPr marL="274638" lvl="1" indent="0">
              <a:buNone/>
            </a:pPr>
            <a:r>
              <a:rPr lang="en-US" sz="2000" dirty="0"/>
              <a:t>Garbage collect protocol outcome information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000" dirty="0"/>
              <a:t>After failure:</a:t>
            </a:r>
          </a:p>
          <a:p>
            <a:pPr marL="274638" lvl="1" indent="0">
              <a:buNone/>
            </a:pPr>
            <a:r>
              <a:rPr lang="en-US" sz="2000" dirty="0"/>
              <a:t>   For each pending protocol in `outcomes’ table</a:t>
            </a:r>
          </a:p>
          <a:p>
            <a:pPr marL="593725" lvl="2" indent="0">
              <a:buNone/>
            </a:pPr>
            <a:r>
              <a:rPr lang="en-US" dirty="0"/>
              <a:t>  Send outcome (</a:t>
            </a:r>
            <a:r>
              <a:rPr lang="en-US" i="1" dirty="0"/>
              <a:t>commit</a:t>
            </a:r>
            <a:r>
              <a:rPr lang="en-US" dirty="0"/>
              <a:t> or </a:t>
            </a:r>
            <a:r>
              <a:rPr lang="en-US" i="1" dirty="0"/>
              <a:t>abort</a:t>
            </a:r>
            <a:r>
              <a:rPr lang="en-US" dirty="0"/>
              <a:t>)</a:t>
            </a:r>
          </a:p>
          <a:p>
            <a:pPr marL="593725" lvl="2" indent="0">
              <a:buNone/>
            </a:pPr>
            <a:r>
              <a:rPr lang="en-US" dirty="0"/>
              <a:t>  Wait for </a:t>
            </a:r>
            <a:r>
              <a:rPr lang="en-US" i="1" dirty="0"/>
              <a:t>acknowledgments</a:t>
            </a:r>
          </a:p>
          <a:p>
            <a:pPr marL="593725" lvl="2" indent="0">
              <a:buNone/>
            </a:pPr>
            <a:r>
              <a:rPr lang="en-US" dirty="0"/>
              <a:t>  Garbage collect outcome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973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2PC Overcoming Coordinator Failures: Participant</a:t>
            </a:r>
          </a:p>
        </p:txBody>
      </p:sp>
      <p:sp>
        <p:nvSpPr>
          <p:cNvPr id="46082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First time message received</a:t>
            </a:r>
          </a:p>
          <a:p>
            <a:pPr marL="0" indent="0">
              <a:buNone/>
            </a:pPr>
            <a:r>
              <a:rPr lang="en-US" sz="2000" i="1" dirty="0"/>
              <a:t>    </a:t>
            </a:r>
            <a:r>
              <a:rPr lang="en-US" sz="2000" i="1" dirty="0" err="1"/>
              <a:t>ready_to_commit</a:t>
            </a:r>
            <a:r>
              <a:rPr lang="en-US" sz="2000" i="1" dirty="0"/>
              <a:t> </a:t>
            </a:r>
          </a:p>
          <a:p>
            <a:pPr marL="274638" lvl="1" indent="0">
              <a:buNone/>
            </a:pPr>
            <a:r>
              <a:rPr lang="en-US" sz="2000" dirty="0"/>
              <a:t>    save to temp area and reply </a:t>
            </a:r>
            <a:r>
              <a:rPr lang="en-US" sz="2000" i="1" dirty="0"/>
              <a:t>OK</a:t>
            </a:r>
          </a:p>
          <a:p>
            <a:pPr marL="0" indent="0">
              <a:buNone/>
            </a:pPr>
            <a:r>
              <a:rPr lang="en-US" sz="2000" i="1" dirty="0"/>
              <a:t>    commit </a:t>
            </a:r>
          </a:p>
          <a:p>
            <a:pPr marL="274638" lvl="1" indent="0">
              <a:buNone/>
            </a:pPr>
            <a:r>
              <a:rPr lang="en-US" sz="2000" dirty="0"/>
              <a:t>    make changes permanent</a:t>
            </a:r>
          </a:p>
          <a:p>
            <a:pPr marL="0" indent="0">
              <a:buNone/>
            </a:pPr>
            <a:r>
              <a:rPr lang="en-US" sz="2000" i="1" dirty="0"/>
              <a:t>    abort</a:t>
            </a:r>
          </a:p>
          <a:p>
            <a:pPr marL="274638" lvl="1" indent="0">
              <a:buNone/>
            </a:pPr>
            <a:r>
              <a:rPr lang="en-US" sz="2000" dirty="0"/>
              <a:t>    delete temp area </a:t>
            </a:r>
          </a:p>
          <a:p>
            <a:pPr marL="0" indent="0">
              <a:buNone/>
            </a:pPr>
            <a:r>
              <a:rPr lang="en-US" sz="2000" dirty="0"/>
              <a:t>Message is a duplicate (because of a recovering coordinator)</a:t>
            </a:r>
          </a:p>
          <a:p>
            <a:pPr marL="274638" lvl="1" indent="0">
              <a:buNone/>
            </a:pPr>
            <a:r>
              <a:rPr lang="en-US" sz="2000" dirty="0"/>
              <a:t>Send </a:t>
            </a:r>
            <a:r>
              <a:rPr lang="en-US" sz="2000" i="1" dirty="0"/>
              <a:t>acknowledgment</a:t>
            </a:r>
          </a:p>
          <a:p>
            <a:pPr marL="0" indent="0">
              <a:buNone/>
            </a:pPr>
            <a:r>
              <a:rPr lang="en-US" sz="2000" dirty="0"/>
              <a:t>After failure:</a:t>
            </a:r>
          </a:p>
          <a:p>
            <a:pPr marL="274638" lvl="1" indent="0">
              <a:buNone/>
            </a:pPr>
            <a:r>
              <a:rPr lang="en-US" sz="2000" dirty="0"/>
              <a:t>For each pending protocol: </a:t>
            </a:r>
          </a:p>
          <a:p>
            <a:pPr marL="593725" lvl="2" indent="0">
              <a:buNone/>
            </a:pPr>
            <a:r>
              <a:rPr lang="en-US" dirty="0"/>
              <a:t>contact coordinator to learn outcome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215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Allowing Progress…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THE COORDINATOR DOES NOT RECOVER? HOW CAN WE ALLOW PROGRESS? </a:t>
            </a:r>
          </a:p>
          <a:p>
            <a:r>
              <a:rPr lang="en-US" dirty="0"/>
              <a:t>One option instead of blocking is to allow the other participants to complete the protocol on their own.</a:t>
            </a:r>
          </a:p>
          <a:p>
            <a:r>
              <a:rPr lang="en-US" dirty="0"/>
              <a:t>Caveat:  Any participant taking over will not be able to safely conclude that the coordinator actually failed. WHY?</a:t>
            </a:r>
          </a:p>
          <a:p>
            <a:r>
              <a:rPr lang="en-US" dirty="0"/>
              <a:t>Timeout expired at a participant that is in the prepare-to-commit state: </a:t>
            </a:r>
          </a:p>
          <a:p>
            <a:pPr lvl="1"/>
            <a:r>
              <a:rPr lang="en-US" dirty="0"/>
              <a:t>The process can send out the first phase message, querying the state at other processes to learn outcome </a:t>
            </a:r>
          </a:p>
          <a:p>
            <a:pPr lvl="1"/>
            <a:r>
              <a:rPr lang="en-US" dirty="0"/>
              <a:t>Continue with second phase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046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Allowing Progress (cont.)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 process always determine the outcome?</a:t>
            </a:r>
          </a:p>
          <a:p>
            <a:r>
              <a:rPr lang="en-US" dirty="0"/>
              <a:t>Example: all processes are in prepared-to-commit state with the exception of one process let</a:t>
            </a:r>
            <a:r>
              <a:rPr lang="ja-JP" altLang="en-US" dirty="0"/>
              <a:t>’</a:t>
            </a:r>
            <a:r>
              <a:rPr lang="en-US" altLang="ja-JP" dirty="0"/>
              <a:t>s say </a:t>
            </a:r>
            <a:r>
              <a:rPr lang="en-US" altLang="ja-JP" dirty="0" err="1"/>
              <a:t>p</a:t>
            </a:r>
            <a:r>
              <a:rPr lang="en-US" altLang="ja-JP" baseline="-25000" dirty="0" err="1"/>
              <a:t>j</a:t>
            </a:r>
            <a:r>
              <a:rPr lang="en-US" altLang="ja-JP" dirty="0"/>
              <a:t>, which can not be reached</a:t>
            </a:r>
          </a:p>
          <a:p>
            <a:r>
              <a:rPr lang="en-US" dirty="0"/>
              <a:t>Only the coordinator and 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 can determine the outcome</a:t>
            </a:r>
          </a:p>
          <a:p>
            <a:r>
              <a:rPr lang="en-US" dirty="0"/>
              <a:t>If the coordinator is itself a participant, only one failure blocks the protocol</a:t>
            </a:r>
          </a:p>
          <a:p>
            <a:r>
              <a:rPr lang="en-US" dirty="0"/>
              <a:t>All participants must now maintain information about the outcome of the protocol until they are sure that all participants learnt the outcome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808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a third phase from the coordinator to all participants, tell participants that it is safe to garbage collect the protocol information</a:t>
            </a:r>
          </a:p>
          <a:p>
            <a:r>
              <a:rPr lang="en-US"/>
              <a:t>If coordinator fails: </a:t>
            </a:r>
          </a:p>
          <a:p>
            <a:pPr lvl="1"/>
            <a:r>
              <a:rPr lang="en-US"/>
              <a:t>If a participant in final state but did not see the garbage collect message, it will send again the commit or abort message</a:t>
            </a:r>
          </a:p>
          <a:p>
            <a:pPr lvl="1"/>
            <a:r>
              <a:rPr lang="en-US"/>
              <a:t>All participants will acknowledge when they executed </a:t>
            </a:r>
          </a:p>
          <a:p>
            <a:pPr lvl="1"/>
            <a:r>
              <a:rPr lang="en-US"/>
              <a:t>Once all participants acknowledged the message, garbage collection message can be sent out and garbage collection can be performed.</a:t>
            </a:r>
          </a:p>
          <a:p>
            <a:r>
              <a:rPr lang="en-US"/>
              <a:t>Garbage collection can be run periodically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84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Forcing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9" y="4729446"/>
            <a:ext cx="11774162" cy="2029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approach to building distributed systems is to force them to be consistent</a:t>
            </a:r>
          </a:p>
          <a:p>
            <a:pPr lvl="1"/>
            <a:r>
              <a:rPr lang="en-US" dirty="0"/>
              <a:t>Guarantee that all replicas receive an update…</a:t>
            </a:r>
          </a:p>
          <a:p>
            <a:pPr lvl="1"/>
            <a:r>
              <a:rPr lang="en-US" dirty="0"/>
              <a:t>…Or none of them do</a:t>
            </a:r>
          </a:p>
          <a:p>
            <a:pPr marL="0" indent="0">
              <a:buNone/>
            </a:pPr>
            <a:r>
              <a:rPr lang="en-US" dirty="0"/>
              <a:t>If consistency is guaranteed, then reaching consensus is trivial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121" y="2340249"/>
            <a:ext cx="986858" cy="1006209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009879" y="1618338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(-$75)</a:t>
            </a:r>
          </a:p>
        </p:txBody>
      </p:sp>
      <p:sp>
        <p:nvSpPr>
          <p:cNvPr id="7" name="Left Arrow 6"/>
          <p:cNvSpPr/>
          <p:nvPr/>
        </p:nvSpPr>
        <p:spPr>
          <a:xfrm>
            <a:off x="2009878" y="2248502"/>
            <a:ext cx="3831107" cy="5948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458" y="626026"/>
            <a:ext cx="4257108" cy="5406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31958" y="3386225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Bob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144" y="2463185"/>
            <a:ext cx="753342" cy="7533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03" y="1476752"/>
            <a:ext cx="753342" cy="7533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597" y="3511943"/>
            <a:ext cx="753342" cy="75334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431641" y="2019332"/>
            <a:ext cx="123486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04308" y="2085011"/>
            <a:ext cx="123486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$225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824686" y="1835256"/>
            <a:ext cx="1104417" cy="51820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897353" y="2073600"/>
            <a:ext cx="1064288" cy="49314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5990609" y="1330288"/>
            <a:ext cx="4800807" cy="3026129"/>
          </a:xfrm>
          <a:prstGeom prst="roundRect">
            <a:avLst/>
          </a:prstGeom>
          <a:noFill/>
          <a:ln w="5715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>
              <a:solidFill>
                <a:schemeClr val="tx2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096" y="2586655"/>
            <a:ext cx="753342" cy="753342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8426135" y="4077294"/>
            <a:ext cx="123486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498802" y="4142973"/>
            <a:ext cx="123486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$225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386739" y="3121310"/>
            <a:ext cx="123486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59406" y="3186989"/>
            <a:ext cx="123486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$225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843439" y="3158275"/>
            <a:ext cx="1066582" cy="522873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666015" y="3346458"/>
            <a:ext cx="1120329" cy="565159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927253" y="2800501"/>
            <a:ext cx="2983843" cy="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6923659" y="3056741"/>
            <a:ext cx="2877879" cy="1455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>
            <a:off x="2012300" y="2917957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(-$50)</a:t>
            </a:r>
          </a:p>
        </p:txBody>
      </p:sp>
      <p:sp>
        <p:nvSpPr>
          <p:cNvPr id="41" name="Left Arrow 40"/>
          <p:cNvSpPr/>
          <p:nvPr/>
        </p:nvSpPr>
        <p:spPr>
          <a:xfrm>
            <a:off x="2012299" y="3548121"/>
            <a:ext cx="3831107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Error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6843439" y="2105894"/>
            <a:ext cx="502498" cy="235775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Multiply 46"/>
          <p:cNvSpPr/>
          <p:nvPr/>
        </p:nvSpPr>
        <p:spPr>
          <a:xfrm rot="20610494">
            <a:off x="7173195" y="1787012"/>
            <a:ext cx="573176" cy="573176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558962" y="4211035"/>
            <a:ext cx="1234868" cy="34962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$175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519566" y="3255051"/>
            <a:ext cx="1234868" cy="34962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$175</a:t>
            </a:r>
          </a:p>
        </p:txBody>
      </p:sp>
    </p:spTree>
    <p:extLst>
      <p:ext uri="{BB962C8B-B14F-4D97-AF65-F5344CB8AC3E}">
        <p14:creationId xmlns:p14="http://schemas.microsoft.com/office/powerpoint/2010/main" val="411843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27" grpId="0" animBg="1"/>
      <p:bldP spid="29" grpId="0" animBg="1"/>
      <p:bldP spid="40" grpId="0" animBg="1"/>
      <p:bldP spid="41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Final Version: Coordinator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192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Multicast: </a:t>
            </a:r>
            <a:r>
              <a:rPr lang="en-US" sz="2000" dirty="0" err="1"/>
              <a:t>ready_to_commit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Collect replies</a:t>
            </a:r>
          </a:p>
          <a:p>
            <a:pPr marL="274638" lvl="1" indent="0">
              <a:buNone/>
            </a:pPr>
            <a:r>
              <a:rPr lang="en-US" sz="1800" dirty="0"/>
              <a:t>    All OK =&gt; log </a:t>
            </a:r>
            <a:r>
              <a:rPr lang="ja-JP" altLang="en-US" sz="1800" dirty="0"/>
              <a:t>‘</a:t>
            </a:r>
            <a:r>
              <a:rPr lang="en-US" altLang="ja-JP" sz="1800" dirty="0"/>
              <a:t>commit</a:t>
            </a:r>
            <a:r>
              <a:rPr lang="ja-JP" altLang="en-US" sz="1800" dirty="0"/>
              <a:t>’</a:t>
            </a:r>
            <a:r>
              <a:rPr lang="en-US" altLang="ja-JP" sz="1800" dirty="0"/>
              <a:t> to </a:t>
            </a:r>
            <a:r>
              <a:rPr lang="ja-JP" altLang="en-US" sz="1800" dirty="0"/>
              <a:t>‘</a:t>
            </a:r>
            <a:r>
              <a:rPr lang="en-US" altLang="ja-JP" sz="1800" dirty="0"/>
              <a:t>outcomes</a:t>
            </a:r>
            <a:r>
              <a:rPr lang="ja-JP" altLang="en-US" sz="1800" dirty="0"/>
              <a:t>’</a:t>
            </a:r>
            <a:r>
              <a:rPr lang="en-US" altLang="ja-JP" sz="1800" dirty="0"/>
              <a:t> table, wait until safe on </a:t>
            </a:r>
          </a:p>
          <a:p>
            <a:pPr marL="274638" lvl="1" indent="0">
              <a:buNone/>
            </a:pPr>
            <a:r>
              <a:rPr lang="en-US" altLang="ja-JP" sz="1800" dirty="0"/>
              <a:t>                    persistent storage and send commit</a:t>
            </a:r>
          </a:p>
          <a:p>
            <a:pPr marL="274638" lvl="1" indent="0">
              <a:buNone/>
            </a:pPr>
            <a:r>
              <a:rPr lang="en-US" sz="1800" dirty="0"/>
              <a:t>    Else =&gt; send abort</a:t>
            </a:r>
          </a:p>
          <a:p>
            <a:pPr marL="0" indent="0">
              <a:buNone/>
            </a:pPr>
            <a:r>
              <a:rPr lang="en-US" sz="2000" dirty="0"/>
              <a:t>Collect acknowledgments</a:t>
            </a:r>
          </a:p>
          <a:p>
            <a:pPr marL="0" indent="0">
              <a:buNone/>
            </a:pPr>
            <a:r>
              <a:rPr lang="en-US" sz="2000" dirty="0"/>
              <a:t>After failure:</a:t>
            </a:r>
          </a:p>
          <a:p>
            <a:pPr marL="274638" lvl="1" indent="0">
              <a:buNone/>
            </a:pPr>
            <a:r>
              <a:rPr lang="en-US" sz="1800" dirty="0"/>
              <a:t>For each pending protocol in outcomes table</a:t>
            </a:r>
          </a:p>
          <a:p>
            <a:pPr marL="274638" lvl="1" indent="0">
              <a:buNone/>
            </a:pPr>
            <a:r>
              <a:rPr lang="en-US" sz="1800" dirty="0"/>
              <a:t>     Send outcome (commit or abort)</a:t>
            </a:r>
          </a:p>
          <a:p>
            <a:pPr marL="274638" lvl="1" indent="0">
              <a:buNone/>
            </a:pPr>
            <a:r>
              <a:rPr lang="en-US" sz="1800" dirty="0"/>
              <a:t>     Wait for acknowledgments</a:t>
            </a:r>
          </a:p>
          <a:p>
            <a:pPr marL="0" indent="0">
              <a:buNone/>
            </a:pPr>
            <a:r>
              <a:rPr lang="en-US" sz="2000" dirty="0"/>
              <a:t>Periodically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1800" dirty="0"/>
              <a:t>     </a:t>
            </a:r>
            <a:r>
              <a:rPr lang="en-US" sz="1600" dirty="0"/>
              <a:t>Query each process: terminated protocols?</a:t>
            </a:r>
          </a:p>
          <a:p>
            <a:pPr marL="0" indent="0">
              <a:buNone/>
            </a:pPr>
            <a:r>
              <a:rPr lang="en-US" sz="1600" dirty="0"/>
              <a:t>        Determine fully terminated protocols to garbage collect </a:t>
            </a:r>
          </a:p>
          <a:p>
            <a:pPr marL="0" indent="0">
              <a:buNone/>
            </a:pPr>
            <a:r>
              <a:rPr lang="en-US" sz="1600" dirty="0"/>
              <a:t>                  protocol outcome information</a:t>
            </a:r>
          </a:p>
          <a:p>
            <a:pPr marL="593725" lvl="2" indent="0">
              <a:buNone/>
            </a:pP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547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Final Version: Participant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First time message received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i="1" dirty="0" err="1"/>
              <a:t>ready_to_commit</a:t>
            </a:r>
            <a:r>
              <a:rPr lang="en-US" sz="1600" i="1" dirty="0"/>
              <a:t> </a:t>
            </a:r>
          </a:p>
          <a:p>
            <a:pPr marL="274638" lvl="1" indent="0">
              <a:buNone/>
            </a:pPr>
            <a:r>
              <a:rPr lang="en-US" sz="1600" dirty="0"/>
              <a:t>     save to temp area and reply </a:t>
            </a:r>
            <a:r>
              <a:rPr lang="en-US" sz="1600" i="1" dirty="0"/>
              <a:t>OK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i="1" dirty="0"/>
              <a:t>commit </a:t>
            </a:r>
          </a:p>
          <a:p>
            <a:pPr marL="274638" lvl="1" indent="0">
              <a:buNone/>
            </a:pPr>
            <a:r>
              <a:rPr lang="en-US" sz="1600" dirty="0"/>
              <a:t>    Log outcome, make changes permanent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i="1" dirty="0"/>
              <a:t>abort</a:t>
            </a:r>
          </a:p>
          <a:p>
            <a:pPr marL="274638" lvl="1" indent="0">
              <a:buNone/>
            </a:pPr>
            <a:r>
              <a:rPr lang="en-US" sz="1600" dirty="0"/>
              <a:t>    Log outcome, delete temp area</a:t>
            </a:r>
          </a:p>
          <a:p>
            <a:pPr marL="0" indent="0">
              <a:buNone/>
            </a:pPr>
            <a:r>
              <a:rPr lang="en-US" sz="2000" dirty="0"/>
              <a:t>Message is a duplicate (recovering coordinator)</a:t>
            </a:r>
          </a:p>
          <a:p>
            <a:pPr marL="274638" lvl="1" indent="0">
              <a:buNone/>
            </a:pPr>
            <a:r>
              <a:rPr lang="en-US" sz="1600" dirty="0"/>
              <a:t>Send </a:t>
            </a:r>
            <a:r>
              <a:rPr lang="en-US" sz="1600" i="1" dirty="0"/>
              <a:t>acknowledgment</a:t>
            </a:r>
          </a:p>
          <a:p>
            <a:pPr marL="0" indent="0">
              <a:buNone/>
            </a:pPr>
            <a:r>
              <a:rPr lang="en-US" sz="2000" dirty="0"/>
              <a:t>After failure:</a:t>
            </a:r>
          </a:p>
          <a:p>
            <a:pPr marL="274638" lvl="1" indent="0">
              <a:buNone/>
            </a:pPr>
            <a:r>
              <a:rPr lang="en-US" sz="1600" dirty="0"/>
              <a:t>For each pending protocol: </a:t>
            </a:r>
          </a:p>
          <a:p>
            <a:pPr marL="593725" lvl="2" indent="0">
              <a:buNone/>
            </a:pPr>
            <a:r>
              <a:rPr lang="en-US" sz="1600" dirty="0"/>
              <a:t>contact coordinator to learn outcome</a:t>
            </a:r>
          </a:p>
          <a:p>
            <a:pPr marL="0" indent="0">
              <a:buNone/>
            </a:pPr>
            <a:r>
              <a:rPr lang="en-US" sz="2000" dirty="0"/>
              <a:t>After timeout in prepare to commit state: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1600" dirty="0"/>
              <a:t>Query other participants about state</a:t>
            </a:r>
          </a:p>
          <a:p>
            <a:pPr marL="274638" lvl="1" indent="0">
              <a:buNone/>
            </a:pPr>
            <a:r>
              <a:rPr lang="en-US" sz="1600" dirty="0"/>
              <a:t>    If outcome can be deduced: Run coordinator-recovery protocol</a:t>
            </a:r>
          </a:p>
          <a:p>
            <a:pPr marL="274638" lvl="1" indent="0">
              <a:buNone/>
            </a:pPr>
            <a:r>
              <a:rPr lang="en-US" sz="1600" dirty="0"/>
              <a:t>    If outcome uncertain: must wait</a:t>
            </a:r>
          </a:p>
          <a:p>
            <a:pPr marL="593725" lvl="2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57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2PC: Summary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19200"/>
            <a:ext cx="5562600" cy="4937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Message complexity O(n2)</a:t>
            </a:r>
          </a:p>
          <a:p>
            <a:r>
              <a:rPr lang="en-US" dirty="0"/>
              <a:t>Worst case: network disrupts the communication in each phase</a:t>
            </a:r>
          </a:p>
          <a:p>
            <a:r>
              <a:rPr lang="en-US" dirty="0"/>
              <a:t>Pure 2PC will always block if coordinator fails</a:t>
            </a:r>
          </a:p>
          <a:p>
            <a:r>
              <a:rPr lang="en-US" dirty="0"/>
              <a:t>Final version provides increased availability but can still block if a failure occurs at a critical stage: will be unable to terminate if both coordinator and a participant fail during the decision stage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4" y="1692275"/>
            <a:ext cx="254158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5432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Three-Phase Commit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450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PC Overview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Guarantees that the protocol will not block when only fail-stop failures occur</a:t>
            </a:r>
          </a:p>
          <a:p>
            <a:r>
              <a:rPr lang="en-US" dirty="0"/>
              <a:t>A process fails only by crashing, crashes are accurately detectable</a:t>
            </a:r>
          </a:p>
          <a:p>
            <a:r>
              <a:rPr lang="en-US" dirty="0"/>
              <a:t>Model is not realistic, but still interesting to look at</a:t>
            </a:r>
          </a:p>
          <a:p>
            <a:r>
              <a:rPr lang="en-US" dirty="0"/>
              <a:t>Requires a fourth round for garbage collection</a:t>
            </a:r>
          </a:p>
          <a:p>
            <a:r>
              <a:rPr lang="en-US" dirty="0"/>
              <a:t>Remember that 2 PC blocks when coordinator and one more participant fail</a:t>
            </a:r>
          </a:p>
          <a:p>
            <a:r>
              <a:rPr lang="en-US" b="1" dirty="0"/>
              <a:t>Fundamental problem: coordinator will make a decision which will be known and acted upon for some process, while other processes will not know it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2470" name="TextBox 6"/>
          <p:cNvSpPr txBox="1">
            <a:spLocks noChangeArrowheads="1"/>
          </p:cNvSpPr>
          <p:nvPr/>
        </p:nvSpPr>
        <p:spPr bwMode="auto">
          <a:xfrm>
            <a:off x="-2608263" y="5791200"/>
            <a:ext cx="185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687183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PC Key Idea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Introduces an additional round of communication and delays to prepare-to-commit state to ensure that the state of the system can always be deduced by a subset of alive processes that can communicate with each other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3352800" y="3962400"/>
            <a:ext cx="5562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>
                <a:latin typeface="Tahoma" charset="0"/>
              </a:rPr>
              <a:t>    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Tahoma" charset="0"/>
              </a:rPr>
              <a:t>before the commit, coordinator tells all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rgbClr val="800000"/>
                </a:solidFill>
                <a:latin typeface="Tahoma" charset="0"/>
              </a:rPr>
              <a:t>participants that everyone sent OKs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6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Simplified Version: No Failures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219200"/>
            <a:ext cx="44196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Coordinator:</a:t>
            </a:r>
          </a:p>
          <a:p>
            <a:pPr marL="274638" lvl="1" indent="0">
              <a:buNone/>
            </a:pPr>
            <a:r>
              <a:rPr lang="en-US" sz="2000" dirty="0"/>
              <a:t>Multicast </a:t>
            </a:r>
            <a:r>
              <a:rPr lang="en-US" sz="2000" i="1" dirty="0" err="1"/>
              <a:t>ready_to_commit</a:t>
            </a:r>
            <a:endParaRPr lang="en-US" sz="2000" i="1" dirty="0"/>
          </a:p>
          <a:p>
            <a:pPr marL="274638" lvl="1" indent="0">
              <a:buNone/>
            </a:pPr>
            <a:r>
              <a:rPr lang="en-US" sz="2000" dirty="0"/>
              <a:t>Collect OKs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/>
              <a:t>Ok</a:t>
            </a:r>
            <a:r>
              <a:rPr lang="en-US" dirty="0"/>
              <a:t> =&gt; send </a:t>
            </a:r>
            <a:r>
              <a:rPr lang="en-US" dirty="0" err="1"/>
              <a:t>pre</a:t>
            </a:r>
            <a:r>
              <a:rPr lang="en-US" i="1" dirty="0" err="1"/>
              <a:t>commit</a:t>
            </a:r>
            <a:endParaRPr lang="en-US" i="1" dirty="0"/>
          </a:p>
          <a:p>
            <a:pPr marL="549275" lvl="2" indent="0">
              <a:buNone/>
            </a:pPr>
            <a:r>
              <a:rPr lang="en-US" dirty="0"/>
              <a:t>Else =&gt; send </a:t>
            </a:r>
            <a:r>
              <a:rPr lang="en-US" i="1" dirty="0"/>
              <a:t>abort</a:t>
            </a:r>
          </a:p>
          <a:p>
            <a:pPr marL="274638" lvl="1" indent="0">
              <a:buNone/>
            </a:pPr>
            <a:r>
              <a:rPr lang="en-US" sz="2000" dirty="0"/>
              <a:t>Collect ACKs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/>
              <a:t>ACK</a:t>
            </a:r>
            <a:r>
              <a:rPr lang="en-US" dirty="0"/>
              <a:t> =&gt; send </a:t>
            </a:r>
            <a:r>
              <a:rPr lang="en-US" i="1" dirty="0"/>
              <a:t>commit</a:t>
            </a:r>
          </a:p>
          <a:p>
            <a:pPr marL="0" indent="0">
              <a:buNone/>
            </a:pPr>
            <a:r>
              <a:rPr lang="en-US" sz="2000" dirty="0"/>
              <a:t>Participant receives:</a:t>
            </a:r>
          </a:p>
          <a:p>
            <a:pPr marL="549275" lvl="2" indent="0">
              <a:buNone/>
            </a:pPr>
            <a:r>
              <a:rPr lang="en-US" i="1" dirty="0" err="1"/>
              <a:t>ready_to_commit</a:t>
            </a:r>
            <a:r>
              <a:rPr lang="en-US" dirty="0"/>
              <a:t> =&gt; save to temp area and reply Ok</a:t>
            </a:r>
          </a:p>
          <a:p>
            <a:pPr marL="549275" lvl="2" indent="0">
              <a:buNone/>
            </a:pPr>
            <a:r>
              <a:rPr lang="en-US" i="1" dirty="0" err="1"/>
              <a:t>Precommit</a:t>
            </a:r>
            <a:r>
              <a:rPr lang="en-US" i="1" dirty="0"/>
              <a:t> =&gt; send ACK</a:t>
            </a:r>
          </a:p>
          <a:p>
            <a:pPr marL="549275" lvl="2" indent="0">
              <a:buNone/>
            </a:pPr>
            <a:r>
              <a:rPr lang="en-US" i="1" dirty="0"/>
              <a:t>commit</a:t>
            </a:r>
            <a:r>
              <a:rPr lang="en-US" dirty="0"/>
              <a:t> =&gt; make changes permanent</a:t>
            </a:r>
          </a:p>
          <a:p>
            <a:pPr marL="549275" lvl="2" indent="0">
              <a:buNone/>
            </a:pPr>
            <a:r>
              <a:rPr lang="en-US" i="1" dirty="0"/>
              <a:t>abort</a:t>
            </a:r>
            <a:r>
              <a:rPr lang="en-US" dirty="0"/>
              <a:t> =&gt; delete temp area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6934200" y="1371600"/>
            <a:ext cx="0" cy="495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8458200" y="1371600"/>
            <a:ext cx="0" cy="495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9906000" y="1371600"/>
            <a:ext cx="0" cy="4876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6781800" y="990601"/>
            <a:ext cx="395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8291514" y="990601"/>
            <a:ext cx="395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9739314" y="1004888"/>
            <a:ext cx="395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6934200" y="17526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6934200" y="17526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Text Box 12"/>
          <p:cNvSpPr txBox="1">
            <a:spLocks noChangeArrowheads="1"/>
          </p:cNvSpPr>
          <p:nvPr/>
        </p:nvSpPr>
        <p:spPr bwMode="auto">
          <a:xfrm>
            <a:off x="7223696" y="1244024"/>
            <a:ext cx="100590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Ready to</a:t>
            </a:r>
          </a:p>
          <a:p>
            <a:pPr eaLnBrk="1" hangingPunct="1"/>
            <a:r>
              <a:rPr lang="en-US" sz="1600" dirty="0"/>
              <a:t>Commit?</a:t>
            </a:r>
          </a:p>
        </p:txBody>
      </p:sp>
      <p:sp>
        <p:nvSpPr>
          <p:cNvPr id="29711" name="Text Box 13"/>
          <p:cNvSpPr txBox="1">
            <a:spLocks noChangeArrowheads="1"/>
          </p:cNvSpPr>
          <p:nvPr/>
        </p:nvSpPr>
        <p:spPr bwMode="auto">
          <a:xfrm>
            <a:off x="8578850" y="1981200"/>
            <a:ext cx="125095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Save to temp area</a:t>
            </a:r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 flipH="1">
            <a:off x="6934200" y="274320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 flipH="1">
            <a:off x="6934200" y="28956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Text Box 16"/>
          <p:cNvSpPr txBox="1">
            <a:spLocks noChangeArrowheads="1"/>
          </p:cNvSpPr>
          <p:nvPr/>
        </p:nvSpPr>
        <p:spPr bwMode="auto">
          <a:xfrm>
            <a:off x="7010401" y="2709446"/>
            <a:ext cx="481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OK</a:t>
            </a:r>
          </a:p>
        </p:txBody>
      </p:sp>
      <p:sp>
        <p:nvSpPr>
          <p:cNvPr id="29715" name="Text Box 17"/>
          <p:cNvSpPr txBox="1">
            <a:spLocks noChangeArrowheads="1"/>
          </p:cNvSpPr>
          <p:nvPr/>
        </p:nvSpPr>
        <p:spPr bwMode="auto">
          <a:xfrm>
            <a:off x="8534401" y="2681287"/>
            <a:ext cx="481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OK</a:t>
            </a:r>
          </a:p>
        </p:txBody>
      </p:sp>
      <p:sp>
        <p:nvSpPr>
          <p:cNvPr id="29716" name="Line 18"/>
          <p:cNvSpPr>
            <a:spLocks noChangeShapeType="1"/>
          </p:cNvSpPr>
          <p:nvPr/>
        </p:nvSpPr>
        <p:spPr bwMode="auto">
          <a:xfrm>
            <a:off x="6934200" y="55626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19"/>
          <p:cNvSpPr>
            <a:spLocks noChangeShapeType="1"/>
          </p:cNvSpPr>
          <p:nvPr/>
        </p:nvSpPr>
        <p:spPr bwMode="auto">
          <a:xfrm>
            <a:off x="6934200" y="55626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20"/>
          <p:cNvSpPr txBox="1">
            <a:spLocks noChangeArrowheads="1"/>
          </p:cNvSpPr>
          <p:nvPr/>
        </p:nvSpPr>
        <p:spPr bwMode="auto">
          <a:xfrm>
            <a:off x="6934201" y="5224046"/>
            <a:ext cx="9483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Commit!</a:t>
            </a:r>
          </a:p>
        </p:txBody>
      </p:sp>
      <p:sp>
        <p:nvSpPr>
          <p:cNvPr id="29719" name="Text Box 21"/>
          <p:cNvSpPr txBox="1">
            <a:spLocks noChangeArrowheads="1"/>
          </p:cNvSpPr>
          <p:nvPr/>
        </p:nvSpPr>
        <p:spPr bwMode="auto">
          <a:xfrm>
            <a:off x="8610600" y="5835650"/>
            <a:ext cx="116560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Make</a:t>
            </a:r>
          </a:p>
          <a:p>
            <a:pPr eaLnBrk="1" hangingPunct="1"/>
            <a:r>
              <a:rPr lang="en-US" sz="1600" dirty="0"/>
              <a:t>permanent</a:t>
            </a: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6934200" y="38862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6934200" y="3886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7070726" y="3392269"/>
            <a:ext cx="192087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Prepare to</a:t>
            </a:r>
          </a:p>
          <a:p>
            <a:pPr eaLnBrk="1" hangingPunct="1"/>
            <a:r>
              <a:rPr lang="en-US" sz="1600" dirty="0"/>
              <a:t>Commit?</a:t>
            </a: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934200" y="464820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5"/>
          <p:cNvSpPr>
            <a:spLocks noChangeShapeType="1"/>
          </p:cNvSpPr>
          <p:nvPr/>
        </p:nvSpPr>
        <p:spPr bwMode="auto">
          <a:xfrm flipH="1">
            <a:off x="6934200" y="4876800"/>
            <a:ext cx="2971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947883" y="4614446"/>
            <a:ext cx="6065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ACK</a:t>
            </a: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8534400" y="4690646"/>
            <a:ext cx="6065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6409888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happens in case of failures?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Alive processes (p</a:t>
            </a:r>
            <a:r>
              <a:rPr lang="en-US" baseline="-25000" dirty="0"/>
              <a:t>i</a:t>
            </a:r>
            <a:r>
              <a:rPr lang="en-US" dirty="0"/>
              <a:t>) will select a new coordinator and try to complete transaction, based on their current states</a:t>
            </a:r>
          </a:p>
          <a:p>
            <a:r>
              <a:rPr lang="en-US" dirty="0"/>
              <a:t>New coordinator selection: membership is static, detection is accurate, alive process with lowest id is selected</a:t>
            </a:r>
          </a:p>
          <a:p>
            <a:r>
              <a:rPr lang="en-US" dirty="0"/>
              <a:t>If crashed nodes committed or aborted, then survivors should not contradict, otherwise, survivors can do as they decide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194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3PC: Coordinator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Multicast </a:t>
            </a:r>
            <a:r>
              <a:rPr lang="en-US" i="1" dirty="0" err="1"/>
              <a:t>ready_to_commit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Collect replies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/>
              <a:t>OK</a:t>
            </a:r>
            <a:r>
              <a:rPr lang="en-US" dirty="0"/>
              <a:t> =&gt; log </a:t>
            </a:r>
            <a:r>
              <a:rPr lang="ja-JP" altLang="en-US" dirty="0"/>
              <a:t>‘</a:t>
            </a:r>
            <a:r>
              <a:rPr lang="en-US" altLang="ja-JP" dirty="0" err="1"/>
              <a:t>precommit</a:t>
            </a:r>
            <a:r>
              <a:rPr lang="ja-JP" altLang="en-US" dirty="0"/>
              <a:t>’</a:t>
            </a:r>
            <a:r>
              <a:rPr lang="en-US" altLang="ja-JP" dirty="0"/>
              <a:t> and send </a:t>
            </a:r>
            <a:r>
              <a:rPr lang="en-US" altLang="ja-JP" dirty="0" err="1"/>
              <a:t>precommit</a:t>
            </a:r>
            <a:endParaRPr lang="en-US" altLang="ja-JP" dirty="0"/>
          </a:p>
          <a:p>
            <a:pPr marL="549275" lvl="2" indent="0">
              <a:buNone/>
            </a:pPr>
            <a:r>
              <a:rPr lang="en-US" dirty="0"/>
              <a:t>Else =&gt; send </a:t>
            </a:r>
            <a:r>
              <a:rPr lang="en-US" i="1" dirty="0"/>
              <a:t>abort</a:t>
            </a:r>
          </a:p>
          <a:p>
            <a:pPr marL="0" indent="0">
              <a:buNone/>
            </a:pPr>
            <a:r>
              <a:rPr lang="en-US" dirty="0"/>
              <a:t>Collect </a:t>
            </a:r>
            <a:r>
              <a:rPr lang="en-US" dirty="0" err="1"/>
              <a:t>acks</a:t>
            </a:r>
            <a:r>
              <a:rPr lang="en-US" dirty="0"/>
              <a:t> from non-failed participants</a:t>
            </a:r>
          </a:p>
          <a:p>
            <a:pPr marL="549275" lvl="2" indent="0">
              <a:buNone/>
            </a:pPr>
            <a:r>
              <a:rPr lang="en-US" dirty="0"/>
              <a:t>All </a:t>
            </a:r>
            <a:r>
              <a:rPr lang="en-US" i="1" dirty="0" err="1"/>
              <a:t>ack</a:t>
            </a:r>
            <a:r>
              <a:rPr lang="en-US" dirty="0"/>
              <a:t> =&gt; log commit and send commit</a:t>
            </a:r>
          </a:p>
          <a:p>
            <a:pPr marL="0" indent="0">
              <a:buNone/>
            </a:pPr>
            <a:r>
              <a:rPr lang="en-US" dirty="0"/>
              <a:t>Collect acknowledgements that operation was finished</a:t>
            </a:r>
          </a:p>
          <a:p>
            <a:pPr marL="0" indent="0">
              <a:buNone/>
            </a:pPr>
            <a:r>
              <a:rPr lang="en-US" dirty="0"/>
              <a:t>Garbage collect protocol outcome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735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3PC: Participant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Participant logs state on each message</a:t>
            </a:r>
          </a:p>
          <a:p>
            <a:pPr marL="0" indent="0">
              <a:buNone/>
            </a:pPr>
            <a:r>
              <a:rPr lang="en-US" sz="2000" i="1" dirty="0" err="1"/>
              <a:t>ready_to_commit</a:t>
            </a:r>
            <a:r>
              <a:rPr lang="en-US" sz="2000" i="1" dirty="0"/>
              <a:t> </a:t>
            </a:r>
          </a:p>
          <a:p>
            <a:pPr marL="274638" lvl="1" indent="0">
              <a:buNone/>
            </a:pPr>
            <a:r>
              <a:rPr lang="en-US" sz="2000" dirty="0"/>
              <a:t>save to temp area and reply </a:t>
            </a:r>
            <a:r>
              <a:rPr lang="en-US" sz="2000" i="1" dirty="0"/>
              <a:t>OK</a:t>
            </a:r>
          </a:p>
          <a:p>
            <a:pPr marL="0" indent="0">
              <a:buNone/>
            </a:pPr>
            <a:r>
              <a:rPr lang="en-US" sz="2000" i="1" dirty="0" err="1"/>
              <a:t>precommit</a:t>
            </a:r>
            <a:r>
              <a:rPr lang="en-US" sz="2000" i="1" dirty="0"/>
              <a:t> </a:t>
            </a:r>
          </a:p>
          <a:p>
            <a:pPr marL="274638" lvl="1" indent="0">
              <a:buNone/>
            </a:pPr>
            <a:r>
              <a:rPr lang="en-US" sz="2000" dirty="0"/>
              <a:t>Enter </a:t>
            </a:r>
            <a:r>
              <a:rPr lang="en-US" sz="2000" dirty="0" err="1"/>
              <a:t>precommit</a:t>
            </a:r>
            <a:r>
              <a:rPr lang="en-US" sz="2000" dirty="0"/>
              <a:t> state, send </a:t>
            </a:r>
            <a:r>
              <a:rPr lang="en-US" sz="2000" i="1" dirty="0" err="1"/>
              <a:t>ack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commit </a:t>
            </a:r>
          </a:p>
          <a:p>
            <a:pPr marL="274638" lvl="1" indent="0">
              <a:buNone/>
            </a:pPr>
            <a:r>
              <a:rPr lang="en-US" sz="2000" dirty="0"/>
              <a:t>make changes permanent</a:t>
            </a:r>
          </a:p>
          <a:p>
            <a:pPr marL="0" indent="0">
              <a:buNone/>
            </a:pPr>
            <a:r>
              <a:rPr lang="en-US" sz="2000" i="1" dirty="0"/>
              <a:t>abort</a:t>
            </a:r>
          </a:p>
          <a:p>
            <a:pPr marL="274638" lvl="1" indent="0">
              <a:buNone/>
            </a:pPr>
            <a:r>
              <a:rPr lang="en-US" sz="2000" dirty="0"/>
              <a:t>delete temp area </a:t>
            </a:r>
          </a:p>
          <a:p>
            <a:pPr marL="0" indent="0">
              <a:buNone/>
            </a:pPr>
            <a:r>
              <a:rPr lang="en-US" sz="2000" dirty="0"/>
              <a:t>After failure:</a:t>
            </a:r>
          </a:p>
          <a:p>
            <a:pPr marL="274638" lvl="1" indent="0">
              <a:buNone/>
            </a:pPr>
            <a:r>
              <a:rPr lang="en-US" sz="2000" dirty="0"/>
              <a:t>Collect participant state information </a:t>
            </a:r>
          </a:p>
          <a:p>
            <a:pPr marL="274638" lvl="1" indent="0">
              <a:buNone/>
            </a:pPr>
            <a:r>
              <a:rPr lang="en-US" sz="2000" dirty="0"/>
              <a:t>All </a:t>
            </a:r>
            <a:r>
              <a:rPr lang="en-US" sz="2000" i="1" dirty="0" err="1"/>
              <a:t>precommit</a:t>
            </a:r>
            <a:r>
              <a:rPr lang="en-US" sz="2000" dirty="0"/>
              <a:t> or any </a:t>
            </a:r>
            <a:r>
              <a:rPr lang="en-US" sz="2000" i="1" dirty="0"/>
              <a:t>commit</a:t>
            </a:r>
            <a:r>
              <a:rPr lang="en-US" sz="2000" dirty="0"/>
              <a:t>, push forward the commit</a:t>
            </a:r>
          </a:p>
          <a:p>
            <a:pPr marL="274638" lvl="1" indent="0">
              <a:buNone/>
            </a:pPr>
            <a:r>
              <a:rPr lang="en-US" sz="2000" dirty="0"/>
              <a:t>Else, push back the abort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9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Commit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07968"/>
            <a:ext cx="10905877" cy="5344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Application that performs operations on multiple replicas or databases</a:t>
            </a:r>
          </a:p>
          <a:p>
            <a:pPr lvl="1"/>
            <a:r>
              <a:rPr lang="en-US" dirty="0"/>
              <a:t>We want to guarantee that all replicas get updated, or none do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Distributed commit problem: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Operation is </a:t>
            </a:r>
            <a:r>
              <a:rPr lang="en-US" dirty="0">
                <a:solidFill>
                  <a:schemeClr val="accent1"/>
                </a:solidFill>
              </a:rPr>
              <a:t>committed</a:t>
            </a:r>
            <a:r>
              <a:rPr lang="en-US" dirty="0"/>
              <a:t> when all participants </a:t>
            </a:r>
            <a:r>
              <a:rPr lang="en-US" b="1" i="1" dirty="0"/>
              <a:t>can</a:t>
            </a:r>
            <a:r>
              <a:rPr lang="en-US" dirty="0"/>
              <a:t> perform the 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Once a commit decision is reached, all participants </a:t>
            </a:r>
            <a:r>
              <a:rPr lang="en-US" b="1" i="1" dirty="0"/>
              <a:t>must</a:t>
            </a:r>
            <a:r>
              <a:rPr lang="en-US" dirty="0"/>
              <a:t> perform the action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steps gives rise to the Two Phase Commit protocol</a:t>
            </a:r>
          </a:p>
        </p:txBody>
      </p:sp>
    </p:spTree>
    <p:extLst>
      <p:ext uri="{BB962C8B-B14F-4D97-AF65-F5344CB8AC3E}">
        <p14:creationId xmlns:p14="http://schemas.microsoft.com/office/powerpoint/2010/main" val="27054715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3PC and Network Partitions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the case when a network partition separates  the processes in two groups: </a:t>
            </a:r>
          </a:p>
          <a:p>
            <a:pPr lvl="1"/>
            <a:r>
              <a:rPr lang="en-US"/>
              <a:t>One group sees that they are prepared to commit and go and terminate the protocol by commit</a:t>
            </a:r>
          </a:p>
          <a:p>
            <a:pPr lvl="1"/>
            <a:r>
              <a:rPr lang="en-US"/>
              <a:t>The other group sees a state that is ok to commit and would consider the safe decision to be abort</a:t>
            </a:r>
          </a:p>
          <a:p>
            <a:r>
              <a:rPr lang="en-US"/>
              <a:t>3PC does not work in case of network partitions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03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Things go wrong…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2667000" y="3733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CLIENT 3</a:t>
            </a:r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2819400" y="44196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CLIENT 4</a:t>
            </a:r>
          </a:p>
        </p:txBody>
      </p:sp>
      <p:sp>
        <p:nvSpPr>
          <p:cNvPr id="76807" name="Rectangle 5"/>
          <p:cNvSpPr>
            <a:spLocks noChangeArrowheads="1"/>
          </p:cNvSpPr>
          <p:nvPr/>
        </p:nvSpPr>
        <p:spPr bwMode="auto">
          <a:xfrm>
            <a:off x="3505200" y="50292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CLIENT 5</a:t>
            </a:r>
          </a:p>
        </p:txBody>
      </p:sp>
      <p:sp>
        <p:nvSpPr>
          <p:cNvPr id="76808" name="Rectangle 6"/>
          <p:cNvSpPr>
            <a:spLocks noChangeArrowheads="1"/>
          </p:cNvSpPr>
          <p:nvPr/>
        </p:nvSpPr>
        <p:spPr bwMode="auto">
          <a:xfrm>
            <a:off x="3276600" y="30480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CLIENT 2</a:t>
            </a:r>
          </a:p>
        </p:txBody>
      </p:sp>
      <p:sp>
        <p:nvSpPr>
          <p:cNvPr id="76809" name="Rectangle 7"/>
          <p:cNvSpPr>
            <a:spLocks noChangeArrowheads="1"/>
          </p:cNvSpPr>
          <p:nvPr/>
        </p:nvSpPr>
        <p:spPr bwMode="auto">
          <a:xfrm>
            <a:off x="4572000" y="2590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CLIENT 1</a:t>
            </a:r>
          </a:p>
        </p:txBody>
      </p:sp>
      <p:sp>
        <p:nvSpPr>
          <p:cNvPr id="76810" name="AutoShape 8"/>
          <p:cNvSpPr>
            <a:spLocks noChangeArrowheads="1"/>
          </p:cNvSpPr>
          <p:nvPr/>
        </p:nvSpPr>
        <p:spPr bwMode="auto">
          <a:xfrm>
            <a:off x="8077200" y="2743200"/>
            <a:ext cx="1447800" cy="914400"/>
          </a:xfrm>
          <a:prstGeom prst="can">
            <a:avLst>
              <a:gd name="adj" fmla="val 25000"/>
            </a:avLst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BACKUP</a:t>
            </a:r>
          </a:p>
        </p:txBody>
      </p:sp>
      <p:sp>
        <p:nvSpPr>
          <p:cNvPr id="76811" name="AutoShape 9"/>
          <p:cNvSpPr>
            <a:spLocks noChangeArrowheads="1"/>
          </p:cNvSpPr>
          <p:nvPr/>
        </p:nvSpPr>
        <p:spPr bwMode="auto">
          <a:xfrm>
            <a:off x="6400800" y="3810000"/>
            <a:ext cx="14478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PRIMARY</a:t>
            </a:r>
          </a:p>
        </p:txBody>
      </p:sp>
      <p:sp>
        <p:nvSpPr>
          <p:cNvPr id="76812" name="AutoShape 10"/>
          <p:cNvSpPr>
            <a:spLocks noChangeArrowheads="1"/>
          </p:cNvSpPr>
          <p:nvPr/>
        </p:nvSpPr>
        <p:spPr bwMode="auto">
          <a:xfrm>
            <a:off x="7543800" y="3352800"/>
            <a:ext cx="762000" cy="533400"/>
          </a:xfrm>
          <a:prstGeom prst="leftRightArrow">
            <a:avLst>
              <a:gd name="adj1" fmla="val 50000"/>
              <a:gd name="adj2" fmla="val 28571"/>
            </a:avLst>
          </a:prstGeom>
          <a:solidFill>
            <a:srgbClr val="FF0000">
              <a:alpha val="43921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3" name="Line 11"/>
          <p:cNvSpPr>
            <a:spLocks noChangeShapeType="1"/>
          </p:cNvSpPr>
          <p:nvPr/>
        </p:nvSpPr>
        <p:spPr bwMode="auto">
          <a:xfrm>
            <a:off x="5638800" y="2743200"/>
            <a:ext cx="914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4" name="Line 12"/>
          <p:cNvSpPr>
            <a:spLocks noChangeShapeType="1"/>
          </p:cNvSpPr>
          <p:nvPr/>
        </p:nvSpPr>
        <p:spPr bwMode="auto">
          <a:xfrm>
            <a:off x="4343400" y="3352800"/>
            <a:ext cx="2057400" cy="914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5" name="Line 13"/>
          <p:cNvSpPr>
            <a:spLocks noChangeShapeType="1"/>
          </p:cNvSpPr>
          <p:nvPr/>
        </p:nvSpPr>
        <p:spPr bwMode="auto">
          <a:xfrm>
            <a:off x="3733800" y="3886200"/>
            <a:ext cx="2667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6" name="Line 14"/>
          <p:cNvSpPr>
            <a:spLocks noChangeShapeType="1"/>
          </p:cNvSpPr>
          <p:nvPr/>
        </p:nvSpPr>
        <p:spPr bwMode="auto">
          <a:xfrm>
            <a:off x="3886200" y="4572000"/>
            <a:ext cx="2514600" cy="76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7" name="Line 15"/>
          <p:cNvSpPr>
            <a:spLocks noChangeShapeType="1"/>
          </p:cNvSpPr>
          <p:nvPr/>
        </p:nvSpPr>
        <p:spPr bwMode="auto">
          <a:xfrm flipV="1">
            <a:off x="4572000" y="472440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6818" name="AutoShape 16"/>
          <p:cNvSpPr>
            <a:spLocks noChangeArrowheads="1"/>
          </p:cNvSpPr>
          <p:nvPr/>
        </p:nvSpPr>
        <p:spPr bwMode="auto">
          <a:xfrm>
            <a:off x="8610600" y="1371600"/>
            <a:ext cx="1752600" cy="914400"/>
          </a:xfrm>
          <a:prstGeom prst="wedgeRoundRectCallout">
            <a:avLst>
              <a:gd name="adj1" fmla="val -45106"/>
              <a:gd name="adj2" fmla="val 1088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Primary is down</a:t>
            </a:r>
          </a:p>
        </p:txBody>
      </p:sp>
      <p:sp>
        <p:nvSpPr>
          <p:cNvPr id="76819" name="AutoShape 17"/>
          <p:cNvSpPr>
            <a:spLocks noChangeArrowheads="1"/>
          </p:cNvSpPr>
          <p:nvPr/>
        </p:nvSpPr>
        <p:spPr bwMode="auto">
          <a:xfrm>
            <a:off x="8001000" y="4800600"/>
            <a:ext cx="1447800" cy="838200"/>
          </a:xfrm>
          <a:prstGeom prst="wedgeRoundRectCallout">
            <a:avLst>
              <a:gd name="adj1" fmla="val -92106"/>
              <a:gd name="adj2" fmla="val -6742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6820" name="Text Box 18"/>
          <p:cNvSpPr txBox="1">
            <a:spLocks noChangeArrowheads="1"/>
          </p:cNvSpPr>
          <p:nvPr/>
        </p:nvSpPr>
        <p:spPr bwMode="auto">
          <a:xfrm>
            <a:off x="8077201" y="4953001"/>
            <a:ext cx="13909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The backup</a:t>
            </a:r>
          </a:p>
          <a:p>
            <a:pPr eaLnBrk="1" hangingPunct="1"/>
            <a:r>
              <a:rPr lang="en-US" sz="1800"/>
              <a:t>is down</a:t>
            </a:r>
          </a:p>
        </p:txBody>
      </p:sp>
      <p:sp>
        <p:nvSpPr>
          <p:cNvPr id="76821" name="AutoShape 19"/>
          <p:cNvSpPr>
            <a:spLocks noChangeArrowheads="1"/>
          </p:cNvSpPr>
          <p:nvPr/>
        </p:nvSpPr>
        <p:spPr bwMode="auto">
          <a:xfrm>
            <a:off x="1828800" y="1447800"/>
            <a:ext cx="1752600" cy="914400"/>
          </a:xfrm>
          <a:prstGeom prst="wedgeRoundRectCallout">
            <a:avLst>
              <a:gd name="adj1" fmla="val 49727"/>
              <a:gd name="adj2" fmla="val 1208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Primary is down</a:t>
            </a:r>
          </a:p>
        </p:txBody>
      </p:sp>
      <p:sp>
        <p:nvSpPr>
          <p:cNvPr id="76822" name="AutoShape 20"/>
          <p:cNvSpPr>
            <a:spLocks noChangeArrowheads="1"/>
          </p:cNvSpPr>
          <p:nvPr/>
        </p:nvSpPr>
        <p:spPr bwMode="auto">
          <a:xfrm>
            <a:off x="1752600" y="5486400"/>
            <a:ext cx="1447800" cy="838200"/>
          </a:xfrm>
          <a:prstGeom prst="wedgeRoundRectCallout">
            <a:avLst>
              <a:gd name="adj1" fmla="val 27523"/>
              <a:gd name="adj2" fmla="val -1467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6823" name="Text Box 21"/>
          <p:cNvSpPr txBox="1">
            <a:spLocks noChangeArrowheads="1"/>
          </p:cNvSpPr>
          <p:nvPr/>
        </p:nvSpPr>
        <p:spPr bwMode="auto">
          <a:xfrm>
            <a:off x="1828801" y="5599114"/>
            <a:ext cx="1210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Primary is</a:t>
            </a:r>
          </a:p>
          <a:p>
            <a:pPr eaLnBrk="1" hangingPunct="1"/>
            <a:r>
              <a:rPr lang="en-US" sz="1800"/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14260908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3PC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Requires 3 phases (4 with garbage collection)</a:t>
            </a:r>
          </a:p>
          <a:p>
            <a:r>
              <a:rPr lang="en-US" dirty="0"/>
              <a:t>Works only under fail-stop (model unrealistic)</a:t>
            </a:r>
          </a:p>
          <a:p>
            <a:r>
              <a:rPr lang="en-US" dirty="0"/>
              <a:t>Does not work if network partitions happen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4" y="1692275"/>
            <a:ext cx="254158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6654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B5C1F86-66D9-CE66-BFF2-AAFFFB4D42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Additional slides: End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321310-7A10-FDB2-F9C3-D10E036B6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7CAFE6-E3AA-8426-B96F-48E6A12A3E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377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States that any networked shared-data system can have at most two of three desirable properties:</a:t>
            </a:r>
          </a:p>
          <a:p>
            <a:pPr lvl="1"/>
            <a:r>
              <a:rPr lang="en-US" dirty="0"/>
              <a:t>consistency (C) equivalent to having a single up-to-date copy of the data;</a:t>
            </a:r>
          </a:p>
          <a:p>
            <a:pPr lvl="1"/>
            <a:r>
              <a:rPr lang="en-US" dirty="0"/>
              <a:t>high availability (A) of that data (for updates);</a:t>
            </a:r>
          </a:p>
          <a:p>
            <a:pPr lvl="1"/>
            <a:r>
              <a:rPr lang="en-US" dirty="0"/>
              <a:t>tolerance to network partitions (P).</a:t>
            </a:r>
          </a:p>
          <a:p>
            <a:r>
              <a:rPr lang="en-US" dirty="0"/>
              <a:t>During a network partition and recovery from partition one can not have perfect availability and consistency </a:t>
            </a:r>
          </a:p>
          <a:p>
            <a:r>
              <a:rPr lang="en-US" dirty="0"/>
              <a:t>Modern CAP goal should be to maximize combinations of consistency and availability that make sense for a specific application</a:t>
            </a:r>
          </a:p>
          <a:p>
            <a:pPr marL="0" indent="0">
              <a:buNone/>
            </a:pPr>
            <a:r>
              <a:rPr lang="en-US" sz="2000" i="1" dirty="0"/>
              <a:t>CAP Twelve Years Later: How the "Rules" Have Changed, E. Brewer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758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CAP: PACELC Theorem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States that:</a:t>
            </a:r>
          </a:p>
          <a:p>
            <a:pPr lvl="1"/>
            <a:r>
              <a:rPr lang="en-US" dirty="0"/>
              <a:t>In case of network partitioning (P) in one has to choose between availability (A) and consistency (C)</a:t>
            </a:r>
          </a:p>
          <a:p>
            <a:pPr lvl="1"/>
            <a:r>
              <a:rPr lang="en-US" dirty="0"/>
              <a:t>but else (E), even when the system is running normally in the absence of partitions, one has to choose between latency (L) and consistency (C).</a:t>
            </a:r>
          </a:p>
          <a:p>
            <a:r>
              <a:rPr lang="en-US" sz="2400" dirty="0"/>
              <a:t>Address the fact that CAP does not capture the consistency/latency tradeoff of replicated systems present at all times during system operation</a:t>
            </a:r>
          </a:p>
          <a:p>
            <a:r>
              <a:rPr lang="en-US" sz="2400" dirty="0"/>
              <a:t>Example: Dynamo, Cassandra, and </a:t>
            </a:r>
            <a:r>
              <a:rPr lang="en-US" sz="2400" dirty="0" err="1"/>
              <a:t>Riak</a:t>
            </a:r>
            <a:r>
              <a:rPr lang="en-US" sz="2400" dirty="0"/>
              <a:t> are PA/EL systems if a partition occurs, they give up consistency for availability, and under normal operation they give up consistency for lower latency.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219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4ADA-6BB6-E256-3D73-C559D6E0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228600"/>
            <a:ext cx="8686800" cy="990600"/>
          </a:xfrm>
        </p:spPr>
        <p:txBody>
          <a:bodyPr/>
          <a:lstStyle/>
          <a:p>
            <a:r>
              <a:rPr lang="en-US" sz="2400" dirty="0"/>
              <a:t>3pc run by 4 replicas, p1, p2, p3, p4, p1 is coordinator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06A18-48FB-E8AC-556F-41A29B43D5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Scenario 1: p1 sends </a:t>
            </a:r>
            <a:r>
              <a:rPr lang="en-US" dirty="0" err="1"/>
              <a:t>ready_to_commit</a:t>
            </a:r>
            <a:r>
              <a:rPr lang="en-US" dirty="0"/>
              <a:t> and received ok from p2 and p3, then he crashes and p4 also crashes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Scenario 2:  p1 sends </a:t>
            </a:r>
            <a:r>
              <a:rPr lang="en-US" dirty="0" err="1"/>
              <a:t>ready_to_commit</a:t>
            </a:r>
            <a:r>
              <a:rPr lang="en-US" dirty="0"/>
              <a:t> and received ok from all replicas, sends </a:t>
            </a:r>
            <a:r>
              <a:rPr lang="en-US" dirty="0" err="1"/>
              <a:t>prepare_to_commit</a:t>
            </a:r>
            <a:r>
              <a:rPr lang="en-US" dirty="0"/>
              <a:t> to p1, p2 and p3, then dies.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Scenario 3:  p1 sends </a:t>
            </a:r>
            <a:r>
              <a:rPr lang="en-US" dirty="0" err="1"/>
              <a:t>ready_to_commit</a:t>
            </a:r>
            <a:r>
              <a:rPr lang="en-US" dirty="0"/>
              <a:t> and received ok from all replicas, sends </a:t>
            </a:r>
            <a:r>
              <a:rPr lang="en-US" dirty="0" err="1"/>
              <a:t>prepare_to_commit</a:t>
            </a:r>
            <a:r>
              <a:rPr lang="en-US" dirty="0"/>
              <a:t> to p2 then dies, then p2 also dies.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B9D42-A8C2-ABBB-1761-21C572F6CE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EF47B-24DF-DCDF-AF3E-784172DBF0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1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/>
              <a:t>Motivating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80836"/>
            <a:ext cx="10588772" cy="187181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System becomes inconsistent if any individual action fails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475" y="1786134"/>
            <a:ext cx="3077197" cy="390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40" y="2308073"/>
            <a:ext cx="1494413" cy="14944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185120" y="3448011"/>
            <a:ext cx="141272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7" name="Rectangle 6"/>
          <p:cNvSpPr/>
          <p:nvPr/>
        </p:nvSpPr>
        <p:spPr>
          <a:xfrm>
            <a:off x="8233107" y="3505397"/>
            <a:ext cx="141272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$400</a:t>
            </a:r>
          </a:p>
        </p:txBody>
      </p:sp>
      <p:sp>
        <p:nvSpPr>
          <p:cNvPr id="8" name="Rectangle 7"/>
          <p:cNvSpPr/>
          <p:nvPr/>
        </p:nvSpPr>
        <p:spPr>
          <a:xfrm>
            <a:off x="8185120" y="2934964"/>
            <a:ext cx="1394885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$600</a:t>
            </a:r>
          </a:p>
        </p:txBody>
      </p:sp>
      <p:sp>
        <p:nvSpPr>
          <p:cNvPr id="9" name="Rectangle 8"/>
          <p:cNvSpPr/>
          <p:nvPr/>
        </p:nvSpPr>
        <p:spPr>
          <a:xfrm>
            <a:off x="8242581" y="2987499"/>
            <a:ext cx="141272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98012" y="1325563"/>
            <a:ext cx="3681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/>
              <a:t>transfer_money</a:t>
            </a:r>
            <a:r>
              <a:rPr lang="en-US" sz="2000"/>
              <a:t>(Alice, Bob, $100)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504002" y="1786134"/>
            <a:ext cx="418778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2721849" y="1875047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(Alice, -$100)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2721848" y="2390154"/>
            <a:ext cx="3831107" cy="5948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OK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2724270" y="2926381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(Bob, $100)</a:t>
            </a:r>
          </a:p>
        </p:txBody>
      </p:sp>
      <p:sp>
        <p:nvSpPr>
          <p:cNvPr id="19" name="Left Arrow 18"/>
          <p:cNvSpPr/>
          <p:nvPr/>
        </p:nvSpPr>
        <p:spPr>
          <a:xfrm>
            <a:off x="2724269" y="3477825"/>
            <a:ext cx="3831107" cy="5948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OK</a:t>
            </a:r>
          </a:p>
        </p:txBody>
      </p:sp>
      <p:sp>
        <p:nvSpPr>
          <p:cNvPr id="20" name="Left Arrow 19"/>
          <p:cNvSpPr/>
          <p:nvPr/>
        </p:nvSpPr>
        <p:spPr>
          <a:xfrm>
            <a:off x="2719426" y="2380480"/>
            <a:ext cx="3831107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Error</a:t>
            </a:r>
          </a:p>
        </p:txBody>
      </p:sp>
      <p:sp>
        <p:nvSpPr>
          <p:cNvPr id="21" name="Left Arrow 20"/>
          <p:cNvSpPr/>
          <p:nvPr/>
        </p:nvSpPr>
        <p:spPr>
          <a:xfrm>
            <a:off x="2721847" y="3468151"/>
            <a:ext cx="3831107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326054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9" grpId="2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/>
              <a:t>Simple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16772"/>
            <a:ext cx="10588772" cy="13358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Actions inside a transaction behave as a single action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475" y="1786134"/>
            <a:ext cx="3077197" cy="390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40" y="2308073"/>
            <a:ext cx="1494413" cy="14944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185120" y="3448011"/>
            <a:ext cx="141272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7" name="Rectangle 6"/>
          <p:cNvSpPr/>
          <p:nvPr/>
        </p:nvSpPr>
        <p:spPr>
          <a:xfrm>
            <a:off x="9761901" y="3457747"/>
            <a:ext cx="1412728" cy="3496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$400</a:t>
            </a:r>
          </a:p>
        </p:txBody>
      </p:sp>
      <p:sp>
        <p:nvSpPr>
          <p:cNvPr id="8" name="Rectangle 7"/>
          <p:cNvSpPr/>
          <p:nvPr/>
        </p:nvSpPr>
        <p:spPr>
          <a:xfrm>
            <a:off x="8185120" y="2934964"/>
            <a:ext cx="1394885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$600</a:t>
            </a:r>
          </a:p>
        </p:txBody>
      </p:sp>
      <p:sp>
        <p:nvSpPr>
          <p:cNvPr id="9" name="Rectangle 8"/>
          <p:cNvSpPr/>
          <p:nvPr/>
        </p:nvSpPr>
        <p:spPr>
          <a:xfrm>
            <a:off x="9771375" y="2939849"/>
            <a:ext cx="1412728" cy="3496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98012" y="1325563"/>
            <a:ext cx="3681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/>
              <a:t>transfer_money</a:t>
            </a:r>
            <a:r>
              <a:rPr lang="en-US" sz="2000"/>
              <a:t>(Alice, Bob, $100)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504002" y="1786134"/>
            <a:ext cx="418778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2648106" y="2456384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(Alice, -$100)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2650527" y="3108043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(Bob, $100)</a:t>
            </a:r>
          </a:p>
        </p:txBody>
      </p:sp>
      <p:sp>
        <p:nvSpPr>
          <p:cNvPr id="19" name="Left Arrow 18"/>
          <p:cNvSpPr/>
          <p:nvPr/>
        </p:nvSpPr>
        <p:spPr>
          <a:xfrm>
            <a:off x="2648105" y="4305831"/>
            <a:ext cx="3831107" cy="594852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OK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648106" y="1808657"/>
            <a:ext cx="3831107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begin_transaction</a:t>
            </a:r>
            <a:r>
              <a:rPr lang="en-US" sz="2000"/>
              <a:t>()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2648106" y="3761736"/>
            <a:ext cx="3831107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end_transaction</a:t>
            </a:r>
            <a:r>
              <a:rPr lang="en-US" sz="2000"/>
              <a:t>()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237836" y="3505464"/>
            <a:ext cx="141272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$400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247310" y="2987566"/>
            <a:ext cx="1412728" cy="349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$500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126408" y="3055094"/>
            <a:ext cx="2270234" cy="1652986"/>
          </a:xfrm>
          <a:prstGeom prst="wedgeRectCallout">
            <a:avLst>
              <a:gd name="adj1" fmla="val 70846"/>
              <a:gd name="adj2" fmla="val 96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At this point, if there haven’t been any errors, we say the transaction is </a:t>
            </a:r>
            <a:r>
              <a:rPr lang="en-US" b="1" i="1"/>
              <a:t>committed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1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6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/>
              <a:t>Simple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80836"/>
            <a:ext cx="10588772" cy="1871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any individual action fails, the whole transaction fails</a:t>
            </a:r>
          </a:p>
          <a:p>
            <a:pPr lvl="1"/>
            <a:r>
              <a:rPr lang="en-US" dirty="0"/>
              <a:t>Failed transactions have </a:t>
            </a:r>
            <a:r>
              <a:rPr lang="en-US" dirty="0">
                <a:solidFill>
                  <a:schemeClr val="accent1"/>
                </a:solidFill>
              </a:rPr>
              <a:t>no side effects</a:t>
            </a:r>
          </a:p>
          <a:p>
            <a:pPr marL="0" indent="0">
              <a:buNone/>
            </a:pPr>
            <a:r>
              <a:rPr lang="en-US" dirty="0"/>
              <a:t>Incomplete results during transactions are hidden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475" y="1786134"/>
            <a:ext cx="3077197" cy="390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40" y="2308073"/>
            <a:ext cx="1494413" cy="14944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185120" y="3448011"/>
            <a:ext cx="1412728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Bob: $300</a:t>
            </a:r>
          </a:p>
        </p:txBody>
      </p:sp>
      <p:sp>
        <p:nvSpPr>
          <p:cNvPr id="8" name="Rectangle 7"/>
          <p:cNvSpPr/>
          <p:nvPr/>
        </p:nvSpPr>
        <p:spPr>
          <a:xfrm>
            <a:off x="8185120" y="2934964"/>
            <a:ext cx="1394885" cy="349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$600</a:t>
            </a:r>
          </a:p>
        </p:txBody>
      </p:sp>
      <p:sp>
        <p:nvSpPr>
          <p:cNvPr id="9" name="Rectangle 8"/>
          <p:cNvSpPr/>
          <p:nvPr/>
        </p:nvSpPr>
        <p:spPr>
          <a:xfrm>
            <a:off x="9771375" y="2939849"/>
            <a:ext cx="1412728" cy="3496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Alice: $500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98012" y="1325563"/>
            <a:ext cx="3793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/>
              <a:t>transfer_money</a:t>
            </a:r>
            <a:r>
              <a:rPr lang="en-US" sz="2000"/>
              <a:t>(Alice, Chris, $100)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504002" y="1786134"/>
            <a:ext cx="418778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2648106" y="2456384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(Alice, -$100)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2650527" y="3108043"/>
            <a:ext cx="3831107" cy="59485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debit_account</a:t>
            </a:r>
            <a:r>
              <a:rPr lang="en-US" sz="2000"/>
              <a:t>(Chris, $100)</a:t>
            </a:r>
          </a:p>
        </p:txBody>
      </p:sp>
      <p:sp>
        <p:nvSpPr>
          <p:cNvPr id="21" name="Left Arrow 20"/>
          <p:cNvSpPr/>
          <p:nvPr/>
        </p:nvSpPr>
        <p:spPr>
          <a:xfrm>
            <a:off x="2648105" y="3671252"/>
            <a:ext cx="3831107" cy="594852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Error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648106" y="1808657"/>
            <a:ext cx="3831107" cy="59485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/>
              <a:t>begin_transaction</a:t>
            </a:r>
            <a:r>
              <a:rPr lang="en-US" sz="200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04383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9" grpId="1" animBg="1"/>
      <p:bldP spid="16" grpId="0" animBg="1"/>
      <p:bldP spid="18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S (1)" id="{3664E4D8-122F-6C4C-8306-C89FB0303DD9}" vid="{059FFB86-FC76-3547-BD10-36828673C8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</TotalTime>
  <Words>4575</Words>
  <Application>Microsoft Macintosh PowerPoint</Application>
  <PresentationFormat>Widescreen</PresentationFormat>
  <Paragraphs>843</Paragraphs>
  <Slides>66</Slides>
  <Notes>35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4" baseType="lpstr">
      <vt:lpstr>Arial</vt:lpstr>
      <vt:lpstr>Bookman Old Style</vt:lpstr>
      <vt:lpstr>Calibri</vt:lpstr>
      <vt:lpstr>Tahoma</vt:lpstr>
      <vt:lpstr>Tw Cen MT</vt:lpstr>
      <vt:lpstr>Wingdings</vt:lpstr>
      <vt:lpstr>Wingdings 2</vt:lpstr>
      <vt:lpstr>Median</vt:lpstr>
      <vt:lpstr>4730: Distributed Systems  Distributed commit. 2PC. 3PC </vt:lpstr>
      <vt:lpstr>Required reading for this topic…</vt:lpstr>
      <vt:lpstr>Distributed Commit Problem</vt:lpstr>
      <vt:lpstr>PowerPoint Presentation</vt:lpstr>
      <vt:lpstr>Forcing Consistency</vt:lpstr>
      <vt:lpstr>Distributed Commit Problem</vt:lpstr>
      <vt:lpstr>Motivating Transactions</vt:lpstr>
      <vt:lpstr>Simple Transactions</vt:lpstr>
      <vt:lpstr>Simple Transactions</vt:lpstr>
      <vt:lpstr>ACID Properties</vt:lpstr>
      <vt:lpstr>Two Phase Commits (2PC)</vt:lpstr>
      <vt:lpstr>2PC Example</vt:lpstr>
      <vt:lpstr>Failure Modes</vt:lpstr>
      <vt:lpstr>Replica Failure (1)</vt:lpstr>
      <vt:lpstr>Replica Failure (2)</vt:lpstr>
      <vt:lpstr>Replica Failure (2)</vt:lpstr>
      <vt:lpstr>Leader Failure</vt:lpstr>
      <vt:lpstr>Allowing Progress</vt:lpstr>
      <vt:lpstr>New Leader</vt:lpstr>
      <vt:lpstr>Deadlock</vt:lpstr>
      <vt:lpstr>Garbage Collection</vt:lpstr>
      <vt:lpstr>2PC Leader Pseudocode</vt:lpstr>
      <vt:lpstr>2PC Replica Pseudocode</vt:lpstr>
      <vt:lpstr>2PC Summary</vt:lpstr>
      <vt:lpstr>Can 2PC be Fixed?</vt:lpstr>
      <vt:lpstr>3PC Example</vt:lpstr>
      <vt:lpstr>Leader Failures</vt:lpstr>
      <vt:lpstr>Leader Failures</vt:lpstr>
      <vt:lpstr>Oh Great, We Fixed Everything!</vt:lpstr>
      <vt:lpstr>Partitioning</vt:lpstr>
      <vt:lpstr>3PC Summary</vt:lpstr>
      <vt:lpstr>PowerPoint Presentation</vt:lpstr>
      <vt:lpstr>ACID Properties</vt:lpstr>
      <vt:lpstr>Example</vt:lpstr>
      <vt:lpstr>What Can Go Wrong?</vt:lpstr>
      <vt:lpstr>2PC Overview</vt:lpstr>
      <vt:lpstr>2PC: More Details</vt:lpstr>
      <vt:lpstr>2PC Simplified Version: No Failures </vt:lpstr>
      <vt:lpstr>Participant States</vt:lpstr>
      <vt:lpstr>Failures: Participant</vt:lpstr>
      <vt:lpstr>How to Fix It?</vt:lpstr>
      <vt:lpstr>2PC: Overcoming Participant Failures</vt:lpstr>
      <vt:lpstr>Failures: Coordinator</vt:lpstr>
      <vt:lpstr>Modifications …</vt:lpstr>
      <vt:lpstr>2PC Overcoming Coordinator Failures: Coordinator</vt:lpstr>
      <vt:lpstr>2PC Overcoming Coordinator Failures: Participant</vt:lpstr>
      <vt:lpstr>Allowing Progress…</vt:lpstr>
      <vt:lpstr>Allowing Progress (cont.)</vt:lpstr>
      <vt:lpstr>Garbage Collection</vt:lpstr>
      <vt:lpstr>2PC Final Version: Coordinator</vt:lpstr>
      <vt:lpstr>2PC Final Version: Participant</vt:lpstr>
      <vt:lpstr>2PC: Summary</vt:lpstr>
      <vt:lpstr>PowerPoint Presentation</vt:lpstr>
      <vt:lpstr>3 PC Overview</vt:lpstr>
      <vt:lpstr>3 PC Key Idea</vt:lpstr>
      <vt:lpstr>3PC Simplified Version: No Failures </vt:lpstr>
      <vt:lpstr>What happens in case of failures?</vt:lpstr>
      <vt:lpstr>3PC: Coordinator</vt:lpstr>
      <vt:lpstr>3PC: Participant</vt:lpstr>
      <vt:lpstr>3PC and Network Partitions</vt:lpstr>
      <vt:lpstr>Things go wrong…</vt:lpstr>
      <vt:lpstr>3PC</vt:lpstr>
      <vt:lpstr>PowerPoint Presentation</vt:lpstr>
      <vt:lpstr>CAP Theorem</vt:lpstr>
      <vt:lpstr>Beyond CAP: PACELC Theorem</vt:lpstr>
      <vt:lpstr>3pc run by 4 replicas, p1, p2, p3, p4, p1 is coordinator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Alden</dc:creator>
  <cp:lastModifiedBy>Jackson, Alden</cp:lastModifiedBy>
  <cp:revision>4</cp:revision>
  <cp:lastPrinted>2012-08-22T04:00:45Z</cp:lastPrinted>
  <dcterms:created xsi:type="dcterms:W3CDTF">2024-10-01T16:54:32Z</dcterms:created>
  <dcterms:modified xsi:type="dcterms:W3CDTF">2024-10-01T17:17:26Z</dcterms:modified>
</cp:coreProperties>
</file>