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29"/>
  </p:notesMasterIdLst>
  <p:handoutMasterIdLst>
    <p:handoutMasterId r:id="rId30"/>
  </p:handoutMasterIdLst>
  <p:sldIdLst>
    <p:sldId id="388" r:id="rId2"/>
    <p:sldId id="1160" r:id="rId3"/>
    <p:sldId id="404" r:id="rId4"/>
    <p:sldId id="406" r:id="rId5"/>
    <p:sldId id="1165" r:id="rId6"/>
    <p:sldId id="1182" r:id="rId7"/>
    <p:sldId id="389" r:id="rId8"/>
    <p:sldId id="1167" r:id="rId9"/>
    <p:sldId id="1166" r:id="rId10"/>
    <p:sldId id="1161" r:id="rId11"/>
    <p:sldId id="1162" r:id="rId12"/>
    <p:sldId id="1163" r:id="rId13"/>
    <p:sldId id="1164" r:id="rId14"/>
    <p:sldId id="1168" r:id="rId15"/>
    <p:sldId id="1169" r:id="rId16"/>
    <p:sldId id="1170" r:id="rId17"/>
    <p:sldId id="1171" r:id="rId18"/>
    <p:sldId id="1172" r:id="rId19"/>
    <p:sldId id="1173" r:id="rId20"/>
    <p:sldId id="1174" r:id="rId21"/>
    <p:sldId id="1175" r:id="rId22"/>
    <p:sldId id="1180" r:id="rId23"/>
    <p:sldId id="1181" r:id="rId24"/>
    <p:sldId id="1179" r:id="rId25"/>
    <p:sldId id="1176" r:id="rId26"/>
    <p:sldId id="1177" r:id="rId27"/>
    <p:sldId id="1178" r:id="rId28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388"/>
            <p14:sldId id="1160"/>
            <p14:sldId id="404"/>
            <p14:sldId id="406"/>
            <p14:sldId id="1165"/>
            <p14:sldId id="1182"/>
            <p14:sldId id="389"/>
            <p14:sldId id="1167"/>
            <p14:sldId id="1166"/>
            <p14:sldId id="1161"/>
            <p14:sldId id="1162"/>
            <p14:sldId id="1163"/>
            <p14:sldId id="1164"/>
            <p14:sldId id="1168"/>
            <p14:sldId id="1169"/>
            <p14:sldId id="1170"/>
            <p14:sldId id="1171"/>
            <p14:sldId id="1172"/>
            <p14:sldId id="1173"/>
            <p14:sldId id="1174"/>
            <p14:sldId id="1175"/>
            <p14:sldId id="1180"/>
            <p14:sldId id="1181"/>
            <p14:sldId id="1179"/>
            <p14:sldId id="1176"/>
            <p14:sldId id="1177"/>
            <p14:sldId id="11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5" autoAdjust="0"/>
    <p:restoredTop sz="90204" autoAdjust="0"/>
  </p:normalViewPr>
  <p:slideViewPr>
    <p:cSldViewPr snapToGrid="0">
      <p:cViewPr varScale="1">
        <p:scale>
          <a:sx n="115" d="100"/>
          <a:sy n="115" d="100"/>
        </p:scale>
        <p:origin x="95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74D7CB0-F485-B946-9024-61D9223F8680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98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04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Discussion: Why is this easier than some other ?</a:t>
            </a:r>
          </a:p>
          <a:p>
            <a:pPr lvl="1"/>
            <a:r>
              <a:rPr lang="en-US" dirty="0"/>
              <a:t>No strict atomic commit required</a:t>
            </a:r>
          </a:p>
          <a:p>
            <a:pPr lvl="1"/>
            <a:r>
              <a:rPr lang="en-US" dirty="0"/>
              <a:t>Limited re-ordering allowed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47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7112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17856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3048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03200" y="1600200"/>
            <a:ext cx="117856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6179" y="1257917"/>
            <a:ext cx="793579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kamai.com/site/en/documents/research-paper/acms-the-akamai-configuration-management-system-technical-publication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hyperlink" Target="https://www.akamai.com/site/en/documents/research-paper/experience-with-some-principles-for-building-an-internet-scale-reliable-system-technical-publication.pdf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43000"/>
            <a:ext cx="9200322" cy="1828800"/>
          </a:xfrm>
        </p:spPr>
        <p:txBody>
          <a:bodyPr>
            <a:normAutofit/>
          </a:bodyPr>
          <a:lstStyle/>
          <a:p>
            <a:r>
              <a:rPr lang="en-US" sz="6000" cap="none" dirty="0"/>
              <a:t>CS4730</a:t>
            </a:r>
            <a:br>
              <a:rPr lang="en-US" sz="6000" cap="none" dirty="0"/>
            </a:br>
            <a:r>
              <a:rPr lang="en-US" sz="4900" cap="none" dirty="0"/>
              <a:t>Distributed Systems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09799" y="3496235"/>
            <a:ext cx="6662784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tx1"/>
                </a:solidFill>
              </a:rPr>
              <a:t>The Akamai Configuration Management System (ACMS)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Revised 10/15/18</a:t>
            </a:r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216DB-95A3-F3DA-B018-07827A70A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</p:spPr>
        <p:txBody>
          <a:bodyPr/>
          <a:lstStyle/>
          <a:p>
            <a:r>
              <a:rPr lang="en-US" dirty="0"/>
              <a:t>Introducing ACMS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F49625-6DB6-6D2B-B297-D50CC8DE4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7112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B9A621-8B7C-8AA0-A6AA-834AD4C67A3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1785600" cy="5105400"/>
          </a:xfrm>
        </p:spPr>
        <p:txBody>
          <a:bodyPr/>
          <a:lstStyle/>
          <a:p>
            <a:r>
              <a:rPr lang="en-US" dirty="0"/>
              <a:t>Distributed protocols that guarantee fault-tolerance (based on earlier literature)</a:t>
            </a:r>
          </a:p>
        </p:txBody>
      </p:sp>
    </p:spTree>
    <p:extLst>
      <p:ext uri="{BB962C8B-B14F-4D97-AF65-F5344CB8AC3E}">
        <p14:creationId xmlns:p14="http://schemas.microsoft.com/office/powerpoint/2010/main" val="1361279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D2DD4-AC43-B7A4-F304-B29E691A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</p:spPr>
        <p:txBody>
          <a:bodyPr/>
          <a:lstStyle/>
          <a:p>
            <a:r>
              <a:rPr lang="en-US" dirty="0"/>
              <a:t>ACMS Assumptions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8AD0B6-6E68-83BA-BB35-0AFF3EA20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7112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47561B-644B-BAC7-FF26-05AB97932A8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1785600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Configuration files may vary in size from a few hundred bytes to 100MB</a:t>
            </a:r>
          </a:p>
          <a:p>
            <a:r>
              <a:rPr lang="en-US" dirty="0"/>
              <a:t>Submissions may originate from anywhere on the Internet</a:t>
            </a:r>
          </a:p>
          <a:p>
            <a:r>
              <a:rPr lang="en-US" dirty="0"/>
              <a:t>Most updates must be distributed to every Akamai node </a:t>
            </a:r>
          </a:p>
          <a:p>
            <a:r>
              <a:rPr lang="en-US" dirty="0"/>
              <a:t>There is no particular arrival pattern of submissions </a:t>
            </a:r>
          </a:p>
          <a:p>
            <a:r>
              <a:rPr lang="en-US" dirty="0"/>
              <a:t>The Akamai CDN will continue to grow </a:t>
            </a:r>
          </a:p>
          <a:p>
            <a:r>
              <a:rPr lang="en-US" dirty="0"/>
              <a:t>Submissions could originate from a number of distinct applications running at distinct locations on the Akamai CDN </a:t>
            </a:r>
          </a:p>
          <a:p>
            <a:r>
              <a:rPr lang="en-US" dirty="0"/>
              <a:t>Each submission of a configuration file </a:t>
            </a:r>
            <a:r>
              <a:rPr lang="en-US" i="1" dirty="0"/>
              <a:t>foo completely overwrites the earlier submitted version of foo </a:t>
            </a:r>
          </a:p>
          <a:p>
            <a:r>
              <a:rPr lang="en-US" dirty="0"/>
              <a:t>For each configuration file there is either a single writer or multiple idempotent (non-competing) writers</a:t>
            </a:r>
          </a:p>
        </p:txBody>
      </p:sp>
    </p:spTree>
    <p:extLst>
      <p:ext uri="{BB962C8B-B14F-4D97-AF65-F5344CB8AC3E}">
        <p14:creationId xmlns:p14="http://schemas.microsoft.com/office/powerpoint/2010/main" val="2248849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D2AB3-3FA9-A83E-0DFD-6F4E86191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</p:spPr>
        <p:txBody>
          <a:bodyPr/>
          <a:lstStyle/>
          <a:p>
            <a:r>
              <a:rPr lang="en-US" dirty="0"/>
              <a:t>ACMS System Requirements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97DA44-7867-88B4-DCBA-489B1EF31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7112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E8ADD0-AD81-1EB7-5569-6C8284C0146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1785600" cy="5105400"/>
          </a:xfrm>
        </p:spPr>
        <p:txBody>
          <a:bodyPr>
            <a:normAutofit/>
          </a:bodyPr>
          <a:lstStyle/>
          <a:p>
            <a:r>
              <a:rPr lang="en-US" b="1" dirty="0"/>
              <a:t>High availability </a:t>
            </a:r>
            <a:r>
              <a:rPr lang="en-US" dirty="0"/>
              <a:t>– system must be up 24x7 and accessible from various points on the network</a:t>
            </a:r>
          </a:p>
          <a:p>
            <a:r>
              <a:rPr lang="en-US" b="1" dirty="0"/>
              <a:t>Fault-tolerant persistent storage </a:t>
            </a:r>
            <a:r>
              <a:rPr lang="en-US" dirty="0"/>
              <a:t>of configuration files for asynchronous delivery</a:t>
            </a:r>
          </a:p>
          <a:p>
            <a:r>
              <a:rPr lang="en-US" b="1" dirty="0"/>
              <a:t>Efficient and Scalable delivery </a:t>
            </a:r>
            <a:r>
              <a:rPr lang="en-US" dirty="0"/>
              <a:t>– configuration files must be delivered to the “live” edge servers quickly</a:t>
            </a:r>
          </a:p>
          <a:p>
            <a:r>
              <a:rPr lang="en-US" b="1" dirty="0"/>
              <a:t>Recovery</a:t>
            </a:r>
            <a:r>
              <a:rPr lang="en-US" dirty="0"/>
              <a:t> – edge servers must “recover” quickly</a:t>
            </a:r>
          </a:p>
          <a:p>
            <a:r>
              <a:rPr lang="en-US" b="1" dirty="0"/>
              <a:t>Consistency</a:t>
            </a:r>
            <a:r>
              <a:rPr lang="en-US" dirty="0"/>
              <a:t> – for a given configuration file the system must synchronize to a “latest” version</a:t>
            </a:r>
          </a:p>
          <a:p>
            <a:r>
              <a:rPr lang="en-US" b="1" dirty="0"/>
              <a:t>Security</a:t>
            </a:r>
            <a:r>
              <a:rPr lang="en-US" dirty="0"/>
              <a:t> – configuration files must be authenticated and encrypted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971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DEBF9-FA23-1030-523A-653EED399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</p:spPr>
        <p:txBody>
          <a:bodyPr/>
          <a:lstStyle/>
          <a:p>
            <a:r>
              <a:rPr lang="en-US" dirty="0"/>
              <a:t>ACMS Architecture: Two Subsystems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15CE68-48E6-B9FF-55E7-0C3879BBC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7112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69142D-D230-330C-4EF3-46867804654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1785600" cy="5105400"/>
          </a:xfrm>
        </p:spPr>
        <p:txBody>
          <a:bodyPr>
            <a:normAutofit/>
          </a:bodyPr>
          <a:lstStyle/>
          <a:p>
            <a:r>
              <a:rPr lang="en-US" sz="3600" b="1" dirty="0"/>
              <a:t>Front-end </a:t>
            </a:r>
            <a:r>
              <a:rPr lang="en-US" sz="3600" dirty="0"/>
              <a:t>– a small collection of Storage Points </a:t>
            </a:r>
          </a:p>
          <a:p>
            <a:pPr lvl="1"/>
            <a:r>
              <a:rPr lang="en-US" sz="3200" dirty="0"/>
              <a:t>Responsible for accepting, storing, and synchronizing configuration files</a:t>
            </a:r>
          </a:p>
          <a:p>
            <a:endParaRPr lang="en-US" sz="3600" dirty="0"/>
          </a:p>
          <a:p>
            <a:r>
              <a:rPr lang="en-US" sz="3600" b="1" dirty="0"/>
              <a:t>Back-End </a:t>
            </a:r>
            <a:r>
              <a:rPr lang="en-US" sz="3600" dirty="0"/>
              <a:t>– reliable and efficient delivery of configuration files to all the edge servers</a:t>
            </a:r>
          </a:p>
          <a:p>
            <a:pPr lvl="1"/>
            <a:r>
              <a:rPr lang="en-US" sz="3200" dirty="0"/>
              <a:t>Leverages the Akamai CDN</a:t>
            </a:r>
          </a:p>
        </p:txBody>
      </p:sp>
    </p:spTree>
    <p:extLst>
      <p:ext uri="{BB962C8B-B14F-4D97-AF65-F5344CB8AC3E}">
        <p14:creationId xmlns:p14="http://schemas.microsoft.com/office/powerpoint/2010/main" val="410363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0BB5765-2F54-B3BE-18CF-EF669356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Front-end architecture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F5CFAF-0A56-98CC-0C47-6EF153D93F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Publisher transmits a file to a storage point</a:t>
            </a:r>
          </a:p>
          <a:p>
            <a:r>
              <a:rPr lang="en-US" sz="3200" dirty="0"/>
              <a:t>Storage Points store, synchronize, and upload the new file on local web servers </a:t>
            </a:r>
          </a:p>
          <a:p>
            <a:r>
              <a:rPr lang="en-US" sz="3200" dirty="0"/>
              <a:t>300K Edge servers download the new file from the SPs via the CDN 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F91B672F-5755-377B-6392-049A3284964D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7079202" y="1589088"/>
            <a:ext cx="3942271" cy="4572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FE2998-1EBA-DE6B-5844-7CFBB3E19FB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-6179" y="1257917"/>
            <a:ext cx="793579" cy="260728"/>
          </a:xfrm>
        </p:spPr>
        <p:txBody>
          <a:bodyPr>
            <a:normAutofit fontScale="70000" lnSpcReduction="20000"/>
          </a:bodyPr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935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7572E-4116-530F-FF20-3E41AD9F0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</p:spPr>
        <p:txBody>
          <a:bodyPr/>
          <a:lstStyle/>
          <a:p>
            <a:r>
              <a:rPr lang="en-US" dirty="0"/>
              <a:t>Front-end fault tolerance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8BBBD-977F-9D90-B9F6-533DAA19031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Mitigate distributed communication failures</a:t>
            </a:r>
          </a:p>
          <a:p>
            <a:pPr lvl="1"/>
            <a:r>
              <a:rPr lang="en-US" sz="2800" dirty="0"/>
              <a:t>Implement agreement protocol on top of replication</a:t>
            </a:r>
          </a:p>
          <a:p>
            <a:pPr lvl="2"/>
            <a:r>
              <a:rPr lang="en-US" sz="2400" dirty="0"/>
              <a:t>Vector exchange (VE): a quorum based agreement scheme</a:t>
            </a:r>
          </a:p>
          <a:p>
            <a:pPr lvl="2"/>
            <a:r>
              <a:rPr lang="en-US" sz="2400" dirty="0"/>
              <a:t>No dependence on a single Storage Point</a:t>
            </a:r>
          </a:p>
          <a:p>
            <a:pPr lvl="1"/>
            <a:r>
              <a:rPr lang="en-US" sz="2800" dirty="0"/>
              <a:t>Eliminate dependence on any given network</a:t>
            </a:r>
          </a:p>
          <a:p>
            <a:pPr lvl="2"/>
            <a:r>
              <a:rPr lang="en-US" sz="2400" dirty="0"/>
              <a:t>SPs hosted by distinct ISP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1BB15C6-952A-0D2E-7F93-8AE93161439D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7812088" y="1982788"/>
            <a:ext cx="2476500" cy="37846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5221C-D8FF-E677-E9D4-88C2BC1367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-6179" y="1257917"/>
            <a:ext cx="793579" cy="260728"/>
          </a:xfrm>
        </p:spPr>
        <p:txBody>
          <a:bodyPr>
            <a:normAutofit fontScale="70000" lnSpcReduction="20000"/>
          </a:bodyPr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04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BD74E93-A809-14D4-9395-B4FA449AF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</p:spPr>
        <p:txBody>
          <a:bodyPr/>
          <a:lstStyle/>
          <a:p>
            <a:r>
              <a:rPr lang="en-US" dirty="0"/>
              <a:t>Quorum Requirement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A3F5-F313-B011-2E13-B0054B3B3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7112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1E84C3-3B2B-CDE6-9358-135C717D859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1785600" cy="5105400"/>
          </a:xfrm>
        </p:spPr>
        <p:txBody>
          <a:bodyPr>
            <a:normAutofit/>
          </a:bodyPr>
          <a:lstStyle/>
          <a:p>
            <a:r>
              <a:rPr lang="en-US" sz="3600" dirty="0"/>
              <a:t>Define a quorum as a majority (e.g. 3 out of 5 SPs)</a:t>
            </a:r>
          </a:p>
          <a:p>
            <a:r>
              <a:rPr lang="en-US" sz="3600" dirty="0"/>
              <a:t>A quorum of SPs must agree on a submission</a:t>
            </a:r>
          </a:p>
          <a:p>
            <a:r>
              <a:rPr lang="en-US" sz="3600" dirty="0"/>
              <a:t>Every future majority overlaps with the earlier majority that agreed on a file</a:t>
            </a:r>
          </a:p>
          <a:p>
            <a:r>
              <a:rPr lang="en-US" sz="3600" dirty="0"/>
              <a:t>If there is no quorum of alive and communicating SPs, pending agreements halt until a quorum is reestablished</a:t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92277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BF08370-B172-12BD-913B-E44565CD2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</p:spPr>
        <p:txBody>
          <a:bodyPr/>
          <a:lstStyle/>
          <a:p>
            <a:r>
              <a:rPr lang="en-US" dirty="0"/>
              <a:t>Accepting a file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E274C6-7343-1165-E994-6728CC939AC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A publisher contacts an accepting SP</a:t>
            </a:r>
          </a:p>
          <a:p>
            <a:r>
              <a:rPr lang="en-US" sz="2800" dirty="0"/>
              <a:t>The accepting SP replicates a temporary file to a majority of SPs</a:t>
            </a:r>
          </a:p>
          <a:p>
            <a:r>
              <a:rPr lang="en-US" sz="2800" dirty="0"/>
              <a:t>If replication succeeds the accepting SP initiates an agreement algorithm called </a:t>
            </a:r>
            <a:r>
              <a:rPr lang="en-US" sz="2800" b="1" dirty="0"/>
              <a:t>Vector Exchange (VE)</a:t>
            </a:r>
          </a:p>
          <a:p>
            <a:r>
              <a:rPr lang="en-US" sz="2800" dirty="0"/>
              <a:t>Upon success the accepting SP “accepts” and all SPs upload the new file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45A1406-EB44-1512-3F23-DAE29F390249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7177088" y="1620838"/>
            <a:ext cx="3746500" cy="45085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8D0EF2-60D6-4E21-8646-B39BCAA13F5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-6179" y="1257917"/>
            <a:ext cx="793579" cy="260728"/>
          </a:xfrm>
        </p:spPr>
        <p:txBody>
          <a:bodyPr>
            <a:normAutofit fontScale="70000" lnSpcReduction="20000"/>
          </a:bodyPr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230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46A76A9-84A6-8B3E-F206-F333E6723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</p:spPr>
        <p:txBody>
          <a:bodyPr/>
          <a:lstStyle/>
          <a:p>
            <a:r>
              <a:rPr lang="en-US" dirty="0"/>
              <a:t>Vector Exchange (based on vector clocks)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62E11A-CD2C-8E6B-9932-E5E5C4117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7112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1BC2E03-5E78-8DB7-9278-2F7428EF1EC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1785600" cy="5105400"/>
          </a:xfrm>
        </p:spPr>
        <p:txBody>
          <a:bodyPr>
            <a:normAutofit/>
          </a:bodyPr>
          <a:lstStyle/>
          <a:p>
            <a:r>
              <a:rPr lang="en-US" sz="3600" dirty="0"/>
              <a:t>For each agreement SPs exchange a bit vector.</a:t>
            </a:r>
          </a:p>
          <a:p>
            <a:r>
              <a:rPr lang="en-US" sz="3600" dirty="0"/>
              <a:t>Each bit corresponds to “commitment” status of a corresponding SP.</a:t>
            </a:r>
          </a:p>
          <a:p>
            <a:r>
              <a:rPr lang="en-US" sz="3600" dirty="0"/>
              <a:t>Once a majority of bits are set “agreement” takes place</a:t>
            </a:r>
          </a:p>
          <a:p>
            <a:r>
              <a:rPr lang="en-US" sz="3600" dirty="0"/>
              <a:t>When any SP “learns” of an agreement it can upload the submission</a:t>
            </a:r>
          </a:p>
        </p:txBody>
      </p:sp>
    </p:spTree>
    <p:extLst>
      <p:ext uri="{BB962C8B-B14F-4D97-AF65-F5344CB8AC3E}">
        <p14:creationId xmlns:p14="http://schemas.microsoft.com/office/powerpoint/2010/main" val="3604859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32131-388B-7F6C-654F-B717CA7E2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</p:spPr>
        <p:txBody>
          <a:bodyPr/>
          <a:lstStyle/>
          <a:p>
            <a:r>
              <a:rPr lang="en-US" dirty="0"/>
              <a:t>Vector Exchange: an example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19848D-3DD0-929F-8B47-7DA6E4FF1B4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>
            <a:normAutofit fontScale="92500"/>
          </a:bodyPr>
          <a:lstStyle/>
          <a:p>
            <a:r>
              <a:rPr lang="en-US" dirty="0"/>
              <a:t>“A” initiates and broadcasts a vector: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A:1 </a:t>
            </a:r>
            <a:r>
              <a:rPr lang="en-US" dirty="0"/>
              <a:t>B:0 C:0 D:0 E:0</a:t>
            </a:r>
          </a:p>
          <a:p>
            <a:r>
              <a:rPr lang="en-US" dirty="0"/>
              <a:t>“C” sets its own bit and rebroadcasts: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A:1</a:t>
            </a:r>
            <a:r>
              <a:rPr lang="en-US" dirty="0"/>
              <a:t> B:0 </a:t>
            </a:r>
            <a:r>
              <a:rPr lang="en-US" dirty="0">
                <a:solidFill>
                  <a:srgbClr val="FF0000"/>
                </a:solidFill>
              </a:rPr>
              <a:t>C:1</a:t>
            </a:r>
            <a:r>
              <a:rPr lang="en-US" dirty="0"/>
              <a:t> D:0 E:0</a:t>
            </a:r>
          </a:p>
          <a:p>
            <a:r>
              <a:rPr lang="en-US" dirty="0"/>
              <a:t>“D” sets its bit and rebroadcasts: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A:1</a:t>
            </a:r>
            <a:r>
              <a:rPr lang="en-US" dirty="0"/>
              <a:t> B:0 </a:t>
            </a:r>
            <a:r>
              <a:rPr lang="en-US" dirty="0">
                <a:solidFill>
                  <a:srgbClr val="FF0000"/>
                </a:solidFill>
              </a:rPr>
              <a:t>C:1 D:1 </a:t>
            </a:r>
            <a:r>
              <a:rPr lang="en-US" dirty="0"/>
              <a:t>E:0</a:t>
            </a:r>
          </a:p>
          <a:p>
            <a:r>
              <a:rPr lang="en-US" dirty="0"/>
              <a:t>Any SP learns of the “agreement” when it sees a majority of bits set.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6AD59A8-36CA-521A-B633-BD8867FF0103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732588" y="1652588"/>
            <a:ext cx="4635500" cy="4445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E9738B-26A2-4576-259E-AB418EE8433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-6179" y="1257917"/>
            <a:ext cx="793579" cy="260728"/>
          </a:xfrm>
        </p:spPr>
        <p:txBody>
          <a:bodyPr>
            <a:normAutofit fontScale="70000" lnSpcReduction="20000"/>
          </a:bodyPr>
          <a:lstStyle/>
          <a:p>
            <a:fld id="{283B9EA5-CE9A-4950-A80C-5ADF06B45BB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943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228600"/>
            <a:ext cx="11785600" cy="990600"/>
          </a:xfrm>
        </p:spPr>
        <p:txBody>
          <a:bodyPr/>
          <a:lstStyle/>
          <a:p>
            <a:r>
              <a:rPr lang="en-US"/>
              <a:t>Required reading for this topic…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5713"/>
            <a:ext cx="711200" cy="30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571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03200" y="1600200"/>
            <a:ext cx="7234663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hlinkClick r:id="rId3"/>
              </a:rPr>
              <a:t>ACMS: The Akamai Configuration Management System</a:t>
            </a:r>
            <a:br>
              <a:rPr lang="en-US" dirty="0"/>
            </a:br>
            <a:r>
              <a:rPr lang="en-US" dirty="0"/>
              <a:t>Alex Sherman, Phil </a:t>
            </a:r>
            <a:r>
              <a:rPr lang="en-US" dirty="0" err="1"/>
              <a:t>Lisiecki</a:t>
            </a:r>
            <a:r>
              <a:rPr lang="en-US" dirty="0"/>
              <a:t>, Andy Berkheimer, and Joel Wein. Proceedings of NSDI 2005. Boston, MA, May 2005</a:t>
            </a:r>
          </a:p>
          <a:p>
            <a:r>
              <a:rPr lang="en-US" dirty="0">
                <a:hlinkClick r:id="rId4"/>
              </a:rPr>
              <a:t>Experience with some Principles for Building an Internet-Scale Reliable System</a:t>
            </a:r>
            <a:br>
              <a:rPr lang="en-US" dirty="0"/>
            </a:br>
            <a:r>
              <a:rPr lang="en-US" dirty="0"/>
              <a:t>Mike </a:t>
            </a:r>
            <a:r>
              <a:rPr lang="en-US" dirty="0" err="1"/>
              <a:t>Afergan</a:t>
            </a:r>
            <a:r>
              <a:rPr lang="en-US" dirty="0"/>
              <a:t>, Joel Wein, and Amy </a:t>
            </a:r>
            <a:r>
              <a:rPr lang="en-US" dirty="0" err="1"/>
              <a:t>LaMeyer</a:t>
            </a:r>
            <a:r>
              <a:rPr lang="en-US" dirty="0"/>
              <a:t>. Proceedings of Second Workshop on Real, Large Distributed Systems (WORLDS) '05, San Francisco, CA, December 2005.</a:t>
            </a:r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7518400" y="6356350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ACMS</a:t>
            </a:r>
          </a:p>
        </p:txBody>
      </p:sp>
      <p:pic>
        <p:nvPicPr>
          <p:cNvPr id="115718" name="Picture 7" descr="MC900437990.WM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905000"/>
            <a:ext cx="2751138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394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A3844CD-D996-116E-03C9-DDEDD7B41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</p:spPr>
        <p:txBody>
          <a:bodyPr/>
          <a:lstStyle/>
          <a:p>
            <a:r>
              <a:rPr lang="en-US" dirty="0"/>
              <a:t>Vector Exchange Guarantees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859761-79E1-3043-33A3-55CE1A64A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7112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EF9DBCF-67F1-2AD2-060B-C31A07710BC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1785600" cy="5105400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If a submission is accepted, at least a majority have stored and agreed on the submission</a:t>
            </a:r>
          </a:p>
          <a:p>
            <a:r>
              <a:rPr lang="en-US" sz="3600" dirty="0"/>
              <a:t>The agreement is never lost by a future quorum. </a:t>
            </a:r>
          </a:p>
          <a:p>
            <a:pPr lvl="1"/>
            <a:r>
              <a:rPr lang="en-US" sz="3200" dirty="0"/>
              <a:t>Q: Why?</a:t>
            </a:r>
            <a:br>
              <a:rPr lang="en-US" sz="3200" dirty="0"/>
            </a:br>
            <a:r>
              <a:rPr lang="en-US" sz="3200" dirty="0"/>
              <a:t>A: Any future quorum contains at least one SP that saw an initiated agreement.</a:t>
            </a:r>
          </a:p>
          <a:p>
            <a:r>
              <a:rPr lang="en-US" sz="3600" dirty="0"/>
              <a:t>VE borrows ideas from Paxos, BFS [Castro, </a:t>
            </a:r>
            <a:r>
              <a:rPr lang="en-US" sz="3600" dirty="0" err="1"/>
              <a:t>Liskov</a:t>
            </a:r>
            <a:r>
              <a:rPr lang="en-US" sz="3600" dirty="0"/>
              <a:t>]</a:t>
            </a:r>
          </a:p>
          <a:p>
            <a:pPr lvl="1"/>
            <a:r>
              <a:rPr lang="en-US" sz="3200" dirty="0"/>
              <a:t>Weaker, cannot implement a state machine with VE</a:t>
            </a:r>
          </a:p>
          <a:p>
            <a:pPr lvl="1"/>
            <a:r>
              <a:rPr lang="en-US" sz="3200" dirty="0"/>
              <a:t>VE offers simplicity, flexibility</a:t>
            </a:r>
          </a:p>
        </p:txBody>
      </p:sp>
    </p:spTree>
    <p:extLst>
      <p:ext uri="{BB962C8B-B14F-4D97-AF65-F5344CB8AC3E}">
        <p14:creationId xmlns:p14="http://schemas.microsoft.com/office/powerpoint/2010/main" val="3538997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AFEA2-C8C2-B74D-B472-0F52A4A37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</p:spPr>
        <p:txBody>
          <a:bodyPr/>
          <a:lstStyle/>
          <a:p>
            <a:r>
              <a:rPr lang="en-US" dirty="0"/>
              <a:t>Recovery Routine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624794-30E8-E7F5-DBBC-350805F9A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7112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405A41-9FC7-2964-9860-9C8AFCAFE3C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1785600" cy="5105400"/>
          </a:xfrm>
        </p:spPr>
        <p:txBody>
          <a:bodyPr>
            <a:normAutofit/>
          </a:bodyPr>
          <a:lstStyle/>
          <a:p>
            <a:r>
              <a:rPr lang="en-US" sz="4400" dirty="0"/>
              <a:t>Each SP runs a recovery routine continuously to query other SPs for “missed” agreements</a:t>
            </a:r>
          </a:p>
          <a:p>
            <a:r>
              <a:rPr lang="en-US" sz="4400" dirty="0"/>
              <a:t>Recovery allows</a:t>
            </a:r>
          </a:p>
          <a:p>
            <a:pPr lvl="1"/>
            <a:r>
              <a:rPr lang="en-US" sz="4000" dirty="0"/>
              <a:t>SPs that experience downtime to recover state</a:t>
            </a:r>
          </a:p>
          <a:p>
            <a:pPr lvl="1"/>
            <a:r>
              <a:rPr lang="en-US" sz="4000" dirty="0"/>
              <a:t>Termination of VE messages once agreement occurs</a:t>
            </a:r>
          </a:p>
        </p:txBody>
      </p:sp>
    </p:spTree>
    <p:extLst>
      <p:ext uri="{BB962C8B-B14F-4D97-AF65-F5344CB8AC3E}">
        <p14:creationId xmlns:p14="http://schemas.microsoft.com/office/powerpoint/2010/main" val="3790570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A4D51-26FF-F314-AE58-4214F334D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</p:spPr>
        <p:txBody>
          <a:bodyPr/>
          <a:lstStyle/>
          <a:p>
            <a:r>
              <a:rPr lang="en-US" dirty="0"/>
              <a:t>Recovery Routine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036A52-3C1D-498E-0A92-1FC0D226D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7112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A6352F-D9AC-B990-CEF1-B5805EA78AD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1785600" cy="5105400"/>
          </a:xfrm>
        </p:spPr>
        <p:txBody>
          <a:bodyPr>
            <a:normAutofit/>
          </a:bodyPr>
          <a:lstStyle/>
          <a:p>
            <a:r>
              <a:rPr lang="en-US" sz="3600" dirty="0"/>
              <a:t>The recovery protocol is called </a:t>
            </a:r>
            <a:r>
              <a:rPr lang="en-US" sz="3600" b="1" dirty="0"/>
              <a:t>Index Merging </a:t>
            </a:r>
          </a:p>
          <a:p>
            <a:r>
              <a:rPr lang="en-US" sz="3600" dirty="0"/>
              <a:t>SPs continuously run the background recovery protocol with one another </a:t>
            </a:r>
          </a:p>
          <a:p>
            <a:r>
              <a:rPr lang="en-US" sz="3600" dirty="0"/>
              <a:t>The downloadable configuration files are represented on the SPs in the form of an index tree </a:t>
            </a:r>
          </a:p>
          <a:p>
            <a:r>
              <a:rPr lang="en-US" sz="3600" dirty="0"/>
              <a:t>The SPs “merge” their index trees to pick up any missed updates from one another </a:t>
            </a:r>
          </a:p>
          <a:p>
            <a:r>
              <a:rPr lang="en-US" sz="3600" dirty="0"/>
              <a:t>The Edge Servers also need to sync up state</a:t>
            </a:r>
          </a:p>
        </p:txBody>
      </p:sp>
    </p:spTree>
    <p:extLst>
      <p:ext uri="{BB962C8B-B14F-4D97-AF65-F5344CB8AC3E}">
        <p14:creationId xmlns:p14="http://schemas.microsoft.com/office/powerpoint/2010/main" val="3935419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A1C6A-4246-3C11-F2FD-9B953B03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</p:spPr>
        <p:txBody>
          <a:bodyPr/>
          <a:lstStyle/>
          <a:p>
            <a:r>
              <a:rPr lang="en-US" dirty="0"/>
              <a:t>The Index Tree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A89A69-15CB-DD5C-B954-001D8BFDF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7112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7CF181-F481-4C36-2C40-2BE6A7B451B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1785600" cy="5105400"/>
          </a:xfrm>
        </p:spPr>
        <p:txBody>
          <a:bodyPr>
            <a:normAutofit/>
          </a:bodyPr>
          <a:lstStyle/>
          <a:p>
            <a:r>
              <a:rPr lang="en-US" sz="3600" dirty="0"/>
              <a:t>A </a:t>
            </a:r>
            <a:r>
              <a:rPr lang="en-US" sz="3600" b="1" dirty="0"/>
              <a:t>Snapshot</a:t>
            </a:r>
            <a:r>
              <a:rPr lang="en-US" sz="3600" dirty="0"/>
              <a:t> is a hierarchical index structure that describes latest versions of all accepted files </a:t>
            </a:r>
          </a:p>
          <a:p>
            <a:r>
              <a:rPr lang="en-US" sz="3600" dirty="0"/>
              <a:t>Each SP updates its own snapshot when it learns of a quorum agreement </a:t>
            </a:r>
          </a:p>
          <a:p>
            <a:r>
              <a:rPr lang="en-US" sz="3600" dirty="0"/>
              <a:t>For full recovery each SP needs only to merge in a snapshot from </a:t>
            </a:r>
            <a:r>
              <a:rPr lang="en-US" sz="3600" i="1" dirty="0"/>
              <a:t>majority-1</a:t>
            </a:r>
            <a:r>
              <a:rPr lang="en-US" sz="3600" dirty="0"/>
              <a:t> other SPs </a:t>
            </a:r>
          </a:p>
          <a:p>
            <a:r>
              <a:rPr lang="en-US" sz="3600" dirty="0"/>
              <a:t>Snapshots are also used by the edge servers to detect changes</a:t>
            </a:r>
          </a:p>
        </p:txBody>
      </p:sp>
    </p:spTree>
    <p:extLst>
      <p:ext uri="{BB962C8B-B14F-4D97-AF65-F5344CB8AC3E}">
        <p14:creationId xmlns:p14="http://schemas.microsoft.com/office/powerpoint/2010/main" val="2493048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87CEE-F9A2-54CF-DCC2-928B241D2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</p:spPr>
        <p:txBody>
          <a:bodyPr/>
          <a:lstStyle/>
          <a:p>
            <a:r>
              <a:rPr lang="en-US" dirty="0"/>
              <a:t>Recovery Optimization: Snapshots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2E6821-D5FD-5A0C-7C37-6B3ECE1F2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7112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826E83-7697-A1C9-5A04-86F6E97B209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1785600" cy="5105400"/>
          </a:xfrm>
        </p:spPr>
        <p:txBody>
          <a:bodyPr>
            <a:normAutofit/>
          </a:bodyPr>
          <a:lstStyle/>
          <a:p>
            <a:r>
              <a:rPr lang="en-US" sz="3600" dirty="0"/>
              <a:t>Snapshot is a hierarchical index structure that describes latest versions of all accepted files</a:t>
            </a:r>
          </a:p>
          <a:p>
            <a:r>
              <a:rPr lang="en-US" sz="3600" dirty="0"/>
              <a:t>Each SP updates its own snapshot when it learns of agreements</a:t>
            </a:r>
          </a:p>
          <a:p>
            <a:r>
              <a:rPr lang="en-US" sz="3600" dirty="0"/>
              <a:t>As part of the recovery process, an SP queries snapshots on other SPs</a:t>
            </a:r>
          </a:p>
          <a:p>
            <a:r>
              <a:rPr lang="en-US" sz="3600" dirty="0"/>
              <a:t>Side-effect: snapshots are also used by the edge servers (back-end) to detect changes.</a:t>
            </a:r>
          </a:p>
        </p:txBody>
      </p:sp>
    </p:spTree>
    <p:extLst>
      <p:ext uri="{BB962C8B-B14F-4D97-AF65-F5344CB8AC3E}">
        <p14:creationId xmlns:p14="http://schemas.microsoft.com/office/powerpoint/2010/main" val="885754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F534FA-59E5-CC13-8843-347B779FF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</p:spPr>
        <p:txBody>
          <a:bodyPr/>
          <a:lstStyle/>
          <a:p>
            <a:r>
              <a:rPr lang="en-US" dirty="0"/>
              <a:t>Back-end: Delivery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07653C-D7D2-EF22-6E08-660080B0D9F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Processes on edge servers subscribe to specific configurations via a local Receiver process</a:t>
            </a:r>
          </a:p>
          <a:p>
            <a:r>
              <a:rPr lang="en-US" sz="2800" dirty="0"/>
              <a:t>The Receiver periodically checks for updates to the subscription tree by making HTTP IMS requests recursively </a:t>
            </a:r>
          </a:p>
          <a:p>
            <a:r>
              <a:rPr lang="en-US" sz="2800" dirty="0"/>
              <a:t>If the updates match any subscriptions the Receivers download the files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C55339B0-4A15-D0E8-02C9-6489C2AA4E49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7481888" y="1703388"/>
            <a:ext cx="3136900" cy="4343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5E991F-1D0E-F2C3-0E4A-D9131CE697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-6179" y="1257917"/>
            <a:ext cx="793579" cy="260728"/>
          </a:xfrm>
        </p:spPr>
        <p:txBody>
          <a:bodyPr>
            <a:normAutofit fontScale="70000" lnSpcReduction="20000"/>
          </a:bodyPr>
          <a:lstStyle/>
          <a:p>
            <a:fld id="{283B9EA5-CE9A-4950-A80C-5ADF06B45BB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87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61E7D05-0099-5377-B4B3-6EC24FE6B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</p:spPr>
        <p:txBody>
          <a:bodyPr/>
          <a:lstStyle/>
          <a:p>
            <a:r>
              <a:rPr lang="en-US" dirty="0"/>
              <a:t>Back-end: Delivery cont’d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092E27-D277-6C90-945D-9014C8BDF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7112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3DF6FA-6E2E-C6AC-FE44-F31F6840278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1785600" cy="5105400"/>
          </a:xfrm>
        </p:spPr>
        <p:txBody>
          <a:bodyPr>
            <a:normAutofit/>
          </a:bodyPr>
          <a:lstStyle/>
          <a:p>
            <a:r>
              <a:rPr lang="en-US" sz="4000" dirty="0"/>
              <a:t>Delivery is accelerated via the CDN</a:t>
            </a:r>
          </a:p>
          <a:p>
            <a:pPr lvl="1"/>
            <a:r>
              <a:rPr lang="en-US" sz="3600" dirty="0"/>
              <a:t>Local Akamai caches</a:t>
            </a:r>
          </a:p>
          <a:p>
            <a:pPr lvl="1"/>
            <a:r>
              <a:rPr lang="en-US" sz="3600" dirty="0"/>
              <a:t>Hierarchical download</a:t>
            </a:r>
          </a:p>
          <a:p>
            <a:pPr lvl="1"/>
            <a:r>
              <a:rPr lang="en-US" sz="3600" dirty="0"/>
              <a:t>Optimized overlay routing</a:t>
            </a:r>
          </a:p>
          <a:p>
            <a:r>
              <a:rPr lang="en-US" sz="4000" dirty="0"/>
              <a:t>Delivery scales with the growth of the CDN</a:t>
            </a:r>
          </a:p>
          <a:p>
            <a:r>
              <a:rPr lang="en-US" sz="4000" dirty="0"/>
              <a:t>Akamai caches use a short TTL (on the order of 30 seconds) for the configuration files</a:t>
            </a:r>
          </a:p>
        </p:txBody>
      </p:sp>
    </p:spTree>
    <p:extLst>
      <p:ext uri="{BB962C8B-B14F-4D97-AF65-F5344CB8AC3E}">
        <p14:creationId xmlns:p14="http://schemas.microsoft.com/office/powerpoint/2010/main" val="4015060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4F35D-92BB-CBD0-0918-D3BAA305D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</p:spPr>
        <p:txBody>
          <a:bodyPr/>
          <a:lstStyle/>
          <a:p>
            <a:r>
              <a:rPr lang="en-US" dirty="0"/>
              <a:t>Operational Experience: safeguards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33A554-3729-CDD3-19D0-2D95ABD3C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7112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7A4E1A-DF35-6659-0B41-2A69F4F7E86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1785600" cy="5105400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To prevent CDN-wide outages due to a corrupted configuration, files are “zoned”</a:t>
            </a:r>
          </a:p>
          <a:p>
            <a:pPr lvl="1"/>
            <a:r>
              <a:rPr lang="en-US" sz="3200" dirty="0"/>
              <a:t>A zone is a set of edge servers.  All edge servers are in distinct zone</a:t>
            </a:r>
          </a:p>
          <a:p>
            <a:pPr lvl="1"/>
            <a:r>
              <a:rPr lang="en-US" sz="3200" dirty="0"/>
              <a:t>Initially, publish a file to a limited set of edge servers, e.g.,  zone 1</a:t>
            </a:r>
          </a:p>
          <a:p>
            <a:pPr lvl="1"/>
            <a:r>
              <a:rPr lang="en-US" sz="3200" dirty="0"/>
              <a:t>If the system processes the file successfully, publish to zone 2, </a:t>
            </a:r>
            <a:r>
              <a:rPr lang="en-US" sz="3200" dirty="0" err="1"/>
              <a:t>etc</a:t>
            </a:r>
            <a:r>
              <a:rPr lang="en-US" sz="3200" dirty="0"/>
              <a:t>…</a:t>
            </a:r>
          </a:p>
          <a:p>
            <a:r>
              <a:rPr lang="en-US" sz="3600" dirty="0"/>
              <a:t>Receivers failover from CDN to SPs</a:t>
            </a:r>
          </a:p>
          <a:p>
            <a:r>
              <a:rPr lang="en-US" sz="3600" dirty="0"/>
              <a:t>Recovery = backup for VE </a:t>
            </a:r>
          </a:p>
          <a:p>
            <a:pPr lvl="1"/>
            <a:r>
              <a:rPr lang="en-US" sz="3200" dirty="0"/>
              <a:t>Useful in building state on a fresh SP</a:t>
            </a:r>
          </a:p>
        </p:txBody>
      </p:sp>
    </p:spTree>
    <p:extLst>
      <p:ext uri="{BB962C8B-B14F-4D97-AF65-F5344CB8AC3E}">
        <p14:creationId xmlns:p14="http://schemas.microsoft.com/office/powerpoint/2010/main" val="854080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CDN?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Content Delivery Network</a:t>
            </a:r>
          </a:p>
          <a:p>
            <a:pPr lvl="1"/>
            <a:r>
              <a:rPr lang="en-US" sz="3200" dirty="0"/>
              <a:t>Also sometimes called Content Distribution Network</a:t>
            </a:r>
          </a:p>
          <a:p>
            <a:pPr lvl="1"/>
            <a:r>
              <a:rPr lang="en-US" sz="3200" dirty="0"/>
              <a:t>At least half of the world’s bits are delivered by a CDN</a:t>
            </a:r>
          </a:p>
          <a:p>
            <a:pPr lvl="2"/>
            <a:r>
              <a:rPr lang="en-US" sz="2800" dirty="0"/>
              <a:t>Probably closer to 70/80%</a:t>
            </a:r>
          </a:p>
          <a:p>
            <a:pPr lvl="2"/>
            <a:endParaRPr lang="en-US" sz="2800" dirty="0"/>
          </a:p>
          <a:p>
            <a:r>
              <a:rPr lang="en-US" sz="3600" dirty="0"/>
              <a:t>Primary Goals</a:t>
            </a:r>
          </a:p>
          <a:p>
            <a:pPr lvl="1"/>
            <a:r>
              <a:rPr lang="en-US" sz="3200" dirty="0"/>
              <a:t>Create replicas of content throughout the Internet</a:t>
            </a:r>
          </a:p>
          <a:p>
            <a:pPr lvl="1"/>
            <a:r>
              <a:rPr lang="en-US" sz="3200" dirty="0"/>
              <a:t>Ensure that replicas are always available</a:t>
            </a:r>
          </a:p>
          <a:p>
            <a:pPr lvl="1"/>
            <a:r>
              <a:rPr lang="en-US" sz="3200" dirty="0"/>
              <a:t>Direct clients to replicas that </a:t>
            </a:r>
            <a:r>
              <a:rPr lang="en-US" sz="3200" i="1" dirty="0"/>
              <a:t>should</a:t>
            </a:r>
            <a:r>
              <a:rPr lang="en-US" sz="3200" dirty="0"/>
              <a:t> give good performance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659"/>
    </mc:Choice>
    <mc:Fallback xmlns="">
      <p:transition xmlns:p14="http://schemas.microsoft.com/office/powerpoint/2010/main" spd="slow" advTm="10065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Components of a CDN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Distributed servers</a:t>
            </a:r>
          </a:p>
          <a:p>
            <a:pPr lvl="1"/>
            <a:r>
              <a:rPr lang="en-US" sz="2800" dirty="0"/>
              <a:t>Usually located inside of other ISPs</a:t>
            </a:r>
          </a:p>
          <a:p>
            <a:pPr lvl="1"/>
            <a:r>
              <a:rPr lang="en-US" sz="2800" dirty="0"/>
              <a:t>Often located in Internet Exchange Points (IXPs)</a:t>
            </a:r>
          </a:p>
          <a:p>
            <a:r>
              <a:rPr lang="en-US" sz="3200" dirty="0"/>
              <a:t>High-speed network connecting them</a:t>
            </a:r>
          </a:p>
          <a:p>
            <a:r>
              <a:rPr lang="en-US" sz="3200" dirty="0"/>
              <a:t>Clients (eyeballs)</a:t>
            </a:r>
          </a:p>
          <a:p>
            <a:pPr lvl="1"/>
            <a:r>
              <a:rPr lang="en-US" sz="2800" dirty="0"/>
              <a:t>Can be located anywhere in the world</a:t>
            </a:r>
          </a:p>
          <a:p>
            <a:pPr lvl="1"/>
            <a:r>
              <a:rPr lang="en-US" sz="2800" dirty="0"/>
              <a:t>They want fast Internet [</a:t>
            </a:r>
            <a:r>
              <a:rPr lang="en-US" sz="2800" dirty="0" err="1"/>
              <a:t>Web|download|video|audio</a:t>
            </a:r>
            <a:r>
              <a:rPr lang="en-US" sz="2800" dirty="0"/>
              <a:t>|…] performance</a:t>
            </a:r>
          </a:p>
          <a:p>
            <a:r>
              <a:rPr lang="en-US" sz="3200" dirty="0"/>
              <a:t>Glue</a:t>
            </a:r>
          </a:p>
          <a:p>
            <a:pPr lvl="1"/>
            <a:r>
              <a:rPr lang="en-US" sz="2800" dirty="0"/>
              <a:t>Something that binds clients to “nearby” replica servers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51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474"/>
    </mc:Choice>
    <mc:Fallback xmlns="">
      <p:transition xmlns:p14="http://schemas.microsoft.com/office/powerpoint/2010/main" spd="slow" advTm="1074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E9F64-D926-CF1D-C593-A63F4C54C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CE97B2-AC8E-2CC7-1680-58A35358B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7112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0B188D-63D7-05D4-3657-039C3195D00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1785600" cy="5105400"/>
          </a:xfrm>
        </p:spPr>
        <p:txBody>
          <a:bodyPr>
            <a:normAutofit/>
          </a:bodyPr>
          <a:lstStyle/>
          <a:p>
            <a:r>
              <a:rPr lang="en-US" sz="3600" dirty="0"/>
              <a:t>Akamai operates a CDN of ~365,000 servers distributed across 1300+ networks,135+ countries, and every continent</a:t>
            </a:r>
          </a:p>
          <a:p>
            <a:endParaRPr lang="en-US" sz="3600" dirty="0"/>
          </a:p>
          <a:p>
            <a:r>
              <a:rPr lang="en-US" sz="3600" dirty="0"/>
              <a:t>~25% of all web traffic</a:t>
            </a:r>
          </a:p>
          <a:p>
            <a:endParaRPr lang="en-US" sz="3600" dirty="0"/>
          </a:p>
          <a:p>
            <a:r>
              <a:rPr lang="en-US" sz="3600" dirty="0"/>
              <a:t>Akamai’s customers (web origins, edge computing, …) use these servers to bring their web content and applications closer to the end-users</a:t>
            </a:r>
          </a:p>
        </p:txBody>
      </p:sp>
    </p:spTree>
    <p:extLst>
      <p:ext uri="{BB962C8B-B14F-4D97-AF65-F5344CB8AC3E}">
        <p14:creationId xmlns:p14="http://schemas.microsoft.com/office/powerpoint/2010/main" val="4029826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B9CAE6-5A1D-880B-6A2C-83388C1E93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500" b="1" dirty="0"/>
              <a:t>Akamai Configuration Management System (ACMS) </a:t>
            </a:r>
          </a:p>
          <a:p>
            <a:endParaRPr lang="en-US" dirty="0"/>
          </a:p>
          <a:p>
            <a:r>
              <a:rPr lang="en-US"/>
              <a:t>Following </a:t>
            </a:r>
            <a:r>
              <a:rPr lang="en-US" dirty="0"/>
              <a:t>m</a:t>
            </a:r>
            <a:r>
              <a:rPr lang="en-US"/>
              <a:t>aterial </a:t>
            </a:r>
            <a:r>
              <a:rPr lang="en-US" dirty="0"/>
              <a:t>leverages presentations by Alex Sherman, Phil </a:t>
            </a:r>
            <a:r>
              <a:rPr lang="en-US" dirty="0" err="1"/>
              <a:t>Lisiecki</a:t>
            </a:r>
            <a:r>
              <a:rPr lang="en-US" dirty="0"/>
              <a:t>, Andy Berkheimer, Joel Wein, and Brian Cho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5BDA29-B309-7533-66B5-261F48A75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9F097-1D71-A0E9-EA2C-768225AFCA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17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D9D9B-841F-BD14-3A34-9DEB17A20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</p:spPr>
        <p:txBody>
          <a:bodyPr/>
          <a:lstStyle/>
          <a:p>
            <a:r>
              <a:rPr lang="en-US" dirty="0"/>
              <a:t>Problems: Configuration and Control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72897F-3438-7E14-BC2B-541E65D05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7112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7FB8A3-E075-78D2-0168-7B4BB0976B2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1785600" cy="5105400"/>
          </a:xfrm>
        </p:spPr>
        <p:txBody>
          <a:bodyPr>
            <a:normAutofit/>
          </a:bodyPr>
          <a:lstStyle/>
          <a:p>
            <a:r>
              <a:rPr lang="en-US" sz="3600" dirty="0"/>
              <a:t>Even with the widely distributed platform customers need to maintain the control of how their content is served</a:t>
            </a:r>
          </a:p>
          <a:p>
            <a:pPr lvl="1"/>
            <a:r>
              <a:rPr lang="en-US" sz="3300" dirty="0"/>
              <a:t>DRM, Geofencing, Differentiated content based on ISP, …</a:t>
            </a:r>
          </a:p>
          <a:p>
            <a:endParaRPr lang="en-US" sz="3600" dirty="0"/>
          </a:p>
          <a:p>
            <a:r>
              <a:rPr lang="en-US" sz="3600" dirty="0"/>
              <a:t>Customers need to configure their service options with the same ease and flexibility as if it was a centralized, locally hosted system</a:t>
            </a:r>
          </a:p>
          <a:p>
            <a:pPr lvl="1"/>
            <a:r>
              <a:rPr lang="en-US" sz="3300" dirty="0"/>
              <a:t>Read, write, delete with strong consistency</a:t>
            </a:r>
          </a:p>
        </p:txBody>
      </p:sp>
    </p:spTree>
    <p:extLst>
      <p:ext uri="{BB962C8B-B14F-4D97-AF65-F5344CB8AC3E}">
        <p14:creationId xmlns:p14="http://schemas.microsoft.com/office/powerpoint/2010/main" val="2366190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5B9D2-5276-0DC4-8A3E-2B9614FB1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33EFA-FB9F-9B73-1EC9-5998C0B06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</p:spPr>
        <p:txBody>
          <a:bodyPr/>
          <a:lstStyle/>
          <a:p>
            <a:r>
              <a:rPr lang="en-US" dirty="0"/>
              <a:t>Problems: Configuration and Control cont.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681F0F-B144-A8B3-7A44-0A2AB74DE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7112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B6051B-56AA-05CE-49A6-6E838728652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1785600" cy="5105400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Customer profiles include hundreds of parameters. For example:</a:t>
            </a:r>
          </a:p>
          <a:p>
            <a:pPr lvl="1"/>
            <a:r>
              <a:rPr lang="en-US" sz="3200" dirty="0"/>
              <a:t>Cache TTLs</a:t>
            </a:r>
          </a:p>
          <a:p>
            <a:pPr lvl="1"/>
            <a:r>
              <a:rPr lang="en-US" sz="3200" dirty="0"/>
              <a:t>Allow lists</a:t>
            </a:r>
          </a:p>
          <a:p>
            <a:pPr lvl="1"/>
            <a:r>
              <a:rPr lang="en-US" sz="3200" dirty="0"/>
              <a:t>Whether and what cookies are accepted</a:t>
            </a:r>
          </a:p>
          <a:p>
            <a:pPr lvl="1"/>
            <a:r>
              <a:rPr lang="en-US" sz="3200" dirty="0"/>
              <a:t>Whether and what data on application sessions are stored</a:t>
            </a:r>
          </a:p>
          <a:p>
            <a:pPr lvl="1"/>
            <a:r>
              <a:rPr lang="en-US" sz="3200" dirty="0"/>
              <a:t>…</a:t>
            </a:r>
          </a:p>
          <a:p>
            <a:r>
              <a:rPr lang="en-US" sz="3600" dirty="0"/>
              <a:t>In addition, internal Akamai services require dynamic reconfigurations (mapping, load-balancing, provisioning services) reflecting the dynamism of the Internet</a:t>
            </a:r>
          </a:p>
        </p:txBody>
      </p:sp>
    </p:spTree>
    <p:extLst>
      <p:ext uri="{BB962C8B-B14F-4D97-AF65-F5344CB8AC3E}">
        <p14:creationId xmlns:p14="http://schemas.microsoft.com/office/powerpoint/2010/main" val="2188058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D1E37-94D4-6AAC-4BE1-4598517DF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</p:spPr>
        <p:txBody>
          <a:bodyPr/>
          <a:lstStyle/>
          <a:p>
            <a:r>
              <a:rPr lang="en-US" dirty="0"/>
              <a:t>Why is this difficult?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7016F5-11D3-90E4-AF50-12B6AC374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7112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02BD13-3651-704D-D839-F5D203FAD48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1785600" cy="51054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300,000 widely dispersed servers must synchronize to the latest configurations within a few minutes</a:t>
            </a:r>
          </a:p>
          <a:p>
            <a:r>
              <a:rPr lang="en-US" sz="3200" dirty="0"/>
              <a:t>Configuration update may be initiated from anywhere on the network and must reach all other servers</a:t>
            </a:r>
          </a:p>
          <a:p>
            <a:r>
              <a:rPr lang="en-US" sz="3200" dirty="0"/>
              <a:t>Some servers may be down or “partitioned-off” at the time of reconfiguration</a:t>
            </a:r>
          </a:p>
          <a:p>
            <a:r>
              <a:rPr lang="en-US" sz="3200" dirty="0"/>
              <a:t>A server that comes up after some downtime must re-synchronize quickly</a:t>
            </a:r>
          </a:p>
          <a:p>
            <a:pPr lvl="1"/>
            <a:r>
              <a:rPr lang="en-US" sz="2800" dirty="0"/>
              <a:t>Do not want to deliver old data</a:t>
            </a:r>
          </a:p>
          <a:p>
            <a:pPr lvl="1"/>
            <a:r>
              <a:rPr lang="en-US" sz="2800" dirty="0"/>
              <a:t>Strong Consistency</a:t>
            </a:r>
          </a:p>
        </p:txBody>
      </p:sp>
    </p:spTree>
    <p:extLst>
      <p:ext uri="{BB962C8B-B14F-4D97-AF65-F5344CB8AC3E}">
        <p14:creationId xmlns:p14="http://schemas.microsoft.com/office/powerpoint/2010/main" val="40020301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NS (1)" id="{3664E4D8-122F-6C4C-8306-C89FB0303DD9}" vid="{059FFB86-FC76-3547-BD10-36828673C8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5351</TotalTime>
  <Words>1592</Words>
  <Application>Microsoft Macintosh PowerPoint</Application>
  <PresentationFormat>Widescreen</PresentationFormat>
  <Paragraphs>202</Paragraphs>
  <Slides>27</Slides>
  <Notes>4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Calibri</vt:lpstr>
      <vt:lpstr>Tw Cen MT</vt:lpstr>
      <vt:lpstr>Wingdings</vt:lpstr>
      <vt:lpstr>Wingdings 2</vt:lpstr>
      <vt:lpstr>Median</vt:lpstr>
      <vt:lpstr>CS4730 Distributed Systems</vt:lpstr>
      <vt:lpstr>Required reading for this topic…</vt:lpstr>
      <vt:lpstr>What is a CDN?</vt:lpstr>
      <vt:lpstr>Key Components of a CDN</vt:lpstr>
      <vt:lpstr>Background</vt:lpstr>
      <vt:lpstr>PowerPoint Presentation</vt:lpstr>
      <vt:lpstr>Problems: Configuration and Control</vt:lpstr>
      <vt:lpstr>Problems: Configuration and Control cont.</vt:lpstr>
      <vt:lpstr>Why is this difficult?</vt:lpstr>
      <vt:lpstr>Introducing ACMS</vt:lpstr>
      <vt:lpstr>ACMS Assumptions</vt:lpstr>
      <vt:lpstr>ACMS System Requirements</vt:lpstr>
      <vt:lpstr>ACMS Architecture: Two Subsystems</vt:lpstr>
      <vt:lpstr>Front-end architecture</vt:lpstr>
      <vt:lpstr>Front-end fault tolerance</vt:lpstr>
      <vt:lpstr>Quorum Requirement</vt:lpstr>
      <vt:lpstr>Accepting a file</vt:lpstr>
      <vt:lpstr>Vector Exchange (based on vector clocks)</vt:lpstr>
      <vt:lpstr>Vector Exchange: an example</vt:lpstr>
      <vt:lpstr>Vector Exchange Guarantees</vt:lpstr>
      <vt:lpstr>Recovery Routine</vt:lpstr>
      <vt:lpstr>Recovery Routine</vt:lpstr>
      <vt:lpstr>The Index Tree</vt:lpstr>
      <vt:lpstr>Recovery Optimization: Snapshots</vt:lpstr>
      <vt:lpstr>Back-end: Delivery</vt:lpstr>
      <vt:lpstr>Back-end: Delivery cont’d</vt:lpstr>
      <vt:lpstr>Operational Experience: safeguards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Jackson, Alden</dc:creator>
  <cp:lastModifiedBy>Jackson, Alden</cp:lastModifiedBy>
  <cp:revision>16</cp:revision>
  <cp:lastPrinted>2012-08-22T04:00:45Z</cp:lastPrinted>
  <dcterms:created xsi:type="dcterms:W3CDTF">2024-11-07T20:15:01Z</dcterms:created>
  <dcterms:modified xsi:type="dcterms:W3CDTF">2024-11-15T18:05:33Z</dcterms:modified>
</cp:coreProperties>
</file>