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1"/>
  </p:sldMasterIdLst>
  <p:notesMasterIdLst>
    <p:notesMasterId r:id="rId93"/>
  </p:notesMasterIdLst>
  <p:handoutMasterIdLst>
    <p:handoutMasterId r:id="rId94"/>
  </p:handoutMasterIdLst>
  <p:sldIdLst>
    <p:sldId id="256" r:id="rId2"/>
    <p:sldId id="666" r:id="rId3"/>
    <p:sldId id="517" r:id="rId4"/>
    <p:sldId id="655" r:id="rId5"/>
    <p:sldId id="656" r:id="rId6"/>
    <p:sldId id="651" r:id="rId7"/>
    <p:sldId id="566" r:id="rId8"/>
    <p:sldId id="567" r:id="rId9"/>
    <p:sldId id="568" r:id="rId10"/>
    <p:sldId id="569" r:id="rId11"/>
    <p:sldId id="570" r:id="rId12"/>
    <p:sldId id="571" r:id="rId13"/>
    <p:sldId id="667" r:id="rId14"/>
    <p:sldId id="668" r:id="rId15"/>
    <p:sldId id="669" r:id="rId16"/>
    <p:sldId id="573" r:id="rId17"/>
    <p:sldId id="657" r:id="rId18"/>
    <p:sldId id="658" r:id="rId19"/>
    <p:sldId id="574" r:id="rId20"/>
    <p:sldId id="575" r:id="rId21"/>
    <p:sldId id="652" r:id="rId22"/>
    <p:sldId id="664" r:id="rId23"/>
    <p:sldId id="659" r:id="rId24"/>
    <p:sldId id="584" r:id="rId25"/>
    <p:sldId id="673" r:id="rId26"/>
    <p:sldId id="585" r:id="rId27"/>
    <p:sldId id="586" r:id="rId28"/>
    <p:sldId id="461" r:id="rId29"/>
    <p:sldId id="494" r:id="rId30"/>
    <p:sldId id="587" r:id="rId31"/>
    <p:sldId id="661" r:id="rId32"/>
    <p:sldId id="662" r:id="rId33"/>
    <p:sldId id="663" r:id="rId34"/>
    <p:sldId id="588" r:id="rId35"/>
    <p:sldId id="590" r:id="rId36"/>
    <p:sldId id="591" r:id="rId37"/>
    <p:sldId id="592" r:id="rId38"/>
    <p:sldId id="660" r:id="rId39"/>
    <p:sldId id="593" r:id="rId40"/>
    <p:sldId id="594" r:id="rId41"/>
    <p:sldId id="595" r:id="rId42"/>
    <p:sldId id="596" r:id="rId43"/>
    <p:sldId id="597" r:id="rId44"/>
    <p:sldId id="598" r:id="rId45"/>
    <p:sldId id="665" r:id="rId46"/>
    <p:sldId id="599" r:id="rId47"/>
    <p:sldId id="653" r:id="rId48"/>
    <p:sldId id="608" r:id="rId49"/>
    <p:sldId id="609" r:id="rId50"/>
    <p:sldId id="610" r:id="rId51"/>
    <p:sldId id="611" r:id="rId52"/>
    <p:sldId id="612" r:id="rId53"/>
    <p:sldId id="613" r:id="rId54"/>
    <p:sldId id="614" r:id="rId55"/>
    <p:sldId id="615" r:id="rId56"/>
    <p:sldId id="616" r:id="rId57"/>
    <p:sldId id="617" r:id="rId58"/>
    <p:sldId id="618" r:id="rId59"/>
    <p:sldId id="619" r:id="rId60"/>
    <p:sldId id="620" r:id="rId61"/>
    <p:sldId id="621" r:id="rId62"/>
    <p:sldId id="622" r:id="rId63"/>
    <p:sldId id="670" r:id="rId64"/>
    <p:sldId id="671" r:id="rId65"/>
    <p:sldId id="672" r:id="rId66"/>
    <p:sldId id="623" r:id="rId67"/>
    <p:sldId id="624" r:id="rId68"/>
    <p:sldId id="625" r:id="rId69"/>
    <p:sldId id="626" r:id="rId70"/>
    <p:sldId id="627" r:id="rId71"/>
    <p:sldId id="628" r:id="rId72"/>
    <p:sldId id="629" r:id="rId73"/>
    <p:sldId id="654" r:id="rId74"/>
    <p:sldId id="632" r:id="rId75"/>
    <p:sldId id="633" r:id="rId76"/>
    <p:sldId id="634" r:id="rId77"/>
    <p:sldId id="635" r:id="rId78"/>
    <p:sldId id="636" r:id="rId79"/>
    <p:sldId id="637" r:id="rId80"/>
    <p:sldId id="638" r:id="rId81"/>
    <p:sldId id="639" r:id="rId82"/>
    <p:sldId id="640" r:id="rId83"/>
    <p:sldId id="641" r:id="rId84"/>
    <p:sldId id="642" r:id="rId85"/>
    <p:sldId id="643" r:id="rId86"/>
    <p:sldId id="644" r:id="rId87"/>
    <p:sldId id="646" r:id="rId88"/>
    <p:sldId id="647" r:id="rId89"/>
    <p:sldId id="648" r:id="rId90"/>
    <p:sldId id="649" r:id="rId91"/>
    <p:sldId id="565" r:id="rId92"/>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1206C271-A17B-4745-8409-D19C184D271D}">
          <p14:sldIdLst>
            <p14:sldId id="256"/>
            <p14:sldId id="666"/>
            <p14:sldId id="517"/>
            <p14:sldId id="655"/>
            <p14:sldId id="656"/>
            <p14:sldId id="651"/>
            <p14:sldId id="566"/>
            <p14:sldId id="567"/>
            <p14:sldId id="568"/>
            <p14:sldId id="569"/>
            <p14:sldId id="570"/>
            <p14:sldId id="571"/>
            <p14:sldId id="667"/>
            <p14:sldId id="668"/>
            <p14:sldId id="669"/>
            <p14:sldId id="573"/>
            <p14:sldId id="657"/>
            <p14:sldId id="658"/>
            <p14:sldId id="574"/>
            <p14:sldId id="575"/>
            <p14:sldId id="652"/>
            <p14:sldId id="664"/>
            <p14:sldId id="659"/>
            <p14:sldId id="584"/>
            <p14:sldId id="673"/>
            <p14:sldId id="585"/>
            <p14:sldId id="586"/>
            <p14:sldId id="461"/>
            <p14:sldId id="494"/>
            <p14:sldId id="587"/>
            <p14:sldId id="661"/>
            <p14:sldId id="662"/>
            <p14:sldId id="663"/>
            <p14:sldId id="588"/>
            <p14:sldId id="590"/>
            <p14:sldId id="591"/>
            <p14:sldId id="592"/>
            <p14:sldId id="660"/>
            <p14:sldId id="593"/>
            <p14:sldId id="594"/>
            <p14:sldId id="595"/>
            <p14:sldId id="596"/>
            <p14:sldId id="597"/>
            <p14:sldId id="598"/>
            <p14:sldId id="665"/>
            <p14:sldId id="599"/>
            <p14:sldId id="653"/>
            <p14:sldId id="608"/>
            <p14:sldId id="609"/>
            <p14:sldId id="610"/>
            <p14:sldId id="611"/>
            <p14:sldId id="612"/>
            <p14:sldId id="613"/>
            <p14:sldId id="614"/>
            <p14:sldId id="615"/>
            <p14:sldId id="616"/>
            <p14:sldId id="617"/>
            <p14:sldId id="618"/>
            <p14:sldId id="619"/>
            <p14:sldId id="620"/>
            <p14:sldId id="621"/>
            <p14:sldId id="622"/>
            <p14:sldId id="670"/>
            <p14:sldId id="671"/>
            <p14:sldId id="672"/>
            <p14:sldId id="623"/>
            <p14:sldId id="624"/>
            <p14:sldId id="625"/>
            <p14:sldId id="626"/>
            <p14:sldId id="627"/>
            <p14:sldId id="628"/>
            <p14:sldId id="629"/>
            <p14:sldId id="654"/>
            <p14:sldId id="632"/>
            <p14:sldId id="633"/>
            <p14:sldId id="634"/>
            <p14:sldId id="635"/>
            <p14:sldId id="636"/>
            <p14:sldId id="637"/>
            <p14:sldId id="638"/>
            <p14:sldId id="639"/>
            <p14:sldId id="640"/>
            <p14:sldId id="641"/>
            <p14:sldId id="642"/>
            <p14:sldId id="643"/>
            <p14:sldId id="644"/>
            <p14:sldId id="646"/>
            <p14:sldId id="647"/>
            <p14:sldId id="648"/>
            <p14:sldId id="649"/>
            <p14:sldId id="5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90204" autoAdjust="0"/>
  </p:normalViewPr>
  <p:slideViewPr>
    <p:cSldViewPr snapToGrid="0">
      <p:cViewPr varScale="1">
        <p:scale>
          <a:sx n="115" d="100"/>
          <a:sy n="115" d="100"/>
        </p:scale>
        <p:origin x="952" y="19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520"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03CF3CE8-99B9-4E0D-8156-BD8D62DE6A20}" type="slidenum">
              <a:rPr lang="en-US" smtClean="0"/>
              <a:t>‹#›</a:t>
            </a:fld>
            <a:endParaRPr lang="en-US"/>
          </a:p>
        </p:txBody>
      </p:sp>
    </p:spTree>
    <p:extLst>
      <p:ext uri="{BB962C8B-B14F-4D97-AF65-F5344CB8AC3E}">
        <p14:creationId xmlns:p14="http://schemas.microsoft.com/office/powerpoint/2010/main" val="428249905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r>
              <a:rPr lang="en-US"/>
              <a:t>Christo Wilson</a:t>
            </a:r>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a:t>8/22/2012</a:t>
            </a:r>
          </a:p>
        </p:txBody>
      </p:sp>
      <p:sp>
        <p:nvSpPr>
          <p:cNvPr id="4" name="Slide Image Placeholder 3"/>
          <p:cNvSpPr>
            <a:spLocks noGrp="1" noRot="1" noChangeAspect="1"/>
          </p:cNvSpPr>
          <p:nvPr>
            <p:ph type="sldImg" idx="2"/>
          </p:nvPr>
        </p:nvSpPr>
        <p:spPr>
          <a:xfrm>
            <a:off x="342900" y="696913"/>
            <a:ext cx="61976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a:t>Defense</a:t>
            </a: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77FBF96E-C445-4FF1-86A3-96F5585B6DBD}" type="slidenum">
              <a:rPr lang="en-US" smtClean="0"/>
              <a:t>‹#›</a:t>
            </a:fld>
            <a:endParaRPr lang="en-US"/>
          </a:p>
        </p:txBody>
      </p:sp>
    </p:spTree>
    <p:extLst>
      <p:ext uri="{BB962C8B-B14F-4D97-AF65-F5344CB8AC3E}">
        <p14:creationId xmlns:p14="http://schemas.microsoft.com/office/powerpoint/2010/main" val="243219080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B0C4F5CD-D0E5-DF41-B525-E9817144DF91}" type="slidenum">
              <a:rPr lang="en-US" sz="1200"/>
              <a:pPr eaLnBrk="1" hangingPunct="1"/>
              <a:t>1</a:t>
            </a:fld>
            <a:endParaRPr lang="en-US" sz="1200"/>
          </a:p>
        </p:txBody>
      </p:sp>
      <p:sp>
        <p:nvSpPr>
          <p:cNvPr id="46082" name="Rectangle 2"/>
          <p:cNvSpPr>
            <a:spLocks noGrp="1" noRot="1" noChangeAspect="1" noChangeArrowheads="1" noTextEdit="1"/>
          </p:cNvSpPr>
          <p:nvPr>
            <p:ph type="sldImg"/>
          </p:nvPr>
        </p:nvSpPr>
        <p:spPr>
          <a:xfrm>
            <a:off x="381000" y="685800"/>
            <a:ext cx="6096000" cy="3429000"/>
          </a:xfrm>
          <a:ln/>
        </p:spPr>
      </p:sp>
      <p:sp>
        <p:nvSpPr>
          <p:cNvPr id="460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90270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D318EB-21BD-1345-BD29-9F20E370C446}" type="slidenum">
              <a:rPr lang="en-US" sz="1200"/>
              <a:pPr eaLnBrk="1" hangingPunct="1"/>
              <a:t>16</a:t>
            </a:fld>
            <a:endParaRPr lang="en-US" sz="1200"/>
          </a:p>
        </p:txBody>
      </p:sp>
      <p:sp>
        <p:nvSpPr>
          <p:cNvPr id="82946" name="Rectangle 2"/>
          <p:cNvSpPr>
            <a:spLocks noGrp="1" noRot="1" noChangeAspect="1" noChangeArrowheads="1" noTextEdit="1"/>
          </p:cNvSpPr>
          <p:nvPr>
            <p:ph type="sldImg"/>
          </p:nvPr>
        </p:nvSpPr>
        <p:spPr>
          <a:xfrm>
            <a:off x="381000" y="685800"/>
            <a:ext cx="6096000" cy="3429000"/>
          </a:xfrm>
          <a:ln/>
        </p:spPr>
      </p:sp>
      <p:sp>
        <p:nvSpPr>
          <p:cNvPr id="8294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81733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655B73-9DA6-7445-9F2F-85E49D75E452}" type="slidenum">
              <a:rPr lang="en-US" sz="1200"/>
              <a:pPr eaLnBrk="1" hangingPunct="1"/>
              <a:t>19</a:t>
            </a:fld>
            <a:endParaRPr lang="en-US" sz="1200"/>
          </a:p>
        </p:txBody>
      </p:sp>
      <p:sp>
        <p:nvSpPr>
          <p:cNvPr id="84994" name="Rectangle 2"/>
          <p:cNvSpPr>
            <a:spLocks noGrp="1" noRot="1" noChangeAspect="1" noChangeArrowheads="1" noTextEdit="1"/>
          </p:cNvSpPr>
          <p:nvPr>
            <p:ph type="sldImg"/>
          </p:nvPr>
        </p:nvSpPr>
        <p:spPr>
          <a:xfrm>
            <a:off x="381000" y="685800"/>
            <a:ext cx="6096000" cy="3429000"/>
          </a:xfrm>
          <a:ln/>
        </p:spPr>
      </p:sp>
      <p:sp>
        <p:nvSpPr>
          <p:cNvPr id="8499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755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E58A57-08CB-FA46-A1AA-A0ADBE369C59}" type="slidenum">
              <a:rPr lang="en-US" sz="1200"/>
              <a:pPr eaLnBrk="1" hangingPunct="1"/>
              <a:t>20</a:t>
            </a:fld>
            <a:endParaRPr lang="en-US" sz="1200"/>
          </a:p>
        </p:txBody>
      </p:sp>
      <p:sp>
        <p:nvSpPr>
          <p:cNvPr id="87042" name="Rectangle 2"/>
          <p:cNvSpPr>
            <a:spLocks noGrp="1" noRot="1" noChangeAspect="1" noChangeArrowheads="1" noTextEdit="1"/>
          </p:cNvSpPr>
          <p:nvPr>
            <p:ph type="sldImg"/>
          </p:nvPr>
        </p:nvSpPr>
        <p:spPr>
          <a:xfrm>
            <a:off x="381000" y="685800"/>
            <a:ext cx="6096000" cy="3429000"/>
          </a:xfrm>
          <a:ln/>
        </p:spPr>
      </p:sp>
      <p:sp>
        <p:nvSpPr>
          <p:cNvPr id="8704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48708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B69D52-1BF8-574B-B3AB-F86F1DF38C5A}" type="slidenum">
              <a:rPr lang="en-US" sz="1200"/>
              <a:pPr eaLnBrk="1" hangingPunct="1"/>
              <a:t>24</a:t>
            </a:fld>
            <a:endParaRPr lang="en-US" sz="1200"/>
          </a:p>
        </p:txBody>
      </p:sp>
      <p:sp>
        <p:nvSpPr>
          <p:cNvPr id="29698" name="Rectangle 2"/>
          <p:cNvSpPr>
            <a:spLocks noGrp="1" noRot="1" noChangeAspect="1" noChangeArrowheads="1"/>
          </p:cNvSpPr>
          <p:nvPr>
            <p:ph type="sldImg"/>
          </p:nvPr>
        </p:nvSpPr>
        <p:spPr>
          <a:xfrm>
            <a:off x="381000" y="685800"/>
            <a:ext cx="6096000" cy="3429000"/>
          </a:xfrm>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04657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8405E7-6EDC-E64F-9AEE-A47AD7725A39}" type="slidenum">
              <a:rPr lang="en-US" sz="1200"/>
              <a:pPr eaLnBrk="1" hangingPunct="1"/>
              <a:t>26</a:t>
            </a:fld>
            <a:endParaRPr lang="en-US" sz="1200"/>
          </a:p>
        </p:txBody>
      </p:sp>
      <p:sp>
        <p:nvSpPr>
          <p:cNvPr id="31746" name="Rectangle 2"/>
          <p:cNvSpPr>
            <a:spLocks noGrp="1" noRot="1" noChangeAspect="1" noChangeArrowheads="1"/>
          </p:cNvSpPr>
          <p:nvPr>
            <p:ph type="sldImg"/>
          </p:nvPr>
        </p:nvSpPr>
        <p:spPr>
          <a:xfrm>
            <a:off x="381000" y="685800"/>
            <a:ext cx="6096000" cy="3429000"/>
          </a:xfrm>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3070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F4218E8-E9BF-D949-A5A1-069DA0CB0673}" type="slidenum">
              <a:rPr lang="en-US" sz="1200"/>
              <a:pPr eaLnBrk="1" hangingPunct="1"/>
              <a:t>27</a:t>
            </a:fld>
            <a:endParaRPr lang="en-US" sz="1200"/>
          </a:p>
        </p:txBody>
      </p:sp>
      <p:sp>
        <p:nvSpPr>
          <p:cNvPr id="3379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625580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B31C15C-AC9D-9841-9BDD-44BE8CD2F654}" type="slidenum">
              <a:rPr lang="en-US" sz="1200"/>
              <a:pPr eaLnBrk="1" hangingPunct="1"/>
              <a:t>30</a:t>
            </a:fld>
            <a:endParaRPr lang="en-US" sz="1200"/>
          </a:p>
        </p:txBody>
      </p:sp>
      <p:sp>
        <p:nvSpPr>
          <p:cNvPr id="35842" name="Rectangle 2"/>
          <p:cNvSpPr>
            <a:spLocks noGrp="1" noRot="1" noChangeAspect="1" noChangeArrowheads="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852809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FF3CA6-65A8-A64D-9799-8CA389EB2909}" type="slidenum">
              <a:rPr lang="en-US" sz="1200"/>
              <a:pPr eaLnBrk="1" hangingPunct="1"/>
              <a:t>34</a:t>
            </a:fld>
            <a:endParaRPr lang="en-US" sz="1200"/>
          </a:p>
        </p:txBody>
      </p:sp>
      <p:sp>
        <p:nvSpPr>
          <p:cNvPr id="37890" name="Rectangle 2"/>
          <p:cNvSpPr>
            <a:spLocks noGrp="1" noRot="1" noChangeAspect="1" noChangeArrowheads="1"/>
          </p:cNvSpPr>
          <p:nvPr>
            <p:ph type="sldImg"/>
          </p:nvPr>
        </p:nvSpPr>
        <p:spPr>
          <a:xfrm>
            <a:off x="381000" y="685800"/>
            <a:ext cx="6096000" cy="3429000"/>
          </a:xfrm>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85540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2E4691-8B33-B04C-8E76-64CD81C79CC1}" type="slidenum">
              <a:rPr lang="en-US" sz="1200"/>
              <a:pPr eaLnBrk="1" hangingPunct="1"/>
              <a:t>35</a:t>
            </a:fld>
            <a:endParaRPr lang="en-US" sz="1200"/>
          </a:p>
        </p:txBody>
      </p:sp>
      <p:sp>
        <p:nvSpPr>
          <p:cNvPr id="40962" name="Rectangle 2"/>
          <p:cNvSpPr>
            <a:spLocks noGrp="1" noRot="1" noChangeAspect="1" noChangeArrowheads="1"/>
          </p:cNvSpPr>
          <p:nvPr>
            <p:ph type="sldImg"/>
          </p:nvPr>
        </p:nvSpPr>
        <p:spPr>
          <a:xfrm>
            <a:off x="381000" y="685800"/>
            <a:ext cx="6096000" cy="3429000"/>
          </a:xfrm>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702293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2674C2-FF8E-6746-A514-6675B90C8BF3}" type="slidenum">
              <a:rPr lang="en-US" sz="1200"/>
              <a:pPr eaLnBrk="1" hangingPunct="1"/>
              <a:t>36</a:t>
            </a:fld>
            <a:endParaRPr lang="en-US" sz="1200"/>
          </a:p>
        </p:txBody>
      </p:sp>
      <p:sp>
        <p:nvSpPr>
          <p:cNvPr id="43010" name="Rectangle 2"/>
          <p:cNvSpPr>
            <a:spLocks noGrp="1" noRot="1" noChangeAspect="1" noChangeArrowheads="1"/>
          </p:cNvSpPr>
          <p:nvPr>
            <p:ph type="sldImg"/>
          </p:nvPr>
        </p:nvSpPr>
        <p:spPr>
          <a:xfrm>
            <a:off x="381000" y="685800"/>
            <a:ext cx="6096000" cy="342900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872091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4D7CB0-F485-B946-9024-61D9223F8680}" type="slidenum">
              <a:rPr lang="en-US" sz="1200"/>
              <a:pPr eaLnBrk="1" hangingPunct="1"/>
              <a:t>3</a:t>
            </a:fld>
            <a:endParaRPr lang="en-US" sz="1200"/>
          </a:p>
        </p:txBody>
      </p:sp>
      <p:sp>
        <p:nvSpPr>
          <p:cNvPr id="116738" name="Rectangle 2"/>
          <p:cNvSpPr>
            <a:spLocks noGrp="1" noRot="1" noChangeAspect="1" noChangeArrowheads="1" noTextEdit="1"/>
          </p:cNvSpPr>
          <p:nvPr>
            <p:ph type="sldImg"/>
          </p:nvPr>
        </p:nvSpPr>
        <p:spPr>
          <a:xfrm>
            <a:off x="381000" y="685800"/>
            <a:ext cx="6096000" cy="3429000"/>
          </a:xfrm>
          <a:ln/>
        </p:spPr>
      </p:sp>
      <p:sp>
        <p:nvSpPr>
          <p:cNvPr id="1167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Marcos Aguilera and Sam </a:t>
            </a:r>
            <a:r>
              <a:rPr lang="en-US" sz="1200" dirty="0" err="1"/>
              <a:t>Toueg</a:t>
            </a:r>
            <a:r>
              <a:rPr lang="en-US" sz="1200" dirty="0"/>
              <a:t>. ``Correctness Proof of Ben-Or’s </a:t>
            </a:r>
            <a:r>
              <a:rPr lang="en-US" sz="1400" dirty="0"/>
              <a:t>Randomized Consensus Algorithm.’’</a:t>
            </a:r>
          </a:p>
          <a:p>
            <a:pPr eaLnBrk="1" hangingPunct="1"/>
            <a:endParaRPr lang="en-US" dirty="0"/>
          </a:p>
        </p:txBody>
      </p:sp>
    </p:spTree>
    <p:extLst>
      <p:ext uri="{BB962C8B-B14F-4D97-AF65-F5344CB8AC3E}">
        <p14:creationId xmlns:p14="http://schemas.microsoft.com/office/powerpoint/2010/main" val="163883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F26CC7-4DB6-7240-ADA7-97D40F4AD363}" type="slidenum">
              <a:rPr lang="en-US" sz="1200"/>
              <a:pPr eaLnBrk="1" hangingPunct="1"/>
              <a:t>37</a:t>
            </a:fld>
            <a:endParaRPr lang="en-US" sz="1200"/>
          </a:p>
        </p:txBody>
      </p:sp>
      <p:sp>
        <p:nvSpPr>
          <p:cNvPr id="45058" name="Rectangle 2"/>
          <p:cNvSpPr>
            <a:spLocks noGrp="1" noRot="1" noChangeAspect="1" noChangeArrowheads="1"/>
          </p:cNvSpPr>
          <p:nvPr>
            <p:ph type="sldImg"/>
          </p:nvPr>
        </p:nvSpPr>
        <p:spPr>
          <a:xfrm>
            <a:off x="381000" y="685800"/>
            <a:ext cx="6096000" cy="3429000"/>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671933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34E644-CC23-D542-BEF4-AC46DB6E730D}" type="slidenum">
              <a:rPr lang="en-US" sz="1200"/>
              <a:pPr eaLnBrk="1" hangingPunct="1"/>
              <a:t>39</a:t>
            </a:fld>
            <a:endParaRPr lang="en-US" sz="1200"/>
          </a:p>
        </p:txBody>
      </p:sp>
      <p:sp>
        <p:nvSpPr>
          <p:cNvPr id="47106" name="Rectangle 2"/>
          <p:cNvSpPr>
            <a:spLocks noGrp="1" noRot="1" noChangeAspect="1" noChangeArrowheads="1"/>
          </p:cNvSpPr>
          <p:nvPr>
            <p:ph type="sldImg"/>
          </p:nvPr>
        </p:nvSpPr>
        <p:spPr>
          <a:xfrm>
            <a:off x="381000" y="685800"/>
            <a:ext cx="6096000" cy="342900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709200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F9CACF-CE14-6B47-9322-8131377F4D96}" type="slidenum">
              <a:rPr lang="en-US" sz="1200"/>
              <a:pPr eaLnBrk="1" hangingPunct="1"/>
              <a:t>40</a:t>
            </a:fld>
            <a:endParaRPr lang="en-US" sz="1200"/>
          </a:p>
        </p:txBody>
      </p:sp>
      <p:sp>
        <p:nvSpPr>
          <p:cNvPr id="49154" name="Rectangle 2"/>
          <p:cNvSpPr>
            <a:spLocks noGrp="1" noRot="1" noChangeAspect="1" noChangeArrowheads="1"/>
          </p:cNvSpPr>
          <p:nvPr>
            <p:ph type="sldImg"/>
          </p:nvPr>
        </p:nvSpPr>
        <p:spPr>
          <a:xfrm>
            <a:off x="381000" y="685800"/>
            <a:ext cx="6096000" cy="3429000"/>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79646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865D89-7F54-854B-868F-764F39849B53}" type="slidenum">
              <a:rPr lang="en-US" sz="1200"/>
              <a:pPr eaLnBrk="1" hangingPunct="1"/>
              <a:t>41</a:t>
            </a:fld>
            <a:endParaRPr lang="en-US" sz="1200"/>
          </a:p>
        </p:txBody>
      </p:sp>
      <p:sp>
        <p:nvSpPr>
          <p:cNvPr id="51202" name="Rectangle 2"/>
          <p:cNvSpPr>
            <a:spLocks noGrp="1" noRot="1" noChangeAspect="1" noChangeArrowheads="1"/>
          </p:cNvSpPr>
          <p:nvPr>
            <p:ph type="sldImg"/>
          </p:nvPr>
        </p:nvSpPr>
        <p:spPr>
          <a:xfrm>
            <a:off x="381000" y="685800"/>
            <a:ext cx="6096000" cy="34290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72607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12B0480-CB96-494D-9AF5-BA46E1153A54}" type="slidenum">
              <a:rPr lang="en-US" sz="1200"/>
              <a:pPr eaLnBrk="1" hangingPunct="1"/>
              <a:t>42</a:t>
            </a:fld>
            <a:endParaRPr lang="en-US" sz="1200"/>
          </a:p>
        </p:txBody>
      </p:sp>
      <p:sp>
        <p:nvSpPr>
          <p:cNvPr id="53250" name="Rectangle 2"/>
          <p:cNvSpPr>
            <a:spLocks noGrp="1" noRot="1" noChangeAspect="1" noChangeArrowheads="1"/>
          </p:cNvSpPr>
          <p:nvPr>
            <p:ph type="sldImg"/>
          </p:nvPr>
        </p:nvSpPr>
        <p:spPr>
          <a:xfrm>
            <a:off x="381000" y="685800"/>
            <a:ext cx="6096000" cy="3429000"/>
          </a:xfrm>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12916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342B91-8AC9-8A46-91E6-4A9F58F2804D}" type="slidenum">
              <a:rPr lang="en-US" sz="1200"/>
              <a:pPr eaLnBrk="1" hangingPunct="1"/>
              <a:t>43</a:t>
            </a:fld>
            <a:endParaRPr lang="en-US" sz="1200"/>
          </a:p>
        </p:txBody>
      </p:sp>
      <p:sp>
        <p:nvSpPr>
          <p:cNvPr id="55298" name="Rectangle 2"/>
          <p:cNvSpPr>
            <a:spLocks noGrp="1" noRot="1" noChangeAspect="1" noChangeArrowheads="1"/>
          </p:cNvSpPr>
          <p:nvPr>
            <p:ph type="sldImg"/>
          </p:nvPr>
        </p:nvSpPr>
        <p:spPr>
          <a:xfrm>
            <a:off x="381000" y="685800"/>
            <a:ext cx="6096000" cy="3429000"/>
          </a:xfrm>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4709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E8098E-11D7-2B4C-A90E-39CA0AC9511D}" type="slidenum">
              <a:rPr lang="en-US" sz="1200"/>
              <a:pPr eaLnBrk="1" hangingPunct="1"/>
              <a:t>46</a:t>
            </a:fld>
            <a:endParaRPr lang="en-US" sz="1200"/>
          </a:p>
        </p:txBody>
      </p:sp>
      <p:sp>
        <p:nvSpPr>
          <p:cNvPr id="58370" name="Rectangle 2"/>
          <p:cNvSpPr>
            <a:spLocks noGrp="1" noRot="1" noChangeAspect="1" noChangeArrowheads="1"/>
          </p:cNvSpPr>
          <p:nvPr>
            <p:ph type="sldImg"/>
          </p:nvPr>
        </p:nvSpPr>
        <p:spPr>
          <a:xfrm>
            <a:off x="381000" y="685800"/>
            <a:ext cx="6096000" cy="342900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437308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96C3EA-FDB7-EE4F-8CE1-CDEA0A75242E}" type="slidenum">
              <a:rPr lang="en-US" sz="1200"/>
              <a:pPr eaLnBrk="1" hangingPunct="1"/>
              <a:t>48</a:t>
            </a:fld>
            <a:endParaRPr lang="en-US" sz="1200"/>
          </a:p>
        </p:txBody>
      </p:sp>
      <p:sp>
        <p:nvSpPr>
          <p:cNvPr id="30722" name="Rectangle 2"/>
          <p:cNvSpPr>
            <a:spLocks noGrp="1" noRot="1" noChangeAspect="1" noChangeArrowheads="1" noTextEdit="1"/>
          </p:cNvSpPr>
          <p:nvPr>
            <p:ph type="sldImg"/>
          </p:nvPr>
        </p:nvSpPr>
        <p:spPr>
          <a:xfrm>
            <a:off x="381000" y="685800"/>
            <a:ext cx="6096000" cy="3429000"/>
          </a:xfrm>
          <a:ln/>
        </p:spPr>
      </p:sp>
      <p:sp>
        <p:nvSpPr>
          <p:cNvPr id="3072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47688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FF11A5-209B-6949-B5A3-6980CFBE22EB}" type="slidenum">
              <a:rPr lang="en-US" sz="1200"/>
              <a:pPr eaLnBrk="1" hangingPunct="1"/>
              <a:t>49</a:t>
            </a:fld>
            <a:endParaRPr lang="en-US" sz="1200"/>
          </a:p>
        </p:txBody>
      </p:sp>
      <p:sp>
        <p:nvSpPr>
          <p:cNvPr id="3277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67629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980FFB-709A-3C46-9C07-EDCDA71CDA9E}" type="slidenum">
              <a:rPr lang="en-US" sz="1200"/>
              <a:pPr eaLnBrk="1" hangingPunct="1"/>
              <a:t>50</a:t>
            </a:fld>
            <a:endParaRPr lang="en-US" sz="1200"/>
          </a:p>
        </p:txBody>
      </p:sp>
      <p:sp>
        <p:nvSpPr>
          <p:cNvPr id="34818" name="Rectangle 2"/>
          <p:cNvSpPr>
            <a:spLocks noGrp="1" noRot="1" noChangeAspect="1" noChangeArrowheads="1" noTextEdit="1"/>
          </p:cNvSpPr>
          <p:nvPr>
            <p:ph type="sldImg"/>
          </p:nvPr>
        </p:nvSpPr>
        <p:spPr>
          <a:xfrm>
            <a:off x="381000" y="685800"/>
            <a:ext cx="6096000" cy="3429000"/>
          </a:xfrm>
          <a:ln/>
        </p:spPr>
      </p:sp>
      <p:sp>
        <p:nvSpPr>
          <p:cNvPr id="3481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6731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EBACE0F-8573-6147-8A6D-3479255A8F03}" type="slidenum">
              <a:rPr lang="en-US" sz="1200" b="0"/>
              <a:pPr eaLnBrk="1" hangingPunct="1"/>
              <a:t>5</a:t>
            </a:fld>
            <a:endParaRPr lang="en-US" sz="1200" b="0"/>
          </a:p>
        </p:txBody>
      </p:sp>
      <p:sp>
        <p:nvSpPr>
          <p:cNvPr id="47106" name="Rectangle 2"/>
          <p:cNvSpPr>
            <a:spLocks noGrp="1" noRot="1" noChangeAspect="1" noChangeArrowheads="1" noTextEdit="1"/>
          </p:cNvSpPr>
          <p:nvPr>
            <p:ph type="sldImg"/>
          </p:nvPr>
        </p:nvSpPr>
        <p:spPr>
          <a:xfrm>
            <a:off x="381000" y="685800"/>
            <a:ext cx="6096000" cy="3429000"/>
          </a:xfrm>
          <a:ln/>
        </p:spPr>
      </p:sp>
      <p:sp>
        <p:nvSpPr>
          <p:cNvPr id="471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5393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C1186A-B10D-3D47-A7C2-879AD558C324}" type="slidenum">
              <a:rPr lang="en-US" sz="1200"/>
              <a:pPr eaLnBrk="1" hangingPunct="1"/>
              <a:t>51</a:t>
            </a:fld>
            <a:endParaRPr lang="en-US" sz="1200"/>
          </a:p>
        </p:txBody>
      </p:sp>
      <p:sp>
        <p:nvSpPr>
          <p:cNvPr id="36866" name="Rectangle 2"/>
          <p:cNvSpPr>
            <a:spLocks noGrp="1" noRot="1" noChangeAspect="1" noChangeArrowheads="1" noTextEdit="1"/>
          </p:cNvSpPr>
          <p:nvPr>
            <p:ph type="sldImg"/>
          </p:nvPr>
        </p:nvSpPr>
        <p:spPr>
          <a:xfrm>
            <a:off x="381000" y="685800"/>
            <a:ext cx="6096000" cy="3429000"/>
          </a:xfrm>
          <a:ln/>
        </p:spPr>
      </p:sp>
      <p:sp>
        <p:nvSpPr>
          <p:cNvPr id="3686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39829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8D0D12-693C-3647-BB21-37DD971A941F}" type="slidenum">
              <a:rPr lang="en-US" sz="1200"/>
              <a:pPr eaLnBrk="1" hangingPunct="1"/>
              <a:t>52</a:t>
            </a:fld>
            <a:endParaRPr lang="en-US" sz="1200"/>
          </a:p>
        </p:txBody>
      </p:sp>
      <p:sp>
        <p:nvSpPr>
          <p:cNvPr id="3891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5659896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D02DF1-21EF-DC42-ADB0-A06D4365D06F}" type="slidenum">
              <a:rPr lang="en-US" sz="1200"/>
              <a:pPr eaLnBrk="1" hangingPunct="1"/>
              <a:t>53</a:t>
            </a:fld>
            <a:endParaRPr lang="en-US" sz="1200"/>
          </a:p>
        </p:txBody>
      </p:sp>
      <p:sp>
        <p:nvSpPr>
          <p:cNvPr id="4096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pPr lvl="1" eaLnBrk="1" hangingPunct="1"/>
            <a:r>
              <a:rPr lang="en-US"/>
              <a:t>Oral Messages</a:t>
            </a:r>
          </a:p>
          <a:p>
            <a:pPr lvl="1" eaLnBrk="1" hangingPunct="1"/>
            <a:r>
              <a:rPr lang="en-US"/>
              <a:t>	Contents are under the control of the sender</a:t>
            </a:r>
          </a:p>
          <a:p>
            <a:pPr lvl="1" eaLnBrk="1" hangingPunct="1"/>
            <a:r>
              <a:rPr lang="en-US"/>
              <a:t>	Traitor can do anything to the message</a:t>
            </a:r>
          </a:p>
          <a:p>
            <a:pPr lvl="1" eaLnBrk="1" hangingPunct="1"/>
            <a:r>
              <a:rPr lang="en-US"/>
              <a:t>	Very similar to message used in most computing systems.</a:t>
            </a:r>
          </a:p>
          <a:p>
            <a:pPr eaLnBrk="1" hangingPunct="1"/>
            <a:endParaRPr lang="en-US"/>
          </a:p>
        </p:txBody>
      </p:sp>
    </p:spTree>
    <p:extLst>
      <p:ext uri="{BB962C8B-B14F-4D97-AF65-F5344CB8AC3E}">
        <p14:creationId xmlns:p14="http://schemas.microsoft.com/office/powerpoint/2010/main" val="28301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180B89-2C7B-C74E-AD34-06148B09699C}" type="slidenum">
              <a:rPr lang="en-US" sz="1200"/>
              <a:pPr eaLnBrk="1" hangingPunct="1"/>
              <a:t>54</a:t>
            </a:fld>
            <a:endParaRPr lang="en-US" sz="1200"/>
          </a:p>
        </p:txBody>
      </p:sp>
      <p:sp>
        <p:nvSpPr>
          <p:cNvPr id="4301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For IC2 to be satisfied, L1 must attack!</a:t>
            </a:r>
          </a:p>
        </p:txBody>
      </p:sp>
    </p:spTree>
    <p:extLst>
      <p:ext uri="{BB962C8B-B14F-4D97-AF65-F5344CB8AC3E}">
        <p14:creationId xmlns:p14="http://schemas.microsoft.com/office/powerpoint/2010/main" val="1075273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FB8907-6035-AF48-A4DE-71E8F120D8E4}" type="slidenum">
              <a:rPr lang="en-US" sz="1200"/>
              <a:pPr eaLnBrk="1" hangingPunct="1"/>
              <a:t>55</a:t>
            </a:fld>
            <a:endParaRPr lang="en-US" sz="1200"/>
          </a:p>
        </p:txBody>
      </p:sp>
      <p:sp>
        <p:nvSpPr>
          <p:cNvPr id="4505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044287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18BE20-6BD4-0043-87B4-054A16989EB1}" type="slidenum">
              <a:rPr lang="en-US" sz="1200"/>
              <a:pPr eaLnBrk="1" hangingPunct="1"/>
              <a:t>56</a:t>
            </a:fld>
            <a:endParaRPr lang="en-US" sz="1200"/>
          </a:p>
        </p:txBody>
      </p:sp>
      <p:sp>
        <p:nvSpPr>
          <p:cNvPr id="4710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53073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9E53F6-5F03-C440-9F6B-96A3F232585A}" type="slidenum">
              <a:rPr lang="en-US" sz="1200"/>
              <a:pPr eaLnBrk="1" hangingPunct="1"/>
              <a:t>57</a:t>
            </a:fld>
            <a:endParaRPr lang="en-US" sz="1200"/>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73407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DF8FE3-7A42-884F-BBBD-F6DB293228E5}" type="slidenum">
              <a:rPr lang="en-US" sz="1200"/>
              <a:pPr eaLnBrk="1" hangingPunct="1"/>
              <a:t>58</a:t>
            </a:fld>
            <a:endParaRPr lang="en-US" sz="1200"/>
          </a:p>
        </p:txBody>
      </p:sp>
      <p:sp>
        <p:nvSpPr>
          <p:cNvPr id="51202" name="Rectangle 2"/>
          <p:cNvSpPr>
            <a:spLocks noGrp="1" noRot="1" noChangeAspect="1" noChangeArrowheads="1" noTextEdit="1"/>
          </p:cNvSpPr>
          <p:nvPr>
            <p:ph type="sldImg"/>
          </p:nvPr>
        </p:nvSpPr>
        <p:spPr>
          <a:xfrm>
            <a:off x="381000" y="685800"/>
            <a:ext cx="6096000" cy="3429000"/>
          </a:xfrm>
          <a:ln/>
        </p:spPr>
      </p:sp>
      <p:sp>
        <p:nvSpPr>
          <p:cNvPr id="512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325399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A34B5F-13C5-914C-B280-76D4363BDE64}" type="slidenum">
              <a:rPr lang="en-US" sz="1200"/>
              <a:pPr eaLnBrk="1" hangingPunct="1"/>
              <a:t>59</a:t>
            </a:fld>
            <a:endParaRPr lang="en-US" sz="1200"/>
          </a:p>
        </p:txBody>
      </p:sp>
      <p:sp>
        <p:nvSpPr>
          <p:cNvPr id="5325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p:spPr>
        <p:txBody>
          <a:bodyPr/>
          <a:lstStyle/>
          <a:p>
            <a:pPr lvl="1" eaLnBrk="1" hangingPunct="1"/>
            <a:r>
              <a:rPr lang="en-US"/>
              <a:t>Majority value if exists or RETREAT if set of messages = null</a:t>
            </a:r>
          </a:p>
          <a:p>
            <a:pPr lvl="1" eaLnBrk="1" hangingPunct="1"/>
            <a:r>
              <a:rPr lang="en-US"/>
              <a:t>Possibly median if the orders are an ordered set</a:t>
            </a:r>
          </a:p>
          <a:p>
            <a:pPr eaLnBrk="1" hangingPunct="1"/>
            <a:endParaRPr lang="en-US"/>
          </a:p>
        </p:txBody>
      </p:sp>
    </p:spTree>
    <p:extLst>
      <p:ext uri="{BB962C8B-B14F-4D97-AF65-F5344CB8AC3E}">
        <p14:creationId xmlns:p14="http://schemas.microsoft.com/office/powerpoint/2010/main" val="1478792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CC7105-E855-3D4B-B3B2-4CF3FC1DEC51}" type="slidenum">
              <a:rPr lang="en-US" sz="1200"/>
              <a:pPr eaLnBrk="1" hangingPunct="1"/>
              <a:t>60</a:t>
            </a:fld>
            <a:endParaRPr lang="en-US" sz="1200"/>
          </a:p>
        </p:txBody>
      </p:sp>
      <p:sp>
        <p:nvSpPr>
          <p:cNvPr id="55298" name="Rectangle 2"/>
          <p:cNvSpPr>
            <a:spLocks noGrp="1" noRot="1" noChangeAspect="1" noChangeArrowheads="1" noTextEdit="1"/>
          </p:cNvSpPr>
          <p:nvPr>
            <p:ph type="sldImg"/>
          </p:nvPr>
        </p:nvSpPr>
        <p:spPr>
          <a:xfrm>
            <a:off x="381000" y="685800"/>
            <a:ext cx="6096000" cy="3429000"/>
          </a:xfrm>
          <a:ln/>
        </p:spPr>
      </p:sp>
      <p:sp>
        <p:nvSpPr>
          <p:cNvPr id="5529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76738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C29133-C958-5647-B846-2337DC731A9F}" type="slidenum">
              <a:rPr lang="en-US" sz="1200"/>
              <a:pPr eaLnBrk="1" hangingPunct="1"/>
              <a:t>7</a:t>
            </a:fld>
            <a:endParaRPr lang="en-US" sz="1200"/>
          </a:p>
        </p:txBody>
      </p:sp>
      <p:sp>
        <p:nvSpPr>
          <p:cNvPr id="68610" name="Rectangle 2"/>
          <p:cNvSpPr>
            <a:spLocks noGrp="1" noRot="1" noChangeAspect="1" noChangeArrowheads="1" noTextEdit="1"/>
          </p:cNvSpPr>
          <p:nvPr>
            <p:ph type="sldImg"/>
          </p:nvPr>
        </p:nvSpPr>
        <p:spPr>
          <a:xfrm>
            <a:off x="381000" y="685800"/>
            <a:ext cx="6096000" cy="3429000"/>
          </a:xfrm>
          <a:ln/>
        </p:spPr>
      </p:sp>
      <p:sp>
        <p:nvSpPr>
          <p:cNvPr id="6861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484360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512901-E76B-474C-B149-76668C500CF9}" type="slidenum">
              <a:rPr lang="en-US" sz="1200"/>
              <a:pPr eaLnBrk="1" hangingPunct="1"/>
              <a:t>61</a:t>
            </a:fld>
            <a:endParaRPr lang="en-US" sz="1200"/>
          </a:p>
        </p:txBody>
      </p:sp>
      <p:sp>
        <p:nvSpPr>
          <p:cNvPr id="5734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32765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4047AF-F4C1-7A44-BEAD-9F0D70FA04A2}" type="slidenum">
              <a:rPr lang="en-US" sz="1200"/>
              <a:pPr eaLnBrk="1" hangingPunct="1"/>
              <a:t>62</a:t>
            </a:fld>
            <a:endParaRPr lang="en-US" sz="1200"/>
          </a:p>
        </p:txBody>
      </p:sp>
      <p:sp>
        <p:nvSpPr>
          <p:cNvPr id="5939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924196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512901-E76B-474C-B149-76668C500CF9}" type="slidenum">
              <a:rPr lang="en-US" sz="1200"/>
              <a:pPr eaLnBrk="1" hangingPunct="1"/>
              <a:t>63</a:t>
            </a:fld>
            <a:endParaRPr lang="en-US" sz="1200"/>
          </a:p>
        </p:txBody>
      </p:sp>
      <p:sp>
        <p:nvSpPr>
          <p:cNvPr id="5734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832765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512901-E76B-474C-B149-76668C500CF9}" type="slidenum">
              <a:rPr lang="en-US" sz="1200"/>
              <a:pPr eaLnBrk="1" hangingPunct="1"/>
              <a:t>64</a:t>
            </a:fld>
            <a:endParaRPr lang="en-US" sz="1200"/>
          </a:p>
        </p:txBody>
      </p:sp>
      <p:sp>
        <p:nvSpPr>
          <p:cNvPr id="5734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8906085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9A960D-7E42-EF4E-816A-EB1FA5290BF4}" type="slidenum">
              <a:rPr lang="en-US" sz="1200"/>
              <a:pPr eaLnBrk="1" hangingPunct="1"/>
              <a:t>66</a:t>
            </a:fld>
            <a:endParaRPr lang="en-US" sz="1200"/>
          </a:p>
        </p:txBody>
      </p:sp>
      <p:sp>
        <p:nvSpPr>
          <p:cNvPr id="614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Base Case: No traitors….well of course it works!</a:t>
            </a:r>
          </a:p>
          <a:p>
            <a:pPr eaLnBrk="1" hangingPunct="1"/>
            <a:endParaRPr lang="en-US"/>
          </a:p>
          <a:p>
            <a:pPr eaLnBrk="1" hangingPunct="1"/>
            <a:r>
              <a:rPr lang="en-US"/>
              <a:t>Loyal General:</a:t>
            </a:r>
          </a:p>
          <a:p>
            <a:pPr eaLnBrk="1" hangingPunct="1"/>
            <a:r>
              <a:rPr lang="en-US"/>
              <a:t>If k= m, OM(m) satisfies IC2. Since the</a:t>
            </a:r>
          </a:p>
          <a:p>
            <a:pPr eaLnBrk="1" hangingPunct="1"/>
            <a:r>
              <a:rPr lang="en-US"/>
              <a:t>commander is loyal, IC1 follows from IC2.</a:t>
            </a:r>
          </a:p>
          <a:p>
            <a:pPr eaLnBrk="1" hangingPunct="1"/>
            <a:endParaRPr lang="en-US"/>
          </a:p>
          <a:p>
            <a:pPr eaLnBrk="1" hangingPunct="1"/>
            <a:r>
              <a:rPr lang="en-US"/>
              <a:t>Traitor General:</a:t>
            </a:r>
          </a:p>
          <a:p>
            <a:pPr eaLnBrk="1" hangingPunct="1"/>
            <a:r>
              <a:rPr lang="en-US"/>
              <a:t>At most m-1 other traitors</a:t>
            </a:r>
          </a:p>
          <a:p>
            <a:pPr eaLnBrk="1" hangingPunct="1"/>
            <a:r>
              <a:rPr lang="en-US"/>
              <a:t>3m generals -&gt; 3m-1 lieutenants</a:t>
            </a:r>
          </a:p>
          <a:p>
            <a:pPr eaLnBrk="1" hangingPunct="1"/>
            <a:r>
              <a:rPr lang="en-US"/>
              <a:t>And 3m-1 &gt; 3(m-1) which makes IC1 and IC2 hold</a:t>
            </a:r>
          </a:p>
        </p:txBody>
      </p:sp>
    </p:spTree>
    <p:extLst>
      <p:ext uri="{BB962C8B-B14F-4D97-AF65-F5344CB8AC3E}">
        <p14:creationId xmlns:p14="http://schemas.microsoft.com/office/powerpoint/2010/main" val="1006066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A32BB0-078A-2345-8C5F-67E1709A962A}" type="slidenum">
              <a:rPr lang="en-US" sz="1200"/>
              <a:pPr eaLnBrk="1" hangingPunct="1"/>
              <a:t>67</a:t>
            </a:fld>
            <a:endParaRPr lang="en-US" sz="1200"/>
          </a:p>
        </p:txBody>
      </p:sp>
      <p:sp>
        <p:nvSpPr>
          <p:cNvPr id="63490"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no assumptions are made about a traitor general, i.e. a traitor can</a:t>
            </a:r>
          </a:p>
          <a:p>
            <a:pPr eaLnBrk="1" hangingPunct="1"/>
            <a:r>
              <a:rPr lang="en-US"/>
              <a:t>forge the signature of another traitor.</a:t>
            </a:r>
          </a:p>
        </p:txBody>
      </p:sp>
    </p:spTree>
    <p:extLst>
      <p:ext uri="{BB962C8B-B14F-4D97-AF65-F5344CB8AC3E}">
        <p14:creationId xmlns:p14="http://schemas.microsoft.com/office/powerpoint/2010/main" val="1817265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D298B4-32FF-3242-8CF4-803EB38C19B8}" type="slidenum">
              <a:rPr lang="en-US" sz="1200"/>
              <a:pPr eaLnBrk="1" hangingPunct="1"/>
              <a:t>68</a:t>
            </a:fld>
            <a:endParaRPr lang="en-US" sz="1200"/>
          </a:p>
        </p:txBody>
      </p:sp>
      <p:sp>
        <p:nvSpPr>
          <p:cNvPr id="65538" name="Rectangle 2"/>
          <p:cNvSpPr>
            <a:spLocks noGrp="1" noRot="1" noChangeAspect="1" noChangeArrowheads="1" noTextEdit="1"/>
          </p:cNvSpPr>
          <p:nvPr>
            <p:ph type="sldImg"/>
          </p:nvPr>
        </p:nvSpPr>
        <p:spPr>
          <a:xfrm>
            <a:off x="381000" y="685800"/>
            <a:ext cx="6096000" cy="3429000"/>
          </a:xfrm>
          <a:ln/>
        </p:spPr>
      </p:sp>
      <p:sp>
        <p:nvSpPr>
          <p:cNvPr id="6553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696712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D1756C-A06E-1B4A-86AB-13D7484D1919}" type="slidenum">
              <a:rPr lang="en-US" sz="1200"/>
              <a:pPr eaLnBrk="1" hangingPunct="1"/>
              <a:t>69</a:t>
            </a:fld>
            <a:endParaRPr lang="en-US" sz="1200"/>
          </a:p>
        </p:txBody>
      </p:sp>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966610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74B7AA-9C04-C144-A7DF-08AAF63CCE35}" type="slidenum">
              <a:rPr lang="en-US" sz="1200"/>
              <a:pPr eaLnBrk="1" hangingPunct="1"/>
              <a:t>70</a:t>
            </a:fld>
            <a:endParaRPr lang="en-US" sz="1200"/>
          </a:p>
        </p:txBody>
      </p:sp>
      <p:sp>
        <p:nvSpPr>
          <p:cNvPr id="69634"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a:p>
            <a:pPr eaLnBrk="1" hangingPunct="1"/>
            <a:endParaRPr lang="en-US"/>
          </a:p>
        </p:txBody>
      </p:sp>
    </p:spTree>
    <p:extLst>
      <p:ext uri="{BB962C8B-B14F-4D97-AF65-F5344CB8AC3E}">
        <p14:creationId xmlns:p14="http://schemas.microsoft.com/office/powerpoint/2010/main" val="905560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99B233-A8E4-A747-94C4-F3D00ED4C5A2}" type="slidenum">
              <a:rPr lang="en-US" sz="1200"/>
              <a:pPr eaLnBrk="1" hangingPunct="1"/>
              <a:t>72</a:t>
            </a:fld>
            <a:endParaRPr lang="en-US" sz="1200"/>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531372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20C0D4-08F3-8B49-96DE-99274952FD20}" type="slidenum">
              <a:rPr lang="en-US" sz="1200"/>
              <a:pPr eaLnBrk="1" hangingPunct="1"/>
              <a:t>8</a:t>
            </a:fld>
            <a:endParaRPr lang="en-US" sz="1200"/>
          </a:p>
        </p:txBody>
      </p:sp>
      <p:sp>
        <p:nvSpPr>
          <p:cNvPr id="70658"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699399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1C1CA5-1003-2247-94B9-F9B858175A9E}" type="slidenum">
              <a:rPr lang="en-US" sz="1200">
                <a:cs typeface="Arial" charset="0"/>
              </a:rPr>
              <a:pPr eaLnBrk="1" hangingPunct="1"/>
              <a:t>74</a:t>
            </a:fld>
            <a:endParaRPr lang="en-US" sz="1200">
              <a:cs typeface="Arial" charset="0"/>
            </a:endParaRPr>
          </a:p>
        </p:txBody>
      </p:sp>
      <p:sp>
        <p:nvSpPr>
          <p:cNvPr id="20482" name="Rectangle 2"/>
          <p:cNvSpPr>
            <a:spLocks noGrp="1" noRot="1" noChangeAspect="1" noChangeArrowheads="1" noTextEdit="1"/>
          </p:cNvSpPr>
          <p:nvPr>
            <p:ph type="sldImg"/>
          </p:nvPr>
        </p:nvSpPr>
        <p:spPr>
          <a:xfrm>
            <a:off x="381000" y="685800"/>
            <a:ext cx="6096000" cy="3429000"/>
          </a:xfrm>
          <a:ln/>
        </p:spPr>
      </p:sp>
      <p:sp>
        <p:nvSpPr>
          <p:cNvPr id="204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41477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Christo Wilson</a:t>
            </a:r>
          </a:p>
        </p:txBody>
      </p:sp>
      <p:sp>
        <p:nvSpPr>
          <p:cNvPr id="5" name="Date Placeholder 4"/>
          <p:cNvSpPr>
            <a:spLocks noGrp="1"/>
          </p:cNvSpPr>
          <p:nvPr>
            <p:ph type="dt" idx="1"/>
          </p:nvPr>
        </p:nvSpPr>
        <p:spPr/>
        <p:txBody>
          <a:bodyPr/>
          <a:lstStyle/>
          <a:p>
            <a:r>
              <a:rPr lang="en-US"/>
              <a:t>8/22/2012</a:t>
            </a:r>
          </a:p>
        </p:txBody>
      </p:sp>
      <p:sp>
        <p:nvSpPr>
          <p:cNvPr id="6" name="Footer Placeholder 5"/>
          <p:cNvSpPr>
            <a:spLocks noGrp="1"/>
          </p:cNvSpPr>
          <p:nvPr>
            <p:ph type="ftr" sz="quarter" idx="4"/>
          </p:nvPr>
        </p:nvSpPr>
        <p:spPr/>
        <p:txBody>
          <a:bodyPr/>
          <a:lstStyle/>
          <a:p>
            <a:r>
              <a:rPr lang="en-US"/>
              <a:t>Defense</a:t>
            </a:r>
          </a:p>
        </p:txBody>
      </p:sp>
      <p:sp>
        <p:nvSpPr>
          <p:cNvPr id="7" name="Slide Number Placeholder 6"/>
          <p:cNvSpPr>
            <a:spLocks noGrp="1"/>
          </p:cNvSpPr>
          <p:nvPr>
            <p:ph type="sldNum" sz="quarter" idx="5"/>
          </p:nvPr>
        </p:nvSpPr>
        <p:spPr/>
        <p:txBody>
          <a:bodyPr/>
          <a:lstStyle/>
          <a:p>
            <a:fld id="{77FBF96E-C445-4FF1-86A3-96F5585B6DBD}" type="slidenum">
              <a:rPr lang="en-US" smtClean="0"/>
              <a:t>86</a:t>
            </a:fld>
            <a:endParaRPr lang="en-US"/>
          </a:p>
        </p:txBody>
      </p:sp>
    </p:spTree>
    <p:extLst>
      <p:ext uri="{BB962C8B-B14F-4D97-AF65-F5344CB8AC3E}">
        <p14:creationId xmlns:p14="http://schemas.microsoft.com/office/powerpoint/2010/main" val="64431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F8414A-794D-3C46-A2AA-F105C3494479}" type="slidenum">
              <a:rPr lang="en-US" sz="1200"/>
              <a:pPr eaLnBrk="1" hangingPunct="1"/>
              <a:t>9</a:t>
            </a:fld>
            <a:endParaRPr lang="en-US" sz="1200"/>
          </a:p>
        </p:txBody>
      </p:sp>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756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C7FC3D-9443-464B-864C-F79F53F2B7D1}" type="slidenum">
              <a:rPr lang="en-US" sz="1200"/>
              <a:pPr eaLnBrk="1" hangingPunct="1"/>
              <a:t>10</a:t>
            </a:fld>
            <a:endParaRPr lang="en-US" sz="1200"/>
          </a:p>
        </p:txBody>
      </p:sp>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83818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CFC88E-FB65-0243-8F02-D343C72F456A}" type="slidenum">
              <a:rPr lang="en-US" sz="1200"/>
              <a:pPr eaLnBrk="1" hangingPunct="1"/>
              <a:t>11</a:t>
            </a:fld>
            <a:endParaRPr lang="en-US" sz="1200"/>
          </a:p>
        </p:txBody>
      </p:sp>
      <p:sp>
        <p:nvSpPr>
          <p:cNvPr id="7680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017852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456335-7ED4-274E-842E-AAFEBDF5694C}" type="slidenum">
              <a:rPr lang="en-US" sz="1200"/>
              <a:pPr eaLnBrk="1" hangingPunct="1"/>
              <a:t>12</a:t>
            </a:fld>
            <a:endParaRPr lang="en-US" sz="1200"/>
          </a:p>
        </p:txBody>
      </p:sp>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98428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a:prstGeom prst="rect">
            <a:avLst/>
          </a:prstGeo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a:prstGeom prst="rect">
            <a:avLst/>
          </a:prstGeo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128000" y="6248401"/>
            <a:ext cx="3556000" cy="365125"/>
          </a:xfrm>
          <a:prstGeom prst="rect">
            <a:avLst/>
          </a:prstGeom>
        </p:spPr>
        <p:txBody>
          <a:bodyPr/>
          <a:lstStyle/>
          <a:p>
            <a:endParaRPr lang="en-US"/>
          </a:p>
        </p:txBody>
      </p:sp>
      <p:sp>
        <p:nvSpPr>
          <p:cNvPr id="5" name="Footer Placeholder 4"/>
          <p:cNvSpPr>
            <a:spLocks noGrp="1"/>
          </p:cNvSpPr>
          <p:nvPr>
            <p:ph type="ftr" sz="quarter" idx="11"/>
          </p:nvPr>
        </p:nvSpPr>
        <p:spPr>
          <a:xfrm>
            <a:off x="812801" y="6248207"/>
            <a:ext cx="722811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83B9EA5-CE9A-4950-A80C-5ADF06B45BB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a:prstGeom prst="rect">
            <a:avLst/>
          </a:prstGeom>
        </p:spPr>
        <p:txBody>
          <a:bodyPr/>
          <a:lstStyle/>
          <a:p>
            <a:endParaRPr lang="en-US"/>
          </a:p>
        </p:txBody>
      </p:sp>
      <p:sp>
        <p:nvSpPr>
          <p:cNvPr id="5" name="Footer Placeholder 4"/>
          <p:cNvSpPr>
            <a:spLocks noGrp="1"/>
          </p:cNvSpPr>
          <p:nvPr>
            <p:ph type="ftr" sz="quarter" idx="11"/>
          </p:nvPr>
        </p:nvSpPr>
        <p:spPr>
          <a:xfrm>
            <a:off x="609602" y="6248208"/>
            <a:ext cx="7431311" cy="365125"/>
          </a:xfrm>
          <a:prstGeom prst="rect">
            <a:avLst/>
          </a:prstGeo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Rectangle 2"/>
          <p:cNvSpPr/>
          <p:nvPr/>
        </p:nvSpPr>
        <p:spPr>
          <a:xfrm>
            <a:off x="1219200" y="2438400"/>
            <a:ext cx="9753600" cy="12954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Rectangle 3"/>
          <p:cNvSpPr/>
          <p:nvPr/>
        </p:nvSpPr>
        <p:spPr>
          <a:xfrm>
            <a:off x="1219200" y="2438400"/>
            <a:ext cx="304800" cy="12954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1625600" y="2659593"/>
            <a:ext cx="9144000" cy="1007533"/>
          </a:xfrm>
        </p:spPr>
        <p:txBody>
          <a:bodyPr/>
          <a:lstStyle>
            <a:lvl1pPr marL="0" indent="0" algn="r">
              <a:buNone/>
              <a:defRPr sz="2000" baseline="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3324667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0" y="152400"/>
            <a:ext cx="10261600" cy="685800"/>
          </a:xfrm>
        </p:spPr>
        <p:txBody>
          <a:bodyPr/>
          <a:lstStyle/>
          <a:p>
            <a:r>
              <a:rPr lang="en-US"/>
              <a:t>Click to edit Master title style</a:t>
            </a:r>
          </a:p>
        </p:txBody>
      </p:sp>
      <p:sp>
        <p:nvSpPr>
          <p:cNvPr id="3" name="Content Placeholder 2"/>
          <p:cNvSpPr>
            <a:spLocks noGrp="1"/>
          </p:cNvSpPr>
          <p:nvPr>
            <p:ph sz="quarter" idx="1"/>
          </p:nvPr>
        </p:nvSpPr>
        <p:spPr>
          <a:xfrm>
            <a:off x="1016000" y="1295400"/>
            <a:ext cx="5029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295400"/>
            <a:ext cx="5029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16000" y="3695700"/>
            <a:ext cx="5029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48400" y="3695700"/>
            <a:ext cx="5029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xfrm>
            <a:off x="-304800" y="6553200"/>
            <a:ext cx="2946400" cy="457200"/>
          </a:xfrm>
          <a:prstGeom prst="rect">
            <a:avLst/>
          </a:prstGeom>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Consensus</a:t>
            </a:r>
          </a:p>
        </p:txBody>
      </p:sp>
      <p:sp>
        <p:nvSpPr>
          <p:cNvPr id="9" name="Rectangle 13"/>
          <p:cNvSpPr>
            <a:spLocks noGrp="1" noChangeArrowheads="1"/>
          </p:cNvSpPr>
          <p:nvPr>
            <p:ph type="sldNum" sz="quarter" idx="12"/>
          </p:nvPr>
        </p:nvSpPr>
        <p:spPr>
          <a:ln/>
        </p:spPr>
        <p:txBody>
          <a:bodyPr/>
          <a:lstStyle>
            <a:lvl1pPr>
              <a:defRPr/>
            </a:lvl1pPr>
          </a:lstStyle>
          <a:p>
            <a:pPr>
              <a:defRPr/>
            </a:pPr>
            <a:fld id="{05917758-6B2B-A942-BD12-438609E7BBEA}" type="slidenum">
              <a:rPr lang="en-US"/>
              <a:pPr>
                <a:defRPr/>
              </a:pPr>
              <a:t>‹#›</a:t>
            </a:fld>
            <a:endParaRPr lang="en-US"/>
          </a:p>
        </p:txBody>
      </p:sp>
    </p:spTree>
    <p:extLst>
      <p:ext uri="{BB962C8B-B14F-4D97-AF65-F5344CB8AC3E}">
        <p14:creationId xmlns:p14="http://schemas.microsoft.com/office/powerpoint/2010/main" val="2344524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0"/>
            <a:ext cx="10261600" cy="685800"/>
          </a:xfrm>
        </p:spPr>
        <p:txBody>
          <a:bodyPr/>
          <a:lstStyle/>
          <a:p>
            <a:r>
              <a:rPr lang="en-US"/>
              <a:t>Click to edit Master title style</a:t>
            </a:r>
          </a:p>
        </p:txBody>
      </p:sp>
      <p:sp>
        <p:nvSpPr>
          <p:cNvPr id="3" name="Content Placeholder 2"/>
          <p:cNvSpPr>
            <a:spLocks noGrp="1"/>
          </p:cNvSpPr>
          <p:nvPr>
            <p:ph sz="half" idx="1"/>
          </p:nvPr>
        </p:nvSpPr>
        <p:spPr>
          <a:xfrm>
            <a:off x="1016000" y="1295400"/>
            <a:ext cx="5029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295400"/>
            <a:ext cx="5029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3695700"/>
            <a:ext cx="50292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xfrm>
            <a:off x="-304800" y="6553200"/>
            <a:ext cx="2946400" cy="457200"/>
          </a:xfrm>
          <a:prstGeom prst="rect">
            <a:avLst/>
          </a:prstGeom>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US"/>
              <a:t>Consensus</a:t>
            </a:r>
          </a:p>
        </p:txBody>
      </p:sp>
      <p:sp>
        <p:nvSpPr>
          <p:cNvPr id="8" name="Rectangle 13"/>
          <p:cNvSpPr>
            <a:spLocks noGrp="1" noChangeArrowheads="1"/>
          </p:cNvSpPr>
          <p:nvPr>
            <p:ph type="sldNum" sz="quarter" idx="12"/>
          </p:nvPr>
        </p:nvSpPr>
        <p:spPr>
          <a:ln/>
        </p:spPr>
        <p:txBody>
          <a:bodyPr/>
          <a:lstStyle>
            <a:lvl1pPr>
              <a:defRPr/>
            </a:lvl1pPr>
          </a:lstStyle>
          <a:p>
            <a:pPr>
              <a:defRPr/>
            </a:pPr>
            <a:fld id="{E65EA774-ADCC-0540-A0ED-669449227E4A}" type="slidenum">
              <a:rPr lang="en-US"/>
              <a:pPr>
                <a:defRPr/>
              </a:pPr>
              <a:t>‹#›</a:t>
            </a:fld>
            <a:endParaRPr lang="en-US"/>
          </a:p>
        </p:txBody>
      </p:sp>
    </p:spTree>
    <p:extLst>
      <p:ext uri="{BB962C8B-B14F-4D97-AF65-F5344CB8AC3E}">
        <p14:creationId xmlns:p14="http://schemas.microsoft.com/office/powerpoint/2010/main" val="261243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kumimoji="0" lang="en-US"/>
              <a:t>Click to edit Master title style</a:t>
            </a:r>
          </a:p>
        </p:txBody>
      </p:sp>
      <p:sp>
        <p:nvSpPr>
          <p:cNvPr id="6" name="Slide Number Placeholder 5"/>
          <p:cNvSpPr>
            <a:spLocks noGrp="1"/>
          </p:cNvSpPr>
          <p:nvPr>
            <p:ph type="sldNum" sz="quarter" idx="12"/>
          </p:nvPr>
        </p:nvSpPr>
        <p:spPr>
          <a:xfrm>
            <a:off x="0" y="1256270"/>
            <a:ext cx="711200" cy="304800"/>
          </a:xfrm>
        </p:spPr>
        <p:txBody>
          <a:bodyPr/>
          <a:lstStyle>
            <a:lvl1pPr>
              <a:defRPr sz="1800">
                <a:solidFill>
                  <a:srgbClr val="FFFFFF"/>
                </a:solidFill>
              </a:defRPr>
            </a:lvl1pPr>
          </a:lstStyle>
          <a:p>
            <a:fld id="{283B9EA5-CE9A-4950-A80C-5ADF06B45BB8}" type="slidenum">
              <a:rPr lang="en-US" smtClean="0"/>
              <a:pPr/>
              <a:t>‹#›</a:t>
            </a:fld>
            <a:endParaRPr lang="en-US" dirty="0"/>
          </a:p>
        </p:txBody>
      </p:sp>
      <p:sp>
        <p:nvSpPr>
          <p:cNvPr id="8" name="Content Placeholder 7"/>
          <p:cNvSpPr>
            <a:spLocks noGrp="1"/>
          </p:cNvSpPr>
          <p:nvPr>
            <p:ph sz="quarter" idx="1"/>
          </p:nvPr>
        </p:nvSpPr>
        <p:spPr>
          <a:xfrm>
            <a:off x="203200" y="1600200"/>
            <a:ext cx="11785600" cy="5105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86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3048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3048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3048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3" name="Slide Number Placeholder 12"/>
          <p:cNvSpPr>
            <a:spLocks noGrp="1"/>
          </p:cNvSpPr>
          <p:nvPr>
            <p:ph type="sldNum" sz="quarter" idx="11"/>
          </p:nvPr>
        </p:nvSpPr>
        <p:spPr>
          <a:xfrm>
            <a:off x="0" y="457200"/>
            <a:ext cx="1727200" cy="701676"/>
          </a:xfrm>
        </p:spPr>
        <p:txBody>
          <a:bodyPr>
            <a:noAutofit/>
          </a:bodyPr>
          <a:lstStyle>
            <a:lvl1pPr>
              <a:defRPr sz="2400">
                <a:solidFill>
                  <a:srgbClr val="FFFFFF"/>
                </a:solidFill>
              </a:defRPr>
            </a:lvl1pPr>
          </a:lstStyle>
          <a:p>
            <a:fld id="{283B9EA5-CE9A-4950-A80C-5ADF06B45BB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0" name="Slide Number Placeholder 9"/>
          <p:cNvSpPr>
            <a:spLocks noGrp="1"/>
          </p:cNvSpPr>
          <p:nvPr>
            <p:ph type="sldNum" sz="quarter" idx="16"/>
          </p:nvPr>
        </p:nvSpPr>
        <p:spPr/>
        <p:txBody>
          <a:bodyPr rtlCol="0"/>
          <a:lstStyle/>
          <a:p>
            <a:fld id="{283B9EA5-CE9A-4950-A80C-5ADF06B45BB8}" type="slidenum">
              <a:rPr lang="en-US" smtClean="0"/>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endParaRPr lang="en-US"/>
          </a:p>
        </p:txBody>
      </p:sp>
      <p:sp>
        <p:nvSpPr>
          <p:cNvPr id="12" name="Slide Number Placeholder 11"/>
          <p:cNvSpPr>
            <a:spLocks noGrp="1"/>
          </p:cNvSpPr>
          <p:nvPr>
            <p:ph type="sldNum" sz="quarter" idx="16"/>
          </p:nvPr>
        </p:nvSpPr>
        <p:spPr/>
        <p:txBody>
          <a:bodyPr rtlCol="0"/>
          <a:lstStyle/>
          <a:p>
            <a:fld id="{283B9EA5-CE9A-4950-A80C-5ADF06B45BB8}" type="slidenum">
              <a:rPr lang="en-US" smtClean="0"/>
              <a:t>‹#›</a:t>
            </a:fld>
            <a:endParaRPr lang="en-US"/>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8128000" y="6248401"/>
            <a:ext cx="3556000" cy="365125"/>
          </a:xfrm>
          <a:prstGeom prst="rect">
            <a:avLst/>
          </a:prstGeom>
        </p:spPr>
        <p:txBody>
          <a:bodyPr/>
          <a:lstStyle/>
          <a:p>
            <a:endParaRPr lang="en-US"/>
          </a:p>
        </p:txBody>
      </p:sp>
      <p:sp>
        <p:nvSpPr>
          <p:cNvPr id="4" name="Footer Placeholder 3"/>
          <p:cNvSpPr>
            <a:spLocks noGrp="1"/>
          </p:cNvSpPr>
          <p:nvPr>
            <p:ph type="ftr" sz="quarter" idx="11"/>
          </p:nvPr>
        </p:nvSpPr>
        <p:spPr>
          <a:xfrm>
            <a:off x="812801" y="6248207"/>
            <a:ext cx="722811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5125"/>
          </a:xfrm>
          <a:prstGeom prst="rect">
            <a:avLst/>
          </a:prstGeom>
        </p:spPr>
        <p:txBody>
          <a:bodyPr/>
          <a:lstStyle/>
          <a:p>
            <a:endParaRPr lang="en-US"/>
          </a:p>
        </p:txBody>
      </p:sp>
      <p:sp>
        <p:nvSpPr>
          <p:cNvPr id="3" name="Footer Placeholder 2"/>
          <p:cNvSpPr>
            <a:spLocks noGrp="1"/>
          </p:cNvSpPr>
          <p:nvPr>
            <p:ph type="ftr" sz="quarter" idx="11"/>
          </p:nvPr>
        </p:nvSpPr>
        <p:spPr>
          <a:xfrm>
            <a:off x="812801" y="6248207"/>
            <a:ext cx="7228111"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283B9EA5-CE9A-4950-A80C-5ADF06B45BB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a:xfrm>
            <a:off x="8128000" y="6248401"/>
            <a:ext cx="3556000" cy="365125"/>
          </a:xfrm>
          <a:prstGeom prst="rect">
            <a:avLst/>
          </a:prstGeom>
        </p:spPr>
        <p:txBody>
          <a:bodyPr/>
          <a:lstStyle/>
          <a:p>
            <a:endParaRPr lang="en-US"/>
          </a:p>
        </p:txBody>
      </p:sp>
      <p:sp>
        <p:nvSpPr>
          <p:cNvPr id="6" name="Footer Placeholder 5"/>
          <p:cNvSpPr>
            <a:spLocks noGrp="1"/>
          </p:cNvSpPr>
          <p:nvPr>
            <p:ph type="ftr" sz="quarter" idx="11"/>
          </p:nvPr>
        </p:nvSpPr>
        <p:spPr>
          <a:xfrm>
            <a:off x="812801" y="6248207"/>
            <a:ext cx="722811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3B9EA5-CE9A-4950-A80C-5ADF06B45BB8}"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a:prstGeom prst="rect">
            <a:avLst/>
          </a:prstGeo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283B9EA5-CE9A-4950-A80C-5ADF06B45BB8}"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a:prstGeom prst="rect">
            <a:avLst/>
          </a:prstGeo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03200" y="228600"/>
            <a:ext cx="117856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203200" y="1600200"/>
            <a:ext cx="11785600" cy="51054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6179" y="1257917"/>
            <a:ext cx="793579" cy="260728"/>
          </a:xfrm>
          <a:prstGeom prst="rect">
            <a:avLst/>
          </a:prstGeom>
        </p:spPr>
        <p:txBody>
          <a:bodyPr vert="horz" anchor="ctr" anchorCtr="0">
            <a:normAutofit/>
          </a:bodyPr>
          <a:lstStyle>
            <a:lvl1pPr algn="ctr" eaLnBrk="1" latinLnBrk="0" hangingPunct="1">
              <a:defRPr kumimoji="0" sz="1800" b="1">
                <a:solidFill>
                  <a:srgbClr val="FFFFFF"/>
                </a:solidFill>
              </a:defRPr>
            </a:lvl1pPr>
          </a:lstStyle>
          <a:p>
            <a:fld id="{283B9EA5-CE9A-4950-A80C-5ADF06B45B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5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5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6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8.emf"/></Relationships>
</file>

<file path=ppt/slides/_rels/slide6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ctrTitle"/>
          </p:nvPr>
        </p:nvSpPr>
        <p:spPr>
          <a:xfrm>
            <a:off x="3149600" y="1600200"/>
            <a:ext cx="8636000" cy="1828800"/>
          </a:xfrm>
        </p:spPr>
        <p:txBody>
          <a:bodyPr>
            <a:normAutofit fontScale="90000"/>
          </a:bodyPr>
          <a:lstStyle/>
          <a:p>
            <a:r>
              <a:rPr lang="is-IS" dirty="0">
                <a:latin typeface="Bookman Old Style" charset="0"/>
              </a:rPr>
              <a:t>CS 4730</a:t>
            </a:r>
            <a:r>
              <a:rPr lang="is-IS" dirty="0"/>
              <a:t> </a:t>
            </a:r>
            <a:r>
              <a:rPr lang="en-US" dirty="0">
                <a:latin typeface="Bookman Old Style" charset="0"/>
              </a:rPr>
              <a:t>: Distributed Systems</a:t>
            </a:r>
            <a:br>
              <a:rPr lang="en-US" dirty="0">
                <a:latin typeface="Bookman Old Style" charset="0"/>
              </a:rPr>
            </a:br>
            <a:br>
              <a:rPr lang="en-US" dirty="0">
                <a:latin typeface="Bookman Old Style" charset="0"/>
              </a:rPr>
            </a:br>
            <a:r>
              <a:rPr lang="en-US" dirty="0">
                <a:latin typeface="Bookman Old Style" charset="0"/>
              </a:rPr>
              <a:t>Consensus</a:t>
            </a:r>
          </a:p>
        </p:txBody>
      </p:sp>
      <p:sp>
        <p:nvSpPr>
          <p:cNvPr id="15366" name="Rectangle 3"/>
          <p:cNvSpPr>
            <a:spLocks noGrp="1" noChangeArrowheads="1"/>
          </p:cNvSpPr>
          <p:nvPr>
            <p:ph type="subTitle" idx="1"/>
          </p:nvPr>
        </p:nvSpPr>
        <p:spPr/>
        <p:txBody>
          <a:bodyPr>
            <a:normAutofit/>
          </a:bodyPr>
          <a:lstStyle/>
          <a:p>
            <a:pPr fontAlgn="auto">
              <a:spcAft>
                <a:spcPts val="0"/>
              </a:spcAft>
              <a:defRPr/>
            </a:pPr>
            <a:r>
              <a:rPr lang="en-US" dirty="0"/>
              <a:t>09/22/24</a:t>
            </a:r>
          </a:p>
        </p:txBody>
      </p:sp>
      <p:sp>
        <p:nvSpPr>
          <p:cNvPr id="11267" name="TextBox 7"/>
          <p:cNvSpPr txBox="1">
            <a:spLocks noChangeArrowheads="1"/>
          </p:cNvSpPr>
          <p:nvPr/>
        </p:nvSpPr>
        <p:spPr bwMode="auto">
          <a:xfrm>
            <a:off x="7213600" y="50419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endParaRPr lang="en-US" sz="1800"/>
          </a:p>
        </p:txBody>
      </p:sp>
    </p:spTree>
  </p:cSld>
  <p:clrMapOvr>
    <a:masterClrMapping/>
  </p:clrMapOvr>
  <p:transition advTm="1451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title"/>
          </p:nvPr>
        </p:nvSpPr>
        <p:spPr>
          <a:xfrm>
            <a:off x="203200" y="228600"/>
            <a:ext cx="11785600" cy="990600"/>
          </a:xfrm>
        </p:spPr>
        <p:txBody>
          <a:bodyPr>
            <a:normAutofit fontScale="90000"/>
          </a:bodyPr>
          <a:lstStyle/>
          <a:p>
            <a:r>
              <a:rPr lang="en-US" dirty="0"/>
              <a:t>Consensus in a synchronous system with crash failures: Model</a:t>
            </a:r>
          </a:p>
        </p:txBody>
      </p:sp>
      <p:sp>
        <p:nvSpPr>
          <p:cNvPr id="7" name="Slide Number Placeholder 6"/>
          <p:cNvSpPr>
            <a:spLocks noGrp="1"/>
          </p:cNvSpPr>
          <p:nvPr>
            <p:ph type="sldNum" sz="quarter" idx="12"/>
          </p:nvPr>
        </p:nvSpPr>
        <p:spPr>
          <a:xfrm>
            <a:off x="0" y="1255713"/>
            <a:ext cx="711200" cy="304800"/>
          </a:xfr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10</a:t>
            </a:fld>
            <a:endParaRPr lang="en-US"/>
          </a:p>
        </p:txBody>
      </p:sp>
      <p:sp>
        <p:nvSpPr>
          <p:cNvPr id="5" name="Content Placeholder 4"/>
          <p:cNvSpPr>
            <a:spLocks noGrp="1"/>
          </p:cNvSpPr>
          <p:nvPr>
            <p:ph sz="quarter" idx="1"/>
          </p:nvPr>
        </p:nvSpPr>
        <p:spPr>
          <a:xfrm>
            <a:off x="203200" y="1600200"/>
            <a:ext cx="11785600" cy="5105400"/>
          </a:xfrm>
        </p:spPr>
        <p:txBody>
          <a:bodyPr/>
          <a:lstStyle/>
          <a:p>
            <a:r>
              <a:rPr lang="en-US" dirty="0"/>
              <a:t>Failure model:</a:t>
            </a:r>
          </a:p>
          <a:p>
            <a:pPr lvl="1"/>
            <a:r>
              <a:rPr lang="en-US" dirty="0"/>
              <a:t>Any process can crash, once crashed, a process does not recover</a:t>
            </a:r>
          </a:p>
          <a:p>
            <a:pPr lvl="1"/>
            <a:r>
              <a:rPr lang="en-US" dirty="0"/>
              <a:t>At most f processes can crash</a:t>
            </a:r>
          </a:p>
          <a:p>
            <a:pPr lvl="1"/>
            <a:endParaRPr lang="en-US" dirty="0"/>
          </a:p>
          <a:p>
            <a:r>
              <a:rPr lang="en-US" dirty="0"/>
              <a:t>Communication model</a:t>
            </a:r>
          </a:p>
          <a:p>
            <a:pPr lvl="1"/>
            <a:r>
              <a:rPr lang="en-US" dirty="0"/>
              <a:t>Communication is synchronous</a:t>
            </a:r>
          </a:p>
          <a:p>
            <a:pPr lvl="1"/>
            <a:r>
              <a:rPr lang="en-US" dirty="0"/>
              <a:t>Network is a fully connected graph </a:t>
            </a:r>
          </a:p>
          <a:p>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Tree>
    <p:extLst>
      <p:ext uri="{BB962C8B-B14F-4D97-AF65-F5344CB8AC3E}">
        <p14:creationId xmlns:p14="http://schemas.microsoft.com/office/powerpoint/2010/main" val="2411534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type="title"/>
          </p:nvPr>
        </p:nvSpPr>
        <p:spPr/>
        <p:txBody>
          <a:bodyPr>
            <a:normAutofit fontScale="90000"/>
          </a:bodyPr>
          <a:lstStyle/>
          <a:p>
            <a:r>
              <a:rPr lang="en-US"/>
              <a:t>Consensus in a synchronous system with crash failures: Properties</a:t>
            </a:r>
            <a:endParaRPr lang="en-US" dirty="0"/>
          </a:p>
        </p:txBody>
      </p:sp>
      <p:sp>
        <p:nvSpPr>
          <p:cNvPr id="75778" name="Rectangle 2"/>
          <p:cNvSpPr>
            <a:spLocks noGrp="1" noChangeArrowheads="1"/>
          </p:cNvSpPr>
          <p:nvPr>
            <p:ph idx="1"/>
          </p:nvPr>
        </p:nvSpPr>
        <p:spPr/>
        <p:txBody>
          <a:bodyPr/>
          <a:lstStyle/>
          <a:p>
            <a:r>
              <a:rPr lang="en-US"/>
              <a:t>Input:</a:t>
            </a:r>
          </a:p>
          <a:p>
            <a:pPr lvl="1"/>
            <a:r>
              <a:rPr lang="en-US"/>
              <a:t>1 or 0 to each process</a:t>
            </a:r>
          </a:p>
          <a:p>
            <a:pPr lvl="1"/>
            <a:endParaRPr lang="en-US"/>
          </a:p>
          <a:p>
            <a:r>
              <a:rPr lang="en-US"/>
              <a:t>Properties:</a:t>
            </a:r>
          </a:p>
          <a:p>
            <a:pPr lvl="1"/>
            <a:r>
              <a:rPr lang="en-US" b="1"/>
              <a:t>Agreement</a:t>
            </a:r>
            <a:r>
              <a:rPr lang="en-US"/>
              <a:t>: </a:t>
            </a:r>
            <a:r>
              <a:rPr lang="en-US" u="sng"/>
              <a:t>all non-faulty</a:t>
            </a:r>
            <a:r>
              <a:rPr lang="en-US"/>
              <a:t> processes decide on the same value</a:t>
            </a:r>
          </a:p>
          <a:p>
            <a:pPr lvl="1"/>
            <a:r>
              <a:rPr lang="en-US" b="1"/>
              <a:t>Validity</a:t>
            </a:r>
            <a:r>
              <a:rPr lang="en-US"/>
              <a:t>: if a process decides on a value, then there was a process that started with that value</a:t>
            </a:r>
          </a:p>
          <a:p>
            <a:pPr lvl="1"/>
            <a:r>
              <a:rPr lang="en-US" b="1"/>
              <a:t>Termination</a:t>
            </a:r>
            <a:r>
              <a:rPr lang="en-US"/>
              <a:t>: non-faulty processes decide in a finite time</a:t>
            </a:r>
          </a:p>
          <a:p>
            <a:pPr lvl="1"/>
            <a:endParaRPr lang="en-US" dirty="0"/>
          </a:p>
        </p:txBody>
      </p:sp>
      <p:sp>
        <p:nvSpPr>
          <p:cNvPr id="75782" name="Text Box 4"/>
          <p:cNvSpPr txBox="1">
            <a:spLocks noChangeArrowheads="1"/>
          </p:cNvSpPr>
          <p:nvPr/>
        </p:nvSpPr>
        <p:spPr bwMode="auto">
          <a:xfrm>
            <a:off x="1143000" y="6109011"/>
            <a:ext cx="9829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a:solidFill>
                  <a:srgbClr val="FF0000"/>
                </a:solidFill>
              </a:rPr>
              <a:t>NOTE:  FAULTY PROCESSES MAY DECIDE DIFFERENTLY FROM CORRECT PROCESSES</a:t>
            </a:r>
          </a:p>
        </p:txBody>
      </p:sp>
      <p:sp>
        <p:nvSpPr>
          <p:cNvPr id="6" name="Footer Placeholder 5"/>
          <p:cNvSpPr>
            <a:spLocks noGrp="1"/>
          </p:cNvSpPr>
          <p:nvPr>
            <p:ph type="ftr" sz="quarter" idx="4294967295"/>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11</a:t>
            </a:fld>
            <a:endParaRPr lang="en-US"/>
          </a:p>
        </p:txBody>
      </p:sp>
    </p:spTree>
    <p:extLst>
      <p:ext uri="{BB962C8B-B14F-4D97-AF65-F5344CB8AC3E}">
        <p14:creationId xmlns:p14="http://schemas.microsoft.com/office/powerpoint/2010/main" val="389160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normAutofit fontScale="90000"/>
          </a:bodyPr>
          <a:lstStyle/>
          <a:p>
            <a:r>
              <a:rPr lang="en-US" dirty="0"/>
              <a:t>Consensus in a synchronous system</a:t>
            </a:r>
            <a:br>
              <a:rPr lang="en-US" dirty="0"/>
            </a:br>
            <a:r>
              <a:rPr lang="en-US" dirty="0"/>
              <a:t>with crash failures: Algorithm </a:t>
            </a:r>
          </a:p>
        </p:txBody>
      </p:sp>
      <p:sp>
        <p:nvSpPr>
          <p:cNvPr id="77826" name="Rectangle 3"/>
          <p:cNvSpPr>
            <a:spLocks noGrp="1" noChangeArrowheads="1"/>
          </p:cNvSpPr>
          <p:nvPr>
            <p:ph idx="1"/>
          </p:nvPr>
        </p:nvSpPr>
        <p:spPr>
          <a:xfrm>
            <a:off x="609600" y="1598337"/>
            <a:ext cx="5105400" cy="4937760"/>
          </a:xfrm>
        </p:spPr>
        <p:txBody>
          <a:bodyPr>
            <a:normAutofit fontScale="92500" lnSpcReduction="20000"/>
          </a:bodyPr>
          <a:lstStyle/>
          <a:p>
            <a:r>
              <a:rPr lang="en-US" dirty="0"/>
              <a:t>Algorithm tolerates at most f failures, out of n nodes</a:t>
            </a:r>
          </a:p>
          <a:p>
            <a:r>
              <a:rPr lang="en-US" dirty="0"/>
              <a:t>Each process maintains V the set of values proposed by other processes (initially it contains only its own value)</a:t>
            </a:r>
          </a:p>
          <a:p>
            <a:r>
              <a:rPr lang="en-US" dirty="0"/>
              <a:t> In every round a process:</a:t>
            </a:r>
          </a:p>
          <a:p>
            <a:pPr lvl="1"/>
            <a:r>
              <a:rPr lang="en-US" dirty="0"/>
              <a:t>Sends to all other processes the values from V that it has not sent before</a:t>
            </a:r>
          </a:p>
          <a:p>
            <a:r>
              <a:rPr lang="en-US" b="1" dirty="0">
                <a:solidFill>
                  <a:srgbClr val="FF0000"/>
                </a:solidFill>
              </a:rPr>
              <a:t>After f+1 rounds </a:t>
            </a:r>
            <a:r>
              <a:rPr lang="en-US" dirty="0"/>
              <a:t>each process decides on the minimum value in V</a:t>
            </a:r>
          </a:p>
          <a:p>
            <a:pPr lvl="1"/>
            <a:endParaRPr lang="en-US" dirty="0"/>
          </a:p>
        </p:txBody>
      </p:sp>
      <p:sp>
        <p:nvSpPr>
          <p:cNvPr id="77830" name="Rectangle 5"/>
          <p:cNvSpPr>
            <a:spLocks noChangeArrowheads="1"/>
          </p:cNvSpPr>
          <p:nvPr/>
        </p:nvSpPr>
        <p:spPr bwMode="auto">
          <a:xfrm>
            <a:off x="7543800" y="5548082"/>
            <a:ext cx="18288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7832" name="Text Box 4"/>
          <p:cNvSpPr txBox="1">
            <a:spLocks noChangeArrowheads="1"/>
          </p:cNvSpPr>
          <p:nvPr/>
        </p:nvSpPr>
        <p:spPr bwMode="auto">
          <a:xfrm>
            <a:off x="8015287" y="5667669"/>
            <a:ext cx="885825"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t>f &lt; n</a:t>
            </a:r>
            <a:endParaRPr lang="en-US" sz="1800"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12</a:t>
            </a:fld>
            <a:endParaRPr lang="en-US"/>
          </a:p>
        </p:txBody>
      </p:sp>
      <p:pic>
        <p:nvPicPr>
          <p:cNvPr id="2" name="Picture 3">
            <a:extLst>
              <a:ext uri="{FF2B5EF4-FFF2-40B4-BE49-F238E27FC236}">
                <a16:creationId xmlns:a16="http://schemas.microsoft.com/office/drawing/2014/main" id="{2C77799A-7764-471D-7FC3-8BC4B40F9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400" y="1280529"/>
            <a:ext cx="6176963" cy="4260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740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6E5F-2BB8-4E44-A164-E6F7AAC691EA}"/>
              </a:ext>
            </a:extLst>
          </p:cNvPr>
          <p:cNvSpPr>
            <a:spLocks noGrp="1"/>
          </p:cNvSpPr>
          <p:nvPr>
            <p:ph type="title"/>
          </p:nvPr>
        </p:nvSpPr>
        <p:spPr/>
        <p:txBody>
          <a:bodyPr/>
          <a:lstStyle/>
          <a:p>
            <a:r>
              <a:rPr lang="en-US" dirty="0"/>
              <a:t>Example 1: 4 processes, 1 crash</a:t>
            </a:r>
          </a:p>
        </p:txBody>
      </p:sp>
      <p:sp>
        <p:nvSpPr>
          <p:cNvPr id="16" name="Rectangle 3">
            <a:extLst>
              <a:ext uri="{FF2B5EF4-FFF2-40B4-BE49-F238E27FC236}">
                <a16:creationId xmlns:a16="http://schemas.microsoft.com/office/drawing/2014/main" id="{21CF1BFC-DD3A-4849-A969-7EF931A88C9F}"/>
              </a:ext>
            </a:extLst>
          </p:cNvPr>
          <p:cNvSpPr>
            <a:spLocks noGrp="1" noChangeArrowheads="1"/>
          </p:cNvSpPr>
          <p:nvPr>
            <p:ph sz="quarter" idx="1"/>
          </p:nvPr>
        </p:nvSpPr>
        <p:spPr>
          <a:xfrm>
            <a:off x="609600" y="4540888"/>
            <a:ext cx="5124668" cy="1616071"/>
          </a:xfrm>
        </p:spPr>
        <p:txBody>
          <a:bodyPr/>
          <a:lstStyle/>
          <a:p>
            <a:pPr marL="274638" lvl="1" indent="0">
              <a:buNone/>
            </a:pPr>
            <a:r>
              <a:rPr lang="en-US" dirty="0"/>
              <a:t>P2 crashes after it sent its value to p1 but before sending it to p2 and p3.</a:t>
            </a:r>
          </a:p>
        </p:txBody>
      </p:sp>
      <p:sp>
        <p:nvSpPr>
          <p:cNvPr id="4" name="Footer Placeholder 3">
            <a:extLst>
              <a:ext uri="{FF2B5EF4-FFF2-40B4-BE49-F238E27FC236}">
                <a16:creationId xmlns:a16="http://schemas.microsoft.com/office/drawing/2014/main" id="{F23E2801-7A10-9B47-81F0-95874B4BC18F}"/>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61D03CF4-9561-1342-8A59-09D01453C1A9}"/>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13</a:t>
            </a:fld>
            <a:endParaRPr lang="en-US"/>
          </a:p>
        </p:txBody>
      </p:sp>
      <p:sp>
        <p:nvSpPr>
          <p:cNvPr id="25" name="Oval 24">
            <a:extLst>
              <a:ext uri="{FF2B5EF4-FFF2-40B4-BE49-F238E27FC236}">
                <a16:creationId xmlns:a16="http://schemas.microsoft.com/office/drawing/2014/main" id="{7043DC9E-F462-E249-A0E1-809C8C84A5C9}"/>
              </a:ext>
            </a:extLst>
          </p:cNvPr>
          <p:cNvSpPr/>
          <p:nvPr/>
        </p:nvSpPr>
        <p:spPr>
          <a:xfrm>
            <a:off x="2675906" y="23310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p1</a:t>
            </a:r>
          </a:p>
        </p:txBody>
      </p:sp>
      <p:sp>
        <p:nvSpPr>
          <p:cNvPr id="26" name="Oval 25">
            <a:extLst>
              <a:ext uri="{FF2B5EF4-FFF2-40B4-BE49-F238E27FC236}">
                <a16:creationId xmlns:a16="http://schemas.microsoft.com/office/drawing/2014/main" id="{B4C65D62-40B8-6346-BC7B-73B611B033DA}"/>
              </a:ext>
            </a:extLst>
          </p:cNvPr>
          <p:cNvSpPr/>
          <p:nvPr/>
        </p:nvSpPr>
        <p:spPr>
          <a:xfrm>
            <a:off x="3666506" y="2331088"/>
            <a:ext cx="6858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p2</a:t>
            </a:r>
          </a:p>
        </p:txBody>
      </p:sp>
      <p:sp>
        <p:nvSpPr>
          <p:cNvPr id="27" name="Oval 26">
            <a:extLst>
              <a:ext uri="{FF2B5EF4-FFF2-40B4-BE49-F238E27FC236}">
                <a16:creationId xmlns:a16="http://schemas.microsoft.com/office/drawing/2014/main" id="{5E4E2DB9-555C-474D-B925-359B168E862A}"/>
              </a:ext>
            </a:extLst>
          </p:cNvPr>
          <p:cNvSpPr/>
          <p:nvPr/>
        </p:nvSpPr>
        <p:spPr>
          <a:xfrm>
            <a:off x="3666506" y="31692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p4</a:t>
            </a:r>
          </a:p>
        </p:txBody>
      </p:sp>
      <p:sp>
        <p:nvSpPr>
          <p:cNvPr id="28" name="Oval 27">
            <a:extLst>
              <a:ext uri="{FF2B5EF4-FFF2-40B4-BE49-F238E27FC236}">
                <a16:creationId xmlns:a16="http://schemas.microsoft.com/office/drawing/2014/main" id="{F338F1CF-7700-A547-9978-F15A8EB85D6B}"/>
              </a:ext>
            </a:extLst>
          </p:cNvPr>
          <p:cNvSpPr/>
          <p:nvPr/>
        </p:nvSpPr>
        <p:spPr>
          <a:xfrm>
            <a:off x="2675906" y="31692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p3</a:t>
            </a:r>
          </a:p>
        </p:txBody>
      </p:sp>
      <p:sp>
        <p:nvSpPr>
          <p:cNvPr id="35" name="TextBox 34">
            <a:extLst>
              <a:ext uri="{FF2B5EF4-FFF2-40B4-BE49-F238E27FC236}">
                <a16:creationId xmlns:a16="http://schemas.microsoft.com/office/drawing/2014/main" id="{154FE47D-0E76-5443-B8FB-09915735A321}"/>
              </a:ext>
            </a:extLst>
          </p:cNvPr>
          <p:cNvSpPr txBox="1"/>
          <p:nvPr/>
        </p:nvSpPr>
        <p:spPr>
          <a:xfrm>
            <a:off x="2086070" y="1684517"/>
            <a:ext cx="1380506" cy="461665"/>
          </a:xfrm>
          <a:prstGeom prst="rect">
            <a:avLst/>
          </a:prstGeom>
          <a:noFill/>
        </p:spPr>
        <p:txBody>
          <a:bodyPr wrap="none" rtlCol="0">
            <a:spAutoFit/>
          </a:bodyPr>
          <a:lstStyle/>
          <a:p>
            <a:r>
              <a:rPr lang="en-US" dirty="0"/>
              <a:t>1, 0, 1, 1</a:t>
            </a:r>
          </a:p>
        </p:txBody>
      </p:sp>
      <p:grpSp>
        <p:nvGrpSpPr>
          <p:cNvPr id="3" name="Group 2">
            <a:extLst>
              <a:ext uri="{FF2B5EF4-FFF2-40B4-BE49-F238E27FC236}">
                <a16:creationId xmlns:a16="http://schemas.microsoft.com/office/drawing/2014/main" id="{DBC39F81-3EB6-69B9-7FE9-B7F1EA8AC5B0}"/>
              </a:ext>
            </a:extLst>
          </p:cNvPr>
          <p:cNvGrpSpPr/>
          <p:nvPr/>
        </p:nvGrpSpPr>
        <p:grpSpPr>
          <a:xfrm>
            <a:off x="8534401" y="228600"/>
            <a:ext cx="1965611" cy="1138012"/>
            <a:chOff x="273176" y="1268582"/>
            <a:chExt cx="2581658" cy="1840107"/>
          </a:xfrm>
        </p:grpSpPr>
        <p:sp>
          <p:nvSpPr>
            <p:cNvPr id="8" name="Oval 7">
              <a:extLst>
                <a:ext uri="{FF2B5EF4-FFF2-40B4-BE49-F238E27FC236}">
                  <a16:creationId xmlns:a16="http://schemas.microsoft.com/office/drawing/2014/main" id="{5BAB8FE3-6E27-B849-B8C3-7D9F5776EFB6}"/>
                </a:ext>
              </a:extLst>
            </p:cNvPr>
            <p:cNvSpPr/>
            <p:nvPr/>
          </p:nvSpPr>
          <p:spPr>
            <a:xfrm>
              <a:off x="7620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p1</a:t>
              </a:r>
            </a:p>
          </p:txBody>
        </p:sp>
        <p:sp>
          <p:nvSpPr>
            <p:cNvPr id="17" name="Oval 16">
              <a:extLst>
                <a:ext uri="{FF2B5EF4-FFF2-40B4-BE49-F238E27FC236}">
                  <a16:creationId xmlns:a16="http://schemas.microsoft.com/office/drawing/2014/main" id="{AA01C657-A86F-1543-8DFD-F5EF483A80D5}"/>
                </a:ext>
              </a:extLst>
            </p:cNvPr>
            <p:cNvSpPr/>
            <p:nvPr/>
          </p:nvSpPr>
          <p:spPr>
            <a:xfrm>
              <a:off x="16002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p2</a:t>
              </a:r>
            </a:p>
          </p:txBody>
        </p:sp>
        <p:sp>
          <p:nvSpPr>
            <p:cNvPr id="18" name="Oval 17">
              <a:extLst>
                <a:ext uri="{FF2B5EF4-FFF2-40B4-BE49-F238E27FC236}">
                  <a16:creationId xmlns:a16="http://schemas.microsoft.com/office/drawing/2014/main" id="{67E38F31-ED30-0944-AE42-62ABF1CD3BD7}"/>
                </a:ext>
              </a:extLst>
            </p:cNvPr>
            <p:cNvSpPr/>
            <p:nvPr/>
          </p:nvSpPr>
          <p:spPr>
            <a:xfrm>
              <a:off x="16002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p4</a:t>
              </a:r>
            </a:p>
          </p:txBody>
        </p:sp>
        <p:sp>
          <p:nvSpPr>
            <p:cNvPr id="19" name="Oval 18">
              <a:extLst>
                <a:ext uri="{FF2B5EF4-FFF2-40B4-BE49-F238E27FC236}">
                  <a16:creationId xmlns:a16="http://schemas.microsoft.com/office/drawing/2014/main" id="{F055005B-44A8-A240-AF12-74E8DDE34335}"/>
                </a:ext>
              </a:extLst>
            </p:cNvPr>
            <p:cNvSpPr/>
            <p:nvPr/>
          </p:nvSpPr>
          <p:spPr>
            <a:xfrm>
              <a:off x="7620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p3</a:t>
              </a:r>
            </a:p>
          </p:txBody>
        </p:sp>
        <p:sp>
          <p:nvSpPr>
            <p:cNvPr id="34" name="TextBox 33">
              <a:extLst>
                <a:ext uri="{FF2B5EF4-FFF2-40B4-BE49-F238E27FC236}">
                  <a16:creationId xmlns:a16="http://schemas.microsoft.com/office/drawing/2014/main" id="{7AA2D6DA-593B-6945-9442-FE3CB882F3DF}"/>
                </a:ext>
              </a:extLst>
            </p:cNvPr>
            <p:cNvSpPr txBox="1"/>
            <p:nvPr/>
          </p:nvSpPr>
          <p:spPr>
            <a:xfrm>
              <a:off x="273176" y="1268582"/>
              <a:ext cx="467822" cy="746489"/>
            </a:xfrm>
            <a:prstGeom prst="rect">
              <a:avLst/>
            </a:prstGeom>
            <a:noFill/>
          </p:spPr>
          <p:txBody>
            <a:bodyPr wrap="none" rtlCol="0">
              <a:spAutoFit/>
            </a:bodyPr>
            <a:lstStyle/>
            <a:p>
              <a:r>
                <a:rPr lang="en-US" dirty="0"/>
                <a:t>1</a:t>
              </a:r>
            </a:p>
          </p:txBody>
        </p:sp>
        <p:sp>
          <p:nvSpPr>
            <p:cNvPr id="36" name="TextBox 35">
              <a:extLst>
                <a:ext uri="{FF2B5EF4-FFF2-40B4-BE49-F238E27FC236}">
                  <a16:creationId xmlns:a16="http://schemas.microsoft.com/office/drawing/2014/main" id="{EE00C599-B615-914B-A6A0-65E86F60C7C9}"/>
                </a:ext>
              </a:extLst>
            </p:cNvPr>
            <p:cNvSpPr txBox="1"/>
            <p:nvPr/>
          </p:nvSpPr>
          <p:spPr>
            <a:xfrm>
              <a:off x="2362200" y="1367135"/>
              <a:ext cx="467822" cy="746489"/>
            </a:xfrm>
            <a:prstGeom prst="rect">
              <a:avLst/>
            </a:prstGeom>
            <a:noFill/>
          </p:spPr>
          <p:txBody>
            <a:bodyPr wrap="none" rtlCol="0">
              <a:spAutoFit/>
            </a:bodyPr>
            <a:lstStyle/>
            <a:p>
              <a:r>
                <a:rPr lang="en-US" dirty="0"/>
                <a:t>0</a:t>
              </a:r>
            </a:p>
          </p:txBody>
        </p:sp>
        <p:sp>
          <p:nvSpPr>
            <p:cNvPr id="37" name="TextBox 36">
              <a:extLst>
                <a:ext uri="{FF2B5EF4-FFF2-40B4-BE49-F238E27FC236}">
                  <a16:creationId xmlns:a16="http://schemas.microsoft.com/office/drawing/2014/main" id="{1B1D3904-CE4E-274F-93A3-E3D802AB8762}"/>
                </a:ext>
              </a:extLst>
            </p:cNvPr>
            <p:cNvSpPr txBox="1"/>
            <p:nvPr/>
          </p:nvSpPr>
          <p:spPr>
            <a:xfrm>
              <a:off x="329612" y="2362200"/>
              <a:ext cx="467822" cy="746489"/>
            </a:xfrm>
            <a:prstGeom prst="rect">
              <a:avLst/>
            </a:prstGeom>
            <a:noFill/>
          </p:spPr>
          <p:txBody>
            <a:bodyPr wrap="none" rtlCol="0">
              <a:spAutoFit/>
            </a:bodyPr>
            <a:lstStyle/>
            <a:p>
              <a:r>
                <a:rPr lang="en-US" dirty="0"/>
                <a:t>1</a:t>
              </a:r>
            </a:p>
          </p:txBody>
        </p:sp>
        <p:sp>
          <p:nvSpPr>
            <p:cNvPr id="38" name="TextBox 37">
              <a:extLst>
                <a:ext uri="{FF2B5EF4-FFF2-40B4-BE49-F238E27FC236}">
                  <a16:creationId xmlns:a16="http://schemas.microsoft.com/office/drawing/2014/main" id="{BFD36E7B-6D0A-4046-968E-58FED65EC321}"/>
                </a:ext>
              </a:extLst>
            </p:cNvPr>
            <p:cNvSpPr txBox="1"/>
            <p:nvPr/>
          </p:nvSpPr>
          <p:spPr>
            <a:xfrm>
              <a:off x="2387012" y="2362200"/>
              <a:ext cx="467822" cy="746489"/>
            </a:xfrm>
            <a:prstGeom prst="rect">
              <a:avLst/>
            </a:prstGeom>
            <a:noFill/>
          </p:spPr>
          <p:txBody>
            <a:bodyPr wrap="none" rtlCol="0">
              <a:spAutoFit/>
            </a:bodyPr>
            <a:lstStyle/>
            <a:p>
              <a:r>
                <a:rPr lang="en-US" dirty="0"/>
                <a:t>1</a:t>
              </a:r>
            </a:p>
          </p:txBody>
        </p:sp>
      </p:grpSp>
      <p:sp>
        <p:nvSpPr>
          <p:cNvPr id="39" name="TextBox 38">
            <a:extLst>
              <a:ext uri="{FF2B5EF4-FFF2-40B4-BE49-F238E27FC236}">
                <a16:creationId xmlns:a16="http://schemas.microsoft.com/office/drawing/2014/main" id="{501088EA-382E-2045-8437-9E89292AFD43}"/>
              </a:ext>
            </a:extLst>
          </p:cNvPr>
          <p:cNvSpPr txBox="1"/>
          <p:nvPr/>
        </p:nvSpPr>
        <p:spPr>
          <a:xfrm>
            <a:off x="4012338" y="2864489"/>
            <a:ext cx="184731" cy="461665"/>
          </a:xfrm>
          <a:prstGeom prst="rect">
            <a:avLst/>
          </a:prstGeom>
          <a:noFill/>
        </p:spPr>
        <p:txBody>
          <a:bodyPr wrap="none" rtlCol="0">
            <a:spAutoFit/>
          </a:bodyPr>
          <a:lstStyle/>
          <a:p>
            <a:endParaRPr lang="en-US" dirty="0"/>
          </a:p>
        </p:txBody>
      </p:sp>
      <p:sp>
        <p:nvSpPr>
          <p:cNvPr id="40" name="TextBox 39">
            <a:extLst>
              <a:ext uri="{FF2B5EF4-FFF2-40B4-BE49-F238E27FC236}">
                <a16:creationId xmlns:a16="http://schemas.microsoft.com/office/drawing/2014/main" id="{3B3C86AB-97A2-4444-989B-B422F4456397}"/>
              </a:ext>
            </a:extLst>
          </p:cNvPr>
          <p:cNvSpPr txBox="1"/>
          <p:nvPr/>
        </p:nvSpPr>
        <p:spPr>
          <a:xfrm>
            <a:off x="4529518" y="1797689"/>
            <a:ext cx="356188" cy="461665"/>
          </a:xfrm>
          <a:prstGeom prst="rect">
            <a:avLst/>
          </a:prstGeom>
          <a:noFill/>
        </p:spPr>
        <p:txBody>
          <a:bodyPr wrap="none" rtlCol="0">
            <a:spAutoFit/>
          </a:bodyPr>
          <a:lstStyle/>
          <a:p>
            <a:r>
              <a:rPr lang="en-US" dirty="0"/>
              <a:t>0</a:t>
            </a:r>
          </a:p>
        </p:txBody>
      </p:sp>
      <p:sp>
        <p:nvSpPr>
          <p:cNvPr id="41" name="TextBox 40">
            <a:extLst>
              <a:ext uri="{FF2B5EF4-FFF2-40B4-BE49-F238E27FC236}">
                <a16:creationId xmlns:a16="http://schemas.microsoft.com/office/drawing/2014/main" id="{65C2E993-3F32-784A-9119-AF6A3F96EC51}"/>
              </a:ext>
            </a:extLst>
          </p:cNvPr>
          <p:cNvSpPr txBox="1"/>
          <p:nvPr/>
        </p:nvSpPr>
        <p:spPr>
          <a:xfrm>
            <a:off x="1905000" y="3774424"/>
            <a:ext cx="1380506" cy="461665"/>
          </a:xfrm>
          <a:prstGeom prst="rect">
            <a:avLst/>
          </a:prstGeom>
          <a:noFill/>
        </p:spPr>
        <p:txBody>
          <a:bodyPr wrap="none" rtlCol="0">
            <a:spAutoFit/>
          </a:bodyPr>
          <a:lstStyle/>
          <a:p>
            <a:r>
              <a:rPr lang="en-US" dirty="0"/>
              <a:t>1, ?, 1, 1</a:t>
            </a:r>
          </a:p>
        </p:txBody>
      </p:sp>
      <p:sp>
        <p:nvSpPr>
          <p:cNvPr id="42" name="TextBox 41">
            <a:extLst>
              <a:ext uri="{FF2B5EF4-FFF2-40B4-BE49-F238E27FC236}">
                <a16:creationId xmlns:a16="http://schemas.microsoft.com/office/drawing/2014/main" id="{3B8CA721-4C04-ED41-B0D2-74F655C9DD9B}"/>
              </a:ext>
            </a:extLst>
          </p:cNvPr>
          <p:cNvSpPr txBox="1"/>
          <p:nvPr/>
        </p:nvSpPr>
        <p:spPr>
          <a:xfrm>
            <a:off x="4353762" y="3702689"/>
            <a:ext cx="1380506" cy="461665"/>
          </a:xfrm>
          <a:prstGeom prst="rect">
            <a:avLst/>
          </a:prstGeom>
          <a:noFill/>
        </p:spPr>
        <p:txBody>
          <a:bodyPr wrap="none" rtlCol="0">
            <a:spAutoFit/>
          </a:bodyPr>
          <a:lstStyle/>
          <a:p>
            <a:r>
              <a:rPr lang="en-US" dirty="0"/>
              <a:t>1, ?, 1, 1</a:t>
            </a:r>
          </a:p>
        </p:txBody>
      </p:sp>
      <p:sp>
        <p:nvSpPr>
          <p:cNvPr id="43" name="TextBox 42">
            <a:extLst>
              <a:ext uri="{FF2B5EF4-FFF2-40B4-BE49-F238E27FC236}">
                <a16:creationId xmlns:a16="http://schemas.microsoft.com/office/drawing/2014/main" id="{FE28DD37-95FC-1944-BF79-7D5E99BED36A}"/>
              </a:ext>
            </a:extLst>
          </p:cNvPr>
          <p:cNvSpPr txBox="1"/>
          <p:nvPr/>
        </p:nvSpPr>
        <p:spPr>
          <a:xfrm>
            <a:off x="2675906" y="1268583"/>
            <a:ext cx="1414170" cy="461665"/>
          </a:xfrm>
          <a:prstGeom prst="rect">
            <a:avLst/>
          </a:prstGeom>
          <a:noFill/>
        </p:spPr>
        <p:txBody>
          <a:bodyPr wrap="none" rtlCol="0">
            <a:spAutoFit/>
          </a:bodyPr>
          <a:lstStyle/>
          <a:p>
            <a:r>
              <a:rPr lang="en-US" b="1" dirty="0"/>
              <a:t>Round 1</a:t>
            </a:r>
          </a:p>
        </p:txBody>
      </p:sp>
      <p:sp>
        <p:nvSpPr>
          <p:cNvPr id="44" name="TextBox 43">
            <a:extLst>
              <a:ext uri="{FF2B5EF4-FFF2-40B4-BE49-F238E27FC236}">
                <a16:creationId xmlns:a16="http://schemas.microsoft.com/office/drawing/2014/main" id="{3F23C01A-993D-D142-9DBE-8128390E6227}"/>
              </a:ext>
            </a:extLst>
          </p:cNvPr>
          <p:cNvSpPr txBox="1"/>
          <p:nvPr/>
        </p:nvSpPr>
        <p:spPr>
          <a:xfrm>
            <a:off x="2819400" y="5715001"/>
            <a:ext cx="4931158" cy="461665"/>
          </a:xfrm>
          <a:prstGeom prst="rect">
            <a:avLst/>
          </a:prstGeom>
          <a:noFill/>
        </p:spPr>
        <p:txBody>
          <a:bodyPr wrap="none" rtlCol="0">
            <a:spAutoFit/>
          </a:bodyPr>
          <a:lstStyle/>
          <a:p>
            <a:r>
              <a:rPr lang="en-US" b="1" dirty="0">
                <a:solidFill>
                  <a:srgbClr val="0000CC"/>
                </a:solidFill>
              </a:rPr>
              <a:t>Can p1, p3, and p4 decide now? </a:t>
            </a:r>
          </a:p>
        </p:txBody>
      </p:sp>
    </p:spTree>
    <p:extLst>
      <p:ext uri="{BB962C8B-B14F-4D97-AF65-F5344CB8AC3E}">
        <p14:creationId xmlns:p14="http://schemas.microsoft.com/office/powerpoint/2010/main" val="1702498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6E5F-2BB8-4E44-A164-E6F7AAC691EA}"/>
              </a:ext>
            </a:extLst>
          </p:cNvPr>
          <p:cNvSpPr>
            <a:spLocks noGrp="1"/>
          </p:cNvSpPr>
          <p:nvPr>
            <p:ph type="title"/>
          </p:nvPr>
        </p:nvSpPr>
        <p:spPr/>
        <p:txBody>
          <a:bodyPr/>
          <a:lstStyle/>
          <a:p>
            <a:r>
              <a:rPr lang="en-US" dirty="0"/>
              <a:t>Example 1: cont.</a:t>
            </a:r>
          </a:p>
        </p:txBody>
      </p:sp>
      <p:sp>
        <p:nvSpPr>
          <p:cNvPr id="16" name="Rectangle 3">
            <a:extLst>
              <a:ext uri="{FF2B5EF4-FFF2-40B4-BE49-F238E27FC236}">
                <a16:creationId xmlns:a16="http://schemas.microsoft.com/office/drawing/2014/main" id="{21CF1BFC-DD3A-4849-A969-7EF931A88C9F}"/>
              </a:ext>
            </a:extLst>
          </p:cNvPr>
          <p:cNvSpPr>
            <a:spLocks noGrp="1" noChangeArrowheads="1"/>
          </p:cNvSpPr>
          <p:nvPr>
            <p:ph sz="quarter" idx="1"/>
          </p:nvPr>
        </p:nvSpPr>
        <p:spPr>
          <a:xfrm>
            <a:off x="6145938" y="4281176"/>
            <a:ext cx="5436462" cy="1875784"/>
          </a:xfrm>
        </p:spPr>
        <p:txBody>
          <a:bodyPr/>
          <a:lstStyle/>
          <a:p>
            <a:pPr marL="274638" lvl="1" indent="0">
              <a:buNone/>
            </a:pPr>
            <a:r>
              <a:rPr lang="en-US" dirty="0"/>
              <a:t>P1 sends , 0, 1, 1 to all</a:t>
            </a:r>
          </a:p>
          <a:p>
            <a:pPr marL="274638" lvl="1" indent="0">
              <a:buNone/>
            </a:pPr>
            <a:r>
              <a:rPr lang="en-US" dirty="0"/>
              <a:t>P3 sends 1, ,1 to all </a:t>
            </a:r>
          </a:p>
          <a:p>
            <a:pPr marL="274638" lvl="1" indent="0">
              <a:buNone/>
            </a:pPr>
            <a:r>
              <a:rPr lang="en-US" dirty="0"/>
              <a:t>P4 sends 1,  ,  ,1 to all</a:t>
            </a:r>
          </a:p>
        </p:txBody>
      </p:sp>
      <p:sp>
        <p:nvSpPr>
          <p:cNvPr id="4" name="Footer Placeholder 3">
            <a:extLst>
              <a:ext uri="{FF2B5EF4-FFF2-40B4-BE49-F238E27FC236}">
                <a16:creationId xmlns:a16="http://schemas.microsoft.com/office/drawing/2014/main" id="{F23E2801-7A10-9B47-81F0-95874B4BC18F}"/>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61D03CF4-9561-1342-8A59-09D01453C1A9}"/>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14</a:t>
            </a:fld>
            <a:endParaRPr lang="en-US"/>
          </a:p>
        </p:txBody>
      </p:sp>
      <p:sp>
        <p:nvSpPr>
          <p:cNvPr id="25" name="Oval 24">
            <a:extLst>
              <a:ext uri="{FF2B5EF4-FFF2-40B4-BE49-F238E27FC236}">
                <a16:creationId xmlns:a16="http://schemas.microsoft.com/office/drawing/2014/main" id="{7043DC9E-F462-E249-A0E1-809C8C84A5C9}"/>
              </a:ext>
            </a:extLst>
          </p:cNvPr>
          <p:cNvSpPr/>
          <p:nvPr/>
        </p:nvSpPr>
        <p:spPr>
          <a:xfrm>
            <a:off x="7067478" y="23310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p1</a:t>
            </a:r>
          </a:p>
        </p:txBody>
      </p:sp>
      <p:sp>
        <p:nvSpPr>
          <p:cNvPr id="26" name="Oval 25">
            <a:extLst>
              <a:ext uri="{FF2B5EF4-FFF2-40B4-BE49-F238E27FC236}">
                <a16:creationId xmlns:a16="http://schemas.microsoft.com/office/drawing/2014/main" id="{B4C65D62-40B8-6346-BC7B-73B611B033DA}"/>
              </a:ext>
            </a:extLst>
          </p:cNvPr>
          <p:cNvSpPr/>
          <p:nvPr/>
        </p:nvSpPr>
        <p:spPr>
          <a:xfrm>
            <a:off x="8058078" y="2331088"/>
            <a:ext cx="6858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p2</a:t>
            </a:r>
          </a:p>
        </p:txBody>
      </p:sp>
      <p:sp>
        <p:nvSpPr>
          <p:cNvPr id="27" name="Oval 26">
            <a:extLst>
              <a:ext uri="{FF2B5EF4-FFF2-40B4-BE49-F238E27FC236}">
                <a16:creationId xmlns:a16="http://schemas.microsoft.com/office/drawing/2014/main" id="{5E4E2DB9-555C-474D-B925-359B168E862A}"/>
              </a:ext>
            </a:extLst>
          </p:cNvPr>
          <p:cNvSpPr/>
          <p:nvPr/>
        </p:nvSpPr>
        <p:spPr>
          <a:xfrm>
            <a:off x="8058078" y="31692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p4</a:t>
            </a:r>
          </a:p>
        </p:txBody>
      </p:sp>
      <p:sp>
        <p:nvSpPr>
          <p:cNvPr id="28" name="Oval 27">
            <a:extLst>
              <a:ext uri="{FF2B5EF4-FFF2-40B4-BE49-F238E27FC236}">
                <a16:creationId xmlns:a16="http://schemas.microsoft.com/office/drawing/2014/main" id="{F338F1CF-7700-A547-9978-F15A8EB85D6B}"/>
              </a:ext>
            </a:extLst>
          </p:cNvPr>
          <p:cNvSpPr/>
          <p:nvPr/>
        </p:nvSpPr>
        <p:spPr>
          <a:xfrm>
            <a:off x="7067478" y="31692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p3</a:t>
            </a:r>
          </a:p>
        </p:txBody>
      </p:sp>
      <p:sp>
        <p:nvSpPr>
          <p:cNvPr id="35" name="TextBox 34">
            <a:extLst>
              <a:ext uri="{FF2B5EF4-FFF2-40B4-BE49-F238E27FC236}">
                <a16:creationId xmlns:a16="http://schemas.microsoft.com/office/drawing/2014/main" id="{154FE47D-0E76-5443-B8FB-09915735A321}"/>
              </a:ext>
            </a:extLst>
          </p:cNvPr>
          <p:cNvSpPr txBox="1"/>
          <p:nvPr/>
        </p:nvSpPr>
        <p:spPr>
          <a:xfrm>
            <a:off x="6477642" y="1684517"/>
            <a:ext cx="1380506" cy="461665"/>
          </a:xfrm>
          <a:prstGeom prst="rect">
            <a:avLst/>
          </a:prstGeom>
          <a:noFill/>
        </p:spPr>
        <p:txBody>
          <a:bodyPr wrap="none" rtlCol="0">
            <a:spAutoFit/>
          </a:bodyPr>
          <a:lstStyle/>
          <a:p>
            <a:r>
              <a:rPr lang="en-US" dirty="0"/>
              <a:t>1, 0, 1, 1</a:t>
            </a:r>
          </a:p>
        </p:txBody>
      </p:sp>
      <p:sp>
        <p:nvSpPr>
          <p:cNvPr id="39" name="TextBox 38">
            <a:extLst>
              <a:ext uri="{FF2B5EF4-FFF2-40B4-BE49-F238E27FC236}">
                <a16:creationId xmlns:a16="http://schemas.microsoft.com/office/drawing/2014/main" id="{501088EA-382E-2045-8437-9E89292AFD43}"/>
              </a:ext>
            </a:extLst>
          </p:cNvPr>
          <p:cNvSpPr txBox="1"/>
          <p:nvPr/>
        </p:nvSpPr>
        <p:spPr>
          <a:xfrm>
            <a:off x="8403910" y="2864489"/>
            <a:ext cx="184731" cy="461665"/>
          </a:xfrm>
          <a:prstGeom prst="rect">
            <a:avLst/>
          </a:prstGeom>
          <a:noFill/>
        </p:spPr>
        <p:txBody>
          <a:bodyPr wrap="none" rtlCol="0">
            <a:spAutoFit/>
          </a:bodyPr>
          <a:lstStyle/>
          <a:p>
            <a:endParaRPr lang="en-US" dirty="0"/>
          </a:p>
        </p:txBody>
      </p:sp>
      <p:sp>
        <p:nvSpPr>
          <p:cNvPr id="40" name="TextBox 39">
            <a:extLst>
              <a:ext uri="{FF2B5EF4-FFF2-40B4-BE49-F238E27FC236}">
                <a16:creationId xmlns:a16="http://schemas.microsoft.com/office/drawing/2014/main" id="{3B3C86AB-97A2-4444-989B-B422F4456397}"/>
              </a:ext>
            </a:extLst>
          </p:cNvPr>
          <p:cNvSpPr txBox="1"/>
          <p:nvPr/>
        </p:nvSpPr>
        <p:spPr>
          <a:xfrm>
            <a:off x="8921090" y="1797689"/>
            <a:ext cx="356188" cy="461665"/>
          </a:xfrm>
          <a:prstGeom prst="rect">
            <a:avLst/>
          </a:prstGeom>
          <a:noFill/>
        </p:spPr>
        <p:txBody>
          <a:bodyPr wrap="none" rtlCol="0">
            <a:spAutoFit/>
          </a:bodyPr>
          <a:lstStyle/>
          <a:p>
            <a:r>
              <a:rPr lang="en-US" dirty="0"/>
              <a:t>0</a:t>
            </a:r>
          </a:p>
        </p:txBody>
      </p:sp>
      <p:sp>
        <p:nvSpPr>
          <p:cNvPr id="41" name="TextBox 40">
            <a:extLst>
              <a:ext uri="{FF2B5EF4-FFF2-40B4-BE49-F238E27FC236}">
                <a16:creationId xmlns:a16="http://schemas.microsoft.com/office/drawing/2014/main" id="{65C2E993-3F32-784A-9119-AF6A3F96EC51}"/>
              </a:ext>
            </a:extLst>
          </p:cNvPr>
          <p:cNvSpPr txBox="1"/>
          <p:nvPr/>
        </p:nvSpPr>
        <p:spPr>
          <a:xfrm>
            <a:off x="6296572" y="3774424"/>
            <a:ext cx="1380506" cy="461665"/>
          </a:xfrm>
          <a:prstGeom prst="rect">
            <a:avLst/>
          </a:prstGeom>
          <a:noFill/>
        </p:spPr>
        <p:txBody>
          <a:bodyPr wrap="none" rtlCol="0">
            <a:spAutoFit/>
          </a:bodyPr>
          <a:lstStyle/>
          <a:p>
            <a:r>
              <a:rPr lang="en-US" dirty="0"/>
              <a:t>1, 0, 1, 1</a:t>
            </a:r>
          </a:p>
        </p:txBody>
      </p:sp>
      <p:sp>
        <p:nvSpPr>
          <p:cNvPr id="42" name="TextBox 41">
            <a:extLst>
              <a:ext uri="{FF2B5EF4-FFF2-40B4-BE49-F238E27FC236}">
                <a16:creationId xmlns:a16="http://schemas.microsoft.com/office/drawing/2014/main" id="{3B8CA721-4C04-ED41-B0D2-74F655C9DD9B}"/>
              </a:ext>
            </a:extLst>
          </p:cNvPr>
          <p:cNvSpPr txBox="1"/>
          <p:nvPr/>
        </p:nvSpPr>
        <p:spPr>
          <a:xfrm>
            <a:off x="8745334" y="3702689"/>
            <a:ext cx="1380506" cy="461665"/>
          </a:xfrm>
          <a:prstGeom prst="rect">
            <a:avLst/>
          </a:prstGeom>
          <a:noFill/>
        </p:spPr>
        <p:txBody>
          <a:bodyPr wrap="none" rtlCol="0">
            <a:spAutoFit/>
          </a:bodyPr>
          <a:lstStyle/>
          <a:p>
            <a:r>
              <a:rPr lang="en-US" dirty="0"/>
              <a:t>1, 0, 1, 1</a:t>
            </a:r>
          </a:p>
        </p:txBody>
      </p:sp>
      <p:sp>
        <p:nvSpPr>
          <p:cNvPr id="43" name="TextBox 42">
            <a:extLst>
              <a:ext uri="{FF2B5EF4-FFF2-40B4-BE49-F238E27FC236}">
                <a16:creationId xmlns:a16="http://schemas.microsoft.com/office/drawing/2014/main" id="{FE28DD37-95FC-1944-BF79-7D5E99BED36A}"/>
              </a:ext>
            </a:extLst>
          </p:cNvPr>
          <p:cNvSpPr txBox="1"/>
          <p:nvPr/>
        </p:nvSpPr>
        <p:spPr>
          <a:xfrm>
            <a:off x="7067478" y="1268583"/>
            <a:ext cx="1414170" cy="461665"/>
          </a:xfrm>
          <a:prstGeom prst="rect">
            <a:avLst/>
          </a:prstGeom>
          <a:noFill/>
        </p:spPr>
        <p:txBody>
          <a:bodyPr wrap="none" rtlCol="0">
            <a:spAutoFit/>
          </a:bodyPr>
          <a:lstStyle/>
          <a:p>
            <a:r>
              <a:rPr lang="en-US" b="1" dirty="0"/>
              <a:t>Round 2</a:t>
            </a:r>
          </a:p>
        </p:txBody>
      </p:sp>
      <p:sp>
        <p:nvSpPr>
          <p:cNvPr id="44" name="TextBox 43">
            <a:extLst>
              <a:ext uri="{FF2B5EF4-FFF2-40B4-BE49-F238E27FC236}">
                <a16:creationId xmlns:a16="http://schemas.microsoft.com/office/drawing/2014/main" id="{3F23C01A-993D-D142-9DBE-8128390E6227}"/>
              </a:ext>
            </a:extLst>
          </p:cNvPr>
          <p:cNvSpPr txBox="1"/>
          <p:nvPr/>
        </p:nvSpPr>
        <p:spPr>
          <a:xfrm>
            <a:off x="2819400" y="5715001"/>
            <a:ext cx="4846198" cy="461665"/>
          </a:xfrm>
          <a:prstGeom prst="rect">
            <a:avLst/>
          </a:prstGeom>
          <a:noFill/>
        </p:spPr>
        <p:txBody>
          <a:bodyPr wrap="none" rtlCol="0">
            <a:spAutoFit/>
          </a:bodyPr>
          <a:lstStyle/>
          <a:p>
            <a:r>
              <a:rPr lang="en-US" b="1" dirty="0">
                <a:solidFill>
                  <a:srgbClr val="0000CC"/>
                </a:solidFill>
              </a:rPr>
              <a:t>Can p1, p3, and p4 decide now?</a:t>
            </a:r>
          </a:p>
        </p:txBody>
      </p:sp>
      <p:sp>
        <p:nvSpPr>
          <p:cNvPr id="29" name="Rectangle 3">
            <a:extLst>
              <a:ext uri="{FF2B5EF4-FFF2-40B4-BE49-F238E27FC236}">
                <a16:creationId xmlns:a16="http://schemas.microsoft.com/office/drawing/2014/main" id="{FDFF7281-A76F-2C4F-AC55-C0D02970A23C}"/>
              </a:ext>
            </a:extLst>
          </p:cNvPr>
          <p:cNvSpPr txBox="1">
            <a:spLocks noChangeArrowheads="1"/>
          </p:cNvSpPr>
          <p:nvPr/>
        </p:nvSpPr>
        <p:spPr bwMode="auto">
          <a:xfrm>
            <a:off x="1990106" y="4188422"/>
            <a:ext cx="3505200" cy="132479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1" fontAlgn="base" hangingPunct="1">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1" fontAlgn="base" hangingPunct="1">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1" fontAlgn="base" hangingPunct="1">
              <a:spcBef>
                <a:spcPts val="400"/>
              </a:spcBef>
              <a:spcAft>
                <a:spcPct val="0"/>
              </a:spcAft>
              <a:buClr>
                <a:srgbClr val="8BA2B4"/>
              </a:buClr>
              <a:buSzPct val="70000"/>
              <a:buFont typeface="Wingdings" charset="0"/>
              <a:buChar char=""/>
              <a:defRPr kern="1200">
                <a:solidFill>
                  <a:schemeClr val="tx1"/>
                </a:solidFill>
                <a:latin typeface="+mn-lt"/>
                <a:ea typeface="ＭＳ Ｐゴシック" charset="0"/>
                <a:cs typeface="+mn-cs"/>
              </a:defRPr>
            </a:lvl4pPr>
            <a:lvl5pPr marL="1371600" indent="-228600" algn="l" rtl="0" eaLnBrk="1" fontAlgn="base" hangingPunct="1">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274638" lvl="1" indent="0">
              <a:buNone/>
            </a:pPr>
            <a:r>
              <a:rPr lang="en-US"/>
              <a:t>P2 crashes after it sent its value to p1 but before sending it to p2 and p3.</a:t>
            </a:r>
            <a:endParaRPr lang="en-US" dirty="0"/>
          </a:p>
        </p:txBody>
      </p:sp>
      <p:sp>
        <p:nvSpPr>
          <p:cNvPr id="30" name="Oval 29">
            <a:extLst>
              <a:ext uri="{FF2B5EF4-FFF2-40B4-BE49-F238E27FC236}">
                <a16:creationId xmlns:a16="http://schemas.microsoft.com/office/drawing/2014/main" id="{C296E9AF-7A9F-7746-A580-8CED4739FDA6}"/>
              </a:ext>
            </a:extLst>
          </p:cNvPr>
          <p:cNvSpPr/>
          <p:nvPr/>
        </p:nvSpPr>
        <p:spPr>
          <a:xfrm>
            <a:off x="2599706" y="2357906"/>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p1</a:t>
            </a:r>
          </a:p>
        </p:txBody>
      </p:sp>
      <p:sp>
        <p:nvSpPr>
          <p:cNvPr id="31" name="Oval 30">
            <a:extLst>
              <a:ext uri="{FF2B5EF4-FFF2-40B4-BE49-F238E27FC236}">
                <a16:creationId xmlns:a16="http://schemas.microsoft.com/office/drawing/2014/main" id="{2E64BBB4-D691-9B44-BC14-9B856D63C47F}"/>
              </a:ext>
            </a:extLst>
          </p:cNvPr>
          <p:cNvSpPr/>
          <p:nvPr/>
        </p:nvSpPr>
        <p:spPr>
          <a:xfrm>
            <a:off x="3590306" y="2357906"/>
            <a:ext cx="6858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p2</a:t>
            </a:r>
          </a:p>
        </p:txBody>
      </p:sp>
      <p:sp>
        <p:nvSpPr>
          <p:cNvPr id="32" name="Oval 31">
            <a:extLst>
              <a:ext uri="{FF2B5EF4-FFF2-40B4-BE49-F238E27FC236}">
                <a16:creationId xmlns:a16="http://schemas.microsoft.com/office/drawing/2014/main" id="{D9885927-5348-9243-9AC4-E4C084657C24}"/>
              </a:ext>
            </a:extLst>
          </p:cNvPr>
          <p:cNvSpPr/>
          <p:nvPr/>
        </p:nvSpPr>
        <p:spPr>
          <a:xfrm>
            <a:off x="3590306" y="3196106"/>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p4</a:t>
            </a:r>
          </a:p>
        </p:txBody>
      </p:sp>
      <p:sp>
        <p:nvSpPr>
          <p:cNvPr id="33" name="Oval 32">
            <a:extLst>
              <a:ext uri="{FF2B5EF4-FFF2-40B4-BE49-F238E27FC236}">
                <a16:creationId xmlns:a16="http://schemas.microsoft.com/office/drawing/2014/main" id="{64F108F0-ED3E-2A40-88F2-12B30E4F28F2}"/>
              </a:ext>
            </a:extLst>
          </p:cNvPr>
          <p:cNvSpPr/>
          <p:nvPr/>
        </p:nvSpPr>
        <p:spPr>
          <a:xfrm>
            <a:off x="2599706" y="3196106"/>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p3</a:t>
            </a:r>
          </a:p>
        </p:txBody>
      </p:sp>
      <p:sp>
        <p:nvSpPr>
          <p:cNvPr id="45" name="TextBox 44">
            <a:extLst>
              <a:ext uri="{FF2B5EF4-FFF2-40B4-BE49-F238E27FC236}">
                <a16:creationId xmlns:a16="http://schemas.microsoft.com/office/drawing/2014/main" id="{CA4A601E-5CBE-3447-82DF-8BA5E155ACDC}"/>
              </a:ext>
            </a:extLst>
          </p:cNvPr>
          <p:cNvSpPr txBox="1"/>
          <p:nvPr/>
        </p:nvSpPr>
        <p:spPr>
          <a:xfrm>
            <a:off x="2009870" y="1711335"/>
            <a:ext cx="1380506" cy="461665"/>
          </a:xfrm>
          <a:prstGeom prst="rect">
            <a:avLst/>
          </a:prstGeom>
          <a:noFill/>
        </p:spPr>
        <p:txBody>
          <a:bodyPr wrap="none" rtlCol="0">
            <a:spAutoFit/>
          </a:bodyPr>
          <a:lstStyle/>
          <a:p>
            <a:r>
              <a:rPr lang="en-US" dirty="0"/>
              <a:t>1, 0, 1, 1</a:t>
            </a:r>
          </a:p>
        </p:txBody>
      </p:sp>
      <p:sp>
        <p:nvSpPr>
          <p:cNvPr id="46" name="TextBox 45">
            <a:extLst>
              <a:ext uri="{FF2B5EF4-FFF2-40B4-BE49-F238E27FC236}">
                <a16:creationId xmlns:a16="http://schemas.microsoft.com/office/drawing/2014/main" id="{FB8B2142-5088-2940-9AD7-E31AEFBC981C}"/>
              </a:ext>
            </a:extLst>
          </p:cNvPr>
          <p:cNvSpPr txBox="1"/>
          <p:nvPr/>
        </p:nvSpPr>
        <p:spPr>
          <a:xfrm>
            <a:off x="3936138" y="2891307"/>
            <a:ext cx="184731" cy="461665"/>
          </a:xfrm>
          <a:prstGeom prst="rect">
            <a:avLst/>
          </a:prstGeom>
          <a:noFill/>
        </p:spPr>
        <p:txBody>
          <a:bodyPr wrap="none" rtlCol="0">
            <a:spAutoFit/>
          </a:bodyPr>
          <a:lstStyle/>
          <a:p>
            <a:endParaRPr lang="en-US" dirty="0"/>
          </a:p>
        </p:txBody>
      </p:sp>
      <p:sp>
        <p:nvSpPr>
          <p:cNvPr id="47" name="TextBox 46">
            <a:extLst>
              <a:ext uri="{FF2B5EF4-FFF2-40B4-BE49-F238E27FC236}">
                <a16:creationId xmlns:a16="http://schemas.microsoft.com/office/drawing/2014/main" id="{5BAD29BC-6B10-1342-86F0-8B38AC5B48DA}"/>
              </a:ext>
            </a:extLst>
          </p:cNvPr>
          <p:cNvSpPr txBox="1"/>
          <p:nvPr/>
        </p:nvSpPr>
        <p:spPr>
          <a:xfrm>
            <a:off x="4453318" y="1824507"/>
            <a:ext cx="356188" cy="461665"/>
          </a:xfrm>
          <a:prstGeom prst="rect">
            <a:avLst/>
          </a:prstGeom>
          <a:noFill/>
        </p:spPr>
        <p:txBody>
          <a:bodyPr wrap="none" rtlCol="0">
            <a:spAutoFit/>
          </a:bodyPr>
          <a:lstStyle/>
          <a:p>
            <a:r>
              <a:rPr lang="en-US" dirty="0"/>
              <a:t>0</a:t>
            </a:r>
          </a:p>
        </p:txBody>
      </p:sp>
      <p:sp>
        <p:nvSpPr>
          <p:cNvPr id="48" name="TextBox 47">
            <a:extLst>
              <a:ext uri="{FF2B5EF4-FFF2-40B4-BE49-F238E27FC236}">
                <a16:creationId xmlns:a16="http://schemas.microsoft.com/office/drawing/2014/main" id="{F0F98B9E-3733-ED43-9408-DCA1E919FD5C}"/>
              </a:ext>
            </a:extLst>
          </p:cNvPr>
          <p:cNvSpPr txBox="1"/>
          <p:nvPr/>
        </p:nvSpPr>
        <p:spPr>
          <a:xfrm>
            <a:off x="1828800" y="3801242"/>
            <a:ext cx="1380506" cy="461665"/>
          </a:xfrm>
          <a:prstGeom prst="rect">
            <a:avLst/>
          </a:prstGeom>
          <a:noFill/>
        </p:spPr>
        <p:txBody>
          <a:bodyPr wrap="none" rtlCol="0">
            <a:spAutoFit/>
          </a:bodyPr>
          <a:lstStyle/>
          <a:p>
            <a:r>
              <a:rPr lang="en-US" dirty="0"/>
              <a:t>1, ?, 1, 1</a:t>
            </a:r>
          </a:p>
        </p:txBody>
      </p:sp>
      <p:sp>
        <p:nvSpPr>
          <p:cNvPr id="49" name="TextBox 48">
            <a:extLst>
              <a:ext uri="{FF2B5EF4-FFF2-40B4-BE49-F238E27FC236}">
                <a16:creationId xmlns:a16="http://schemas.microsoft.com/office/drawing/2014/main" id="{3E3FB214-DE03-1348-A3DC-EFDE2AA7C32F}"/>
              </a:ext>
            </a:extLst>
          </p:cNvPr>
          <p:cNvSpPr txBox="1"/>
          <p:nvPr/>
        </p:nvSpPr>
        <p:spPr>
          <a:xfrm>
            <a:off x="4277562" y="3729507"/>
            <a:ext cx="1380506" cy="461665"/>
          </a:xfrm>
          <a:prstGeom prst="rect">
            <a:avLst/>
          </a:prstGeom>
          <a:noFill/>
        </p:spPr>
        <p:txBody>
          <a:bodyPr wrap="none" rtlCol="0">
            <a:spAutoFit/>
          </a:bodyPr>
          <a:lstStyle/>
          <a:p>
            <a:r>
              <a:rPr lang="en-US" dirty="0"/>
              <a:t>1, ?, 1, 1</a:t>
            </a:r>
          </a:p>
        </p:txBody>
      </p:sp>
      <p:sp>
        <p:nvSpPr>
          <p:cNvPr id="50" name="TextBox 49">
            <a:extLst>
              <a:ext uri="{FF2B5EF4-FFF2-40B4-BE49-F238E27FC236}">
                <a16:creationId xmlns:a16="http://schemas.microsoft.com/office/drawing/2014/main" id="{61767A23-8299-4B4B-AF7E-E434E3F271DC}"/>
              </a:ext>
            </a:extLst>
          </p:cNvPr>
          <p:cNvSpPr txBox="1"/>
          <p:nvPr/>
        </p:nvSpPr>
        <p:spPr>
          <a:xfrm>
            <a:off x="2599706" y="1295401"/>
            <a:ext cx="1414170" cy="461665"/>
          </a:xfrm>
          <a:prstGeom prst="rect">
            <a:avLst/>
          </a:prstGeom>
          <a:noFill/>
        </p:spPr>
        <p:txBody>
          <a:bodyPr wrap="none" rtlCol="0">
            <a:spAutoFit/>
          </a:bodyPr>
          <a:lstStyle/>
          <a:p>
            <a:r>
              <a:rPr lang="en-US" b="1" dirty="0"/>
              <a:t>Round 1</a:t>
            </a:r>
          </a:p>
        </p:txBody>
      </p:sp>
    </p:spTree>
    <p:extLst>
      <p:ext uri="{BB962C8B-B14F-4D97-AF65-F5344CB8AC3E}">
        <p14:creationId xmlns:p14="http://schemas.microsoft.com/office/powerpoint/2010/main" val="321741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6E5F-2BB8-4E44-A164-E6F7AAC691EA}"/>
              </a:ext>
            </a:extLst>
          </p:cNvPr>
          <p:cNvSpPr>
            <a:spLocks noGrp="1"/>
          </p:cNvSpPr>
          <p:nvPr>
            <p:ph type="title"/>
          </p:nvPr>
        </p:nvSpPr>
        <p:spPr/>
        <p:txBody>
          <a:bodyPr/>
          <a:lstStyle/>
          <a:p>
            <a:r>
              <a:rPr lang="en-US" dirty="0"/>
              <a:t>Example 2: 4 processes, 1 crash</a:t>
            </a:r>
          </a:p>
        </p:txBody>
      </p:sp>
      <p:sp>
        <p:nvSpPr>
          <p:cNvPr id="16" name="Rectangle 3">
            <a:extLst>
              <a:ext uri="{FF2B5EF4-FFF2-40B4-BE49-F238E27FC236}">
                <a16:creationId xmlns:a16="http://schemas.microsoft.com/office/drawing/2014/main" id="{21CF1BFC-DD3A-4849-A969-7EF931A88C9F}"/>
              </a:ext>
            </a:extLst>
          </p:cNvPr>
          <p:cNvSpPr>
            <a:spLocks noGrp="1" noChangeArrowheads="1"/>
          </p:cNvSpPr>
          <p:nvPr>
            <p:ph sz="quarter" idx="1"/>
          </p:nvPr>
        </p:nvSpPr>
        <p:spPr>
          <a:xfrm>
            <a:off x="609600" y="4697754"/>
            <a:ext cx="5384800" cy="1459205"/>
          </a:xfrm>
        </p:spPr>
        <p:txBody>
          <a:bodyPr/>
          <a:lstStyle/>
          <a:p>
            <a:pPr marL="274638" lvl="1" indent="0">
              <a:buNone/>
            </a:pPr>
            <a:r>
              <a:rPr lang="en-US" dirty="0"/>
              <a:t>P2 crashes after it sent its value to p1 but before sending it to p2 and p3.</a:t>
            </a:r>
          </a:p>
        </p:txBody>
      </p:sp>
      <p:sp>
        <p:nvSpPr>
          <p:cNvPr id="4" name="Footer Placeholder 3">
            <a:extLst>
              <a:ext uri="{FF2B5EF4-FFF2-40B4-BE49-F238E27FC236}">
                <a16:creationId xmlns:a16="http://schemas.microsoft.com/office/drawing/2014/main" id="{F23E2801-7A10-9B47-81F0-95874B4BC18F}"/>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61D03CF4-9561-1342-8A59-09D01453C1A9}"/>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15</a:t>
            </a:fld>
            <a:endParaRPr lang="en-US"/>
          </a:p>
        </p:txBody>
      </p:sp>
      <p:sp>
        <p:nvSpPr>
          <p:cNvPr id="25" name="Oval 24">
            <a:extLst>
              <a:ext uri="{FF2B5EF4-FFF2-40B4-BE49-F238E27FC236}">
                <a16:creationId xmlns:a16="http://schemas.microsoft.com/office/drawing/2014/main" id="{7043DC9E-F462-E249-A0E1-809C8C84A5C9}"/>
              </a:ext>
            </a:extLst>
          </p:cNvPr>
          <p:cNvSpPr/>
          <p:nvPr/>
        </p:nvSpPr>
        <p:spPr>
          <a:xfrm>
            <a:off x="2580438" y="23310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p1</a:t>
            </a:r>
          </a:p>
        </p:txBody>
      </p:sp>
      <p:sp>
        <p:nvSpPr>
          <p:cNvPr id="26" name="Oval 25">
            <a:extLst>
              <a:ext uri="{FF2B5EF4-FFF2-40B4-BE49-F238E27FC236}">
                <a16:creationId xmlns:a16="http://schemas.microsoft.com/office/drawing/2014/main" id="{B4C65D62-40B8-6346-BC7B-73B611B033DA}"/>
              </a:ext>
            </a:extLst>
          </p:cNvPr>
          <p:cNvSpPr/>
          <p:nvPr/>
        </p:nvSpPr>
        <p:spPr>
          <a:xfrm>
            <a:off x="3571038" y="2331088"/>
            <a:ext cx="685800" cy="6096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p2</a:t>
            </a:r>
          </a:p>
        </p:txBody>
      </p:sp>
      <p:sp>
        <p:nvSpPr>
          <p:cNvPr id="27" name="Oval 26">
            <a:extLst>
              <a:ext uri="{FF2B5EF4-FFF2-40B4-BE49-F238E27FC236}">
                <a16:creationId xmlns:a16="http://schemas.microsoft.com/office/drawing/2014/main" id="{5E4E2DB9-555C-474D-B925-359B168E862A}"/>
              </a:ext>
            </a:extLst>
          </p:cNvPr>
          <p:cNvSpPr/>
          <p:nvPr/>
        </p:nvSpPr>
        <p:spPr>
          <a:xfrm>
            <a:off x="3571038" y="31692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p4</a:t>
            </a:r>
          </a:p>
        </p:txBody>
      </p:sp>
      <p:sp>
        <p:nvSpPr>
          <p:cNvPr id="28" name="Oval 27">
            <a:extLst>
              <a:ext uri="{FF2B5EF4-FFF2-40B4-BE49-F238E27FC236}">
                <a16:creationId xmlns:a16="http://schemas.microsoft.com/office/drawing/2014/main" id="{F338F1CF-7700-A547-9978-F15A8EB85D6B}"/>
              </a:ext>
            </a:extLst>
          </p:cNvPr>
          <p:cNvSpPr/>
          <p:nvPr/>
        </p:nvSpPr>
        <p:spPr>
          <a:xfrm>
            <a:off x="2580438" y="3169288"/>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p3</a:t>
            </a:r>
          </a:p>
        </p:txBody>
      </p:sp>
      <p:sp>
        <p:nvSpPr>
          <p:cNvPr id="35" name="TextBox 34">
            <a:extLst>
              <a:ext uri="{FF2B5EF4-FFF2-40B4-BE49-F238E27FC236}">
                <a16:creationId xmlns:a16="http://schemas.microsoft.com/office/drawing/2014/main" id="{154FE47D-0E76-5443-B8FB-09915735A321}"/>
              </a:ext>
            </a:extLst>
          </p:cNvPr>
          <p:cNvSpPr txBox="1"/>
          <p:nvPr/>
        </p:nvSpPr>
        <p:spPr>
          <a:xfrm>
            <a:off x="1990602" y="1684517"/>
            <a:ext cx="1380506" cy="461665"/>
          </a:xfrm>
          <a:prstGeom prst="rect">
            <a:avLst/>
          </a:prstGeom>
          <a:noFill/>
        </p:spPr>
        <p:txBody>
          <a:bodyPr wrap="none" rtlCol="0">
            <a:spAutoFit/>
          </a:bodyPr>
          <a:lstStyle/>
          <a:p>
            <a:r>
              <a:rPr lang="en-US" dirty="0"/>
              <a:t>1, 1, 1, 1</a:t>
            </a:r>
          </a:p>
        </p:txBody>
      </p:sp>
      <p:grpSp>
        <p:nvGrpSpPr>
          <p:cNvPr id="3" name="Group 2">
            <a:extLst>
              <a:ext uri="{FF2B5EF4-FFF2-40B4-BE49-F238E27FC236}">
                <a16:creationId xmlns:a16="http://schemas.microsoft.com/office/drawing/2014/main" id="{C860CBAB-4812-50FD-172D-CBDA8D07B1D6}"/>
              </a:ext>
            </a:extLst>
          </p:cNvPr>
          <p:cNvGrpSpPr/>
          <p:nvPr/>
        </p:nvGrpSpPr>
        <p:grpSpPr>
          <a:xfrm>
            <a:off x="8341213" y="170437"/>
            <a:ext cx="2347442" cy="1208780"/>
            <a:chOff x="273176" y="1268582"/>
            <a:chExt cx="2491951" cy="1769397"/>
          </a:xfrm>
        </p:grpSpPr>
        <p:sp>
          <p:nvSpPr>
            <p:cNvPr id="8" name="Oval 7">
              <a:extLst>
                <a:ext uri="{FF2B5EF4-FFF2-40B4-BE49-F238E27FC236}">
                  <a16:creationId xmlns:a16="http://schemas.microsoft.com/office/drawing/2014/main" id="{5BAB8FE3-6E27-B849-B8C3-7D9F5776EFB6}"/>
                </a:ext>
              </a:extLst>
            </p:cNvPr>
            <p:cNvSpPr/>
            <p:nvPr/>
          </p:nvSpPr>
          <p:spPr>
            <a:xfrm>
              <a:off x="7620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p1</a:t>
              </a:r>
            </a:p>
          </p:txBody>
        </p:sp>
        <p:sp>
          <p:nvSpPr>
            <p:cNvPr id="17" name="Oval 16">
              <a:extLst>
                <a:ext uri="{FF2B5EF4-FFF2-40B4-BE49-F238E27FC236}">
                  <a16:creationId xmlns:a16="http://schemas.microsoft.com/office/drawing/2014/main" id="{AA01C657-A86F-1543-8DFD-F5EF483A80D5}"/>
                </a:ext>
              </a:extLst>
            </p:cNvPr>
            <p:cNvSpPr/>
            <p:nvPr/>
          </p:nvSpPr>
          <p:spPr>
            <a:xfrm>
              <a:off x="1600200" y="13716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p2</a:t>
              </a:r>
            </a:p>
          </p:txBody>
        </p:sp>
        <p:sp>
          <p:nvSpPr>
            <p:cNvPr id="18" name="Oval 17">
              <a:extLst>
                <a:ext uri="{FF2B5EF4-FFF2-40B4-BE49-F238E27FC236}">
                  <a16:creationId xmlns:a16="http://schemas.microsoft.com/office/drawing/2014/main" id="{67E38F31-ED30-0944-AE42-62ABF1CD3BD7}"/>
                </a:ext>
              </a:extLst>
            </p:cNvPr>
            <p:cNvSpPr/>
            <p:nvPr/>
          </p:nvSpPr>
          <p:spPr>
            <a:xfrm>
              <a:off x="16002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p4</a:t>
              </a:r>
            </a:p>
          </p:txBody>
        </p:sp>
        <p:sp>
          <p:nvSpPr>
            <p:cNvPr id="19" name="Oval 18">
              <a:extLst>
                <a:ext uri="{FF2B5EF4-FFF2-40B4-BE49-F238E27FC236}">
                  <a16:creationId xmlns:a16="http://schemas.microsoft.com/office/drawing/2014/main" id="{F055005B-44A8-A240-AF12-74E8DDE34335}"/>
                </a:ext>
              </a:extLst>
            </p:cNvPr>
            <p:cNvSpPr/>
            <p:nvPr/>
          </p:nvSpPr>
          <p:spPr>
            <a:xfrm>
              <a:off x="762000" y="2209800"/>
              <a:ext cx="685800" cy="609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p3</a:t>
              </a:r>
            </a:p>
          </p:txBody>
        </p:sp>
        <p:sp>
          <p:nvSpPr>
            <p:cNvPr id="34" name="TextBox 33">
              <a:extLst>
                <a:ext uri="{FF2B5EF4-FFF2-40B4-BE49-F238E27FC236}">
                  <a16:creationId xmlns:a16="http://schemas.microsoft.com/office/drawing/2014/main" id="{7AA2D6DA-593B-6945-9442-FE3CB882F3DF}"/>
                </a:ext>
              </a:extLst>
            </p:cNvPr>
            <p:cNvSpPr txBox="1"/>
            <p:nvPr/>
          </p:nvSpPr>
          <p:spPr>
            <a:xfrm>
              <a:off x="273176" y="1268582"/>
              <a:ext cx="378115" cy="675779"/>
            </a:xfrm>
            <a:prstGeom prst="rect">
              <a:avLst/>
            </a:prstGeom>
            <a:noFill/>
          </p:spPr>
          <p:txBody>
            <a:bodyPr wrap="none" rtlCol="0">
              <a:spAutoFit/>
            </a:bodyPr>
            <a:lstStyle/>
            <a:p>
              <a:r>
                <a:rPr lang="en-US" dirty="0"/>
                <a:t>1</a:t>
              </a:r>
            </a:p>
          </p:txBody>
        </p:sp>
        <p:sp>
          <p:nvSpPr>
            <p:cNvPr id="36" name="TextBox 35">
              <a:extLst>
                <a:ext uri="{FF2B5EF4-FFF2-40B4-BE49-F238E27FC236}">
                  <a16:creationId xmlns:a16="http://schemas.microsoft.com/office/drawing/2014/main" id="{EE00C599-B615-914B-A6A0-65E86F60C7C9}"/>
                </a:ext>
              </a:extLst>
            </p:cNvPr>
            <p:cNvSpPr txBox="1"/>
            <p:nvPr/>
          </p:nvSpPr>
          <p:spPr>
            <a:xfrm>
              <a:off x="2362200" y="1367134"/>
              <a:ext cx="378115" cy="675779"/>
            </a:xfrm>
            <a:prstGeom prst="rect">
              <a:avLst/>
            </a:prstGeom>
            <a:noFill/>
          </p:spPr>
          <p:txBody>
            <a:bodyPr wrap="none" rtlCol="0">
              <a:spAutoFit/>
            </a:bodyPr>
            <a:lstStyle/>
            <a:p>
              <a:r>
                <a:rPr lang="en-US" dirty="0"/>
                <a:t>1</a:t>
              </a:r>
            </a:p>
          </p:txBody>
        </p:sp>
        <p:sp>
          <p:nvSpPr>
            <p:cNvPr id="37" name="TextBox 36">
              <a:extLst>
                <a:ext uri="{FF2B5EF4-FFF2-40B4-BE49-F238E27FC236}">
                  <a16:creationId xmlns:a16="http://schemas.microsoft.com/office/drawing/2014/main" id="{1B1D3904-CE4E-274F-93A3-E3D802AB8762}"/>
                </a:ext>
              </a:extLst>
            </p:cNvPr>
            <p:cNvSpPr txBox="1"/>
            <p:nvPr/>
          </p:nvSpPr>
          <p:spPr>
            <a:xfrm>
              <a:off x="329612" y="2362200"/>
              <a:ext cx="378115" cy="675779"/>
            </a:xfrm>
            <a:prstGeom prst="rect">
              <a:avLst/>
            </a:prstGeom>
            <a:noFill/>
          </p:spPr>
          <p:txBody>
            <a:bodyPr wrap="none" rtlCol="0">
              <a:spAutoFit/>
            </a:bodyPr>
            <a:lstStyle/>
            <a:p>
              <a:r>
                <a:rPr lang="en-US" dirty="0"/>
                <a:t>1</a:t>
              </a:r>
            </a:p>
          </p:txBody>
        </p:sp>
        <p:sp>
          <p:nvSpPr>
            <p:cNvPr id="38" name="TextBox 37">
              <a:extLst>
                <a:ext uri="{FF2B5EF4-FFF2-40B4-BE49-F238E27FC236}">
                  <a16:creationId xmlns:a16="http://schemas.microsoft.com/office/drawing/2014/main" id="{BFD36E7B-6D0A-4046-968E-58FED65EC321}"/>
                </a:ext>
              </a:extLst>
            </p:cNvPr>
            <p:cNvSpPr txBox="1"/>
            <p:nvPr/>
          </p:nvSpPr>
          <p:spPr>
            <a:xfrm>
              <a:off x="2387012" y="2362200"/>
              <a:ext cx="378115" cy="675779"/>
            </a:xfrm>
            <a:prstGeom prst="rect">
              <a:avLst/>
            </a:prstGeom>
            <a:noFill/>
          </p:spPr>
          <p:txBody>
            <a:bodyPr wrap="none" rtlCol="0">
              <a:spAutoFit/>
            </a:bodyPr>
            <a:lstStyle/>
            <a:p>
              <a:r>
                <a:rPr lang="en-US" dirty="0"/>
                <a:t>1</a:t>
              </a:r>
            </a:p>
          </p:txBody>
        </p:sp>
      </p:grpSp>
      <p:sp>
        <p:nvSpPr>
          <p:cNvPr id="39" name="TextBox 38">
            <a:extLst>
              <a:ext uri="{FF2B5EF4-FFF2-40B4-BE49-F238E27FC236}">
                <a16:creationId xmlns:a16="http://schemas.microsoft.com/office/drawing/2014/main" id="{501088EA-382E-2045-8437-9E89292AFD43}"/>
              </a:ext>
            </a:extLst>
          </p:cNvPr>
          <p:cNvSpPr txBox="1"/>
          <p:nvPr/>
        </p:nvSpPr>
        <p:spPr>
          <a:xfrm>
            <a:off x="3916870" y="2864489"/>
            <a:ext cx="184731" cy="461665"/>
          </a:xfrm>
          <a:prstGeom prst="rect">
            <a:avLst/>
          </a:prstGeom>
          <a:noFill/>
        </p:spPr>
        <p:txBody>
          <a:bodyPr wrap="none" rtlCol="0">
            <a:spAutoFit/>
          </a:bodyPr>
          <a:lstStyle/>
          <a:p>
            <a:endParaRPr lang="en-US" dirty="0"/>
          </a:p>
        </p:txBody>
      </p:sp>
      <p:sp>
        <p:nvSpPr>
          <p:cNvPr id="40" name="TextBox 39">
            <a:extLst>
              <a:ext uri="{FF2B5EF4-FFF2-40B4-BE49-F238E27FC236}">
                <a16:creationId xmlns:a16="http://schemas.microsoft.com/office/drawing/2014/main" id="{3B3C86AB-97A2-4444-989B-B422F4456397}"/>
              </a:ext>
            </a:extLst>
          </p:cNvPr>
          <p:cNvSpPr txBox="1"/>
          <p:nvPr/>
        </p:nvSpPr>
        <p:spPr>
          <a:xfrm>
            <a:off x="4434050" y="1797689"/>
            <a:ext cx="356188" cy="461665"/>
          </a:xfrm>
          <a:prstGeom prst="rect">
            <a:avLst/>
          </a:prstGeom>
          <a:noFill/>
        </p:spPr>
        <p:txBody>
          <a:bodyPr wrap="none" rtlCol="0">
            <a:spAutoFit/>
          </a:bodyPr>
          <a:lstStyle/>
          <a:p>
            <a:r>
              <a:rPr lang="en-US" dirty="0"/>
              <a:t>1</a:t>
            </a:r>
          </a:p>
        </p:txBody>
      </p:sp>
      <p:sp>
        <p:nvSpPr>
          <p:cNvPr id="41" name="TextBox 40">
            <a:extLst>
              <a:ext uri="{FF2B5EF4-FFF2-40B4-BE49-F238E27FC236}">
                <a16:creationId xmlns:a16="http://schemas.microsoft.com/office/drawing/2014/main" id="{65C2E993-3F32-784A-9119-AF6A3F96EC51}"/>
              </a:ext>
            </a:extLst>
          </p:cNvPr>
          <p:cNvSpPr txBox="1"/>
          <p:nvPr/>
        </p:nvSpPr>
        <p:spPr>
          <a:xfrm>
            <a:off x="1809532" y="3774424"/>
            <a:ext cx="1380506" cy="461665"/>
          </a:xfrm>
          <a:prstGeom prst="rect">
            <a:avLst/>
          </a:prstGeom>
          <a:noFill/>
        </p:spPr>
        <p:txBody>
          <a:bodyPr wrap="none" rtlCol="0">
            <a:spAutoFit/>
          </a:bodyPr>
          <a:lstStyle/>
          <a:p>
            <a:r>
              <a:rPr lang="en-US" dirty="0"/>
              <a:t>1, ?, 1, 1</a:t>
            </a:r>
          </a:p>
        </p:txBody>
      </p:sp>
      <p:sp>
        <p:nvSpPr>
          <p:cNvPr id="42" name="TextBox 41">
            <a:extLst>
              <a:ext uri="{FF2B5EF4-FFF2-40B4-BE49-F238E27FC236}">
                <a16:creationId xmlns:a16="http://schemas.microsoft.com/office/drawing/2014/main" id="{3B8CA721-4C04-ED41-B0D2-74F655C9DD9B}"/>
              </a:ext>
            </a:extLst>
          </p:cNvPr>
          <p:cNvSpPr txBox="1"/>
          <p:nvPr/>
        </p:nvSpPr>
        <p:spPr>
          <a:xfrm>
            <a:off x="4258294" y="3702689"/>
            <a:ext cx="1380506" cy="461665"/>
          </a:xfrm>
          <a:prstGeom prst="rect">
            <a:avLst/>
          </a:prstGeom>
          <a:noFill/>
        </p:spPr>
        <p:txBody>
          <a:bodyPr wrap="none" rtlCol="0">
            <a:spAutoFit/>
          </a:bodyPr>
          <a:lstStyle/>
          <a:p>
            <a:r>
              <a:rPr lang="en-US" dirty="0"/>
              <a:t>1, ?, 1, 1</a:t>
            </a:r>
          </a:p>
        </p:txBody>
      </p:sp>
      <p:sp>
        <p:nvSpPr>
          <p:cNvPr id="43" name="TextBox 42">
            <a:extLst>
              <a:ext uri="{FF2B5EF4-FFF2-40B4-BE49-F238E27FC236}">
                <a16:creationId xmlns:a16="http://schemas.microsoft.com/office/drawing/2014/main" id="{FE28DD37-95FC-1944-BF79-7D5E99BED36A}"/>
              </a:ext>
            </a:extLst>
          </p:cNvPr>
          <p:cNvSpPr txBox="1"/>
          <p:nvPr/>
        </p:nvSpPr>
        <p:spPr>
          <a:xfrm>
            <a:off x="2580438" y="1268583"/>
            <a:ext cx="1414170" cy="461665"/>
          </a:xfrm>
          <a:prstGeom prst="rect">
            <a:avLst/>
          </a:prstGeom>
          <a:noFill/>
        </p:spPr>
        <p:txBody>
          <a:bodyPr wrap="none" rtlCol="0">
            <a:spAutoFit/>
          </a:bodyPr>
          <a:lstStyle/>
          <a:p>
            <a:r>
              <a:rPr lang="en-US" b="1" dirty="0"/>
              <a:t>Round 1</a:t>
            </a:r>
          </a:p>
        </p:txBody>
      </p:sp>
      <p:sp>
        <p:nvSpPr>
          <p:cNvPr id="44" name="TextBox 43">
            <a:extLst>
              <a:ext uri="{FF2B5EF4-FFF2-40B4-BE49-F238E27FC236}">
                <a16:creationId xmlns:a16="http://schemas.microsoft.com/office/drawing/2014/main" id="{3F23C01A-993D-D142-9DBE-8128390E6227}"/>
              </a:ext>
            </a:extLst>
          </p:cNvPr>
          <p:cNvSpPr txBox="1"/>
          <p:nvPr/>
        </p:nvSpPr>
        <p:spPr>
          <a:xfrm>
            <a:off x="3058119" y="5559600"/>
            <a:ext cx="4931158" cy="461665"/>
          </a:xfrm>
          <a:prstGeom prst="rect">
            <a:avLst/>
          </a:prstGeom>
          <a:noFill/>
        </p:spPr>
        <p:txBody>
          <a:bodyPr wrap="none" rtlCol="0">
            <a:spAutoFit/>
          </a:bodyPr>
          <a:lstStyle/>
          <a:p>
            <a:r>
              <a:rPr lang="en-US" b="1" dirty="0">
                <a:solidFill>
                  <a:srgbClr val="0000CC"/>
                </a:solidFill>
              </a:rPr>
              <a:t>Can p1, p3, and p4 decide now? </a:t>
            </a:r>
          </a:p>
        </p:txBody>
      </p:sp>
    </p:spTree>
    <p:extLst>
      <p:ext uri="{BB962C8B-B14F-4D97-AF65-F5344CB8AC3E}">
        <p14:creationId xmlns:p14="http://schemas.microsoft.com/office/powerpoint/2010/main" val="3042691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t>A closer look…</a:t>
            </a:r>
            <a:endParaRPr lang="en-US" dirty="0"/>
          </a:p>
        </p:txBody>
      </p:sp>
      <p:sp>
        <p:nvSpPr>
          <p:cNvPr id="81922" name="Rectangle 3"/>
          <p:cNvSpPr>
            <a:spLocks noGrp="1" noChangeArrowheads="1"/>
          </p:cNvSpPr>
          <p:nvPr>
            <p:ph idx="1"/>
          </p:nvPr>
        </p:nvSpPr>
        <p:spPr/>
        <p:txBody>
          <a:bodyPr>
            <a:normAutofit lnSpcReduction="10000"/>
          </a:bodyPr>
          <a:lstStyle/>
          <a:p>
            <a:pPr lvl="1"/>
            <a:r>
              <a:rPr lang="en-US"/>
              <a:t>Remember that communication is synchronous (the time it takes to send a message between two process  is known and fixed)</a:t>
            </a:r>
          </a:p>
          <a:p>
            <a:pPr lvl="1"/>
            <a:r>
              <a:rPr lang="en-US"/>
              <a:t>A process in a round may:</a:t>
            </a:r>
          </a:p>
          <a:p>
            <a:pPr lvl="2"/>
            <a:r>
              <a:rPr lang="en-US"/>
              <a:t>Send messages to any set of processes</a:t>
            </a:r>
          </a:p>
          <a:p>
            <a:pPr lvl="2"/>
            <a:r>
              <a:rPr lang="en-US"/>
              <a:t>Receive messages from any set of processes </a:t>
            </a:r>
          </a:p>
          <a:p>
            <a:pPr lvl="2"/>
            <a:r>
              <a:rPr lang="en-US"/>
              <a:t>Do local processing </a:t>
            </a:r>
          </a:p>
          <a:p>
            <a:pPr lvl="2"/>
            <a:r>
              <a:rPr lang="en-US"/>
              <a:t>Make a decision</a:t>
            </a:r>
          </a:p>
          <a:p>
            <a:pPr lvl="2"/>
            <a:r>
              <a:rPr lang="en-US"/>
              <a:t>Crash</a:t>
            </a:r>
          </a:p>
          <a:p>
            <a:pPr lvl="1"/>
            <a:r>
              <a:rPr lang="en-US"/>
              <a:t>If a process p crashes in a round, then any subset of the messages sent by p in this round can be lost</a:t>
            </a:r>
          </a:p>
          <a:p>
            <a:pPr lvl="1"/>
            <a:r>
              <a:rPr lang="en-US" b="1"/>
              <a:t>If a message was sent in a round it is either received in that round or it will never be received at all</a:t>
            </a:r>
          </a:p>
          <a:p>
            <a:pPr lvl="1"/>
            <a:endParaRPr lang="en-US" dirty="0"/>
          </a:p>
        </p:txBody>
      </p:sp>
      <p:sp>
        <p:nvSpPr>
          <p:cNvPr id="6" name="Footer Placeholder 5"/>
          <p:cNvSpPr>
            <a:spLocks noGrp="1"/>
          </p:cNvSpPr>
          <p:nvPr>
            <p:ph type="ftr" sz="quarter" idx="4294967295"/>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16</a:t>
            </a:fld>
            <a:endParaRPr lang="en-US"/>
          </a:p>
        </p:txBody>
      </p:sp>
    </p:spTree>
    <p:extLst>
      <p:ext uri="{BB962C8B-B14F-4D97-AF65-F5344CB8AC3E}">
        <p14:creationId xmlns:p14="http://schemas.microsoft.com/office/powerpoint/2010/main" val="1045209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closer look (continued)…</a:t>
            </a:r>
          </a:p>
        </p:txBody>
      </p:sp>
      <p:sp>
        <p:nvSpPr>
          <p:cNvPr id="19458" name="Content Placeholder 2"/>
          <p:cNvSpPr>
            <a:spLocks noGrp="1"/>
          </p:cNvSpPr>
          <p:nvPr>
            <p:ph idx="1"/>
          </p:nvPr>
        </p:nvSpPr>
        <p:spPr/>
        <p:txBody>
          <a:bodyPr/>
          <a:lstStyle/>
          <a:p>
            <a:r>
              <a:rPr lang="en-US" dirty="0"/>
              <a:t>Key: all processes must be sure that all processes that did not crash have the same information  (so they can make the same decision)</a:t>
            </a:r>
          </a:p>
          <a:p>
            <a:r>
              <a:rPr lang="en-US" dirty="0"/>
              <a:t>Processes can not decide in less than f+1 because they can not distinguish between executions in which all alive have the same list, or all alive have different lists.</a:t>
            </a:r>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17</a:t>
            </a:fld>
            <a:endParaRPr lang="en-US"/>
          </a:p>
        </p:txBody>
      </p:sp>
    </p:spTree>
    <p:extLst>
      <p:ext uri="{BB962C8B-B14F-4D97-AF65-F5344CB8AC3E}">
        <p14:creationId xmlns:p14="http://schemas.microsoft.com/office/powerpoint/2010/main" val="711441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200" y="228600"/>
            <a:ext cx="11785600" cy="990600"/>
          </a:xfrm>
        </p:spPr>
        <p:txBody>
          <a:bodyPr/>
          <a:lstStyle/>
          <a:p>
            <a:r>
              <a:rPr lang="en-US" dirty="0"/>
              <a:t>Example 3</a:t>
            </a:r>
          </a:p>
        </p:txBody>
      </p:sp>
      <p:sp>
        <p:nvSpPr>
          <p:cNvPr id="20482" name="Content Placeholder 2"/>
          <p:cNvSpPr>
            <a:spLocks noGrp="1"/>
          </p:cNvSpPr>
          <p:nvPr>
            <p:ph sz="quarter" idx="1"/>
          </p:nvPr>
        </p:nvSpPr>
        <p:spPr>
          <a:xfrm>
            <a:off x="203200" y="1600200"/>
            <a:ext cx="11785600" cy="5105400"/>
          </a:xfrm>
        </p:spPr>
        <p:txBody>
          <a:bodyPr>
            <a:normAutofit lnSpcReduction="10000"/>
          </a:bodyPr>
          <a:lstStyle/>
          <a:p>
            <a:r>
              <a:rPr lang="en-US" dirty="0"/>
              <a:t>Consider that you have 5 processes and 2 processes can crash</a:t>
            </a:r>
          </a:p>
          <a:p>
            <a:r>
              <a:rPr lang="en-US" dirty="0"/>
              <a:t>After 1 round p1 has all 5 values, can he decide?</a:t>
            </a:r>
          </a:p>
          <a:p>
            <a:pPr lvl="2"/>
            <a:r>
              <a:rPr lang="en-US" dirty="0"/>
              <a:t>No, because he is not sure that every other process has all the information he has, for example, p5 crashed and p1 is the only one having info from p5</a:t>
            </a:r>
          </a:p>
          <a:p>
            <a:r>
              <a:rPr lang="en-US" dirty="0"/>
              <a:t>After round 2, can p1 decide? </a:t>
            </a:r>
          </a:p>
          <a:p>
            <a:pPr lvl="1"/>
            <a:r>
              <a:rPr lang="en-US" dirty="0"/>
              <a:t>He has all the info.</a:t>
            </a:r>
          </a:p>
          <a:p>
            <a:pPr lvl="1"/>
            <a:r>
              <a:rPr lang="en-US" dirty="0"/>
              <a:t>But what about p2? P2 can not be sure that all the other processes received the info from p1, maybe p1 send his list to p2 and then crashed</a:t>
            </a:r>
          </a:p>
          <a:p>
            <a:pPr lvl="1"/>
            <a:r>
              <a:rPr lang="en-US" dirty="0"/>
              <a:t>Can he decide now? </a:t>
            </a:r>
          </a:p>
          <a:p>
            <a:r>
              <a:rPr lang="en-US" dirty="0"/>
              <a:t>After round 3? Can p2 decide? Yes, assuming that p2 does not have the same list as another process, leads to more than 2 processes have crashed which contradicts our assumption</a:t>
            </a:r>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18</a:t>
            </a:fld>
            <a:endParaRPr lang="en-US"/>
          </a:p>
        </p:txBody>
      </p:sp>
    </p:spTree>
    <p:extLst>
      <p:ext uri="{BB962C8B-B14F-4D97-AF65-F5344CB8AC3E}">
        <p14:creationId xmlns:p14="http://schemas.microsoft.com/office/powerpoint/2010/main" val="382378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203200" y="228600"/>
            <a:ext cx="11785600" cy="990600"/>
          </a:xfrm>
        </p:spPr>
        <p:txBody>
          <a:bodyPr/>
          <a:lstStyle/>
          <a:p>
            <a:r>
              <a:rPr lang="en-US" dirty="0"/>
              <a:t>Sketch proof for the agreement property</a:t>
            </a:r>
          </a:p>
        </p:txBody>
      </p:sp>
      <p:sp>
        <p:nvSpPr>
          <p:cNvPr id="83970" name="Rectangle 3"/>
          <p:cNvSpPr>
            <a:spLocks noGrp="1" noChangeArrowheads="1"/>
          </p:cNvSpPr>
          <p:nvPr>
            <p:ph sz="quarter" idx="1"/>
          </p:nvPr>
        </p:nvSpPr>
        <p:spPr>
          <a:xfrm>
            <a:off x="203200" y="1600200"/>
            <a:ext cx="11785600" cy="5105400"/>
          </a:xfrm>
        </p:spPr>
        <p:txBody>
          <a:bodyPr>
            <a:normAutofit fontScale="92500" lnSpcReduction="10000"/>
          </a:bodyPr>
          <a:lstStyle/>
          <a:p>
            <a:r>
              <a:rPr lang="en-US" dirty="0"/>
              <a:t>Assume by contradiction that two processes decide on different values, this means they had different final set of values, let</a:t>
            </a:r>
            <a:r>
              <a:rPr lang="ja-JP" altLang="en-US" dirty="0"/>
              <a:t>’</a:t>
            </a:r>
            <a:r>
              <a:rPr lang="en-US" altLang="ja-JP" dirty="0"/>
              <a:t>s say p has a value v that q does not have</a:t>
            </a:r>
            <a:endParaRPr lang="en-US" dirty="0"/>
          </a:p>
          <a:p>
            <a:r>
              <a:rPr lang="en-US" dirty="0"/>
              <a:t>How come p got v and q did not? The only possible case is that a third process s, sent </a:t>
            </a:r>
            <a:r>
              <a:rPr lang="en-US" dirty="0">
                <a:sym typeface="Wingdings" charset="0"/>
              </a:rPr>
              <a:t>v to p, and crashed before sending v to q. SO in ROUND f +1,  process s crashed (1 process)</a:t>
            </a:r>
          </a:p>
          <a:p>
            <a:r>
              <a:rPr lang="en-US" dirty="0">
                <a:sym typeface="Wingdings" charset="0"/>
              </a:rPr>
              <a:t>Because q does not have v it means that any process that may have sent v crashed also in round f </a:t>
            </a:r>
          </a:p>
          <a:p>
            <a:r>
              <a:rPr lang="en-US" dirty="0">
                <a:sym typeface="Wingdings" charset="0"/>
              </a:rPr>
              <a:t>Proceeding in this way, we infer at least one crash in each of the preceding rounds. </a:t>
            </a:r>
          </a:p>
          <a:p>
            <a:r>
              <a:rPr lang="en-US" b="1" dirty="0">
                <a:sym typeface="Wingdings" charset="0"/>
              </a:rPr>
              <a:t>STOP</a:t>
            </a:r>
            <a:r>
              <a:rPr lang="en-US" dirty="0">
                <a:sym typeface="Wingdings" charset="0"/>
              </a:rPr>
              <a:t>! We can have at most f crashes and we obtained that there are f+1 crashes (one in each round)  </a:t>
            </a:r>
            <a:r>
              <a:rPr lang="en-US" b="1" dirty="0">
                <a:sym typeface="Wingdings" charset="0"/>
              </a:rPr>
              <a:t>contradiction</a:t>
            </a:r>
            <a:r>
              <a:rPr lang="en-US" dirty="0">
                <a:sym typeface="Wingdings" charset="0"/>
              </a:rPr>
              <a:t>.</a:t>
            </a:r>
            <a:endParaRPr lang="en-US" dirty="0"/>
          </a:p>
          <a:p>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19</a:t>
            </a:fld>
            <a:endParaRPr lang="en-US"/>
          </a:p>
        </p:txBody>
      </p:sp>
    </p:spTree>
    <p:extLst>
      <p:ext uri="{BB962C8B-B14F-4D97-AF65-F5344CB8AC3E}">
        <p14:creationId xmlns:p14="http://schemas.microsoft.com/office/powerpoint/2010/main" val="249008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BBEF-AAB8-064E-A75B-C061289065C0}"/>
              </a:ext>
            </a:extLst>
          </p:cNvPr>
          <p:cNvSpPr>
            <a:spLocks noGrp="1"/>
          </p:cNvSpPr>
          <p:nvPr>
            <p:ph type="title"/>
          </p:nvPr>
        </p:nvSpPr>
        <p:spPr/>
        <p:txBody>
          <a:bodyPr/>
          <a:lstStyle/>
          <a:p>
            <a:r>
              <a:rPr lang="en-US" dirty="0"/>
              <a:t>Plan</a:t>
            </a:r>
          </a:p>
        </p:txBody>
      </p:sp>
      <p:sp>
        <p:nvSpPr>
          <p:cNvPr id="3" name="Content Placeholder 2">
            <a:extLst>
              <a:ext uri="{FF2B5EF4-FFF2-40B4-BE49-F238E27FC236}">
                <a16:creationId xmlns:a16="http://schemas.microsoft.com/office/drawing/2014/main" id="{0BF7C41C-E0BA-0340-B0EF-510802A626A1}"/>
              </a:ext>
            </a:extLst>
          </p:cNvPr>
          <p:cNvSpPr>
            <a:spLocks noGrp="1"/>
          </p:cNvSpPr>
          <p:nvPr>
            <p:ph sz="quarter" idx="1"/>
          </p:nvPr>
        </p:nvSpPr>
        <p:spPr/>
        <p:txBody>
          <a:bodyPr/>
          <a:lstStyle/>
          <a:p>
            <a:r>
              <a:rPr lang="en-US" dirty="0"/>
              <a:t>Consensus in synchronous model</a:t>
            </a:r>
          </a:p>
          <a:p>
            <a:r>
              <a:rPr lang="en-US" dirty="0"/>
              <a:t>Consensus in asynchronous model – FLP </a:t>
            </a:r>
          </a:p>
          <a:p>
            <a:r>
              <a:rPr lang="en-US" dirty="0"/>
              <a:t>Consensus with byzantine participants </a:t>
            </a:r>
          </a:p>
          <a:p>
            <a:r>
              <a:rPr lang="en-US" dirty="0"/>
              <a:t>Consensus with probabilistic guarantees</a:t>
            </a:r>
          </a:p>
        </p:txBody>
      </p:sp>
      <p:sp>
        <p:nvSpPr>
          <p:cNvPr id="4" name="Footer Placeholder 3">
            <a:extLst>
              <a:ext uri="{FF2B5EF4-FFF2-40B4-BE49-F238E27FC236}">
                <a16:creationId xmlns:a16="http://schemas.microsoft.com/office/drawing/2014/main" id="{2DB888B5-A045-CD46-B2A2-99F64DCB0FDB}"/>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a:extLst>
              <a:ext uri="{FF2B5EF4-FFF2-40B4-BE49-F238E27FC236}">
                <a16:creationId xmlns:a16="http://schemas.microsoft.com/office/drawing/2014/main" id="{D7BD8CFF-70D5-8B4E-B24B-B85D612F41E7}"/>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a:t>
            </a:fld>
            <a:endParaRPr lang="en-US"/>
          </a:p>
        </p:txBody>
      </p:sp>
    </p:spTree>
    <p:extLst>
      <p:ext uri="{BB962C8B-B14F-4D97-AF65-F5344CB8AC3E}">
        <p14:creationId xmlns:p14="http://schemas.microsoft.com/office/powerpoint/2010/main" val="350663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dirty="0"/>
              <a:t>Other Variants exist, e.g., Uniform Consensus</a:t>
            </a:r>
          </a:p>
        </p:txBody>
      </p:sp>
      <p:sp>
        <p:nvSpPr>
          <p:cNvPr id="86018" name="Rectangle 3"/>
          <p:cNvSpPr>
            <a:spLocks noGrp="1" noChangeArrowheads="1"/>
          </p:cNvSpPr>
          <p:nvPr>
            <p:ph idx="1"/>
          </p:nvPr>
        </p:nvSpPr>
        <p:spPr/>
        <p:txBody>
          <a:bodyPr/>
          <a:lstStyle/>
          <a:p>
            <a:r>
              <a:rPr lang="en-US" dirty="0"/>
              <a:t>Input:</a:t>
            </a:r>
          </a:p>
          <a:p>
            <a:pPr lvl="1"/>
            <a:r>
              <a:rPr lang="en-US" dirty="0"/>
              <a:t>1 or 0 to each process</a:t>
            </a:r>
          </a:p>
          <a:p>
            <a:pPr lvl="1"/>
            <a:endParaRPr lang="en-US" dirty="0"/>
          </a:p>
          <a:p>
            <a:r>
              <a:rPr lang="en-US" dirty="0"/>
              <a:t>Properties:</a:t>
            </a:r>
          </a:p>
          <a:p>
            <a:pPr lvl="1"/>
            <a:r>
              <a:rPr lang="en-US" i="1" dirty="0"/>
              <a:t>Uniform Agreement: all processes (correct or faulty) decide on the same value</a:t>
            </a:r>
          </a:p>
          <a:p>
            <a:pPr lvl="1"/>
            <a:r>
              <a:rPr lang="en-US" dirty="0"/>
              <a:t>Validity: if a process decides on a value, then there was a process that started with that value</a:t>
            </a:r>
          </a:p>
          <a:p>
            <a:pPr lvl="1"/>
            <a:r>
              <a:rPr lang="en-US" dirty="0"/>
              <a:t>Termination: a non-faulty process decides in a finite time</a:t>
            </a:r>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20</a:t>
            </a:fld>
            <a:endParaRPr lang="en-US"/>
          </a:p>
        </p:txBody>
      </p:sp>
    </p:spTree>
    <p:extLst>
      <p:ext uri="{BB962C8B-B14F-4D97-AF65-F5344CB8AC3E}">
        <p14:creationId xmlns:p14="http://schemas.microsoft.com/office/powerpoint/2010/main" val="353204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idx="1"/>
          </p:nvPr>
        </p:nvSpPr>
        <p:spPr/>
        <p:txBody>
          <a:bodyPr>
            <a:normAutofit/>
          </a:bodyPr>
          <a:lstStyle/>
          <a:p>
            <a:r>
              <a:rPr lang="en-US" dirty="0"/>
              <a:t>2: Consensus in Asynchronous Systems</a:t>
            </a:r>
          </a:p>
          <a:p>
            <a:r>
              <a:rPr lang="en-US" dirty="0"/>
              <a:t>Includes slides from Ali </a:t>
            </a:r>
            <a:r>
              <a:rPr lang="en-US" dirty="0" err="1"/>
              <a:t>Ghodsi</a:t>
            </a:r>
            <a:r>
              <a:rPr lang="en-US" dirty="0"/>
              <a:t>, UC Berkeley</a:t>
            </a:r>
          </a:p>
        </p:txBody>
      </p:sp>
      <p:sp>
        <p:nvSpPr>
          <p:cNvPr id="2" name="Title 1">
            <a:extLst>
              <a:ext uri="{FF2B5EF4-FFF2-40B4-BE49-F238E27FC236}">
                <a16:creationId xmlns:a16="http://schemas.microsoft.com/office/drawing/2014/main" id="{7183D778-A01A-B293-3F79-2744F4AE586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94929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Synchronous vs. asynchronous communication</a:t>
            </a:r>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r>
              <a:rPr lang="en-US" dirty="0"/>
              <a:t>let </a:t>
            </a:r>
            <a:r>
              <a:rPr lang="en-US" dirty="0" err="1"/>
              <a:t>Δ</a:t>
            </a:r>
            <a:r>
              <a:rPr lang="en-US" dirty="0"/>
              <a:t> be the time it takes to send a message between two processes </a:t>
            </a:r>
          </a:p>
          <a:p>
            <a:pPr marL="0" indent="0" algn="ctr">
              <a:buNone/>
            </a:pPr>
            <a:endParaRPr lang="en-US" dirty="0"/>
          </a:p>
          <a:p>
            <a:r>
              <a:rPr lang="en-US" u="sng" dirty="0"/>
              <a:t>Synchronous</a:t>
            </a:r>
            <a:r>
              <a:rPr lang="en-US" dirty="0"/>
              <a:t>: </a:t>
            </a:r>
          </a:p>
          <a:p>
            <a:pPr lvl="1"/>
            <a:r>
              <a:rPr lang="en-US" dirty="0" err="1"/>
              <a:t>Δ</a:t>
            </a:r>
            <a:r>
              <a:rPr lang="en-US" dirty="0"/>
              <a:t>  is known and fixed</a:t>
            </a:r>
          </a:p>
          <a:p>
            <a:r>
              <a:rPr lang="en-US" sz="4000" u="sng" dirty="0"/>
              <a:t>Asynchronous:</a:t>
            </a:r>
            <a:r>
              <a:rPr lang="en-US" sz="4000" dirty="0"/>
              <a:t> </a:t>
            </a:r>
          </a:p>
          <a:p>
            <a:pPr lvl="1"/>
            <a:r>
              <a:rPr lang="en-US" sz="4000" dirty="0"/>
              <a:t>There is no bound for </a:t>
            </a:r>
            <a:r>
              <a:rPr lang="en-US" sz="4000" dirty="0" err="1"/>
              <a:t>Δ</a:t>
            </a:r>
            <a:endParaRPr lang="en-US" sz="4000" dirty="0"/>
          </a:p>
          <a:p>
            <a:pPr lvl="2"/>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22</a:t>
            </a:fld>
            <a:endParaRPr lang="en-US"/>
          </a:p>
        </p:txBody>
      </p:sp>
    </p:spTree>
    <p:extLst>
      <p:ext uri="{BB962C8B-B14F-4D97-AF65-F5344CB8AC3E}">
        <p14:creationId xmlns:p14="http://schemas.microsoft.com/office/powerpoint/2010/main" val="276887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a:t>
            </a:r>
          </a:p>
        </p:txBody>
      </p:sp>
      <p:sp>
        <p:nvSpPr>
          <p:cNvPr id="3" name="Content Placeholder 2"/>
          <p:cNvSpPr>
            <a:spLocks noGrp="1"/>
          </p:cNvSpPr>
          <p:nvPr>
            <p:ph sz="quarter" idx="1"/>
          </p:nvPr>
        </p:nvSpPr>
        <p:spPr/>
        <p:txBody>
          <a:bodyPr/>
          <a:lstStyle/>
          <a:p>
            <a:r>
              <a:rPr lang="en-US" dirty="0"/>
              <a:t>In an asynchronous system, a process p</a:t>
            </a:r>
            <a:r>
              <a:rPr lang="en-US" baseline="-25000" dirty="0"/>
              <a:t>i</a:t>
            </a:r>
            <a:r>
              <a:rPr lang="en-US" dirty="0"/>
              <a:t> cannot tell whether a non-responsive process </a:t>
            </a:r>
            <a:r>
              <a:rPr lang="en-US" dirty="0" err="1"/>
              <a:t>p</a:t>
            </a:r>
            <a:r>
              <a:rPr lang="en-US" baseline="-25000" dirty="0" err="1"/>
              <a:t>j</a:t>
            </a:r>
            <a:r>
              <a:rPr lang="en-US" dirty="0"/>
              <a:t> has crashed or it is just slow </a:t>
            </a:r>
          </a:p>
          <a:p>
            <a:pPr lvl="1"/>
            <a:r>
              <a:rPr lang="en-US" dirty="0"/>
              <a:t>Assume all messages are </a:t>
            </a:r>
            <a:r>
              <a:rPr lang="en-US" b="1" dirty="0"/>
              <a:t>reliably</a:t>
            </a:r>
            <a:r>
              <a:rPr lang="en-US" dirty="0"/>
              <a:t> </a:t>
            </a:r>
            <a:r>
              <a:rPr lang="en-US" dirty="0" err="1"/>
              <a:t>delilvered</a:t>
            </a:r>
            <a:endParaRPr lang="en-US" dirty="0"/>
          </a:p>
          <a:p>
            <a:endParaRPr lang="en-US" dirty="0"/>
          </a:p>
          <a:p>
            <a:r>
              <a:rPr lang="en-US" dirty="0"/>
              <a:t>What can p</a:t>
            </a:r>
            <a:r>
              <a:rPr lang="en-US" baseline="-25000" dirty="0"/>
              <a:t>i</a:t>
            </a:r>
            <a:r>
              <a:rPr lang="en-US" dirty="0"/>
              <a:t> do?</a:t>
            </a:r>
          </a:p>
          <a:p>
            <a:pPr lvl="1"/>
            <a:r>
              <a:rPr lang="en-US" dirty="0"/>
              <a:t>If it waits, it will block since it might never receive the message from the non-responsive process</a:t>
            </a:r>
          </a:p>
          <a:p>
            <a:pPr lvl="1"/>
            <a:r>
              <a:rPr lang="en-US" dirty="0"/>
              <a:t>If it decides, it may find out later that the non-responsive process p</a:t>
            </a:r>
            <a:r>
              <a:rPr lang="en-US" baseline="-25000" dirty="0"/>
              <a:t>i</a:t>
            </a:r>
            <a:r>
              <a:rPr lang="en-US" dirty="0"/>
              <a:t> made a different decision </a:t>
            </a:r>
          </a:p>
          <a:p>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23</a:t>
            </a:fld>
            <a:endParaRPr lang="en-US"/>
          </a:p>
        </p:txBody>
      </p:sp>
    </p:spTree>
    <p:extLst>
      <p:ext uri="{BB962C8B-B14F-4D97-AF65-F5344CB8AC3E}">
        <p14:creationId xmlns:p14="http://schemas.microsoft.com/office/powerpoint/2010/main" val="1605192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AutoShape 7"/>
          <p:cNvSpPr>
            <a:spLocks noChangeArrowheads="1"/>
          </p:cNvSpPr>
          <p:nvPr/>
        </p:nvSpPr>
        <p:spPr bwMode="auto">
          <a:xfrm>
            <a:off x="2209800" y="1618785"/>
            <a:ext cx="7848600" cy="19050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r>
              <a:rPr lang="en-US" dirty="0"/>
              <a:t> </a:t>
            </a:r>
            <a:r>
              <a:rPr lang="en-US" sz="2400" dirty="0"/>
              <a:t>There is no asynchronous algorithm that achieves     </a:t>
            </a:r>
          </a:p>
          <a:p>
            <a:r>
              <a:rPr lang="en-US" sz="2400" dirty="0"/>
              <a:t> agreement on a one-bit value in the presence of </a:t>
            </a:r>
            <a:r>
              <a:rPr lang="en-US" sz="2400" b="1" dirty="0"/>
              <a:t>crash </a:t>
            </a:r>
          </a:p>
          <a:p>
            <a:r>
              <a:rPr lang="en-US" sz="2400" b="1" dirty="0"/>
              <a:t>faults</a:t>
            </a:r>
            <a:r>
              <a:rPr lang="en-US" sz="2400" dirty="0"/>
              <a:t>. The result is true, even if no crash actually occurs!</a:t>
            </a:r>
          </a:p>
        </p:txBody>
      </p:sp>
      <p:sp>
        <p:nvSpPr>
          <p:cNvPr id="28674" name="Rectangle 2"/>
          <p:cNvSpPr>
            <a:spLocks noGrp="1" noChangeArrowheads="1"/>
          </p:cNvSpPr>
          <p:nvPr>
            <p:ph type="title"/>
          </p:nvPr>
        </p:nvSpPr>
        <p:spPr/>
        <p:txBody>
          <a:bodyPr/>
          <a:lstStyle/>
          <a:p>
            <a:r>
              <a:rPr lang="en-US"/>
              <a:t>Consensus in Asynchronous Systems</a:t>
            </a:r>
          </a:p>
        </p:txBody>
      </p:sp>
      <p:sp>
        <p:nvSpPr>
          <p:cNvPr id="2" name="Rectangle 3"/>
          <p:cNvSpPr>
            <a:spLocks noGrp="1" noChangeArrowheads="1"/>
          </p:cNvSpPr>
          <p:nvPr>
            <p:ph sz="quarter" idx="1"/>
          </p:nvPr>
        </p:nvSpPr>
        <p:spPr>
          <a:xfrm>
            <a:off x="609600" y="3733800"/>
            <a:ext cx="10972800" cy="2423160"/>
          </a:xfrm>
        </p:spPr>
        <p:txBody>
          <a:bodyPr>
            <a:normAutofit lnSpcReduction="10000"/>
          </a:bodyPr>
          <a:lstStyle/>
          <a:p>
            <a:pPr marL="0" indent="0">
              <a:buNone/>
            </a:pPr>
            <a:endParaRPr lang="en-US" dirty="0"/>
          </a:p>
          <a:p>
            <a:r>
              <a:rPr lang="en-US" dirty="0"/>
              <a:t>Also known as the </a:t>
            </a:r>
            <a:r>
              <a:rPr lang="en-US" b="1" dirty="0"/>
              <a:t>FLP</a:t>
            </a:r>
            <a:r>
              <a:rPr lang="en-US" dirty="0"/>
              <a:t> result</a:t>
            </a:r>
          </a:p>
          <a:p>
            <a:r>
              <a:rPr lang="en-US" dirty="0"/>
              <a:t>Michael J. </a:t>
            </a:r>
            <a:r>
              <a:rPr lang="en-US" b="1" dirty="0"/>
              <a:t>F</a:t>
            </a:r>
            <a:r>
              <a:rPr lang="en-US" dirty="0"/>
              <a:t>ischer, Nancy A. </a:t>
            </a:r>
            <a:r>
              <a:rPr lang="en-US" b="1" dirty="0"/>
              <a:t>L</a:t>
            </a:r>
            <a:r>
              <a:rPr lang="en-US" dirty="0"/>
              <a:t>ynch, and Michael S. </a:t>
            </a:r>
            <a:r>
              <a:rPr lang="en-US" b="1" dirty="0"/>
              <a:t>P</a:t>
            </a:r>
            <a:r>
              <a:rPr lang="en-US" dirty="0"/>
              <a:t>aterson for "Impossibility of  Distributed Consensus with One Faulty Process," Journal of the ACM, April 1985, 32(2):374</a:t>
            </a:r>
          </a:p>
          <a:p>
            <a:pPr lvl="1"/>
            <a:endParaRPr lang="en-US" dirty="0"/>
          </a:p>
        </p:txBody>
      </p:sp>
      <p:sp>
        <p:nvSpPr>
          <p:cNvPr id="7" name="Footer Placeholder 6"/>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8" name="Slide Number Placeholder 7"/>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24</a:t>
            </a:fld>
            <a:endParaRPr lang="en-US"/>
          </a:p>
        </p:txBody>
      </p:sp>
    </p:spTree>
    <p:extLst>
      <p:ext uri="{BB962C8B-B14F-4D97-AF65-F5344CB8AC3E}">
        <p14:creationId xmlns:p14="http://schemas.microsoft.com/office/powerpoint/2010/main" val="1774968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D79E-4796-8EA6-8585-785DFCA34F57}"/>
              </a:ext>
            </a:extLst>
          </p:cNvPr>
          <p:cNvSpPr>
            <a:spLocks noGrp="1"/>
          </p:cNvSpPr>
          <p:nvPr>
            <p:ph type="title"/>
          </p:nvPr>
        </p:nvSpPr>
        <p:spPr/>
        <p:txBody>
          <a:bodyPr>
            <a:normAutofit/>
          </a:bodyPr>
          <a:lstStyle/>
          <a:p>
            <a:r>
              <a:rPr lang="en-US" dirty="0"/>
              <a:t>An extremely powerful result</a:t>
            </a:r>
          </a:p>
        </p:txBody>
      </p:sp>
      <p:sp>
        <p:nvSpPr>
          <p:cNvPr id="3" name="Slide Number Placeholder 2">
            <a:extLst>
              <a:ext uri="{FF2B5EF4-FFF2-40B4-BE49-F238E27FC236}">
                <a16:creationId xmlns:a16="http://schemas.microsoft.com/office/drawing/2014/main" id="{A2B3465C-6B1C-692E-108C-46C444129985}"/>
              </a:ext>
            </a:extLst>
          </p:cNvPr>
          <p:cNvSpPr>
            <a:spLocks noGrp="1"/>
          </p:cNvSpPr>
          <p:nvPr>
            <p:ph type="sldNum" sz="quarter" idx="12"/>
          </p:nvPr>
        </p:nvSpPr>
        <p:spPr/>
        <p:txBody>
          <a:bodyPr>
            <a:normAutofit fontScale="92500" lnSpcReduction="20000"/>
          </a:bodyPr>
          <a:lstStyle/>
          <a:p>
            <a:fld id="{283B9EA5-CE9A-4950-A80C-5ADF06B45BB8}" type="slidenum">
              <a:rPr lang="en-US" smtClean="0"/>
              <a:pPr/>
              <a:t>25</a:t>
            </a:fld>
            <a:endParaRPr lang="en-US" dirty="0"/>
          </a:p>
        </p:txBody>
      </p:sp>
      <p:sp>
        <p:nvSpPr>
          <p:cNvPr id="4" name="Content Placeholder 3">
            <a:extLst>
              <a:ext uri="{FF2B5EF4-FFF2-40B4-BE49-F238E27FC236}">
                <a16:creationId xmlns:a16="http://schemas.microsoft.com/office/drawing/2014/main" id="{05C44F78-FF7C-375D-5944-BAAA222AA9D2}"/>
              </a:ext>
            </a:extLst>
          </p:cNvPr>
          <p:cNvSpPr>
            <a:spLocks noGrp="1"/>
          </p:cNvSpPr>
          <p:nvPr>
            <p:ph sz="quarter" idx="1"/>
          </p:nvPr>
        </p:nvSpPr>
        <p:spPr/>
        <p:txBody>
          <a:bodyPr/>
          <a:lstStyle/>
          <a:p>
            <a:r>
              <a:rPr lang="en-US" dirty="0"/>
              <a:t>If you can’t agree on 1-bit, </a:t>
            </a:r>
            <a:br>
              <a:rPr lang="en-US" dirty="0"/>
            </a:br>
            <a:r>
              <a:rPr lang="en-US" dirty="0"/>
              <a:t>generalizing to larger values isn’t going to help you</a:t>
            </a:r>
          </a:p>
          <a:p>
            <a:endParaRPr lang="en-US" dirty="0"/>
          </a:p>
          <a:p>
            <a:r>
              <a:rPr lang="en-US" dirty="0"/>
              <a:t>If you can’t guarantee convergence with crash faults, </a:t>
            </a:r>
            <a:br>
              <a:rPr lang="en-US" dirty="0"/>
            </a:br>
            <a:r>
              <a:rPr lang="en-US" dirty="0"/>
              <a:t>no way you can guarantee convergence with byzantine faults</a:t>
            </a:r>
          </a:p>
          <a:p>
            <a:endParaRPr lang="en-US" dirty="0"/>
          </a:p>
          <a:p>
            <a:r>
              <a:rPr lang="en-US" dirty="0"/>
              <a:t>If you can’t guarantee convergence on a reliable network, </a:t>
            </a:r>
            <a:br>
              <a:rPr lang="en-US" dirty="0"/>
            </a:br>
            <a:r>
              <a:rPr lang="en-US" dirty="0"/>
              <a:t>no way you can on an unreliable network</a:t>
            </a:r>
          </a:p>
          <a:p>
            <a:endParaRPr lang="en-US" dirty="0"/>
          </a:p>
        </p:txBody>
      </p:sp>
    </p:spTree>
    <p:extLst>
      <p:ext uri="{BB962C8B-B14F-4D97-AF65-F5344CB8AC3E}">
        <p14:creationId xmlns:p14="http://schemas.microsoft.com/office/powerpoint/2010/main" val="331974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a:t>Execution, configuration, events</a:t>
            </a:r>
          </a:p>
        </p:txBody>
      </p:sp>
      <p:sp>
        <p:nvSpPr>
          <p:cNvPr id="30722" name="Rectangle 3"/>
          <p:cNvSpPr>
            <a:spLocks noGrp="1" noChangeArrowheads="1"/>
          </p:cNvSpPr>
          <p:nvPr>
            <p:ph idx="1"/>
          </p:nvPr>
        </p:nvSpPr>
        <p:spPr/>
        <p:txBody>
          <a:bodyPr/>
          <a:lstStyle/>
          <a:p>
            <a:r>
              <a:rPr lang="en-US" dirty="0"/>
              <a:t>Set of processes p</a:t>
            </a:r>
            <a:r>
              <a:rPr lang="en-US" baseline="-25000" dirty="0"/>
              <a:t>i</a:t>
            </a:r>
            <a:r>
              <a:rPr lang="en-US" dirty="0"/>
              <a:t>, </a:t>
            </a:r>
          </a:p>
          <a:p>
            <a:r>
              <a:rPr lang="en-US" dirty="0"/>
              <a:t>State S</a:t>
            </a:r>
            <a:r>
              <a:rPr lang="en-US" baseline="-25000" dirty="0"/>
              <a:t>i</a:t>
            </a:r>
            <a:r>
              <a:rPr lang="en-US" dirty="0"/>
              <a:t>: each process has a state</a:t>
            </a:r>
            <a:endParaRPr lang="en-US" baseline="-25000" dirty="0"/>
          </a:p>
          <a:p>
            <a:r>
              <a:rPr lang="en-US" dirty="0"/>
              <a:t>Configuration C</a:t>
            </a:r>
            <a:r>
              <a:rPr lang="en-US" baseline="-25000" dirty="0"/>
              <a:t>t</a:t>
            </a:r>
            <a:r>
              <a:rPr lang="en-US" dirty="0"/>
              <a:t>: set of the state of each process at some moment in time</a:t>
            </a:r>
          </a:p>
          <a:p>
            <a:r>
              <a:rPr lang="en-US" dirty="0"/>
              <a:t>Events: send and deliver messages, events can change the state at a process </a:t>
            </a:r>
          </a:p>
          <a:p>
            <a:r>
              <a:rPr lang="en-US" dirty="0"/>
              <a:t>Execution: sequence of configuration and events</a:t>
            </a:r>
          </a:p>
          <a:p>
            <a:endParaRPr lang="en-US" dirty="0"/>
          </a:p>
          <a:p>
            <a:r>
              <a:rPr lang="en-US" dirty="0"/>
              <a:t>A process p</a:t>
            </a:r>
            <a:r>
              <a:rPr lang="en-US" baseline="-25000" dirty="0"/>
              <a:t>i </a:t>
            </a:r>
            <a:r>
              <a:rPr lang="en-US" dirty="0"/>
              <a:t>can send a message at most once</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26</a:t>
            </a:fld>
            <a:endParaRPr lang="en-US"/>
          </a:p>
        </p:txBody>
      </p:sp>
    </p:spTree>
    <p:extLst>
      <p:ext uri="{BB962C8B-B14F-4D97-AF65-F5344CB8AC3E}">
        <p14:creationId xmlns:p14="http://schemas.microsoft.com/office/powerpoint/2010/main" val="1829314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6"/>
          <p:cNvSpPr>
            <a:spLocks noGrp="1"/>
          </p:cNvSpPr>
          <p:nvPr>
            <p:ph type="title"/>
          </p:nvPr>
        </p:nvSpPr>
        <p:spPr/>
        <p:txBody>
          <a:bodyPr/>
          <a:lstStyle/>
          <a:p>
            <a:r>
              <a:rPr lang="en-US" dirty="0"/>
              <a:t>The problem</a:t>
            </a:r>
          </a:p>
        </p:txBody>
      </p:sp>
      <p:sp>
        <p:nvSpPr>
          <p:cNvPr id="32769" name="Rectangle 2"/>
          <p:cNvSpPr>
            <a:spLocks noGrp="1" noChangeArrowheads="1"/>
          </p:cNvSpPr>
          <p:nvPr>
            <p:ph idx="1"/>
          </p:nvPr>
        </p:nvSpPr>
        <p:spPr/>
        <p:txBody>
          <a:bodyPr/>
          <a:lstStyle/>
          <a:p>
            <a:r>
              <a:rPr lang="en-US" dirty="0"/>
              <a:t>Input:</a:t>
            </a:r>
          </a:p>
          <a:p>
            <a:pPr lvl="1"/>
            <a:r>
              <a:rPr lang="en-US" dirty="0"/>
              <a:t>1 or 0 to each process</a:t>
            </a:r>
          </a:p>
          <a:p>
            <a:pPr lvl="1"/>
            <a:endParaRPr lang="en-US" dirty="0"/>
          </a:p>
          <a:p>
            <a:r>
              <a:rPr lang="en-US" dirty="0"/>
              <a:t>Properties:</a:t>
            </a:r>
          </a:p>
          <a:p>
            <a:pPr lvl="1"/>
            <a:r>
              <a:rPr lang="en-US" dirty="0"/>
              <a:t>Agreement: all non-faulty processes decide on the same value, e.g., min (C</a:t>
            </a:r>
            <a:r>
              <a:rPr lang="en-US" baseline="-25000" dirty="0"/>
              <a:t>t</a:t>
            </a:r>
            <a:r>
              <a:rPr lang="en-US" dirty="0"/>
              <a:t>)</a:t>
            </a:r>
          </a:p>
          <a:p>
            <a:pPr lvl="1"/>
            <a:r>
              <a:rPr lang="en-US" dirty="0"/>
              <a:t>Validity: if a process decides on a value, then there was a process that started with that value</a:t>
            </a:r>
          </a:p>
          <a:p>
            <a:pPr lvl="1"/>
            <a:r>
              <a:rPr lang="en-US" dirty="0"/>
              <a:t>Termination: A non-faulty process decides in a finite time</a:t>
            </a:r>
          </a:p>
          <a:p>
            <a:pPr lvl="1"/>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27</a:t>
            </a:fld>
            <a:endParaRPr lang="en-US"/>
          </a:p>
        </p:txBody>
      </p:sp>
    </p:spTree>
    <p:extLst>
      <p:ext uri="{BB962C8B-B14F-4D97-AF65-F5344CB8AC3E}">
        <p14:creationId xmlns:p14="http://schemas.microsoft.com/office/powerpoint/2010/main" val="838486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lang="en-US"/>
              <a:t>FLP Proof Sketch</a:t>
            </a:r>
          </a:p>
        </p:txBody>
      </p:sp>
      <p:sp>
        <p:nvSpPr>
          <p:cNvPr id="3" name="Content Placeholder 2"/>
          <p:cNvSpPr>
            <a:spLocks noGrp="1"/>
          </p:cNvSpPr>
          <p:nvPr>
            <p:ph sz="quarter" idx="1"/>
          </p:nvPr>
        </p:nvSpPr>
        <p:spPr>
          <a:xfrm>
            <a:off x="203200" y="1600200"/>
            <a:ext cx="11785600" cy="5105400"/>
          </a:xfrm>
        </p:spPr>
        <p:txBody>
          <a:bodyPr>
            <a:normAutofit/>
          </a:bodyPr>
          <a:lstStyle/>
          <a:p>
            <a:r>
              <a:rPr lang="en-US" dirty="0"/>
              <a:t>In an asynchronous system, a process x cannot tell whether a non-responsive process y has crashed or is just slow</a:t>
            </a:r>
          </a:p>
          <a:p>
            <a:endParaRPr lang="en-US" dirty="0"/>
          </a:p>
          <a:p>
            <a:r>
              <a:rPr lang="en-US" dirty="0"/>
              <a:t>Recall, what can x do?</a:t>
            </a:r>
          </a:p>
          <a:p>
            <a:pPr lvl="1"/>
            <a:r>
              <a:rPr lang="en-US" dirty="0"/>
              <a:t>If x waits, it will block indefinitely since it might never receive the message from y</a:t>
            </a:r>
          </a:p>
          <a:p>
            <a:pPr lvl="1"/>
            <a:r>
              <a:rPr lang="en-US" dirty="0"/>
              <a:t>If x decides, it may find out later that y made a different decision</a:t>
            </a:r>
          </a:p>
          <a:p>
            <a:endParaRPr lang="en-US" dirty="0"/>
          </a:p>
          <a:p>
            <a:r>
              <a:rPr lang="en-US" dirty="0"/>
              <a:t>Proof constructs a scenario where each attempt to decide is overruled by a delayed, asynchronous message</a:t>
            </a:r>
          </a:p>
          <a:p>
            <a:pPr lvl="1"/>
            <a:r>
              <a:rPr lang="en-US" dirty="0"/>
              <a:t>Thus, the system oscillates between 0 and 1 never converges</a:t>
            </a:r>
          </a:p>
        </p:txBody>
      </p:sp>
    </p:spTree>
    <p:extLst>
      <p:ext uri="{BB962C8B-B14F-4D97-AF65-F5344CB8AC3E}">
        <p14:creationId xmlns:p14="http://schemas.microsoft.com/office/powerpoint/2010/main" val="762069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8B0025C-5E51-42B7-BDB5-BE02B62926E2}"/>
              </a:ext>
            </a:extLst>
          </p:cNvPr>
          <p:cNvCxnSpPr/>
          <p:nvPr/>
        </p:nvCxnSpPr>
        <p:spPr>
          <a:xfrm>
            <a:off x="3962347" y="1311085"/>
            <a:ext cx="0" cy="5379416"/>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4C041E-FFF8-45E7-9E0A-B5F51D11F5D6}"/>
              </a:ext>
            </a:extLst>
          </p:cNvPr>
          <p:cNvCxnSpPr/>
          <p:nvPr/>
        </p:nvCxnSpPr>
        <p:spPr>
          <a:xfrm>
            <a:off x="5756325" y="1311084"/>
            <a:ext cx="0" cy="5379417"/>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8ADF36B-D705-4855-AC10-333C10E7CBCA}"/>
              </a:ext>
            </a:extLst>
          </p:cNvPr>
          <p:cNvCxnSpPr/>
          <p:nvPr/>
        </p:nvCxnSpPr>
        <p:spPr>
          <a:xfrm>
            <a:off x="7602352" y="1281174"/>
            <a:ext cx="0" cy="5409327"/>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C965750-6F10-4FE8-B687-2B87B1780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9667" y="370447"/>
            <a:ext cx="753342" cy="753342"/>
          </a:xfrm>
          <a:prstGeom prst="rect">
            <a:avLst/>
          </a:prstGeom>
        </p:spPr>
      </p:pic>
      <p:pic>
        <p:nvPicPr>
          <p:cNvPr id="8" name="Picture 7">
            <a:extLst>
              <a:ext uri="{FF2B5EF4-FFF2-40B4-BE49-F238E27FC236}">
                <a16:creationId xmlns:a16="http://schemas.microsoft.com/office/drawing/2014/main" id="{076FA250-A551-4779-B5B9-4F0DBFD4F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142" y="370447"/>
            <a:ext cx="753342" cy="753342"/>
          </a:xfrm>
          <a:prstGeom prst="rect">
            <a:avLst/>
          </a:prstGeom>
        </p:spPr>
      </p:pic>
      <p:pic>
        <p:nvPicPr>
          <p:cNvPr id="9" name="Picture 8">
            <a:extLst>
              <a:ext uri="{FF2B5EF4-FFF2-40B4-BE49-F238E27FC236}">
                <a16:creationId xmlns:a16="http://schemas.microsoft.com/office/drawing/2014/main" id="{9B55C482-1E8E-4AC7-B223-0D569E2A0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617" y="370447"/>
            <a:ext cx="753342" cy="753342"/>
          </a:xfrm>
          <a:prstGeom prst="rect">
            <a:avLst/>
          </a:prstGeom>
        </p:spPr>
      </p:pic>
      <p:sp>
        <p:nvSpPr>
          <p:cNvPr id="10" name="TextBox 9">
            <a:extLst>
              <a:ext uri="{FF2B5EF4-FFF2-40B4-BE49-F238E27FC236}">
                <a16:creationId xmlns:a16="http://schemas.microsoft.com/office/drawing/2014/main" id="{93567E5E-29FF-49FE-9EB5-A2FC51E33E67}"/>
              </a:ext>
            </a:extLst>
          </p:cNvPr>
          <p:cNvSpPr txBox="1"/>
          <p:nvPr/>
        </p:nvSpPr>
        <p:spPr>
          <a:xfrm>
            <a:off x="3381280" y="-29663"/>
            <a:ext cx="1130118" cy="400110"/>
          </a:xfrm>
          <a:prstGeom prst="rect">
            <a:avLst/>
          </a:prstGeom>
          <a:noFill/>
        </p:spPr>
        <p:txBody>
          <a:bodyPr wrap="none" rtlCol="0">
            <a:spAutoFit/>
          </a:bodyPr>
          <a:lstStyle/>
          <a:p>
            <a:pPr algn="ctr"/>
            <a:r>
              <a:rPr lang="en-US" sz="2000" dirty="0"/>
              <a:t>Process 1</a:t>
            </a:r>
          </a:p>
        </p:txBody>
      </p:sp>
      <p:sp>
        <p:nvSpPr>
          <p:cNvPr id="11" name="TextBox 10">
            <a:extLst>
              <a:ext uri="{FF2B5EF4-FFF2-40B4-BE49-F238E27FC236}">
                <a16:creationId xmlns:a16="http://schemas.microsoft.com/office/drawing/2014/main" id="{9E49C46D-DE48-44D9-B3FF-50430ECA650A}"/>
              </a:ext>
            </a:extLst>
          </p:cNvPr>
          <p:cNvSpPr txBox="1"/>
          <p:nvPr/>
        </p:nvSpPr>
        <p:spPr>
          <a:xfrm>
            <a:off x="5174755" y="-29663"/>
            <a:ext cx="1130118" cy="400110"/>
          </a:xfrm>
          <a:prstGeom prst="rect">
            <a:avLst/>
          </a:prstGeom>
          <a:noFill/>
        </p:spPr>
        <p:txBody>
          <a:bodyPr wrap="none" rtlCol="0">
            <a:spAutoFit/>
          </a:bodyPr>
          <a:lstStyle/>
          <a:p>
            <a:pPr algn="ctr"/>
            <a:r>
              <a:rPr lang="en-US" sz="2000" dirty="0"/>
              <a:t>Process 2</a:t>
            </a:r>
          </a:p>
        </p:txBody>
      </p:sp>
      <p:sp>
        <p:nvSpPr>
          <p:cNvPr id="12" name="TextBox 11">
            <a:extLst>
              <a:ext uri="{FF2B5EF4-FFF2-40B4-BE49-F238E27FC236}">
                <a16:creationId xmlns:a16="http://schemas.microsoft.com/office/drawing/2014/main" id="{EF6E63C0-B7D6-4C93-B58E-DC00890CE6E8}"/>
              </a:ext>
            </a:extLst>
          </p:cNvPr>
          <p:cNvSpPr txBox="1"/>
          <p:nvPr/>
        </p:nvSpPr>
        <p:spPr>
          <a:xfrm>
            <a:off x="6968230" y="-29663"/>
            <a:ext cx="1130118" cy="400110"/>
          </a:xfrm>
          <a:prstGeom prst="rect">
            <a:avLst/>
          </a:prstGeom>
          <a:noFill/>
        </p:spPr>
        <p:txBody>
          <a:bodyPr wrap="none" rtlCol="0">
            <a:spAutoFit/>
          </a:bodyPr>
          <a:lstStyle/>
          <a:p>
            <a:pPr algn="ctr"/>
            <a:r>
              <a:rPr lang="en-US" sz="2000" dirty="0"/>
              <a:t>Process 3</a:t>
            </a:r>
          </a:p>
        </p:txBody>
      </p:sp>
      <p:cxnSp>
        <p:nvCxnSpPr>
          <p:cNvPr id="13" name="Straight Arrow Connector 12">
            <a:extLst>
              <a:ext uri="{FF2B5EF4-FFF2-40B4-BE49-F238E27FC236}">
                <a16:creationId xmlns:a16="http://schemas.microsoft.com/office/drawing/2014/main" id="{34410257-012A-4C02-901C-1BF6E7728FD6}"/>
              </a:ext>
            </a:extLst>
          </p:cNvPr>
          <p:cNvCxnSpPr/>
          <p:nvPr/>
        </p:nvCxnSpPr>
        <p:spPr>
          <a:xfrm>
            <a:off x="11795944" y="1223236"/>
            <a:ext cx="0" cy="5570089"/>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D0ED1F-396A-4C91-A3CE-3071824D8412}"/>
              </a:ext>
            </a:extLst>
          </p:cNvPr>
          <p:cNvSpPr txBox="1"/>
          <p:nvPr/>
        </p:nvSpPr>
        <p:spPr>
          <a:xfrm rot="5400000">
            <a:off x="11591705" y="3565359"/>
            <a:ext cx="702436" cy="400110"/>
          </a:xfrm>
          <a:prstGeom prst="rect">
            <a:avLst/>
          </a:prstGeom>
          <a:noFill/>
        </p:spPr>
        <p:txBody>
          <a:bodyPr wrap="none" rtlCol="0">
            <a:spAutoFit/>
          </a:bodyPr>
          <a:lstStyle/>
          <a:p>
            <a:pPr algn="ctr"/>
            <a:r>
              <a:rPr lang="en-US" sz="2000">
                <a:solidFill>
                  <a:schemeClr val="tx2"/>
                </a:solidFill>
              </a:rPr>
              <a:t>Time</a:t>
            </a:r>
          </a:p>
        </p:txBody>
      </p:sp>
      <p:cxnSp>
        <p:nvCxnSpPr>
          <p:cNvPr id="18" name="Straight Connector 17">
            <a:extLst>
              <a:ext uri="{FF2B5EF4-FFF2-40B4-BE49-F238E27FC236}">
                <a16:creationId xmlns:a16="http://schemas.microsoft.com/office/drawing/2014/main" id="{761678FB-5F5C-4EB2-A1E2-26D40585BD80}"/>
              </a:ext>
            </a:extLst>
          </p:cNvPr>
          <p:cNvCxnSpPr/>
          <p:nvPr/>
        </p:nvCxnSpPr>
        <p:spPr>
          <a:xfrm>
            <a:off x="9343275" y="1300608"/>
            <a:ext cx="0" cy="5379417"/>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5CF8835-B536-44F2-A749-24E008130144}"/>
              </a:ext>
            </a:extLst>
          </p:cNvPr>
          <p:cNvCxnSpPr/>
          <p:nvPr/>
        </p:nvCxnSpPr>
        <p:spPr>
          <a:xfrm>
            <a:off x="11189302" y="1270698"/>
            <a:ext cx="0" cy="5409327"/>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7AF40F5-2596-4B72-BBE3-341F7B25C0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092" y="359971"/>
            <a:ext cx="753342" cy="753342"/>
          </a:xfrm>
          <a:prstGeom prst="rect">
            <a:avLst/>
          </a:prstGeom>
        </p:spPr>
      </p:pic>
      <p:pic>
        <p:nvPicPr>
          <p:cNvPr id="21" name="Picture 20">
            <a:extLst>
              <a:ext uri="{FF2B5EF4-FFF2-40B4-BE49-F238E27FC236}">
                <a16:creationId xmlns:a16="http://schemas.microsoft.com/office/drawing/2014/main" id="{938ADB7B-D666-49F6-9041-D45709D5C7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3567" y="359971"/>
            <a:ext cx="753342" cy="753342"/>
          </a:xfrm>
          <a:prstGeom prst="rect">
            <a:avLst/>
          </a:prstGeom>
        </p:spPr>
      </p:pic>
      <p:sp>
        <p:nvSpPr>
          <p:cNvPr id="22" name="TextBox 21">
            <a:extLst>
              <a:ext uri="{FF2B5EF4-FFF2-40B4-BE49-F238E27FC236}">
                <a16:creationId xmlns:a16="http://schemas.microsoft.com/office/drawing/2014/main" id="{20F00D82-0D35-49BC-A846-F6441BD911D4}"/>
              </a:ext>
            </a:extLst>
          </p:cNvPr>
          <p:cNvSpPr txBox="1"/>
          <p:nvPr/>
        </p:nvSpPr>
        <p:spPr>
          <a:xfrm>
            <a:off x="8761705" y="-40139"/>
            <a:ext cx="1130118" cy="400110"/>
          </a:xfrm>
          <a:prstGeom prst="rect">
            <a:avLst/>
          </a:prstGeom>
          <a:noFill/>
        </p:spPr>
        <p:txBody>
          <a:bodyPr wrap="none" rtlCol="0">
            <a:spAutoFit/>
          </a:bodyPr>
          <a:lstStyle/>
          <a:p>
            <a:pPr algn="ctr"/>
            <a:r>
              <a:rPr lang="en-US" sz="2000" dirty="0"/>
              <a:t>Process 4</a:t>
            </a:r>
          </a:p>
        </p:txBody>
      </p:sp>
      <p:sp>
        <p:nvSpPr>
          <p:cNvPr id="23" name="TextBox 22">
            <a:extLst>
              <a:ext uri="{FF2B5EF4-FFF2-40B4-BE49-F238E27FC236}">
                <a16:creationId xmlns:a16="http://schemas.microsoft.com/office/drawing/2014/main" id="{288C9656-01A4-464F-98CD-22074F7BF268}"/>
              </a:ext>
            </a:extLst>
          </p:cNvPr>
          <p:cNvSpPr txBox="1"/>
          <p:nvPr/>
        </p:nvSpPr>
        <p:spPr>
          <a:xfrm>
            <a:off x="10555179" y="-40139"/>
            <a:ext cx="1130118" cy="400110"/>
          </a:xfrm>
          <a:prstGeom prst="rect">
            <a:avLst/>
          </a:prstGeom>
          <a:noFill/>
        </p:spPr>
        <p:txBody>
          <a:bodyPr wrap="none" rtlCol="0">
            <a:spAutoFit/>
          </a:bodyPr>
          <a:lstStyle/>
          <a:p>
            <a:pPr algn="ctr"/>
            <a:r>
              <a:rPr lang="en-US" sz="2000" dirty="0"/>
              <a:t>Process 5</a:t>
            </a:r>
          </a:p>
        </p:txBody>
      </p:sp>
      <p:sp>
        <p:nvSpPr>
          <p:cNvPr id="24" name="TextBox 23">
            <a:extLst>
              <a:ext uri="{FF2B5EF4-FFF2-40B4-BE49-F238E27FC236}">
                <a16:creationId xmlns:a16="http://schemas.microsoft.com/office/drawing/2014/main" id="{EAA5CDB2-35FC-4EE7-9979-F27902D443E3}"/>
              </a:ext>
            </a:extLst>
          </p:cNvPr>
          <p:cNvSpPr txBox="1"/>
          <p:nvPr/>
        </p:nvSpPr>
        <p:spPr>
          <a:xfrm rot="16200000">
            <a:off x="2198913" y="2049744"/>
            <a:ext cx="1224566" cy="461665"/>
          </a:xfrm>
          <a:prstGeom prst="rect">
            <a:avLst/>
          </a:prstGeom>
          <a:noFill/>
        </p:spPr>
        <p:txBody>
          <a:bodyPr wrap="none" rtlCol="0">
            <a:spAutoFit/>
          </a:bodyPr>
          <a:lstStyle/>
          <a:p>
            <a:pPr algn="ctr"/>
            <a:r>
              <a:rPr lang="en-US" sz="2400" b="1" i="1" dirty="0"/>
              <a:t>Round 1</a:t>
            </a:r>
          </a:p>
        </p:txBody>
      </p:sp>
      <p:sp>
        <p:nvSpPr>
          <p:cNvPr id="81" name="TextBox 80">
            <a:extLst>
              <a:ext uri="{FF2B5EF4-FFF2-40B4-BE49-F238E27FC236}">
                <a16:creationId xmlns:a16="http://schemas.microsoft.com/office/drawing/2014/main" id="{8C3B7241-90F8-42D2-9855-FB36CB3FDD7C}"/>
              </a:ext>
            </a:extLst>
          </p:cNvPr>
          <p:cNvSpPr txBox="1"/>
          <p:nvPr/>
        </p:nvSpPr>
        <p:spPr>
          <a:xfrm>
            <a:off x="66254" y="2348993"/>
            <a:ext cx="2330894" cy="1569660"/>
          </a:xfrm>
          <a:prstGeom prst="rect">
            <a:avLst/>
          </a:prstGeom>
          <a:noFill/>
        </p:spPr>
        <p:txBody>
          <a:bodyPr wrap="square" rtlCol="0">
            <a:spAutoFit/>
          </a:bodyPr>
          <a:lstStyle/>
          <a:p>
            <a:r>
              <a:rPr lang="en-US" sz="2400" i="1" dirty="0"/>
              <a:t>n</a:t>
            </a:r>
            <a:r>
              <a:rPr lang="en-US" sz="2400" dirty="0"/>
              <a:t> = 5 processes</a:t>
            </a:r>
          </a:p>
          <a:p>
            <a:endParaRPr lang="en-US" sz="2400" i="1" dirty="0"/>
          </a:p>
          <a:p>
            <a:pPr algn="ctr"/>
            <a:r>
              <a:rPr lang="en-US" sz="2400" u="sng" dirty="0"/>
              <a:t>Legend</a:t>
            </a:r>
          </a:p>
          <a:p>
            <a:pPr algn="ctr"/>
            <a:r>
              <a:rPr lang="en-US" sz="2400" dirty="0"/>
              <a:t>[S</a:t>
            </a:r>
            <a:r>
              <a:rPr lang="en-US" sz="2400" baseline="-25000" dirty="0"/>
              <a:t>1</a:t>
            </a:r>
            <a:r>
              <a:rPr lang="en-US" sz="2400" dirty="0"/>
              <a:t>, S</a:t>
            </a:r>
            <a:r>
              <a:rPr lang="en-US" sz="2400" baseline="-25000" dirty="0"/>
              <a:t>2</a:t>
            </a:r>
            <a:r>
              <a:rPr lang="en-US" sz="2400" dirty="0"/>
              <a:t>, S</a:t>
            </a:r>
            <a:r>
              <a:rPr lang="en-US" sz="2400" baseline="-25000" dirty="0"/>
              <a:t>3</a:t>
            </a:r>
            <a:r>
              <a:rPr lang="en-US" sz="2400" dirty="0"/>
              <a:t>, S</a:t>
            </a:r>
            <a:r>
              <a:rPr lang="en-US" sz="2400" baseline="-25000" dirty="0"/>
              <a:t>4</a:t>
            </a:r>
            <a:r>
              <a:rPr lang="en-US" sz="2400" dirty="0"/>
              <a:t>, S</a:t>
            </a:r>
            <a:r>
              <a:rPr lang="en-US" sz="2400" baseline="-25000" dirty="0"/>
              <a:t>5</a:t>
            </a:r>
            <a:r>
              <a:rPr lang="en-US" sz="2400" dirty="0"/>
              <a:t>]</a:t>
            </a:r>
          </a:p>
        </p:txBody>
      </p:sp>
      <p:sp>
        <p:nvSpPr>
          <p:cNvPr id="82" name="Rectangle 81">
            <a:extLst>
              <a:ext uri="{FF2B5EF4-FFF2-40B4-BE49-F238E27FC236}">
                <a16:creationId xmlns:a16="http://schemas.microsoft.com/office/drawing/2014/main" id="{0C9EA979-3FAD-4D8C-A066-711FE776F81D}"/>
              </a:ext>
            </a:extLst>
          </p:cNvPr>
          <p:cNvSpPr/>
          <p:nvPr/>
        </p:nvSpPr>
        <p:spPr>
          <a:xfrm>
            <a:off x="3790194" y="1219614"/>
            <a:ext cx="345313" cy="349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a:t>
            </a:r>
          </a:p>
        </p:txBody>
      </p:sp>
      <p:sp>
        <p:nvSpPr>
          <p:cNvPr id="83" name="Rectangle 82">
            <a:extLst>
              <a:ext uri="{FF2B5EF4-FFF2-40B4-BE49-F238E27FC236}">
                <a16:creationId xmlns:a16="http://schemas.microsoft.com/office/drawing/2014/main" id="{51A7471A-CDBB-4F62-930E-362E55F1FE30}"/>
              </a:ext>
            </a:extLst>
          </p:cNvPr>
          <p:cNvSpPr/>
          <p:nvPr/>
        </p:nvSpPr>
        <p:spPr>
          <a:xfrm>
            <a:off x="7429695" y="1219614"/>
            <a:ext cx="345313" cy="3498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0</a:t>
            </a:r>
          </a:p>
        </p:txBody>
      </p:sp>
      <p:sp>
        <p:nvSpPr>
          <p:cNvPr id="84" name="Rectangle 83">
            <a:extLst>
              <a:ext uri="{FF2B5EF4-FFF2-40B4-BE49-F238E27FC236}">
                <a16:creationId xmlns:a16="http://schemas.microsoft.com/office/drawing/2014/main" id="{9913ADFB-5742-4A70-A72D-DC330993D940}"/>
              </a:ext>
            </a:extLst>
          </p:cNvPr>
          <p:cNvSpPr/>
          <p:nvPr/>
        </p:nvSpPr>
        <p:spPr>
          <a:xfrm>
            <a:off x="9181179" y="1219614"/>
            <a:ext cx="345313" cy="3498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0</a:t>
            </a:r>
          </a:p>
        </p:txBody>
      </p:sp>
      <p:sp>
        <p:nvSpPr>
          <p:cNvPr id="85" name="Rectangle 84">
            <a:extLst>
              <a:ext uri="{FF2B5EF4-FFF2-40B4-BE49-F238E27FC236}">
                <a16:creationId xmlns:a16="http://schemas.microsoft.com/office/drawing/2014/main" id="{1DC08DE6-61E4-4CFE-BFD8-E39FC470FB1B}"/>
              </a:ext>
            </a:extLst>
          </p:cNvPr>
          <p:cNvSpPr/>
          <p:nvPr/>
        </p:nvSpPr>
        <p:spPr>
          <a:xfrm>
            <a:off x="5583166" y="1219614"/>
            <a:ext cx="345313" cy="3498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t>1</a:t>
            </a:r>
          </a:p>
        </p:txBody>
      </p:sp>
      <p:sp>
        <p:nvSpPr>
          <p:cNvPr id="87" name="Arrow: Right 86">
            <a:extLst>
              <a:ext uri="{FF2B5EF4-FFF2-40B4-BE49-F238E27FC236}">
                <a16:creationId xmlns:a16="http://schemas.microsoft.com/office/drawing/2014/main" id="{C605AF2A-64DC-428A-BE7A-CDD38548F5B3}"/>
              </a:ext>
            </a:extLst>
          </p:cNvPr>
          <p:cNvSpPr/>
          <p:nvPr/>
        </p:nvSpPr>
        <p:spPr>
          <a:xfrm>
            <a:off x="3962347" y="1794972"/>
            <a:ext cx="7226945" cy="349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Right 87">
            <a:extLst>
              <a:ext uri="{FF2B5EF4-FFF2-40B4-BE49-F238E27FC236}">
                <a16:creationId xmlns:a16="http://schemas.microsoft.com/office/drawing/2014/main" id="{A896255B-92AC-4410-923F-47F38053CCEA}"/>
              </a:ext>
            </a:extLst>
          </p:cNvPr>
          <p:cNvSpPr/>
          <p:nvPr/>
        </p:nvSpPr>
        <p:spPr>
          <a:xfrm>
            <a:off x="5756325" y="1930720"/>
            <a:ext cx="5432967" cy="34985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0" name="Arrow: Left 89">
            <a:extLst>
              <a:ext uri="{FF2B5EF4-FFF2-40B4-BE49-F238E27FC236}">
                <a16:creationId xmlns:a16="http://schemas.microsoft.com/office/drawing/2014/main" id="{73247E87-4947-4F35-A2BA-7B5B7E3BC5B8}"/>
              </a:ext>
            </a:extLst>
          </p:cNvPr>
          <p:cNvSpPr/>
          <p:nvPr/>
        </p:nvSpPr>
        <p:spPr>
          <a:xfrm>
            <a:off x="3962337" y="1922768"/>
            <a:ext cx="1777476" cy="35780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Arrow: Right 90">
            <a:extLst>
              <a:ext uri="{FF2B5EF4-FFF2-40B4-BE49-F238E27FC236}">
                <a16:creationId xmlns:a16="http://schemas.microsoft.com/office/drawing/2014/main" id="{BD185CFE-27AB-4459-B0A7-38A310E15DAD}"/>
              </a:ext>
            </a:extLst>
          </p:cNvPr>
          <p:cNvSpPr/>
          <p:nvPr/>
        </p:nvSpPr>
        <p:spPr>
          <a:xfrm>
            <a:off x="7600524" y="2114519"/>
            <a:ext cx="3605280" cy="3498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2" name="Arrow: Left 91">
            <a:extLst>
              <a:ext uri="{FF2B5EF4-FFF2-40B4-BE49-F238E27FC236}">
                <a16:creationId xmlns:a16="http://schemas.microsoft.com/office/drawing/2014/main" id="{43EC59FD-D62F-419C-82DD-DA3231BCE582}"/>
              </a:ext>
            </a:extLst>
          </p:cNvPr>
          <p:cNvSpPr/>
          <p:nvPr/>
        </p:nvSpPr>
        <p:spPr>
          <a:xfrm>
            <a:off x="3962332" y="2106567"/>
            <a:ext cx="3621679" cy="35780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3" name="Arrow: Right 92">
            <a:extLst>
              <a:ext uri="{FF2B5EF4-FFF2-40B4-BE49-F238E27FC236}">
                <a16:creationId xmlns:a16="http://schemas.microsoft.com/office/drawing/2014/main" id="{84976184-8872-4B86-B229-60DC5B33A877}"/>
              </a:ext>
            </a:extLst>
          </p:cNvPr>
          <p:cNvSpPr/>
          <p:nvPr/>
        </p:nvSpPr>
        <p:spPr>
          <a:xfrm>
            <a:off x="9359788" y="2290366"/>
            <a:ext cx="1827685" cy="34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4" name="Arrow: Left 93">
            <a:extLst>
              <a:ext uri="{FF2B5EF4-FFF2-40B4-BE49-F238E27FC236}">
                <a16:creationId xmlns:a16="http://schemas.microsoft.com/office/drawing/2014/main" id="{2C1FF1F5-F45F-410A-9C44-97AA7A3541D4}"/>
              </a:ext>
            </a:extLst>
          </p:cNvPr>
          <p:cNvSpPr/>
          <p:nvPr/>
        </p:nvSpPr>
        <p:spPr>
          <a:xfrm>
            <a:off x="3978860" y="2282414"/>
            <a:ext cx="5364415" cy="35780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1F90961-9AD9-4507-93DA-409802142455}"/>
              </a:ext>
            </a:extLst>
          </p:cNvPr>
          <p:cNvSpPr/>
          <p:nvPr/>
        </p:nvSpPr>
        <p:spPr>
          <a:xfrm>
            <a:off x="3221541" y="2919093"/>
            <a:ext cx="1481582" cy="349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[0, 1, 0, 0, ?]</a:t>
            </a:r>
          </a:p>
        </p:txBody>
      </p:sp>
      <p:sp>
        <p:nvSpPr>
          <p:cNvPr id="96" name="Rectangle 95">
            <a:extLst>
              <a:ext uri="{FF2B5EF4-FFF2-40B4-BE49-F238E27FC236}">
                <a16:creationId xmlns:a16="http://schemas.microsoft.com/office/drawing/2014/main" id="{DB50A085-4044-4D6F-94F1-7F6C34A2C6C0}"/>
              </a:ext>
            </a:extLst>
          </p:cNvPr>
          <p:cNvSpPr/>
          <p:nvPr/>
        </p:nvSpPr>
        <p:spPr>
          <a:xfrm>
            <a:off x="6846231" y="2927045"/>
            <a:ext cx="1484847" cy="3498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[0, 1, 0, 0, ?]</a:t>
            </a:r>
          </a:p>
        </p:txBody>
      </p:sp>
      <p:sp>
        <p:nvSpPr>
          <p:cNvPr id="97" name="Rectangle 96">
            <a:extLst>
              <a:ext uri="{FF2B5EF4-FFF2-40B4-BE49-F238E27FC236}">
                <a16:creationId xmlns:a16="http://schemas.microsoft.com/office/drawing/2014/main" id="{493BE616-4475-4071-9994-135729104AA3}"/>
              </a:ext>
            </a:extLst>
          </p:cNvPr>
          <p:cNvSpPr/>
          <p:nvPr/>
        </p:nvSpPr>
        <p:spPr>
          <a:xfrm>
            <a:off x="8594159" y="2928012"/>
            <a:ext cx="1498231" cy="34985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t>[0, 1, 0, 0, ?]</a:t>
            </a:r>
          </a:p>
        </p:txBody>
      </p:sp>
      <p:sp>
        <p:nvSpPr>
          <p:cNvPr id="98" name="Rectangle 97">
            <a:extLst>
              <a:ext uri="{FF2B5EF4-FFF2-40B4-BE49-F238E27FC236}">
                <a16:creationId xmlns:a16="http://schemas.microsoft.com/office/drawing/2014/main" id="{8B6AC7AB-2308-49CB-9740-A262559DE698}"/>
              </a:ext>
            </a:extLst>
          </p:cNvPr>
          <p:cNvSpPr/>
          <p:nvPr/>
        </p:nvSpPr>
        <p:spPr>
          <a:xfrm>
            <a:off x="5015016" y="2927045"/>
            <a:ext cx="1481581" cy="3498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[0, 1, 0, 0, ?]</a:t>
            </a:r>
          </a:p>
        </p:txBody>
      </p:sp>
      <p:sp>
        <p:nvSpPr>
          <p:cNvPr id="115" name="TextBox 114">
            <a:extLst>
              <a:ext uri="{FF2B5EF4-FFF2-40B4-BE49-F238E27FC236}">
                <a16:creationId xmlns:a16="http://schemas.microsoft.com/office/drawing/2014/main" id="{AF742AB6-A25E-4DC3-9377-3F7347314935}"/>
              </a:ext>
            </a:extLst>
          </p:cNvPr>
          <p:cNvSpPr txBox="1"/>
          <p:nvPr/>
        </p:nvSpPr>
        <p:spPr>
          <a:xfrm rot="16200000">
            <a:off x="2229451" y="4291258"/>
            <a:ext cx="1224566" cy="461665"/>
          </a:xfrm>
          <a:prstGeom prst="rect">
            <a:avLst/>
          </a:prstGeom>
          <a:noFill/>
        </p:spPr>
        <p:txBody>
          <a:bodyPr wrap="none" rtlCol="0">
            <a:spAutoFit/>
          </a:bodyPr>
          <a:lstStyle/>
          <a:p>
            <a:pPr algn="ctr"/>
            <a:r>
              <a:rPr lang="en-US" sz="2400" b="1" i="1" dirty="0"/>
              <a:t>Round 2</a:t>
            </a:r>
          </a:p>
        </p:txBody>
      </p:sp>
      <p:sp>
        <p:nvSpPr>
          <p:cNvPr id="120" name="Arrow: Right 119">
            <a:extLst>
              <a:ext uri="{FF2B5EF4-FFF2-40B4-BE49-F238E27FC236}">
                <a16:creationId xmlns:a16="http://schemas.microsoft.com/office/drawing/2014/main" id="{7AA41A5A-651C-4778-9B93-0F10880FE3AA}"/>
              </a:ext>
            </a:extLst>
          </p:cNvPr>
          <p:cNvSpPr/>
          <p:nvPr/>
        </p:nvSpPr>
        <p:spPr>
          <a:xfrm>
            <a:off x="3978875" y="3964008"/>
            <a:ext cx="7226945" cy="3498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Arrow: Right 120">
            <a:extLst>
              <a:ext uri="{FF2B5EF4-FFF2-40B4-BE49-F238E27FC236}">
                <a16:creationId xmlns:a16="http://schemas.microsoft.com/office/drawing/2014/main" id="{B46695B0-7B69-415B-8A46-27DA47565AC4}"/>
              </a:ext>
            </a:extLst>
          </p:cNvPr>
          <p:cNvSpPr/>
          <p:nvPr/>
        </p:nvSpPr>
        <p:spPr>
          <a:xfrm>
            <a:off x="5772853" y="4099756"/>
            <a:ext cx="5432967" cy="34985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2" name="Arrow: Left 121">
            <a:extLst>
              <a:ext uri="{FF2B5EF4-FFF2-40B4-BE49-F238E27FC236}">
                <a16:creationId xmlns:a16="http://schemas.microsoft.com/office/drawing/2014/main" id="{465A7F5A-BBA7-4C43-A2D6-AD6B1DC244DA}"/>
              </a:ext>
            </a:extLst>
          </p:cNvPr>
          <p:cNvSpPr/>
          <p:nvPr/>
        </p:nvSpPr>
        <p:spPr>
          <a:xfrm>
            <a:off x="3978865" y="4091804"/>
            <a:ext cx="1777476" cy="357809"/>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3" name="Arrow: Right 122">
            <a:extLst>
              <a:ext uri="{FF2B5EF4-FFF2-40B4-BE49-F238E27FC236}">
                <a16:creationId xmlns:a16="http://schemas.microsoft.com/office/drawing/2014/main" id="{0466B8AC-FFB3-4AB6-B6EB-17BFC8351BE1}"/>
              </a:ext>
            </a:extLst>
          </p:cNvPr>
          <p:cNvSpPr/>
          <p:nvPr/>
        </p:nvSpPr>
        <p:spPr>
          <a:xfrm>
            <a:off x="7617052" y="4283555"/>
            <a:ext cx="3605280" cy="3498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4" name="Arrow: Left 123">
            <a:extLst>
              <a:ext uri="{FF2B5EF4-FFF2-40B4-BE49-F238E27FC236}">
                <a16:creationId xmlns:a16="http://schemas.microsoft.com/office/drawing/2014/main" id="{82C1CB33-C3D5-4DBB-968A-661B40296D35}"/>
              </a:ext>
            </a:extLst>
          </p:cNvPr>
          <p:cNvSpPr/>
          <p:nvPr/>
        </p:nvSpPr>
        <p:spPr>
          <a:xfrm>
            <a:off x="3978860" y="4275603"/>
            <a:ext cx="3621679" cy="357809"/>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2CEBD1A-F839-4460-91D9-1C5A366BD4E5}"/>
              </a:ext>
            </a:extLst>
          </p:cNvPr>
          <p:cNvSpPr/>
          <p:nvPr/>
        </p:nvSpPr>
        <p:spPr>
          <a:xfrm>
            <a:off x="3238069" y="4865493"/>
            <a:ext cx="1481582" cy="349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 1, 0, ?, 1]</a:t>
            </a:r>
          </a:p>
        </p:txBody>
      </p:sp>
      <p:sp>
        <p:nvSpPr>
          <p:cNvPr id="128" name="Rectangle 127">
            <a:extLst>
              <a:ext uri="{FF2B5EF4-FFF2-40B4-BE49-F238E27FC236}">
                <a16:creationId xmlns:a16="http://schemas.microsoft.com/office/drawing/2014/main" id="{BEA55C2E-C94F-4406-AED5-388A0DD62A2E}"/>
              </a:ext>
            </a:extLst>
          </p:cNvPr>
          <p:cNvSpPr/>
          <p:nvPr/>
        </p:nvSpPr>
        <p:spPr>
          <a:xfrm>
            <a:off x="6862759" y="4873445"/>
            <a:ext cx="1484847" cy="3498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[1, 1, 0, ?, 1]</a:t>
            </a:r>
          </a:p>
        </p:txBody>
      </p:sp>
      <p:sp>
        <p:nvSpPr>
          <p:cNvPr id="130" name="Rectangle 129">
            <a:extLst>
              <a:ext uri="{FF2B5EF4-FFF2-40B4-BE49-F238E27FC236}">
                <a16:creationId xmlns:a16="http://schemas.microsoft.com/office/drawing/2014/main" id="{EDF51F03-7F37-4C26-B4BC-BEA2589CB0FA}"/>
              </a:ext>
            </a:extLst>
          </p:cNvPr>
          <p:cNvSpPr/>
          <p:nvPr/>
        </p:nvSpPr>
        <p:spPr>
          <a:xfrm>
            <a:off x="5031544" y="4873445"/>
            <a:ext cx="1481581" cy="34985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t>[1, 1, 0, ?, 1]</a:t>
            </a:r>
          </a:p>
        </p:txBody>
      </p:sp>
      <p:sp>
        <p:nvSpPr>
          <p:cNvPr id="62" name="Rectangle 61">
            <a:extLst>
              <a:ext uri="{FF2B5EF4-FFF2-40B4-BE49-F238E27FC236}">
                <a16:creationId xmlns:a16="http://schemas.microsoft.com/office/drawing/2014/main" id="{888F3D9F-4F00-4825-BC80-A3C58F3E5AC2}"/>
              </a:ext>
            </a:extLst>
          </p:cNvPr>
          <p:cNvSpPr/>
          <p:nvPr/>
        </p:nvSpPr>
        <p:spPr>
          <a:xfrm>
            <a:off x="11014816" y="1219614"/>
            <a:ext cx="345313" cy="3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a:t>1</a:t>
            </a:r>
          </a:p>
        </p:txBody>
      </p:sp>
      <p:sp>
        <p:nvSpPr>
          <p:cNvPr id="63" name="Arrow: Left 62">
            <a:extLst>
              <a:ext uri="{FF2B5EF4-FFF2-40B4-BE49-F238E27FC236}">
                <a16:creationId xmlns:a16="http://schemas.microsoft.com/office/drawing/2014/main" id="{E8149384-76CB-4755-A099-2F200B561BA6}"/>
              </a:ext>
            </a:extLst>
          </p:cNvPr>
          <p:cNvSpPr/>
          <p:nvPr/>
        </p:nvSpPr>
        <p:spPr>
          <a:xfrm>
            <a:off x="3961241" y="3427125"/>
            <a:ext cx="7219798" cy="357809"/>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Arrow: Left 58">
            <a:extLst>
              <a:ext uri="{FF2B5EF4-FFF2-40B4-BE49-F238E27FC236}">
                <a16:creationId xmlns:a16="http://schemas.microsoft.com/office/drawing/2014/main" id="{7CA77013-307A-4AF7-866B-359A3CF1BF37}"/>
              </a:ext>
            </a:extLst>
          </p:cNvPr>
          <p:cNvSpPr/>
          <p:nvPr/>
        </p:nvSpPr>
        <p:spPr>
          <a:xfrm>
            <a:off x="3970611" y="4446555"/>
            <a:ext cx="7219798" cy="357809"/>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7C7CC15-3CBE-4408-9ABB-1B6F241D4622}"/>
              </a:ext>
            </a:extLst>
          </p:cNvPr>
          <p:cNvSpPr/>
          <p:nvPr/>
        </p:nvSpPr>
        <p:spPr>
          <a:xfrm>
            <a:off x="10431923" y="4873445"/>
            <a:ext cx="1498231" cy="3498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[0, 1, 0, ?, 1]</a:t>
            </a:r>
          </a:p>
        </p:txBody>
      </p:sp>
      <p:sp>
        <p:nvSpPr>
          <p:cNvPr id="61" name="Arrow: Right 60">
            <a:extLst>
              <a:ext uri="{FF2B5EF4-FFF2-40B4-BE49-F238E27FC236}">
                <a16:creationId xmlns:a16="http://schemas.microsoft.com/office/drawing/2014/main" id="{B65C3042-E238-4657-B267-B652EE4EB45B}"/>
              </a:ext>
            </a:extLst>
          </p:cNvPr>
          <p:cNvSpPr/>
          <p:nvPr/>
        </p:nvSpPr>
        <p:spPr>
          <a:xfrm>
            <a:off x="9359788" y="5288406"/>
            <a:ext cx="1827685" cy="3498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5" name="Arrow: Left 64">
            <a:extLst>
              <a:ext uri="{FF2B5EF4-FFF2-40B4-BE49-F238E27FC236}">
                <a16:creationId xmlns:a16="http://schemas.microsoft.com/office/drawing/2014/main" id="{21685B13-AEED-43C8-BE81-457046160C40}"/>
              </a:ext>
            </a:extLst>
          </p:cNvPr>
          <p:cNvSpPr/>
          <p:nvPr/>
        </p:nvSpPr>
        <p:spPr>
          <a:xfrm>
            <a:off x="3978860" y="5280454"/>
            <a:ext cx="5364415" cy="357809"/>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30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randombar(horizontal)">
                                      <p:cBhvr>
                                        <p:cTn id="10" dur="500"/>
                                        <p:tgtEl>
                                          <p:spTgt spid="8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randombar(horizontal)">
                                      <p:cBhvr>
                                        <p:cTn id="13" dur="500"/>
                                        <p:tgtEl>
                                          <p:spTgt spid="8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randombar(horizontal)">
                                      <p:cBhvr>
                                        <p:cTn id="16" dur="500"/>
                                        <p:tgtEl>
                                          <p:spTgt spid="8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randombar(horizontal)">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ipe(left)">
                                      <p:cBhvr>
                                        <p:cTn id="28" dur="500"/>
                                        <p:tgtEl>
                                          <p:spTgt spid="88"/>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wipe(right)">
                                      <p:cBhvr>
                                        <p:cTn id="31" dur="500"/>
                                        <p:tgtEl>
                                          <p:spTgt spid="90"/>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wipe(left)">
                                      <p:cBhvr>
                                        <p:cTn id="35" dur="500"/>
                                        <p:tgtEl>
                                          <p:spTgt spid="9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right)">
                                      <p:cBhvr>
                                        <p:cTn id="38" dur="500"/>
                                        <p:tgtEl>
                                          <p:spTgt spid="92"/>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wipe(right)">
                                      <p:cBhvr>
                                        <p:cTn id="45" dur="500"/>
                                        <p:tgtEl>
                                          <p:spTgt spid="94"/>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Effect transition="in" filter="randombar(horizontal)">
                                      <p:cBhvr>
                                        <p:cTn id="49" dur="500"/>
                                        <p:tgtEl>
                                          <p:spTgt spid="9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randombar(horizontal)">
                                      <p:cBhvr>
                                        <p:cTn id="52" dur="500"/>
                                        <p:tgtEl>
                                          <p:spTgt spid="9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randombar(horizontal)">
                                      <p:cBhvr>
                                        <p:cTn id="55" dur="500"/>
                                        <p:tgtEl>
                                          <p:spTgt spid="9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97"/>
                                        </p:tgtEl>
                                        <p:attrNameLst>
                                          <p:attrName>style.visibility</p:attrName>
                                        </p:attrNameLst>
                                      </p:cBhvr>
                                      <p:to>
                                        <p:strVal val="visible"/>
                                      </p:to>
                                    </p:set>
                                    <p:animEffect transition="in" filter="randombar(horizontal)">
                                      <p:cBhvr>
                                        <p:cTn id="58" dur="500"/>
                                        <p:tgtEl>
                                          <p:spTgt spid="9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wipe(right)">
                                      <p:cBhvr>
                                        <p:cTn id="63" dur="500"/>
                                        <p:tgtEl>
                                          <p:spTgt spid="63"/>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fade">
                                      <p:cBhvr>
                                        <p:cTn id="68" dur="500"/>
                                        <p:tgtEl>
                                          <p:spTgt spid="115"/>
                                        </p:tgtEl>
                                      </p:cBhvr>
                                    </p:animEffect>
                                    <p:anim calcmode="lin" valueType="num">
                                      <p:cBhvr>
                                        <p:cTn id="69" dur="500" fill="hold"/>
                                        <p:tgtEl>
                                          <p:spTgt spid="115"/>
                                        </p:tgtEl>
                                        <p:attrNameLst>
                                          <p:attrName>ppt_x</p:attrName>
                                        </p:attrNameLst>
                                      </p:cBhvr>
                                      <p:tavLst>
                                        <p:tav tm="0">
                                          <p:val>
                                            <p:strVal val="#ppt_x"/>
                                          </p:val>
                                        </p:tav>
                                        <p:tav tm="100000">
                                          <p:val>
                                            <p:strVal val="#ppt_x"/>
                                          </p:val>
                                        </p:tav>
                                      </p:tavLst>
                                    </p:anim>
                                    <p:anim calcmode="lin" valueType="num">
                                      <p:cBhvr>
                                        <p:cTn id="70" dur="500" fill="hold"/>
                                        <p:tgtEl>
                                          <p:spTgt spid="115"/>
                                        </p:tgtEl>
                                        <p:attrNameLst>
                                          <p:attrName>ppt_y</p:attrName>
                                        </p:attrNameLst>
                                      </p:cBhvr>
                                      <p:tavLst>
                                        <p:tav tm="0">
                                          <p:val>
                                            <p:strVal val="#ppt_y+.1"/>
                                          </p:val>
                                        </p:tav>
                                        <p:tav tm="100000">
                                          <p:val>
                                            <p:strVal val="#ppt_y"/>
                                          </p:val>
                                        </p:tav>
                                      </p:tavLst>
                                    </p:anim>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21"/>
                                        </p:tgtEl>
                                        <p:attrNameLst>
                                          <p:attrName>style.visibility</p:attrName>
                                        </p:attrNameLst>
                                      </p:cBhvr>
                                      <p:to>
                                        <p:strVal val="visible"/>
                                      </p:to>
                                    </p:set>
                                    <p:animEffect transition="in" filter="wipe(left)">
                                      <p:cBhvr>
                                        <p:cTn id="78" dur="500"/>
                                        <p:tgtEl>
                                          <p:spTgt spid="121"/>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500"/>
                                        <p:tgtEl>
                                          <p:spTgt spid="122"/>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left)">
                                      <p:cBhvr>
                                        <p:cTn id="85" dur="500"/>
                                        <p:tgtEl>
                                          <p:spTgt spid="123"/>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right)">
                                      <p:cBhvr>
                                        <p:cTn id="88" dur="500"/>
                                        <p:tgtEl>
                                          <p:spTgt spid="124"/>
                                        </p:tgtEl>
                                      </p:cBhvr>
                                    </p:animEffect>
                                  </p:childTnLst>
                                </p:cTn>
                              </p:par>
                            </p:childTnLst>
                          </p:cTn>
                        </p:par>
                        <p:par>
                          <p:cTn id="89" fill="hold">
                            <p:stCondLst>
                              <p:cond delay="2000"/>
                            </p:stCondLst>
                            <p:childTnLst>
                              <p:par>
                                <p:cTn id="90" presetID="22" presetClass="entr" presetSubtype="2"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right)">
                                      <p:cBhvr>
                                        <p:cTn id="92" dur="500"/>
                                        <p:tgtEl>
                                          <p:spTgt spid="59"/>
                                        </p:tgtEl>
                                      </p:cBhvr>
                                    </p:animEffect>
                                  </p:childTnLst>
                                </p:cTn>
                              </p:par>
                            </p:childTnLst>
                          </p:cTn>
                        </p:par>
                        <p:par>
                          <p:cTn id="93" fill="hold">
                            <p:stCondLst>
                              <p:cond delay="2500"/>
                            </p:stCondLst>
                            <p:childTnLst>
                              <p:par>
                                <p:cTn id="94" presetID="14" presetClass="entr" presetSubtype="10" fill="hold" grpId="0" nodeType="afterEffect">
                                  <p:stCondLst>
                                    <p:cond delay="0"/>
                                  </p:stCondLst>
                                  <p:childTnLst>
                                    <p:set>
                                      <p:cBhvr>
                                        <p:cTn id="95" dur="1" fill="hold">
                                          <p:stCondLst>
                                            <p:cond delay="0"/>
                                          </p:stCondLst>
                                        </p:cTn>
                                        <p:tgtEl>
                                          <p:spTgt spid="127"/>
                                        </p:tgtEl>
                                        <p:attrNameLst>
                                          <p:attrName>style.visibility</p:attrName>
                                        </p:attrNameLst>
                                      </p:cBhvr>
                                      <p:to>
                                        <p:strVal val="visible"/>
                                      </p:to>
                                    </p:set>
                                    <p:animEffect transition="in" filter="randombar(horizontal)">
                                      <p:cBhvr>
                                        <p:cTn id="96" dur="500"/>
                                        <p:tgtEl>
                                          <p:spTgt spid="127"/>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randombar(horizontal)">
                                      <p:cBhvr>
                                        <p:cTn id="99" dur="500"/>
                                        <p:tgtEl>
                                          <p:spTgt spid="13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28"/>
                                        </p:tgtEl>
                                        <p:attrNameLst>
                                          <p:attrName>style.visibility</p:attrName>
                                        </p:attrNameLst>
                                      </p:cBhvr>
                                      <p:to>
                                        <p:strVal val="visible"/>
                                      </p:to>
                                    </p:set>
                                    <p:animEffect transition="in" filter="randombar(horizontal)">
                                      <p:cBhvr>
                                        <p:cTn id="102" dur="500"/>
                                        <p:tgtEl>
                                          <p:spTgt spid="128"/>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randombar(horizontal)">
                                      <p:cBhvr>
                                        <p:cTn id="105" dur="500"/>
                                        <p:tgtEl>
                                          <p:spTgt spid="6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wipe(left)">
                                      <p:cBhvr>
                                        <p:cTn id="110" dur="500"/>
                                        <p:tgtEl>
                                          <p:spTgt spid="6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wipe(right)">
                                      <p:cBhvr>
                                        <p:cTn id="11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7" grpId="0" animBg="1"/>
      <p:bldP spid="88" grpId="0" animBg="1"/>
      <p:bldP spid="90" grpId="0" animBg="1"/>
      <p:bldP spid="91" grpId="0" animBg="1"/>
      <p:bldP spid="92" grpId="0" animBg="1"/>
      <p:bldP spid="93" grpId="0" animBg="1"/>
      <p:bldP spid="94" grpId="0" animBg="1"/>
      <p:bldP spid="95" grpId="0" animBg="1"/>
      <p:bldP spid="96" grpId="0" animBg="1"/>
      <p:bldP spid="97" grpId="0" animBg="1"/>
      <p:bldP spid="98" grpId="0" animBg="1"/>
      <p:bldP spid="115" grpId="0"/>
      <p:bldP spid="120" grpId="0" animBg="1"/>
      <p:bldP spid="121" grpId="0" animBg="1"/>
      <p:bldP spid="122" grpId="0" animBg="1"/>
      <p:bldP spid="123" grpId="0" animBg="1"/>
      <p:bldP spid="124" grpId="0" animBg="1"/>
      <p:bldP spid="127" grpId="0" animBg="1"/>
      <p:bldP spid="128" grpId="0" animBg="1"/>
      <p:bldP spid="130" grpId="0" animBg="1"/>
      <p:bldP spid="62" grpId="0" animBg="1"/>
      <p:bldP spid="63" grpId="0" animBg="1"/>
      <p:bldP spid="59" grpId="0" animBg="1"/>
      <p:bldP spid="60" grpId="0" animBg="1"/>
      <p:bldP spid="61"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p:txBody>
          <a:bodyPr/>
          <a:lstStyle/>
          <a:p>
            <a:r>
              <a:rPr lang="en-US"/>
              <a:t>Required reading for this topic…</a:t>
            </a:r>
            <a:endParaRPr lang="en-US" dirty="0"/>
          </a:p>
        </p:txBody>
      </p:sp>
      <p:sp>
        <p:nvSpPr>
          <p:cNvPr id="115717" name="Rectangle 3"/>
          <p:cNvSpPr>
            <a:spLocks noGrp="1" noChangeArrowheads="1"/>
          </p:cNvSpPr>
          <p:nvPr>
            <p:ph sz="quarter" idx="1"/>
          </p:nvPr>
        </p:nvSpPr>
        <p:spPr>
          <a:xfrm>
            <a:off x="609600" y="1576038"/>
            <a:ext cx="8382000" cy="4937760"/>
          </a:xfrm>
        </p:spPr>
        <p:txBody>
          <a:bodyPr>
            <a:normAutofit fontScale="92500" lnSpcReduction="10000"/>
          </a:bodyPr>
          <a:lstStyle/>
          <a:p>
            <a:r>
              <a:rPr lang="en-US" dirty="0"/>
              <a:t>Michael J. Fischer, Nancy A. Lynch, and Michael S. Paterson for "Impossibility of  Distributed Consensus with One Faulty Process,” 1985.</a:t>
            </a:r>
          </a:p>
          <a:p>
            <a:r>
              <a:rPr lang="en-US" dirty="0"/>
              <a:t>Consensus in the Presence of Partial Synchrony, C. </a:t>
            </a:r>
            <a:r>
              <a:rPr lang="en-US" dirty="0" err="1"/>
              <a:t>Dwork</a:t>
            </a:r>
            <a:r>
              <a:rPr lang="en-US" dirty="0"/>
              <a:t>, Nancy Lynch, L. Stockmeyer, Journal of the Association for Computing Machinery, 1988</a:t>
            </a:r>
          </a:p>
          <a:p>
            <a:r>
              <a:rPr lang="en-US" dirty="0"/>
              <a:t>L. </a:t>
            </a:r>
            <a:r>
              <a:rPr lang="en-US" dirty="0" err="1"/>
              <a:t>Lamport</a:t>
            </a:r>
            <a:r>
              <a:rPr lang="en-US" dirty="0"/>
              <a:t>, R. </a:t>
            </a:r>
            <a:r>
              <a:rPr lang="en-US" dirty="0" err="1"/>
              <a:t>Shostak</a:t>
            </a:r>
            <a:r>
              <a:rPr lang="en-US" dirty="0"/>
              <a:t>, and M. Pease. The Byzantine Generals Problem ACM Transactions on Programming 1982.</a:t>
            </a:r>
          </a:p>
          <a:p>
            <a:r>
              <a:rPr lang="en-US" dirty="0"/>
              <a:t>M. Ben-Or. Another advantage of free choice (Extended Abstract): Completely asynchronous agreement protocol. 1983.</a:t>
            </a:r>
          </a:p>
          <a:p>
            <a:pPr marL="0" indent="0">
              <a:buNone/>
            </a:pPr>
            <a:endParaRPr lang="en-US" sz="2200" dirty="0"/>
          </a:p>
        </p:txBody>
      </p:sp>
      <p:sp>
        <p:nvSpPr>
          <p:cNvPr id="15" name="Footer Placeholder 14"/>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16" name="Slide Number Placeholder 15"/>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a:t>
            </a:fld>
            <a:endParaRPr lang="en-US"/>
          </a:p>
        </p:txBody>
      </p:sp>
      <p:pic>
        <p:nvPicPr>
          <p:cNvPr id="115718" name="Picture 7" descr="MC900437990.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3662" y="1905000"/>
            <a:ext cx="2751138"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79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t>Proof Sketch</a:t>
            </a:r>
          </a:p>
        </p:txBody>
      </p:sp>
      <p:sp>
        <p:nvSpPr>
          <p:cNvPr id="34818" name="Rectangle 3"/>
          <p:cNvSpPr>
            <a:spLocks noGrp="1" noChangeArrowheads="1"/>
          </p:cNvSpPr>
          <p:nvPr>
            <p:ph sz="quarter" idx="1"/>
          </p:nvPr>
        </p:nvSpPr>
        <p:spPr/>
        <p:txBody>
          <a:bodyPr/>
          <a:lstStyle/>
          <a:p>
            <a:r>
              <a:rPr lang="en-US" dirty="0"/>
              <a:t>The main idea of the proof is to construct an execution that does not decide (i.e. </a:t>
            </a:r>
            <a:r>
              <a:rPr lang="en-US" u="sng" dirty="0"/>
              <a:t>does not terminate</a:t>
            </a:r>
            <a:r>
              <a:rPr lang="en-US" dirty="0"/>
              <a:t>), showing that the protocol remains forever indecisive</a:t>
            </a:r>
          </a:p>
          <a:p>
            <a:r>
              <a:rPr lang="en-US" dirty="0"/>
              <a:t>Classify configurations (set of state of each process) as</a:t>
            </a:r>
          </a:p>
          <a:p>
            <a:pPr lvl="1"/>
            <a:r>
              <a:rPr lang="en-US" b="1" dirty="0"/>
              <a:t>0-valent</a:t>
            </a:r>
            <a:r>
              <a:rPr lang="en-US" dirty="0"/>
              <a:t> will result in deciding 0 (some process has decided 0 in C or if all configurations accessible from C are 0-valent; no 1-decided configurations are reachable)</a:t>
            </a:r>
          </a:p>
          <a:p>
            <a:pPr lvl="1"/>
            <a:r>
              <a:rPr lang="en-US" b="1" dirty="0"/>
              <a:t>1-valent</a:t>
            </a:r>
            <a:r>
              <a:rPr lang="en-US" dirty="0"/>
              <a:t> will result in deciding 1 (some process has decided 1 in C or if all configurations accessible from C are 1-valent; no 0-decided configurations are reachable )</a:t>
            </a:r>
          </a:p>
          <a:p>
            <a:pPr lvl="1"/>
            <a:r>
              <a:rPr lang="en-US" b="1" dirty="0"/>
              <a:t>Bivalent</a:t>
            </a:r>
            <a:r>
              <a:rPr lang="en-US" dirty="0"/>
              <a:t>  has a bivalent outcome, decision is not already predetermined, outcome can be either 0 or  both 0-decide and 1-decide configurations are reachable </a:t>
            </a:r>
          </a:p>
          <a:p>
            <a:endParaRPr lang="en-US" dirty="0"/>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30</a:t>
            </a:fld>
            <a:endParaRPr lang="en-US" dirty="0"/>
          </a:p>
        </p:txBody>
      </p:sp>
      <p:sp>
        <p:nvSpPr>
          <p:cNvPr id="34822" name="Rectangle 4"/>
          <p:cNvSpPr>
            <a:spLocks noChangeArrowheads="1"/>
          </p:cNvSpPr>
          <p:nvPr/>
        </p:nvSpPr>
        <p:spPr bwMode="auto">
          <a:xfrm>
            <a:off x="7842251" y="6261101"/>
            <a:ext cx="1847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endParaRPr lang="en-US"/>
          </a:p>
        </p:txBody>
      </p:sp>
    </p:spTree>
    <p:extLst>
      <p:ext uri="{BB962C8B-B14F-4D97-AF65-F5344CB8AC3E}">
        <p14:creationId xmlns:p14="http://schemas.microsoft.com/office/powerpoint/2010/main" val="668646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31</a:t>
            </a:fld>
            <a:endParaRPr lang="en-US" dirty="0"/>
          </a:p>
        </p:txBody>
      </p:sp>
      <p:sp>
        <p:nvSpPr>
          <p:cNvPr id="292867" name="Rectangle 3"/>
          <p:cNvSpPr>
            <a:spLocks noGrp="1" noChangeArrowheads="1"/>
          </p:cNvSpPr>
          <p:nvPr>
            <p:ph type="body" idx="1"/>
          </p:nvPr>
        </p:nvSpPr>
        <p:spPr>
          <a:xfrm>
            <a:off x="1981200" y="1341439"/>
            <a:ext cx="8229600" cy="4789487"/>
          </a:xfrm>
        </p:spPr>
        <p:txBody>
          <a:bodyPr/>
          <a:lstStyle/>
          <a:p>
            <a:endParaRPr lang="en-US" sz="1400" dirty="0"/>
          </a:p>
        </p:txBody>
      </p:sp>
      <p:sp>
        <p:nvSpPr>
          <p:cNvPr id="292895" name="Line 31"/>
          <p:cNvSpPr>
            <a:spLocks noChangeShapeType="1"/>
          </p:cNvSpPr>
          <p:nvPr/>
        </p:nvSpPr>
        <p:spPr bwMode="auto">
          <a:xfrm flipV="1">
            <a:off x="3287713" y="3644901"/>
            <a:ext cx="863600" cy="828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896" name="Line 32"/>
          <p:cNvSpPr>
            <a:spLocks noChangeShapeType="1"/>
          </p:cNvSpPr>
          <p:nvPr/>
        </p:nvSpPr>
        <p:spPr bwMode="auto">
          <a:xfrm>
            <a:off x="3287713" y="4473575"/>
            <a:ext cx="863600" cy="7191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897" name="Line 33"/>
          <p:cNvSpPr>
            <a:spLocks noChangeShapeType="1"/>
          </p:cNvSpPr>
          <p:nvPr/>
        </p:nvSpPr>
        <p:spPr bwMode="auto">
          <a:xfrm flipV="1">
            <a:off x="5375276" y="2852739"/>
            <a:ext cx="612775" cy="7207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898" name="Line 34"/>
          <p:cNvSpPr>
            <a:spLocks noChangeShapeType="1"/>
          </p:cNvSpPr>
          <p:nvPr/>
        </p:nvSpPr>
        <p:spPr bwMode="auto">
          <a:xfrm>
            <a:off x="5375276" y="5265739"/>
            <a:ext cx="612775" cy="714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899" name="Line 35"/>
          <p:cNvSpPr>
            <a:spLocks noChangeShapeType="1"/>
          </p:cNvSpPr>
          <p:nvPr/>
        </p:nvSpPr>
        <p:spPr bwMode="auto">
          <a:xfrm flipV="1">
            <a:off x="7212014" y="2060576"/>
            <a:ext cx="720725" cy="900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0" name="Line 36"/>
          <p:cNvSpPr>
            <a:spLocks noChangeShapeType="1"/>
          </p:cNvSpPr>
          <p:nvPr/>
        </p:nvSpPr>
        <p:spPr bwMode="auto">
          <a:xfrm>
            <a:off x="7212014" y="2960688"/>
            <a:ext cx="720725" cy="6842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1" name="Line 37"/>
          <p:cNvSpPr>
            <a:spLocks noChangeShapeType="1"/>
          </p:cNvSpPr>
          <p:nvPr/>
        </p:nvSpPr>
        <p:spPr bwMode="auto">
          <a:xfrm>
            <a:off x="7212014" y="5373688"/>
            <a:ext cx="7207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4" name="Line 40"/>
          <p:cNvSpPr>
            <a:spLocks noChangeShapeType="1"/>
          </p:cNvSpPr>
          <p:nvPr/>
        </p:nvSpPr>
        <p:spPr bwMode="auto">
          <a:xfrm flipV="1">
            <a:off x="9156700" y="1592264"/>
            <a:ext cx="719138" cy="504825"/>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5" name="Line 41"/>
          <p:cNvSpPr>
            <a:spLocks noChangeShapeType="1"/>
          </p:cNvSpPr>
          <p:nvPr/>
        </p:nvSpPr>
        <p:spPr bwMode="auto">
          <a:xfrm>
            <a:off x="9156700" y="2097088"/>
            <a:ext cx="431800" cy="21590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6" name="Line 42"/>
          <p:cNvSpPr>
            <a:spLocks noChangeShapeType="1"/>
          </p:cNvSpPr>
          <p:nvPr/>
        </p:nvSpPr>
        <p:spPr bwMode="auto">
          <a:xfrm flipV="1">
            <a:off x="9156700" y="3249613"/>
            <a:ext cx="323850" cy="32385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7" name="Line 43"/>
          <p:cNvSpPr>
            <a:spLocks noChangeShapeType="1"/>
          </p:cNvSpPr>
          <p:nvPr/>
        </p:nvSpPr>
        <p:spPr bwMode="auto">
          <a:xfrm>
            <a:off x="9156700" y="3573463"/>
            <a:ext cx="431800" cy="21590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8" name="Line 44"/>
          <p:cNvSpPr>
            <a:spLocks noChangeShapeType="1"/>
          </p:cNvSpPr>
          <p:nvPr/>
        </p:nvSpPr>
        <p:spPr bwMode="auto">
          <a:xfrm flipV="1">
            <a:off x="9156700" y="3465513"/>
            <a:ext cx="611188" cy="10795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909" name="Line 45"/>
          <p:cNvSpPr>
            <a:spLocks noChangeShapeType="1"/>
          </p:cNvSpPr>
          <p:nvPr/>
        </p:nvSpPr>
        <p:spPr bwMode="auto">
          <a:xfrm>
            <a:off x="9156701" y="5337176"/>
            <a:ext cx="684213" cy="144463"/>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2868" name="Text Box 4"/>
          <p:cNvSpPr txBox="1">
            <a:spLocks noChangeArrowheads="1"/>
          </p:cNvSpPr>
          <p:nvPr/>
        </p:nvSpPr>
        <p:spPr bwMode="auto">
          <a:xfrm>
            <a:off x="2063751" y="3789364"/>
            <a:ext cx="131762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 valent configuration</a:t>
            </a:r>
          </a:p>
          <a:p>
            <a:pPr>
              <a:spcBef>
                <a:spcPct val="50000"/>
              </a:spcBef>
            </a:pPr>
            <a:r>
              <a:rPr lang="en-US" sz="900">
                <a:sym typeface="Symbol" charset="0"/>
              </a:rPr>
              <a:t>{</a:t>
            </a:r>
            <a:r>
              <a:rPr lang="en-US" sz="900" i="1">
                <a:sym typeface="Symbol" charset="0"/>
              </a:rPr>
              <a:t>	P1_state,</a:t>
            </a:r>
          </a:p>
          <a:p>
            <a:pPr>
              <a:spcBef>
                <a:spcPct val="50000"/>
              </a:spcBef>
            </a:pPr>
            <a:r>
              <a:rPr lang="en-US" sz="900" i="1">
                <a:sym typeface="Symbol" charset="0"/>
              </a:rPr>
              <a:t>	P2_state,</a:t>
            </a:r>
          </a:p>
          <a:p>
            <a:pPr>
              <a:spcBef>
                <a:spcPct val="50000"/>
              </a:spcBef>
            </a:pPr>
            <a:r>
              <a:rPr lang="en-US" sz="900" i="1">
                <a:sym typeface="Symbol" charset="0"/>
              </a:rPr>
              <a:t>	P3_state,</a:t>
            </a:r>
          </a:p>
          <a:p>
            <a:pPr>
              <a:spcBef>
                <a:spcPct val="50000"/>
              </a:spcBef>
            </a:pPr>
            <a:r>
              <a:rPr lang="en-US" sz="900" i="1">
                <a:sym typeface="Symbol" charset="0"/>
              </a:rPr>
              <a:t>	P4_state,</a:t>
            </a:r>
          </a:p>
          <a:p>
            <a:pPr>
              <a:spcBef>
                <a:spcPct val="50000"/>
              </a:spcBef>
            </a:pPr>
            <a:r>
              <a:rPr lang="en-US" sz="900" i="1">
                <a:sym typeface="Symbol" charset="0"/>
              </a:rPr>
              <a:t>	</a:t>
            </a:r>
            <a:r>
              <a:rPr lang="en-US" sz="900" b="1">
                <a:sym typeface="Symbol" charset="0"/>
              </a:rPr>
              <a:t>{</a:t>
            </a:r>
            <a:r>
              <a:rPr lang="en-US" sz="900" b="1" i="1">
                <a:sym typeface="Symbol" charset="0"/>
              </a:rPr>
              <a:t>msg1</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92888" name="Text Box 24"/>
          <p:cNvSpPr txBox="1">
            <a:spLocks noChangeArrowheads="1"/>
          </p:cNvSpPr>
          <p:nvPr/>
        </p:nvSpPr>
        <p:spPr bwMode="auto">
          <a:xfrm>
            <a:off x="4187826" y="2889251"/>
            <a:ext cx="128587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0-valent configuration</a:t>
            </a:r>
          </a:p>
          <a:p>
            <a:pPr>
              <a:spcBef>
                <a:spcPct val="50000"/>
              </a:spcBef>
            </a:pPr>
            <a:r>
              <a:rPr lang="en-US" sz="900">
                <a:sym typeface="Symbol" charset="0"/>
              </a:rPr>
              <a:t>{</a:t>
            </a:r>
            <a:r>
              <a:rPr lang="en-US" sz="900" i="1">
                <a:sym typeface="Symbol" charset="0"/>
              </a:rPr>
              <a:t>	P1_state,</a:t>
            </a:r>
          </a:p>
          <a:p>
            <a:pPr>
              <a:spcBef>
                <a:spcPct val="50000"/>
              </a:spcBef>
            </a:pPr>
            <a:r>
              <a:rPr lang="en-US" sz="900" i="1">
                <a:sym typeface="Symbol" charset="0"/>
              </a:rPr>
              <a:t>	P2_state2,</a:t>
            </a:r>
          </a:p>
          <a:p>
            <a:pPr>
              <a:spcBef>
                <a:spcPct val="50000"/>
              </a:spcBef>
            </a:pPr>
            <a:r>
              <a:rPr lang="en-US" sz="900" i="1">
                <a:sym typeface="Symbol" charset="0"/>
              </a:rPr>
              <a:t>	P3_state,</a:t>
            </a:r>
          </a:p>
          <a:p>
            <a:pPr>
              <a:spcBef>
                <a:spcPct val="50000"/>
              </a:spcBef>
            </a:pPr>
            <a:r>
              <a:rPr lang="en-US" sz="900" i="1">
                <a:sym typeface="Symbol" charset="0"/>
              </a:rPr>
              <a:t>	P4_state,</a:t>
            </a:r>
          </a:p>
          <a:p>
            <a:pPr>
              <a:spcBef>
                <a:spcPct val="50000"/>
              </a:spcBef>
            </a:pPr>
            <a:r>
              <a:rPr lang="en-US" sz="900" i="1">
                <a:sym typeface="Symbol" charset="0"/>
              </a:rPr>
              <a:t>	</a:t>
            </a:r>
            <a:r>
              <a:rPr lang="en-US" sz="900" b="1">
                <a:sym typeface="Symbol" charset="0"/>
              </a:rPr>
              <a:t>{</a:t>
            </a:r>
            <a:r>
              <a:rPr lang="en-US" sz="900" b="1" i="1">
                <a:sym typeface="Symbol" charset="0"/>
              </a:rPr>
              <a:t>msg1</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92889" name="Text Box 25"/>
          <p:cNvSpPr txBox="1">
            <a:spLocks noChangeArrowheads="1"/>
          </p:cNvSpPr>
          <p:nvPr/>
        </p:nvSpPr>
        <p:spPr bwMode="auto">
          <a:xfrm>
            <a:off x="4187826" y="4473576"/>
            <a:ext cx="128587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0-valent configuration</a:t>
            </a:r>
          </a:p>
          <a:p>
            <a:pPr>
              <a:spcBef>
                <a:spcPct val="50000"/>
              </a:spcBef>
            </a:pPr>
            <a:r>
              <a:rPr lang="en-US" sz="900">
                <a:sym typeface="Symbol" charset="0"/>
              </a:rPr>
              <a:t>{</a:t>
            </a: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P2_state,</a:t>
            </a:r>
          </a:p>
          <a:p>
            <a:pPr>
              <a:spcBef>
                <a:spcPct val="50000"/>
              </a:spcBef>
            </a:pPr>
            <a:r>
              <a:rPr lang="en-US" sz="900" i="1">
                <a:sym typeface="Symbol" charset="0"/>
              </a:rPr>
              <a:t>	P3_state,</a:t>
            </a:r>
          </a:p>
          <a:p>
            <a:pPr>
              <a:spcBef>
                <a:spcPct val="50000"/>
              </a:spcBef>
            </a:pPr>
            <a:r>
              <a:rPr lang="en-US" sz="900" i="1">
                <a:sym typeface="Symbol" charset="0"/>
              </a:rPr>
              <a:t>	P4_state,</a:t>
            </a:r>
          </a:p>
          <a:p>
            <a:pPr>
              <a:spcBef>
                <a:spcPct val="50000"/>
              </a:spcBef>
            </a:pPr>
            <a:r>
              <a:rPr lang="en-US" sz="900" i="1">
                <a:sym typeface="Symbol" charset="0"/>
              </a:rPr>
              <a:t>	</a:t>
            </a:r>
            <a:r>
              <a:rPr lang="en-US" sz="900" b="1">
                <a:sym typeface="Symbol" charset="0"/>
              </a:rPr>
              <a:t>{</a:t>
            </a:r>
            <a:r>
              <a:rPr lang="en-US" sz="900" b="1" i="1">
                <a:sym typeface="Symbol" charset="0"/>
              </a:rPr>
              <a:t>msg1, msg2</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92890" name="Text Box 26"/>
          <p:cNvSpPr txBox="1">
            <a:spLocks noChangeArrowheads="1"/>
          </p:cNvSpPr>
          <p:nvPr/>
        </p:nvSpPr>
        <p:spPr bwMode="auto">
          <a:xfrm>
            <a:off x="6024564" y="2205039"/>
            <a:ext cx="128587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0-valent configuration</a:t>
            </a:r>
          </a:p>
          <a:p>
            <a:pPr>
              <a:spcBef>
                <a:spcPct val="50000"/>
              </a:spcBef>
            </a:pPr>
            <a:r>
              <a:rPr lang="en-US" sz="900">
                <a:sym typeface="Symbol" charset="0"/>
              </a:rPr>
              <a:t>{</a:t>
            </a: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P2_state2,</a:t>
            </a:r>
          </a:p>
          <a:p>
            <a:pPr>
              <a:spcBef>
                <a:spcPct val="50000"/>
              </a:spcBef>
            </a:pPr>
            <a:r>
              <a:rPr lang="en-US" sz="900" i="1">
                <a:sym typeface="Symbol" charset="0"/>
              </a:rPr>
              <a:t>	P3_state2,</a:t>
            </a:r>
          </a:p>
          <a:p>
            <a:pPr>
              <a:spcBef>
                <a:spcPct val="50000"/>
              </a:spcBef>
            </a:pPr>
            <a:r>
              <a:rPr lang="en-US" sz="900" i="1">
                <a:sym typeface="Symbol" charset="0"/>
              </a:rPr>
              <a:t>	P4_state,</a:t>
            </a:r>
          </a:p>
          <a:p>
            <a:pPr>
              <a:spcBef>
                <a:spcPct val="50000"/>
              </a:spcBef>
            </a:pPr>
            <a:r>
              <a:rPr lang="en-US" sz="900" i="1">
                <a:sym typeface="Symbol" charset="0"/>
              </a:rPr>
              <a:t>	</a:t>
            </a:r>
            <a:r>
              <a:rPr lang="en-US" sz="900" b="1">
                <a:sym typeface="Symbol" charset="0"/>
              </a:rPr>
              <a:t>{</a:t>
            </a:r>
            <a:r>
              <a:rPr lang="en-US" sz="900" b="1" i="1">
                <a:sym typeface="Symbol" charset="0"/>
              </a:rPr>
              <a:t>msg1, msg2</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92891" name="Text Box 27"/>
          <p:cNvSpPr txBox="1">
            <a:spLocks noChangeArrowheads="1"/>
          </p:cNvSpPr>
          <p:nvPr/>
        </p:nvSpPr>
        <p:spPr bwMode="auto">
          <a:xfrm>
            <a:off x="6024564" y="4616451"/>
            <a:ext cx="128587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0-valent configuration</a:t>
            </a:r>
          </a:p>
          <a:p>
            <a:pPr>
              <a:spcBef>
                <a:spcPct val="50000"/>
              </a:spcBef>
            </a:pPr>
            <a:r>
              <a:rPr lang="en-US" sz="900">
                <a:sym typeface="Symbol" charset="0"/>
              </a:rPr>
              <a:t>{</a:t>
            </a: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P2_state,</a:t>
            </a:r>
          </a:p>
          <a:p>
            <a:pPr>
              <a:spcBef>
                <a:spcPct val="50000"/>
              </a:spcBef>
            </a:pPr>
            <a:r>
              <a:rPr lang="en-US" sz="900" i="1">
                <a:sym typeface="Symbol" charset="0"/>
              </a:rPr>
              <a:t>	P3_state,</a:t>
            </a:r>
          </a:p>
          <a:p>
            <a:pPr>
              <a:spcBef>
                <a:spcPct val="50000"/>
              </a:spcBef>
            </a:pP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a:t>
            </a:r>
            <a:r>
              <a:rPr lang="en-US" sz="900" b="1">
                <a:sym typeface="Symbol" charset="0"/>
              </a:rPr>
              <a:t>{</a:t>
            </a:r>
            <a:r>
              <a:rPr lang="en-US" sz="900" b="1" i="1">
                <a:sym typeface="Symbol" charset="0"/>
              </a:rPr>
              <a:t> msg2</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92892" name="Text Box 28"/>
          <p:cNvSpPr txBox="1">
            <a:spLocks noChangeArrowheads="1"/>
          </p:cNvSpPr>
          <p:nvPr/>
        </p:nvSpPr>
        <p:spPr bwMode="auto">
          <a:xfrm>
            <a:off x="7967664" y="1268414"/>
            <a:ext cx="128587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0-valent configuration</a:t>
            </a:r>
          </a:p>
          <a:p>
            <a:pPr>
              <a:spcBef>
                <a:spcPct val="50000"/>
              </a:spcBef>
            </a:pPr>
            <a:r>
              <a:rPr lang="en-US" sz="900">
                <a:sym typeface="Symbol" charset="0"/>
              </a:rPr>
              <a:t>{</a:t>
            </a: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P2_state2,</a:t>
            </a:r>
          </a:p>
          <a:p>
            <a:pPr>
              <a:spcBef>
                <a:spcPct val="50000"/>
              </a:spcBef>
            </a:pPr>
            <a:r>
              <a:rPr lang="en-US" sz="900" i="1">
                <a:sym typeface="Symbol" charset="0"/>
              </a:rPr>
              <a:t>	P3_state2,</a:t>
            </a:r>
          </a:p>
          <a:p>
            <a:pPr>
              <a:spcBef>
                <a:spcPct val="50000"/>
              </a:spcBef>
            </a:pP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a:t>
            </a:r>
            <a:r>
              <a:rPr lang="en-US" sz="900" b="1">
                <a:sym typeface="Symbol" charset="0"/>
              </a:rPr>
              <a:t>{</a:t>
            </a:r>
            <a:r>
              <a:rPr lang="en-US" sz="900" b="1" i="1">
                <a:sym typeface="Symbol" charset="0"/>
              </a:rPr>
              <a:t> msg2</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92893" name="Text Box 29"/>
          <p:cNvSpPr txBox="1">
            <a:spLocks noChangeArrowheads="1"/>
          </p:cNvSpPr>
          <p:nvPr/>
        </p:nvSpPr>
        <p:spPr bwMode="auto">
          <a:xfrm>
            <a:off x="7967664" y="2871789"/>
            <a:ext cx="128587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0-valent configuration</a:t>
            </a:r>
          </a:p>
          <a:p>
            <a:pPr>
              <a:spcBef>
                <a:spcPct val="50000"/>
              </a:spcBef>
            </a:pPr>
            <a:r>
              <a:rPr lang="en-US" sz="900">
                <a:sym typeface="Symbol" charset="0"/>
              </a:rPr>
              <a:t>{</a:t>
            </a: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P2_state,</a:t>
            </a:r>
          </a:p>
          <a:p>
            <a:pPr>
              <a:spcBef>
                <a:spcPct val="50000"/>
              </a:spcBef>
            </a:pP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P4_state,</a:t>
            </a:r>
          </a:p>
          <a:p>
            <a:pPr>
              <a:spcBef>
                <a:spcPct val="50000"/>
              </a:spcBef>
            </a:pPr>
            <a:r>
              <a:rPr lang="en-US" sz="900" i="1">
                <a:sym typeface="Symbol" charset="0"/>
              </a:rPr>
              <a:t>	</a:t>
            </a:r>
            <a:r>
              <a:rPr lang="en-US" sz="900" b="1">
                <a:sym typeface="Symbol" charset="0"/>
              </a:rPr>
              <a:t>{</a:t>
            </a:r>
            <a:r>
              <a:rPr lang="en-US" sz="900" b="1" i="1">
                <a:sym typeface="Symbol" charset="0"/>
              </a:rPr>
              <a:t>msg1, msg2</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92894" name="Text Box 30"/>
          <p:cNvSpPr txBox="1">
            <a:spLocks noChangeArrowheads="1"/>
          </p:cNvSpPr>
          <p:nvPr/>
        </p:nvSpPr>
        <p:spPr bwMode="auto">
          <a:xfrm>
            <a:off x="7967664" y="4600576"/>
            <a:ext cx="1285875" cy="145732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900" b="1">
                <a:solidFill>
                  <a:schemeClr val="accent2"/>
                </a:solidFill>
                <a:sym typeface="Symbol" charset="0"/>
              </a:rPr>
              <a:t>0-valent configuration</a:t>
            </a:r>
          </a:p>
          <a:p>
            <a:pPr>
              <a:spcBef>
                <a:spcPct val="50000"/>
              </a:spcBef>
            </a:pPr>
            <a:r>
              <a:rPr lang="en-US" sz="900">
                <a:sym typeface="Symbol" charset="0"/>
              </a:rPr>
              <a:t>{</a:t>
            </a: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P2_state3,</a:t>
            </a:r>
          </a:p>
          <a:p>
            <a:pPr>
              <a:spcBef>
                <a:spcPct val="50000"/>
              </a:spcBef>
            </a:pPr>
            <a:r>
              <a:rPr lang="en-US" sz="900" i="1">
                <a:sym typeface="Symbol" charset="0"/>
              </a:rPr>
              <a:t>	P3_state,</a:t>
            </a:r>
          </a:p>
          <a:p>
            <a:pPr>
              <a:spcBef>
                <a:spcPct val="50000"/>
              </a:spcBef>
            </a:pPr>
            <a:r>
              <a:rPr lang="en-US" sz="900" i="1">
                <a:sym typeface="Symbol" charset="0"/>
              </a:rPr>
              <a:t>	</a:t>
            </a:r>
            <a:r>
              <a:rPr lang="en-US" sz="900" i="1">
                <a:solidFill>
                  <a:srgbClr val="FF0000"/>
                </a:solidFill>
                <a:sym typeface="Symbol" charset="0"/>
              </a:rPr>
              <a:t>decide-0</a:t>
            </a:r>
            <a:r>
              <a:rPr lang="en-US" sz="900" i="1">
                <a:sym typeface="Symbol" charset="0"/>
              </a:rPr>
              <a:t>,</a:t>
            </a:r>
          </a:p>
          <a:p>
            <a:pPr>
              <a:spcBef>
                <a:spcPct val="50000"/>
              </a:spcBef>
            </a:pPr>
            <a:r>
              <a:rPr lang="en-US" sz="900" i="1">
                <a:sym typeface="Symbol" charset="0"/>
              </a:rPr>
              <a:t>	</a:t>
            </a:r>
            <a:r>
              <a:rPr lang="en-US" sz="900" b="1">
                <a:sym typeface="Symbol" charset="0"/>
              </a:rPr>
              <a:t>{}</a:t>
            </a:r>
          </a:p>
          <a:p>
            <a:pPr>
              <a:spcBef>
                <a:spcPct val="50000"/>
              </a:spcBef>
            </a:pPr>
            <a:r>
              <a:rPr lang="en-US" sz="900">
                <a:sym typeface="Symbol" charset="0"/>
              </a:rPr>
              <a:t>}</a:t>
            </a:r>
            <a:endParaRPr lang="sv-SE" sz="900">
              <a:sym typeface="Symbol" charset="0"/>
            </a:endParaRPr>
          </a:p>
        </p:txBody>
      </p:sp>
      <p:sp>
        <p:nvSpPr>
          <p:cNvPr id="2" name="Title 1"/>
          <p:cNvSpPr>
            <a:spLocks noGrp="1"/>
          </p:cNvSpPr>
          <p:nvPr>
            <p:ph type="title"/>
          </p:nvPr>
        </p:nvSpPr>
        <p:spPr/>
        <p:txBody>
          <a:bodyPr/>
          <a:lstStyle/>
          <a:p>
            <a:r>
              <a:rPr lang="en-US" dirty="0"/>
              <a:t>0-Valent Configuration Example</a:t>
            </a:r>
          </a:p>
        </p:txBody>
      </p:sp>
      <p:sp>
        <p:nvSpPr>
          <p:cNvPr id="28" name="Slide Number Placeholder 6"/>
          <p:cNvSpPr txBox="1">
            <a:spLocks/>
          </p:cNvSpPr>
          <p:nvPr/>
        </p:nvSpPr>
        <p:spPr>
          <a:xfrm>
            <a:off x="2136775" y="6356351"/>
            <a:ext cx="19812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dirty="0"/>
              <a:t>25</a:t>
            </a:r>
          </a:p>
        </p:txBody>
      </p:sp>
    </p:spTree>
    <p:extLst>
      <p:ext uri="{BB962C8B-B14F-4D97-AF65-F5344CB8AC3E}">
        <p14:creationId xmlns:p14="http://schemas.microsoft.com/office/powerpoint/2010/main" val="1674596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0451" name="Rectangle 3"/>
          <p:cNvSpPr>
            <a:spLocks noGrp="1" noChangeArrowheads="1"/>
          </p:cNvSpPr>
          <p:nvPr>
            <p:ph type="body" idx="1"/>
          </p:nvPr>
        </p:nvSpPr>
        <p:spPr>
          <a:xfrm>
            <a:off x="1981200" y="1341439"/>
            <a:ext cx="8229600" cy="4789487"/>
          </a:xfrm>
        </p:spPr>
        <p:txBody>
          <a:bodyPr/>
          <a:lstStyle/>
          <a:p>
            <a:endParaRPr lang="en-US" sz="1400" dirty="0"/>
          </a:p>
        </p:txBody>
      </p:sp>
      <p:sp>
        <p:nvSpPr>
          <p:cNvPr id="360460" name="Line 12"/>
          <p:cNvSpPr>
            <a:spLocks noChangeShapeType="1"/>
          </p:cNvSpPr>
          <p:nvPr/>
        </p:nvSpPr>
        <p:spPr bwMode="auto">
          <a:xfrm flipV="1">
            <a:off x="3287713" y="3644901"/>
            <a:ext cx="863600" cy="828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1" name="Line 13"/>
          <p:cNvSpPr>
            <a:spLocks noChangeShapeType="1"/>
          </p:cNvSpPr>
          <p:nvPr/>
        </p:nvSpPr>
        <p:spPr bwMode="auto">
          <a:xfrm>
            <a:off x="3287713" y="4473575"/>
            <a:ext cx="863600" cy="71913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2" name="Line 14"/>
          <p:cNvSpPr>
            <a:spLocks noChangeShapeType="1"/>
          </p:cNvSpPr>
          <p:nvPr/>
        </p:nvSpPr>
        <p:spPr bwMode="auto">
          <a:xfrm flipV="1">
            <a:off x="5375276" y="2852739"/>
            <a:ext cx="612775" cy="7207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3" name="Line 15"/>
          <p:cNvSpPr>
            <a:spLocks noChangeShapeType="1"/>
          </p:cNvSpPr>
          <p:nvPr/>
        </p:nvSpPr>
        <p:spPr bwMode="auto">
          <a:xfrm>
            <a:off x="5375276" y="5265739"/>
            <a:ext cx="612775" cy="714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4" name="Line 16"/>
          <p:cNvSpPr>
            <a:spLocks noChangeShapeType="1"/>
          </p:cNvSpPr>
          <p:nvPr/>
        </p:nvSpPr>
        <p:spPr bwMode="auto">
          <a:xfrm flipV="1">
            <a:off x="7212014" y="2060576"/>
            <a:ext cx="720725" cy="900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5" name="Line 17"/>
          <p:cNvSpPr>
            <a:spLocks noChangeShapeType="1"/>
          </p:cNvSpPr>
          <p:nvPr/>
        </p:nvSpPr>
        <p:spPr bwMode="auto">
          <a:xfrm>
            <a:off x="7212014" y="2960688"/>
            <a:ext cx="720725" cy="6842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6" name="Line 18"/>
          <p:cNvSpPr>
            <a:spLocks noChangeShapeType="1"/>
          </p:cNvSpPr>
          <p:nvPr/>
        </p:nvSpPr>
        <p:spPr bwMode="auto">
          <a:xfrm>
            <a:off x="7212014" y="5373688"/>
            <a:ext cx="7207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7" name="Line 19"/>
          <p:cNvSpPr>
            <a:spLocks noChangeShapeType="1"/>
          </p:cNvSpPr>
          <p:nvPr/>
        </p:nvSpPr>
        <p:spPr bwMode="auto">
          <a:xfrm flipV="1">
            <a:off x="9156700" y="1592264"/>
            <a:ext cx="719138" cy="504825"/>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8" name="Line 20"/>
          <p:cNvSpPr>
            <a:spLocks noChangeShapeType="1"/>
          </p:cNvSpPr>
          <p:nvPr/>
        </p:nvSpPr>
        <p:spPr bwMode="auto">
          <a:xfrm>
            <a:off x="9156700" y="2097088"/>
            <a:ext cx="431800" cy="21590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69" name="Line 21"/>
          <p:cNvSpPr>
            <a:spLocks noChangeShapeType="1"/>
          </p:cNvSpPr>
          <p:nvPr/>
        </p:nvSpPr>
        <p:spPr bwMode="auto">
          <a:xfrm flipV="1">
            <a:off x="9299575" y="3213100"/>
            <a:ext cx="323850" cy="32385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70" name="Line 22"/>
          <p:cNvSpPr>
            <a:spLocks noChangeShapeType="1"/>
          </p:cNvSpPr>
          <p:nvPr/>
        </p:nvSpPr>
        <p:spPr bwMode="auto">
          <a:xfrm>
            <a:off x="9156700" y="3573463"/>
            <a:ext cx="431800" cy="21590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71" name="Line 23"/>
          <p:cNvSpPr>
            <a:spLocks noChangeShapeType="1"/>
          </p:cNvSpPr>
          <p:nvPr/>
        </p:nvSpPr>
        <p:spPr bwMode="auto">
          <a:xfrm flipV="1">
            <a:off x="9156700" y="3465513"/>
            <a:ext cx="611188" cy="10795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72" name="Line 24"/>
          <p:cNvSpPr>
            <a:spLocks noChangeShapeType="1"/>
          </p:cNvSpPr>
          <p:nvPr/>
        </p:nvSpPr>
        <p:spPr bwMode="auto">
          <a:xfrm>
            <a:off x="9156701" y="5337176"/>
            <a:ext cx="684213" cy="144463"/>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360452" name="Text Box 4"/>
          <p:cNvSpPr txBox="1">
            <a:spLocks noChangeArrowheads="1"/>
          </p:cNvSpPr>
          <p:nvPr/>
        </p:nvSpPr>
        <p:spPr bwMode="auto">
          <a:xfrm>
            <a:off x="2063751" y="3789364"/>
            <a:ext cx="1450975"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 valent configuration</a:t>
            </a:r>
          </a:p>
          <a:p>
            <a:pPr>
              <a:spcBef>
                <a:spcPct val="50000"/>
              </a:spcBef>
            </a:pPr>
            <a:r>
              <a:rPr lang="en-US" sz="1000">
                <a:sym typeface="Symbol" charset="0"/>
              </a:rPr>
              <a:t>{</a:t>
            </a:r>
            <a:r>
              <a:rPr lang="en-US" sz="1000" i="1">
                <a:sym typeface="Symbol" charset="0"/>
              </a:rPr>
              <a:t>	P1_state,</a:t>
            </a:r>
          </a:p>
          <a:p>
            <a:pPr>
              <a:spcBef>
                <a:spcPct val="50000"/>
              </a:spcBef>
            </a:pPr>
            <a:r>
              <a:rPr lang="en-US" sz="1000" i="1">
                <a:sym typeface="Symbol" charset="0"/>
              </a:rPr>
              <a:t>	P2_state,</a:t>
            </a:r>
          </a:p>
          <a:p>
            <a:pPr>
              <a:spcBef>
                <a:spcPct val="50000"/>
              </a:spcBef>
            </a:pPr>
            <a:r>
              <a:rPr lang="en-US" sz="1000" i="1">
                <a:sym typeface="Symbol" charset="0"/>
              </a:rPr>
              <a:t>	P3_state,</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360453" name="Text Box 5"/>
          <p:cNvSpPr txBox="1">
            <a:spLocks noChangeArrowheads="1"/>
          </p:cNvSpPr>
          <p:nvPr/>
        </p:nvSpPr>
        <p:spPr bwMode="auto">
          <a:xfrm>
            <a:off x="4187825" y="2889251"/>
            <a:ext cx="1416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configuration</a:t>
            </a:r>
          </a:p>
          <a:p>
            <a:pPr>
              <a:spcBef>
                <a:spcPct val="50000"/>
              </a:spcBef>
            </a:pPr>
            <a:r>
              <a:rPr lang="en-US" sz="1000">
                <a:sym typeface="Symbol" charset="0"/>
              </a:rPr>
              <a:t>{</a:t>
            </a:r>
            <a:r>
              <a:rPr lang="en-US" sz="1000" i="1">
                <a:sym typeface="Symbol" charset="0"/>
              </a:rPr>
              <a:t>	P1_state,</a:t>
            </a:r>
          </a:p>
          <a:p>
            <a:pPr>
              <a:spcBef>
                <a:spcPct val="50000"/>
              </a:spcBef>
            </a:pPr>
            <a:r>
              <a:rPr lang="en-US" sz="1000" i="1">
                <a:sym typeface="Symbol" charset="0"/>
              </a:rPr>
              <a:t>	P2_state2,</a:t>
            </a:r>
          </a:p>
          <a:p>
            <a:pPr>
              <a:spcBef>
                <a:spcPct val="50000"/>
              </a:spcBef>
            </a:pPr>
            <a:r>
              <a:rPr lang="en-US" sz="1000" i="1">
                <a:sym typeface="Symbol" charset="0"/>
              </a:rPr>
              <a:t>	P3_state,</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360454" name="Text Box 6"/>
          <p:cNvSpPr txBox="1">
            <a:spLocks noChangeArrowheads="1"/>
          </p:cNvSpPr>
          <p:nvPr/>
        </p:nvSpPr>
        <p:spPr bwMode="auto">
          <a:xfrm>
            <a:off x="4187825" y="4473576"/>
            <a:ext cx="1416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configuration</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a:t>
            </a:r>
          </a:p>
          <a:p>
            <a:pPr>
              <a:spcBef>
                <a:spcPct val="50000"/>
              </a:spcBef>
            </a:pPr>
            <a:r>
              <a:rPr lang="en-US" sz="1000" i="1">
                <a:sym typeface="Symbol" charset="0"/>
              </a:rPr>
              <a:t>	P3_state,</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360456" name="Text Box 8"/>
          <p:cNvSpPr txBox="1">
            <a:spLocks noChangeArrowheads="1"/>
          </p:cNvSpPr>
          <p:nvPr/>
        </p:nvSpPr>
        <p:spPr bwMode="auto">
          <a:xfrm>
            <a:off x="6024563" y="4616451"/>
            <a:ext cx="1416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configuration</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a:t>
            </a:r>
          </a:p>
          <a:p>
            <a:pPr>
              <a:spcBef>
                <a:spcPct val="50000"/>
              </a:spcBef>
            </a:pPr>
            <a:r>
              <a:rPr lang="en-US" sz="1000" i="1">
                <a:sym typeface="Symbol" charset="0"/>
              </a:rPr>
              <a:t>	P3_state,</a:t>
            </a:r>
          </a:p>
          <a:p>
            <a:pPr>
              <a:spcBef>
                <a:spcPct val="50000"/>
              </a:spcBef>
            </a:pP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a:t>
            </a:r>
            <a:r>
              <a:rPr lang="en-US" sz="1000" b="1">
                <a:sym typeface="Symbol" charset="0"/>
              </a:rPr>
              <a:t>{</a:t>
            </a:r>
            <a:r>
              <a:rPr lang="en-US" sz="1000" b="1" i="1">
                <a:sym typeface="Symbol" charset="0"/>
              </a:rPr>
              <a:t>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360457" name="Text Box 9"/>
          <p:cNvSpPr txBox="1">
            <a:spLocks noChangeArrowheads="1"/>
          </p:cNvSpPr>
          <p:nvPr/>
        </p:nvSpPr>
        <p:spPr bwMode="auto">
          <a:xfrm>
            <a:off x="7967663" y="1268414"/>
            <a:ext cx="1416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configuration</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P2_state2,</a:t>
            </a:r>
          </a:p>
          <a:p>
            <a:pPr>
              <a:spcBef>
                <a:spcPct val="50000"/>
              </a:spcBef>
            </a:pPr>
            <a:r>
              <a:rPr lang="en-US" sz="1000" i="1">
                <a:sym typeface="Symbol" charset="0"/>
              </a:rPr>
              <a:t>	P3_state2,</a:t>
            </a:r>
          </a:p>
          <a:p>
            <a:pPr>
              <a:spcBef>
                <a:spcPct val="50000"/>
              </a:spcBef>
            </a:pP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a:t>
            </a:r>
            <a:r>
              <a:rPr lang="en-US" sz="1000" b="1">
                <a:sym typeface="Symbol" charset="0"/>
              </a:rPr>
              <a:t>{</a:t>
            </a:r>
            <a:r>
              <a:rPr lang="en-US" sz="1000" b="1" i="1">
                <a:sym typeface="Symbol" charset="0"/>
              </a:rPr>
              <a:t>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360458" name="Text Box 10"/>
          <p:cNvSpPr txBox="1">
            <a:spLocks noChangeArrowheads="1"/>
          </p:cNvSpPr>
          <p:nvPr/>
        </p:nvSpPr>
        <p:spPr bwMode="auto">
          <a:xfrm>
            <a:off x="7967663" y="2871789"/>
            <a:ext cx="1416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configuration</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a:t>
            </a:r>
          </a:p>
          <a:p>
            <a:pPr>
              <a:spcBef>
                <a:spcPct val="50000"/>
              </a:spcBef>
            </a:pP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360459" name="Text Box 11"/>
          <p:cNvSpPr txBox="1">
            <a:spLocks noChangeArrowheads="1"/>
          </p:cNvSpPr>
          <p:nvPr/>
        </p:nvSpPr>
        <p:spPr bwMode="auto">
          <a:xfrm>
            <a:off x="7967663" y="4600576"/>
            <a:ext cx="1416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configuration</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P2_state3,</a:t>
            </a:r>
          </a:p>
          <a:p>
            <a:pPr>
              <a:spcBef>
                <a:spcPct val="50000"/>
              </a:spcBef>
            </a:pPr>
            <a:r>
              <a:rPr lang="en-US" sz="1000" i="1">
                <a:sym typeface="Symbol" charset="0"/>
              </a:rPr>
              <a:t>	P3_state,</a:t>
            </a:r>
          </a:p>
          <a:p>
            <a:pPr>
              <a:spcBef>
                <a:spcPct val="50000"/>
              </a:spcBef>
            </a:pP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360455" name="Text Box 7"/>
          <p:cNvSpPr txBox="1">
            <a:spLocks noChangeArrowheads="1"/>
          </p:cNvSpPr>
          <p:nvPr/>
        </p:nvSpPr>
        <p:spPr bwMode="auto">
          <a:xfrm>
            <a:off x="6024563" y="2205039"/>
            <a:ext cx="1416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configuration</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P2_state2,</a:t>
            </a:r>
          </a:p>
          <a:p>
            <a:pPr>
              <a:spcBef>
                <a:spcPct val="50000"/>
              </a:spcBef>
            </a:pPr>
            <a:r>
              <a:rPr lang="en-US" sz="1000" i="1">
                <a:sym typeface="Symbol" charset="0"/>
              </a:rPr>
              <a:t>	P3_state2,</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 name="Title 1"/>
          <p:cNvSpPr>
            <a:spLocks noGrp="1"/>
          </p:cNvSpPr>
          <p:nvPr>
            <p:ph type="title"/>
          </p:nvPr>
        </p:nvSpPr>
        <p:spPr/>
        <p:txBody>
          <a:bodyPr/>
          <a:lstStyle/>
          <a:p>
            <a:r>
              <a:rPr lang="en-US" dirty="0"/>
              <a:t>1-Valent Configuration Example</a:t>
            </a:r>
          </a:p>
        </p:txBody>
      </p:sp>
      <p:sp>
        <p:nvSpPr>
          <p:cNvPr id="28"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32</a:t>
            </a:fld>
            <a:endParaRPr lang="en-US" dirty="0"/>
          </a:p>
        </p:txBody>
      </p:sp>
      <p:sp>
        <p:nvSpPr>
          <p:cNvPr id="29" name="Footer Placeholder 4"/>
          <p:cNvSpPr>
            <a:spLocks noGrp="1"/>
          </p:cNvSpPr>
          <p:nvPr>
            <p:ph type="ftr"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32</a:t>
            </a:fld>
            <a:endParaRPr lang="en-US" dirty="0"/>
          </a:p>
        </p:txBody>
      </p:sp>
    </p:spTree>
    <p:extLst>
      <p:ext uri="{BB962C8B-B14F-4D97-AF65-F5344CB8AC3E}">
        <p14:creationId xmlns:p14="http://schemas.microsoft.com/office/powerpoint/2010/main" val="2111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dirty="0"/>
              <a:t>Bivalent Configuration Example</a:t>
            </a:r>
          </a:p>
        </p:txBody>
      </p:sp>
      <p:sp>
        <p:nvSpPr>
          <p:cNvPr id="293891" name="Rectangle 3"/>
          <p:cNvSpPr>
            <a:spLocks noGrp="1" noChangeArrowheads="1"/>
          </p:cNvSpPr>
          <p:nvPr>
            <p:ph type="body" idx="1"/>
          </p:nvPr>
        </p:nvSpPr>
        <p:spPr>
          <a:xfrm>
            <a:off x="1981200" y="1341439"/>
            <a:ext cx="8229600" cy="4789487"/>
          </a:xfrm>
        </p:spPr>
        <p:txBody>
          <a:bodyPr/>
          <a:lstStyle/>
          <a:p>
            <a:pPr lvl="1">
              <a:buFont typeface="Wingdings" charset="0"/>
              <a:buNone/>
            </a:pPr>
            <a:endParaRPr lang="en-US" sz="1400" dirty="0"/>
          </a:p>
        </p:txBody>
      </p:sp>
      <p:sp>
        <p:nvSpPr>
          <p:cNvPr id="293900" name="Line 12"/>
          <p:cNvSpPr>
            <a:spLocks noChangeShapeType="1"/>
          </p:cNvSpPr>
          <p:nvPr/>
        </p:nvSpPr>
        <p:spPr bwMode="auto">
          <a:xfrm flipV="1">
            <a:off x="2927351" y="3644901"/>
            <a:ext cx="1223963" cy="8286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1" name="Line 13"/>
          <p:cNvSpPr>
            <a:spLocks noChangeShapeType="1"/>
          </p:cNvSpPr>
          <p:nvPr/>
        </p:nvSpPr>
        <p:spPr bwMode="auto">
          <a:xfrm>
            <a:off x="3035301" y="4400551"/>
            <a:ext cx="1116013" cy="7921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2" name="Line 14"/>
          <p:cNvSpPr>
            <a:spLocks noChangeShapeType="1"/>
          </p:cNvSpPr>
          <p:nvPr/>
        </p:nvSpPr>
        <p:spPr bwMode="auto">
          <a:xfrm flipV="1">
            <a:off x="4872038" y="2852738"/>
            <a:ext cx="1116012" cy="7556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3" name="Line 15"/>
          <p:cNvSpPr>
            <a:spLocks noChangeShapeType="1"/>
          </p:cNvSpPr>
          <p:nvPr/>
        </p:nvSpPr>
        <p:spPr bwMode="auto">
          <a:xfrm>
            <a:off x="5232400" y="5337175"/>
            <a:ext cx="75565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4" name="Line 16"/>
          <p:cNvSpPr>
            <a:spLocks noChangeShapeType="1"/>
          </p:cNvSpPr>
          <p:nvPr/>
        </p:nvSpPr>
        <p:spPr bwMode="auto">
          <a:xfrm flipV="1">
            <a:off x="7032626" y="2060576"/>
            <a:ext cx="900113" cy="900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5" name="Line 17"/>
          <p:cNvSpPr>
            <a:spLocks noChangeShapeType="1"/>
          </p:cNvSpPr>
          <p:nvPr/>
        </p:nvSpPr>
        <p:spPr bwMode="auto">
          <a:xfrm>
            <a:off x="7067550" y="2852738"/>
            <a:ext cx="865188" cy="79216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6" name="Line 18"/>
          <p:cNvSpPr>
            <a:spLocks noChangeShapeType="1"/>
          </p:cNvSpPr>
          <p:nvPr/>
        </p:nvSpPr>
        <p:spPr bwMode="auto">
          <a:xfrm>
            <a:off x="6564314" y="5373688"/>
            <a:ext cx="1368425"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7" name="Line 19"/>
          <p:cNvSpPr>
            <a:spLocks noChangeShapeType="1"/>
          </p:cNvSpPr>
          <p:nvPr/>
        </p:nvSpPr>
        <p:spPr bwMode="auto">
          <a:xfrm flipV="1">
            <a:off x="8975725" y="1592264"/>
            <a:ext cx="719138" cy="504825"/>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8" name="Line 20"/>
          <p:cNvSpPr>
            <a:spLocks noChangeShapeType="1"/>
          </p:cNvSpPr>
          <p:nvPr/>
        </p:nvSpPr>
        <p:spPr bwMode="auto">
          <a:xfrm>
            <a:off x="8975725" y="2097088"/>
            <a:ext cx="431800" cy="21590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09" name="Line 21"/>
          <p:cNvSpPr>
            <a:spLocks noChangeShapeType="1"/>
          </p:cNvSpPr>
          <p:nvPr/>
        </p:nvSpPr>
        <p:spPr bwMode="auto">
          <a:xfrm flipV="1">
            <a:off x="8975725" y="3249613"/>
            <a:ext cx="323850" cy="32385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10" name="Line 22"/>
          <p:cNvSpPr>
            <a:spLocks noChangeShapeType="1"/>
          </p:cNvSpPr>
          <p:nvPr/>
        </p:nvSpPr>
        <p:spPr bwMode="auto">
          <a:xfrm>
            <a:off x="8975725" y="3573463"/>
            <a:ext cx="431800" cy="21590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11" name="Line 23"/>
          <p:cNvSpPr>
            <a:spLocks noChangeShapeType="1"/>
          </p:cNvSpPr>
          <p:nvPr/>
        </p:nvSpPr>
        <p:spPr bwMode="auto">
          <a:xfrm flipV="1">
            <a:off x="8975725" y="3465513"/>
            <a:ext cx="611188" cy="107950"/>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912" name="Line 24"/>
          <p:cNvSpPr>
            <a:spLocks noChangeShapeType="1"/>
          </p:cNvSpPr>
          <p:nvPr/>
        </p:nvSpPr>
        <p:spPr bwMode="auto">
          <a:xfrm>
            <a:off x="8975726" y="5337176"/>
            <a:ext cx="684213" cy="144463"/>
          </a:xfrm>
          <a:prstGeom prst="line">
            <a:avLst/>
          </a:prstGeom>
          <a:noFill/>
          <a:ln w="19050">
            <a:solidFill>
              <a:srgbClr val="80808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293892" name="Text Box 4"/>
          <p:cNvSpPr txBox="1">
            <a:spLocks noChangeArrowheads="1"/>
          </p:cNvSpPr>
          <p:nvPr/>
        </p:nvSpPr>
        <p:spPr bwMode="auto">
          <a:xfrm>
            <a:off x="2063750" y="3789364"/>
            <a:ext cx="1035050"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Bivalent config.</a:t>
            </a:r>
          </a:p>
          <a:p>
            <a:pPr>
              <a:spcBef>
                <a:spcPct val="50000"/>
              </a:spcBef>
            </a:pPr>
            <a:r>
              <a:rPr lang="en-US" sz="1000">
                <a:sym typeface="Symbol" charset="0"/>
              </a:rPr>
              <a:t>{</a:t>
            </a:r>
            <a:r>
              <a:rPr lang="en-US" sz="1000" i="1">
                <a:sym typeface="Symbol" charset="0"/>
              </a:rPr>
              <a:t>	P1_state,</a:t>
            </a:r>
          </a:p>
          <a:p>
            <a:pPr>
              <a:spcBef>
                <a:spcPct val="50000"/>
              </a:spcBef>
            </a:pPr>
            <a:r>
              <a:rPr lang="en-US" sz="1000" i="1">
                <a:sym typeface="Symbol" charset="0"/>
              </a:rPr>
              <a:t>	P2_state,</a:t>
            </a:r>
          </a:p>
          <a:p>
            <a:pPr>
              <a:spcBef>
                <a:spcPct val="50000"/>
              </a:spcBef>
            </a:pPr>
            <a:r>
              <a:rPr lang="en-US" sz="1000" i="1">
                <a:sym typeface="Symbol" charset="0"/>
              </a:rPr>
              <a:t>	P3_state,</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93893" name="Text Box 5"/>
          <p:cNvSpPr txBox="1">
            <a:spLocks noChangeArrowheads="1"/>
          </p:cNvSpPr>
          <p:nvPr/>
        </p:nvSpPr>
        <p:spPr bwMode="auto">
          <a:xfrm>
            <a:off x="4187826" y="2889251"/>
            <a:ext cx="1020763"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0-valent config.</a:t>
            </a:r>
          </a:p>
          <a:p>
            <a:pPr>
              <a:spcBef>
                <a:spcPct val="50000"/>
              </a:spcBef>
            </a:pPr>
            <a:r>
              <a:rPr lang="en-US" sz="1000">
                <a:sym typeface="Symbol" charset="0"/>
              </a:rPr>
              <a:t>{</a:t>
            </a:r>
            <a:r>
              <a:rPr lang="en-US" sz="1000" i="1">
                <a:sym typeface="Symbol" charset="0"/>
              </a:rPr>
              <a:t>	P1_state,</a:t>
            </a:r>
          </a:p>
          <a:p>
            <a:pPr>
              <a:spcBef>
                <a:spcPct val="50000"/>
              </a:spcBef>
            </a:pPr>
            <a:r>
              <a:rPr lang="en-US" sz="1000" i="1">
                <a:sym typeface="Symbol" charset="0"/>
              </a:rPr>
              <a:t>	P2_state2,</a:t>
            </a:r>
          </a:p>
          <a:p>
            <a:pPr>
              <a:spcBef>
                <a:spcPct val="50000"/>
              </a:spcBef>
            </a:pPr>
            <a:r>
              <a:rPr lang="en-US" sz="1000" i="1">
                <a:sym typeface="Symbol" charset="0"/>
              </a:rPr>
              <a:t>	P3_state,</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93894" name="Text Box 6"/>
          <p:cNvSpPr txBox="1">
            <a:spLocks noChangeArrowheads="1"/>
          </p:cNvSpPr>
          <p:nvPr/>
        </p:nvSpPr>
        <p:spPr bwMode="auto">
          <a:xfrm>
            <a:off x="4187826" y="4621214"/>
            <a:ext cx="1101725"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P2_state5,</a:t>
            </a:r>
          </a:p>
          <a:p>
            <a:pPr>
              <a:spcBef>
                <a:spcPct val="50000"/>
              </a:spcBef>
            </a:pPr>
            <a:r>
              <a:rPr lang="en-US" sz="1000" i="1">
                <a:sym typeface="Symbol" charset="0"/>
              </a:rPr>
              <a:t>	P3_state6,</a:t>
            </a:r>
          </a:p>
          <a:p>
            <a:pPr>
              <a:spcBef>
                <a:spcPct val="50000"/>
              </a:spcBef>
            </a:pPr>
            <a:r>
              <a:rPr lang="en-US" sz="1000" i="1">
                <a:sym typeface="Symbol" charset="0"/>
              </a:rPr>
              <a:t>	P4_state5,</a:t>
            </a:r>
          </a:p>
          <a:p>
            <a:pPr>
              <a:spcBef>
                <a:spcPct val="50000"/>
              </a:spcBef>
            </a:pPr>
            <a:r>
              <a:rPr lang="en-US" sz="1000" i="1">
                <a:sym typeface="Symbol" charset="0"/>
              </a:rPr>
              <a:t>	</a:t>
            </a:r>
            <a:r>
              <a:rPr lang="en-US" sz="1000" b="1">
                <a:sym typeface="Symbol" charset="0"/>
              </a:rPr>
              <a:t>{</a:t>
            </a:r>
            <a:r>
              <a:rPr lang="en-US" sz="1000" b="1" i="1">
                <a:sym typeface="Symbol" charset="0"/>
              </a:rPr>
              <a:t>msg1, msg3</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93895" name="Text Box 7"/>
          <p:cNvSpPr txBox="1">
            <a:spLocks noChangeArrowheads="1"/>
          </p:cNvSpPr>
          <p:nvPr/>
        </p:nvSpPr>
        <p:spPr bwMode="auto">
          <a:xfrm>
            <a:off x="6024564" y="2205039"/>
            <a:ext cx="1101725"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0-valent config.</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decide-0</a:t>
            </a:r>
            <a:r>
              <a:rPr lang="en-US" sz="1000" i="1">
                <a:sym typeface="Symbol" charset="0"/>
              </a:rPr>
              <a:t>,</a:t>
            </a:r>
          </a:p>
          <a:p>
            <a:pPr>
              <a:spcBef>
                <a:spcPct val="50000"/>
              </a:spcBef>
            </a:pPr>
            <a:r>
              <a:rPr lang="en-US" sz="1000" i="1">
                <a:sym typeface="Symbol" charset="0"/>
              </a:rPr>
              <a:t>	P2_state2,</a:t>
            </a:r>
          </a:p>
          <a:p>
            <a:pPr>
              <a:spcBef>
                <a:spcPct val="50000"/>
              </a:spcBef>
            </a:pPr>
            <a:r>
              <a:rPr lang="en-US" sz="1000" i="1">
                <a:sym typeface="Symbol" charset="0"/>
              </a:rPr>
              <a:t>	P3_state2,</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93896" name="Text Box 8"/>
          <p:cNvSpPr txBox="1">
            <a:spLocks noChangeArrowheads="1"/>
          </p:cNvSpPr>
          <p:nvPr/>
        </p:nvSpPr>
        <p:spPr bwMode="auto">
          <a:xfrm>
            <a:off x="6024563" y="4616451"/>
            <a:ext cx="1020762"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P2_state5,</a:t>
            </a:r>
          </a:p>
          <a:p>
            <a:pPr>
              <a:spcBef>
                <a:spcPct val="50000"/>
              </a:spcBef>
            </a:pPr>
            <a:r>
              <a:rPr lang="en-US" sz="1000" i="1">
                <a:sym typeface="Symbol" charset="0"/>
              </a:rPr>
              <a:t>	P3_state6,</a:t>
            </a:r>
          </a:p>
          <a:p>
            <a:pPr>
              <a:spcBef>
                <a:spcPct val="50000"/>
              </a:spcBef>
            </a:pP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a:t>
            </a:r>
            <a:r>
              <a:rPr lang="en-US" sz="1000" b="1">
                <a:sym typeface="Symbol" charset="0"/>
              </a:rPr>
              <a:t>{</a:t>
            </a:r>
            <a:r>
              <a:rPr lang="en-US" sz="1000" b="1" i="1">
                <a:sym typeface="Symbol" charset="0"/>
              </a:rPr>
              <a:t>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93897" name="Text Box 9"/>
          <p:cNvSpPr txBox="1">
            <a:spLocks noChangeArrowheads="1"/>
          </p:cNvSpPr>
          <p:nvPr/>
        </p:nvSpPr>
        <p:spPr bwMode="auto">
          <a:xfrm>
            <a:off x="7967663" y="1268414"/>
            <a:ext cx="1020762"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0-valent config.</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decide-0</a:t>
            </a:r>
            <a:r>
              <a:rPr lang="en-US" sz="1000" i="1">
                <a:sym typeface="Symbol" charset="0"/>
              </a:rPr>
              <a:t>,</a:t>
            </a:r>
          </a:p>
          <a:p>
            <a:pPr>
              <a:spcBef>
                <a:spcPct val="50000"/>
              </a:spcBef>
            </a:pPr>
            <a:r>
              <a:rPr lang="en-US" sz="1000" i="1">
                <a:sym typeface="Symbol" charset="0"/>
              </a:rPr>
              <a:t>	P2_state2,</a:t>
            </a:r>
          </a:p>
          <a:p>
            <a:pPr>
              <a:spcBef>
                <a:spcPct val="50000"/>
              </a:spcBef>
            </a:pPr>
            <a:r>
              <a:rPr lang="en-US" sz="1000" i="1">
                <a:sym typeface="Symbol" charset="0"/>
              </a:rPr>
              <a:t>	P3_state2,</a:t>
            </a:r>
          </a:p>
          <a:p>
            <a:pPr>
              <a:spcBef>
                <a:spcPct val="50000"/>
              </a:spcBef>
            </a:pPr>
            <a:r>
              <a:rPr lang="en-US" sz="1000" i="1">
                <a:sym typeface="Symbol" charset="0"/>
              </a:rPr>
              <a:t>	</a:t>
            </a:r>
            <a:r>
              <a:rPr lang="en-US" sz="1000" i="1">
                <a:solidFill>
                  <a:srgbClr val="FF0000"/>
                </a:solidFill>
                <a:sym typeface="Symbol" charset="0"/>
              </a:rPr>
              <a:t>decide-0</a:t>
            </a:r>
            <a:r>
              <a:rPr lang="en-US" sz="1000" i="1">
                <a:sym typeface="Symbol" charset="0"/>
              </a:rPr>
              <a:t>,</a:t>
            </a:r>
          </a:p>
          <a:p>
            <a:pPr>
              <a:spcBef>
                <a:spcPct val="50000"/>
              </a:spcBef>
            </a:pPr>
            <a:r>
              <a:rPr lang="en-US" sz="1000" i="1">
                <a:sym typeface="Symbol" charset="0"/>
              </a:rPr>
              <a:t>	</a:t>
            </a:r>
            <a:r>
              <a:rPr lang="en-US" sz="1000" b="1">
                <a:sym typeface="Symbol" charset="0"/>
              </a:rPr>
              <a:t>{</a:t>
            </a:r>
            <a:r>
              <a:rPr lang="en-US" sz="1000" b="1" i="1">
                <a:sym typeface="Symbol" charset="0"/>
              </a:rPr>
              <a:t>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93898" name="Text Box 10"/>
          <p:cNvSpPr txBox="1">
            <a:spLocks noChangeArrowheads="1"/>
          </p:cNvSpPr>
          <p:nvPr/>
        </p:nvSpPr>
        <p:spPr bwMode="auto">
          <a:xfrm>
            <a:off x="7967664" y="2871789"/>
            <a:ext cx="1101725"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0-valent config.</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decide-0</a:t>
            </a:r>
            <a:r>
              <a:rPr lang="en-US" sz="1000" i="1">
                <a:sym typeface="Symbol" charset="0"/>
              </a:rPr>
              <a:t>,</a:t>
            </a:r>
          </a:p>
          <a:p>
            <a:pPr>
              <a:spcBef>
                <a:spcPct val="50000"/>
              </a:spcBef>
            </a:pPr>
            <a:r>
              <a:rPr lang="en-US" sz="1000" i="1">
                <a:sym typeface="Symbol" charset="0"/>
              </a:rPr>
              <a:t>	P2_state,</a:t>
            </a:r>
          </a:p>
          <a:p>
            <a:pPr>
              <a:spcBef>
                <a:spcPct val="50000"/>
              </a:spcBef>
            </a:pPr>
            <a:r>
              <a:rPr lang="en-US" sz="1000" i="1">
                <a:sym typeface="Symbol" charset="0"/>
              </a:rPr>
              <a:t>	</a:t>
            </a:r>
            <a:r>
              <a:rPr lang="en-US" sz="1000" i="1">
                <a:solidFill>
                  <a:srgbClr val="FF0000"/>
                </a:solidFill>
                <a:sym typeface="Symbol" charset="0"/>
              </a:rPr>
              <a:t>decide-0</a:t>
            </a:r>
            <a:r>
              <a:rPr lang="en-US" sz="1000" i="1">
                <a:sym typeface="Symbol" charset="0"/>
              </a:rPr>
              <a:t>,</a:t>
            </a:r>
          </a:p>
          <a:p>
            <a:pPr>
              <a:spcBef>
                <a:spcPct val="50000"/>
              </a:spcBef>
            </a:pPr>
            <a:r>
              <a:rPr lang="en-US" sz="1000" i="1">
                <a:sym typeface="Symbol" charset="0"/>
              </a:rPr>
              <a:t>	P4_state,</a:t>
            </a:r>
          </a:p>
          <a:p>
            <a:pPr>
              <a:spcBef>
                <a:spcPct val="50000"/>
              </a:spcBef>
            </a:pPr>
            <a:r>
              <a:rPr lang="en-US" sz="1000" i="1">
                <a:sym typeface="Symbol" charset="0"/>
              </a:rPr>
              <a:t>	</a:t>
            </a:r>
            <a:r>
              <a:rPr lang="en-US" sz="1000" b="1">
                <a:sym typeface="Symbol" charset="0"/>
              </a:rPr>
              <a:t>{</a:t>
            </a:r>
            <a:r>
              <a:rPr lang="en-US" sz="1000" b="1" i="1">
                <a:sym typeface="Symbol" charset="0"/>
              </a:rPr>
              <a:t>msg1, msg2</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93899" name="Text Box 11"/>
          <p:cNvSpPr txBox="1">
            <a:spLocks noChangeArrowheads="1"/>
          </p:cNvSpPr>
          <p:nvPr/>
        </p:nvSpPr>
        <p:spPr bwMode="auto">
          <a:xfrm>
            <a:off x="7967663" y="4600576"/>
            <a:ext cx="1020762" cy="16160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36000" tIns="36000" rIns="36000" bIns="36000">
            <a:spAutoFit/>
          </a:bodyPr>
          <a:lstStyle>
            <a:lvl1pPr>
              <a:tabLst>
                <a:tab pos="180975" algn="l"/>
              </a:tabLst>
              <a:defRPr>
                <a:solidFill>
                  <a:schemeClr val="tx1"/>
                </a:solidFill>
                <a:latin typeface="Arial" charset="0"/>
                <a:ea typeface="ＭＳ Ｐゴシック" charset="0"/>
              </a:defRPr>
            </a:lvl1pPr>
            <a:lvl2pPr>
              <a:tabLst>
                <a:tab pos="180975" algn="l"/>
              </a:tabLst>
              <a:defRPr>
                <a:solidFill>
                  <a:schemeClr val="tx1"/>
                </a:solidFill>
                <a:latin typeface="Arial" charset="0"/>
                <a:ea typeface="ＭＳ Ｐゴシック" charset="0"/>
              </a:defRPr>
            </a:lvl2pPr>
            <a:lvl3pPr>
              <a:tabLst>
                <a:tab pos="180975" algn="l"/>
              </a:tabLst>
              <a:defRPr>
                <a:solidFill>
                  <a:schemeClr val="tx1"/>
                </a:solidFill>
                <a:latin typeface="Arial" charset="0"/>
                <a:ea typeface="ＭＳ Ｐゴシック" charset="0"/>
              </a:defRPr>
            </a:lvl3pPr>
            <a:lvl4pPr>
              <a:tabLst>
                <a:tab pos="180975" algn="l"/>
              </a:tabLst>
              <a:defRPr>
                <a:solidFill>
                  <a:schemeClr val="tx1"/>
                </a:solidFill>
                <a:latin typeface="Arial" charset="0"/>
                <a:ea typeface="ＭＳ Ｐゴシック" charset="0"/>
              </a:defRPr>
            </a:lvl4pPr>
            <a:lvl5pPr>
              <a:tabLst>
                <a:tab pos="180975" algn="l"/>
              </a:tabLst>
              <a:defRPr>
                <a:solidFill>
                  <a:schemeClr val="tx1"/>
                </a:solidFill>
                <a:latin typeface="Arial" charset="0"/>
                <a:ea typeface="ＭＳ Ｐゴシック" charset="0"/>
              </a:defRPr>
            </a:lvl5pPr>
            <a:lvl6pPr fontAlgn="base">
              <a:spcBef>
                <a:spcPct val="0"/>
              </a:spcBef>
              <a:spcAft>
                <a:spcPct val="0"/>
              </a:spcAft>
              <a:tabLst>
                <a:tab pos="180975" algn="l"/>
              </a:tabLst>
              <a:defRPr>
                <a:solidFill>
                  <a:schemeClr val="tx1"/>
                </a:solidFill>
                <a:latin typeface="Arial" charset="0"/>
                <a:ea typeface="ＭＳ Ｐゴシック" charset="0"/>
              </a:defRPr>
            </a:lvl6pPr>
            <a:lvl7pPr fontAlgn="base">
              <a:spcBef>
                <a:spcPct val="0"/>
              </a:spcBef>
              <a:spcAft>
                <a:spcPct val="0"/>
              </a:spcAft>
              <a:tabLst>
                <a:tab pos="180975" algn="l"/>
              </a:tabLst>
              <a:defRPr>
                <a:solidFill>
                  <a:schemeClr val="tx1"/>
                </a:solidFill>
                <a:latin typeface="Arial" charset="0"/>
                <a:ea typeface="ＭＳ Ｐゴシック" charset="0"/>
              </a:defRPr>
            </a:lvl7pPr>
            <a:lvl8pPr fontAlgn="base">
              <a:spcBef>
                <a:spcPct val="0"/>
              </a:spcBef>
              <a:spcAft>
                <a:spcPct val="0"/>
              </a:spcAft>
              <a:tabLst>
                <a:tab pos="180975" algn="l"/>
              </a:tabLst>
              <a:defRPr>
                <a:solidFill>
                  <a:schemeClr val="tx1"/>
                </a:solidFill>
                <a:latin typeface="Arial" charset="0"/>
                <a:ea typeface="ＭＳ Ｐゴシック" charset="0"/>
              </a:defRPr>
            </a:lvl8pPr>
            <a:lvl9pPr fontAlgn="base">
              <a:spcBef>
                <a:spcPct val="0"/>
              </a:spcBef>
              <a:spcAft>
                <a:spcPct val="0"/>
              </a:spcAft>
              <a:tabLst>
                <a:tab pos="180975" algn="l"/>
              </a:tabLst>
              <a:defRPr>
                <a:solidFill>
                  <a:schemeClr val="tx1"/>
                </a:solidFill>
                <a:latin typeface="Arial" charset="0"/>
                <a:ea typeface="ＭＳ Ｐゴシック" charset="0"/>
              </a:defRPr>
            </a:lvl9pPr>
          </a:lstStyle>
          <a:p>
            <a:pPr>
              <a:spcBef>
                <a:spcPct val="50000"/>
              </a:spcBef>
            </a:pPr>
            <a:r>
              <a:rPr lang="en-US" sz="1000" b="1">
                <a:solidFill>
                  <a:schemeClr val="accent2"/>
                </a:solidFill>
                <a:sym typeface="Symbol" charset="0"/>
              </a:rPr>
              <a:t>1-valent config.</a:t>
            </a:r>
          </a:p>
          <a:p>
            <a:pPr>
              <a:spcBef>
                <a:spcPct val="50000"/>
              </a:spcBef>
            </a:pPr>
            <a:r>
              <a:rPr lang="en-US" sz="1000">
                <a:sym typeface="Symbol" charset="0"/>
              </a:rPr>
              <a:t>{</a:t>
            </a: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P2_state9,</a:t>
            </a:r>
          </a:p>
          <a:p>
            <a:pPr>
              <a:spcBef>
                <a:spcPct val="50000"/>
              </a:spcBef>
            </a:pPr>
            <a:r>
              <a:rPr lang="en-US" sz="1000" i="1">
                <a:sym typeface="Symbol" charset="0"/>
              </a:rPr>
              <a:t>	P3_state6,</a:t>
            </a:r>
          </a:p>
          <a:p>
            <a:pPr>
              <a:spcBef>
                <a:spcPct val="50000"/>
              </a:spcBef>
            </a:pPr>
            <a:r>
              <a:rPr lang="en-US" sz="1000" i="1">
                <a:sym typeface="Symbol" charset="0"/>
              </a:rPr>
              <a:t>	</a:t>
            </a:r>
            <a:r>
              <a:rPr lang="en-US" sz="1000" i="1">
                <a:solidFill>
                  <a:srgbClr val="FF0000"/>
                </a:solidFill>
                <a:sym typeface="Symbol" charset="0"/>
              </a:rPr>
              <a:t>decide-1</a:t>
            </a:r>
            <a:r>
              <a:rPr lang="en-US" sz="1000" i="1">
                <a:sym typeface="Symbol" charset="0"/>
              </a:rPr>
              <a:t>,</a:t>
            </a:r>
          </a:p>
          <a:p>
            <a:pPr>
              <a:spcBef>
                <a:spcPct val="50000"/>
              </a:spcBef>
            </a:pPr>
            <a:r>
              <a:rPr lang="en-US" sz="1000" i="1">
                <a:sym typeface="Symbol" charset="0"/>
              </a:rPr>
              <a:t>	</a:t>
            </a:r>
            <a:r>
              <a:rPr lang="en-US" sz="1000" b="1">
                <a:sym typeface="Symbol" charset="0"/>
              </a:rPr>
              <a:t>{}</a:t>
            </a:r>
          </a:p>
          <a:p>
            <a:pPr>
              <a:spcBef>
                <a:spcPct val="50000"/>
              </a:spcBef>
            </a:pPr>
            <a:r>
              <a:rPr lang="en-US" sz="1000">
                <a:sym typeface="Symbol" charset="0"/>
              </a:rPr>
              <a:t>}</a:t>
            </a:r>
            <a:endParaRPr lang="sv-SE" sz="1000">
              <a:sym typeface="Symbol" charset="0"/>
            </a:endParaRPr>
          </a:p>
        </p:txBody>
      </p:sp>
      <p:sp>
        <p:nvSpPr>
          <p:cNvPr id="28"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33</a:t>
            </a:fld>
            <a:endParaRPr lang="en-US" dirty="0"/>
          </a:p>
        </p:txBody>
      </p:sp>
      <p:sp>
        <p:nvSpPr>
          <p:cNvPr id="29" name="Footer Placeholder 4"/>
          <p:cNvSpPr>
            <a:spLocks noGrp="1"/>
          </p:cNvSpPr>
          <p:nvPr>
            <p:ph type="ftr"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33</a:t>
            </a:fld>
            <a:endParaRPr lang="en-US" dirty="0"/>
          </a:p>
        </p:txBody>
      </p:sp>
    </p:spTree>
    <p:extLst>
      <p:ext uri="{BB962C8B-B14F-4D97-AF65-F5344CB8AC3E}">
        <p14:creationId xmlns:p14="http://schemas.microsoft.com/office/powerpoint/2010/main" val="59643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203200" y="228600"/>
            <a:ext cx="11785600" cy="990600"/>
          </a:xfrm>
        </p:spPr>
        <p:txBody>
          <a:bodyPr/>
          <a:lstStyle/>
          <a:p>
            <a:r>
              <a:rPr lang="en-US"/>
              <a:t>Proof Sketch (2)</a:t>
            </a:r>
          </a:p>
        </p:txBody>
      </p:sp>
      <p:sp>
        <p:nvSpPr>
          <p:cNvPr id="36866" name="Rectangle 3"/>
          <p:cNvSpPr>
            <a:spLocks noGrp="1" noChangeArrowheads="1"/>
          </p:cNvSpPr>
          <p:nvPr>
            <p:ph sz="quarter" idx="1"/>
          </p:nvPr>
        </p:nvSpPr>
        <p:spPr>
          <a:xfrm>
            <a:off x="203200" y="1600200"/>
            <a:ext cx="11785600" cy="5105400"/>
          </a:xfrm>
        </p:spPr>
        <p:txBody>
          <a:bodyPr/>
          <a:lstStyle/>
          <a:p>
            <a:r>
              <a:rPr lang="en-US" dirty="0"/>
              <a:t>Start with an initially bivalent configuration </a:t>
            </a:r>
          </a:p>
          <a:p>
            <a:r>
              <a:rPr lang="en-US" dirty="0"/>
              <a:t>Identify an execution that would lead to a univalent state, let’s say 0-valent</a:t>
            </a:r>
          </a:p>
          <a:p>
            <a:pPr lvl="1"/>
            <a:r>
              <a:rPr lang="en-US" dirty="0"/>
              <a:t>The switch from bivalent to univalent is due to an event e = (</a:t>
            </a:r>
            <a:r>
              <a:rPr lang="en-US" dirty="0" err="1"/>
              <a:t>p,m</a:t>
            </a:r>
            <a:r>
              <a:rPr lang="en-US" dirty="0"/>
              <a:t>) in which some process p receives some message m</a:t>
            </a:r>
          </a:p>
          <a:p>
            <a:r>
              <a:rPr lang="en-US" dirty="0"/>
              <a:t>We will delay the e event for a while. Delivery of m would make the run univalent but m is delayed (fair-game in an asynchronous system)</a:t>
            </a:r>
          </a:p>
          <a:p>
            <a:r>
              <a:rPr lang="en-US" dirty="0"/>
              <a:t>Since the protocol is indeed fault-tolerant there must be a run that leads to the other univalent state (1-valent in this case)</a:t>
            </a:r>
          </a:p>
          <a:p>
            <a:r>
              <a:rPr lang="en-US" dirty="0"/>
              <a:t>Now  let m be delivered, this will bring the system back in a bivalent state</a:t>
            </a:r>
          </a:p>
          <a:p>
            <a:r>
              <a:rPr lang="en-US" dirty="0"/>
              <a:t>Decision can be delayed indefinitely</a:t>
            </a:r>
          </a:p>
          <a:p>
            <a:endParaRPr lang="en-US" dirty="0"/>
          </a:p>
          <a:p>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34</a:t>
            </a:fld>
            <a:endParaRPr lang="en-US"/>
          </a:p>
        </p:txBody>
      </p:sp>
    </p:spTree>
    <p:extLst>
      <p:ext uri="{BB962C8B-B14F-4D97-AF65-F5344CB8AC3E}">
        <p14:creationId xmlns:p14="http://schemas.microsoft.com/office/powerpoint/2010/main" val="58632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AutoShape 2"/>
          <p:cNvSpPr>
            <a:spLocks noChangeArrowheads="1"/>
          </p:cNvSpPr>
          <p:nvPr/>
        </p:nvSpPr>
        <p:spPr bwMode="auto">
          <a:xfrm>
            <a:off x="1447800" y="4419600"/>
            <a:ext cx="9144000" cy="14478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pPr marL="0" indent="0">
              <a:buNone/>
            </a:pPr>
            <a:r>
              <a:rPr lang="en-US" sz="2400" dirty="0"/>
              <a:t>Theorem: There is always a run of events in an asynchronous </a:t>
            </a:r>
          </a:p>
          <a:p>
            <a:pPr marL="0" indent="0">
              <a:buNone/>
            </a:pPr>
            <a:r>
              <a:rPr lang="en-US" sz="2400" dirty="0"/>
              <a:t>distributed system such that the group of processes never reach </a:t>
            </a:r>
          </a:p>
          <a:p>
            <a:pPr marL="0" indent="0">
              <a:buNone/>
            </a:pPr>
            <a:r>
              <a:rPr lang="en-US" sz="2400" dirty="0"/>
              <a:t>consensus</a:t>
            </a:r>
          </a:p>
        </p:txBody>
      </p:sp>
      <p:sp>
        <p:nvSpPr>
          <p:cNvPr id="39938" name="Rectangle 3"/>
          <p:cNvSpPr>
            <a:spLocks noGrp="1" noChangeArrowheads="1"/>
          </p:cNvSpPr>
          <p:nvPr>
            <p:ph type="title"/>
          </p:nvPr>
        </p:nvSpPr>
        <p:spPr/>
        <p:txBody>
          <a:bodyPr/>
          <a:lstStyle/>
          <a:p>
            <a:r>
              <a:rPr lang="en-US"/>
              <a:t>Proof: More Details</a:t>
            </a:r>
          </a:p>
        </p:txBody>
      </p:sp>
      <p:sp>
        <p:nvSpPr>
          <p:cNvPr id="39939" name="Rectangle 4"/>
          <p:cNvSpPr>
            <a:spLocks noGrp="1" noChangeArrowheads="1"/>
          </p:cNvSpPr>
          <p:nvPr>
            <p:ph idx="1"/>
          </p:nvPr>
        </p:nvSpPr>
        <p:spPr>
          <a:xfrm>
            <a:off x="817033" y="1981201"/>
            <a:ext cx="10841567" cy="2541587"/>
          </a:xfrm>
        </p:spPr>
        <p:txBody>
          <a:bodyPr/>
          <a:lstStyle/>
          <a:p>
            <a:r>
              <a:rPr lang="en-US" sz="2400" dirty="0"/>
              <a:t>Lemma 1: There exists an initial configuration that is bivalent.</a:t>
            </a:r>
          </a:p>
          <a:p>
            <a:r>
              <a:rPr lang="en-US" sz="2400" dirty="0"/>
              <a:t>Lemma 2: Starting from a bivalent configuration C and an event e = (p, m) applicable to C, consider </a:t>
            </a:r>
            <a:r>
              <a:rPr lang="en-US" sz="2400" b="1" dirty="0"/>
              <a:t>C</a:t>
            </a:r>
            <a:r>
              <a:rPr lang="en-US" sz="2400" dirty="0"/>
              <a:t>  the set of all configurations reachable from C without applying e and </a:t>
            </a:r>
            <a:r>
              <a:rPr lang="en-US" sz="2400" b="1" dirty="0"/>
              <a:t>D</a:t>
            </a:r>
            <a:r>
              <a:rPr lang="en-US" sz="2400" dirty="0"/>
              <a:t> the set of all configurations obtained by applying e to the configurations from </a:t>
            </a:r>
            <a:r>
              <a:rPr lang="en-US" sz="2400" b="1" dirty="0"/>
              <a:t>C</a:t>
            </a:r>
            <a:r>
              <a:rPr lang="en-US" sz="2400" dirty="0"/>
              <a:t>,  then </a:t>
            </a:r>
            <a:r>
              <a:rPr lang="en-US" sz="2400" b="1" dirty="0"/>
              <a:t>D</a:t>
            </a:r>
            <a:r>
              <a:rPr lang="en-US" sz="2400" dirty="0"/>
              <a:t> contains a bivalent configuration.</a:t>
            </a:r>
          </a:p>
          <a:p>
            <a:endParaRPr lang="en-US" sz="2400" dirty="0"/>
          </a:p>
          <a:p>
            <a:endParaRPr lang="en-US" dirty="0"/>
          </a:p>
        </p:txBody>
      </p:sp>
      <p:sp>
        <p:nvSpPr>
          <p:cNvPr id="39944" name="Text Box 6"/>
          <p:cNvSpPr txBox="1">
            <a:spLocks noChangeArrowheads="1"/>
          </p:cNvSpPr>
          <p:nvPr/>
        </p:nvSpPr>
        <p:spPr bwMode="auto">
          <a:xfrm>
            <a:off x="2209800" y="1331914"/>
            <a:ext cx="3048000" cy="376237"/>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Initial bivalent configuration</a:t>
            </a:r>
          </a:p>
        </p:txBody>
      </p:sp>
      <p:sp>
        <p:nvSpPr>
          <p:cNvPr id="39945" name="Text Box 7"/>
          <p:cNvSpPr txBox="1">
            <a:spLocks noChangeArrowheads="1"/>
          </p:cNvSpPr>
          <p:nvPr/>
        </p:nvSpPr>
        <p:spPr bwMode="auto">
          <a:xfrm>
            <a:off x="7620000" y="1371600"/>
            <a:ext cx="2438400" cy="376238"/>
          </a:xfrm>
          <a:prstGeom prst="rect">
            <a:avLst/>
          </a:prstGeom>
          <a:solidFill>
            <a:srgbClr val="FFFF99"/>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Bivalent configuration</a:t>
            </a:r>
          </a:p>
        </p:txBody>
      </p:sp>
      <p:cxnSp>
        <p:nvCxnSpPr>
          <p:cNvPr id="39946" name="AutoShape 8"/>
          <p:cNvCxnSpPr>
            <a:cxnSpLocks noChangeShapeType="1"/>
          </p:cNvCxnSpPr>
          <p:nvPr/>
        </p:nvCxnSpPr>
        <p:spPr bwMode="auto">
          <a:xfrm>
            <a:off x="5486400" y="1600200"/>
            <a:ext cx="18288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9947" name="Text Box 9"/>
          <p:cNvSpPr txBox="1">
            <a:spLocks noChangeArrowheads="1"/>
          </p:cNvSpPr>
          <p:nvPr/>
        </p:nvSpPr>
        <p:spPr bwMode="auto">
          <a:xfrm>
            <a:off x="5851525" y="1179513"/>
            <a:ext cx="1314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I can reach</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35</a:t>
            </a:fld>
            <a:endParaRPr lang="en-US"/>
          </a:p>
        </p:txBody>
      </p:sp>
    </p:spTree>
    <p:extLst>
      <p:ext uri="{BB962C8B-B14F-4D97-AF65-F5344CB8AC3E}">
        <p14:creationId xmlns:p14="http://schemas.microsoft.com/office/powerpoint/2010/main" val="3841673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AutoShape 2"/>
          <p:cNvSpPr>
            <a:spLocks noChangeArrowheads="1"/>
          </p:cNvSpPr>
          <p:nvPr/>
        </p:nvSpPr>
        <p:spPr bwMode="auto">
          <a:xfrm>
            <a:off x="2057400" y="1295400"/>
            <a:ext cx="8077200" cy="8382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r>
              <a:rPr lang="en-US" sz="2400" dirty="0"/>
              <a:t> Lemma 1: </a:t>
            </a:r>
          </a:p>
          <a:p>
            <a:r>
              <a:rPr lang="en-US" sz="2400" dirty="0"/>
              <a:t>There exists an initial configuration that is bivalent</a:t>
            </a:r>
          </a:p>
        </p:txBody>
      </p:sp>
      <p:sp>
        <p:nvSpPr>
          <p:cNvPr id="41986" name="Rectangle 3"/>
          <p:cNvSpPr>
            <a:spLocks noGrp="1" noChangeArrowheads="1"/>
          </p:cNvSpPr>
          <p:nvPr>
            <p:ph type="title"/>
          </p:nvPr>
        </p:nvSpPr>
        <p:spPr>
          <a:xfrm>
            <a:off x="203200" y="228600"/>
            <a:ext cx="11785600" cy="990600"/>
          </a:xfrm>
        </p:spPr>
        <p:txBody>
          <a:bodyPr/>
          <a:lstStyle/>
          <a:p>
            <a:r>
              <a:rPr lang="en-US"/>
              <a:t>Lemma 1:Proof Sketch</a:t>
            </a:r>
          </a:p>
        </p:txBody>
      </p:sp>
      <p:sp>
        <p:nvSpPr>
          <p:cNvPr id="41987" name="Rectangle 4"/>
          <p:cNvSpPr>
            <a:spLocks noGrp="1" noChangeArrowheads="1"/>
          </p:cNvSpPr>
          <p:nvPr>
            <p:ph sz="quarter" idx="1"/>
          </p:nvPr>
        </p:nvSpPr>
        <p:spPr>
          <a:xfrm>
            <a:off x="203200" y="2587083"/>
            <a:ext cx="11785600" cy="4129668"/>
          </a:xfrm>
        </p:spPr>
        <p:txBody>
          <a:bodyPr/>
          <a:lstStyle/>
          <a:p>
            <a:r>
              <a:rPr lang="en-US" dirty="0"/>
              <a:t>Proof by contradiction</a:t>
            </a:r>
          </a:p>
          <a:p>
            <a:r>
              <a:rPr lang="en-US" dirty="0"/>
              <a:t>Let’s assume that there is no bivalent initial configuration; then all configurations are 0-valent or 1-valent.</a:t>
            </a:r>
          </a:p>
          <a:p>
            <a:r>
              <a:rPr lang="en-US" dirty="0"/>
              <a:t>List all initial configurations (list the 1 bits on the left).  </a:t>
            </a:r>
          </a:p>
          <a:p>
            <a:r>
              <a:rPr lang="en-US" dirty="0"/>
              <a:t>Consider a 0-valent initial configuration C0 adjacent to a 1-valent configuration C1: they differ only in the value corresponding to some process p.</a:t>
            </a:r>
          </a:p>
          <a:p>
            <a:endParaRPr lang="en-US" dirty="0"/>
          </a:p>
          <a:p>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36</a:t>
            </a:fld>
            <a:endParaRPr lang="en-US"/>
          </a:p>
        </p:txBody>
      </p:sp>
    </p:spTree>
    <p:extLst>
      <p:ext uri="{BB962C8B-B14F-4D97-AF65-F5344CB8AC3E}">
        <p14:creationId xmlns:p14="http://schemas.microsoft.com/office/powerpoint/2010/main" val="1465529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a:t>Lemma 1 (cont.)</a:t>
            </a:r>
          </a:p>
        </p:txBody>
      </p:sp>
      <p:sp>
        <p:nvSpPr>
          <p:cNvPr id="44034" name="Rectangle 3"/>
          <p:cNvSpPr>
            <a:spLocks noGrp="1" noChangeArrowheads="1"/>
          </p:cNvSpPr>
          <p:nvPr>
            <p:ph idx="1"/>
          </p:nvPr>
        </p:nvSpPr>
        <p:spPr>
          <a:xfrm>
            <a:off x="203200" y="1561171"/>
            <a:ext cx="11785600" cy="5144429"/>
          </a:xfrm>
        </p:spPr>
        <p:txBody>
          <a:bodyPr/>
          <a:lstStyle/>
          <a:p>
            <a:pPr marL="0" indent="0">
              <a:buNone/>
            </a:pPr>
            <a:r>
              <a:rPr lang="en-US" sz="2400" dirty="0">
                <a:solidFill>
                  <a:schemeClr val="accent1">
                    <a:lumMod val="75000"/>
                  </a:schemeClr>
                </a:solidFill>
              </a:rPr>
              <a:t>(Lemma 1: There exists an initial configuration that is bivalent)</a:t>
            </a:r>
          </a:p>
          <a:p>
            <a:pPr marL="0" indent="0">
              <a:buNone/>
            </a:pPr>
            <a:endParaRPr lang="en-US" sz="2000" dirty="0"/>
          </a:p>
          <a:p>
            <a:pPr marL="0" indent="0">
              <a:buNone/>
            </a:pPr>
            <a:endParaRPr lang="en-US" sz="2000" dirty="0"/>
          </a:p>
          <a:p>
            <a:r>
              <a:rPr lang="en-US" sz="2200" dirty="0"/>
              <a:t>Let this process p crash. </a:t>
            </a:r>
          </a:p>
          <a:p>
            <a:r>
              <a:rPr lang="en-US" sz="2200" dirty="0"/>
              <a:t>Note that now that p is crashed both C</a:t>
            </a:r>
            <a:r>
              <a:rPr lang="en-US" sz="2200" baseline="-25000" dirty="0"/>
              <a:t>0</a:t>
            </a:r>
            <a:r>
              <a:rPr lang="en-US" sz="2200" dirty="0"/>
              <a:t> and C</a:t>
            </a:r>
            <a:r>
              <a:rPr lang="en-US" sz="2200" baseline="-25000" dirty="0"/>
              <a:t>1</a:t>
            </a:r>
            <a:r>
              <a:rPr lang="en-US" sz="2200" dirty="0"/>
              <a:t> will lead to the same final configuration because with the exception of internal state of p they were identical (the only difference was determined by p). </a:t>
            </a:r>
          </a:p>
          <a:p>
            <a:pPr lvl="1"/>
            <a:r>
              <a:rPr lang="en-US" sz="2200" dirty="0"/>
              <a:t>Assume decision reached is 1: C</a:t>
            </a:r>
            <a:r>
              <a:rPr lang="en-US" sz="2200" baseline="-25000" dirty="0"/>
              <a:t>1</a:t>
            </a:r>
            <a:r>
              <a:rPr lang="en-US" sz="2200" dirty="0"/>
              <a:t> was 1-valent,  then C</a:t>
            </a:r>
            <a:r>
              <a:rPr lang="en-US" sz="2200" baseline="-25000" dirty="0"/>
              <a:t>0</a:t>
            </a:r>
            <a:r>
              <a:rPr lang="en-US" sz="2200" dirty="0"/>
              <a:t> must have been bivalent (we assumed it was 0-valent and that is impossible)</a:t>
            </a:r>
          </a:p>
          <a:p>
            <a:pPr lvl="1"/>
            <a:r>
              <a:rPr lang="en-US" sz="2200" dirty="0"/>
              <a:t>Assume decision reached is 0:  C</a:t>
            </a:r>
            <a:r>
              <a:rPr lang="en-US" sz="2200" baseline="-25000" dirty="0"/>
              <a:t>0</a:t>
            </a:r>
            <a:r>
              <a:rPr lang="en-US" sz="2200" dirty="0"/>
              <a:t> was already 0-valent, then C</a:t>
            </a:r>
            <a:r>
              <a:rPr lang="en-US" sz="2200" baseline="-25000" dirty="0"/>
              <a:t>1</a:t>
            </a:r>
            <a:r>
              <a:rPr lang="en-US" sz="2200" dirty="0"/>
              <a:t> must have been bivalent (we assumed it 1-valent, impossible)</a:t>
            </a:r>
          </a:p>
          <a:p>
            <a:r>
              <a:rPr lang="en-US" sz="2200" dirty="0"/>
              <a:t>Thus, there exists an initial configuration that is bivalent.</a:t>
            </a:r>
          </a:p>
          <a:p>
            <a:endParaRPr lang="en-US" sz="2200"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37</a:t>
            </a:fld>
            <a:endParaRPr lang="en-US"/>
          </a:p>
        </p:txBody>
      </p:sp>
      <p:sp>
        <p:nvSpPr>
          <p:cNvPr id="3" name="Rectangle 2">
            <a:extLst>
              <a:ext uri="{FF2B5EF4-FFF2-40B4-BE49-F238E27FC236}">
                <a16:creationId xmlns:a16="http://schemas.microsoft.com/office/drawing/2014/main" id="{D19BB357-196F-6B43-A4E5-EB2F8939A2BE}"/>
              </a:ext>
            </a:extLst>
          </p:cNvPr>
          <p:cNvSpPr/>
          <p:nvPr/>
        </p:nvSpPr>
        <p:spPr>
          <a:xfrm>
            <a:off x="2590800" y="2026150"/>
            <a:ext cx="7543800" cy="707886"/>
          </a:xfrm>
          <a:prstGeom prst="rect">
            <a:avLst/>
          </a:prstGeom>
        </p:spPr>
        <p:txBody>
          <a:bodyPr wrap="square">
            <a:spAutoFit/>
          </a:bodyPr>
          <a:lstStyle/>
          <a:p>
            <a:r>
              <a:rPr lang="en-US" sz="2000" dirty="0">
                <a:solidFill>
                  <a:schemeClr val="accent1">
                    <a:lumMod val="75000"/>
                  </a:schemeClr>
                </a:solidFill>
              </a:rPr>
              <a:t>Reminder: C</a:t>
            </a:r>
            <a:r>
              <a:rPr lang="en-US" sz="2000" baseline="-25000" dirty="0">
                <a:solidFill>
                  <a:schemeClr val="accent1">
                    <a:lumMod val="75000"/>
                  </a:schemeClr>
                </a:solidFill>
              </a:rPr>
              <a:t>0</a:t>
            </a:r>
            <a:r>
              <a:rPr lang="en-US" sz="2000" dirty="0">
                <a:solidFill>
                  <a:schemeClr val="accent1">
                    <a:lumMod val="75000"/>
                  </a:schemeClr>
                </a:solidFill>
              </a:rPr>
              <a:t> is 0-valent and C</a:t>
            </a:r>
            <a:r>
              <a:rPr lang="en-US" sz="2000" baseline="-25000" dirty="0">
                <a:solidFill>
                  <a:schemeClr val="accent1">
                    <a:lumMod val="75000"/>
                  </a:schemeClr>
                </a:solidFill>
              </a:rPr>
              <a:t>1</a:t>
            </a:r>
            <a:r>
              <a:rPr lang="en-US" sz="2000" dirty="0">
                <a:solidFill>
                  <a:schemeClr val="accent1">
                    <a:lumMod val="75000"/>
                  </a:schemeClr>
                </a:solidFill>
              </a:rPr>
              <a:t> is 1-valent: they differ only in the value corresponding to some process p.</a:t>
            </a:r>
          </a:p>
        </p:txBody>
      </p:sp>
    </p:spTree>
    <p:extLst>
      <p:ext uri="{BB962C8B-B14F-4D97-AF65-F5344CB8AC3E}">
        <p14:creationId xmlns:p14="http://schemas.microsoft.com/office/powerpoint/2010/main" val="40763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 Lemma </a:t>
            </a:r>
          </a:p>
        </p:txBody>
      </p:sp>
      <p:sp>
        <p:nvSpPr>
          <p:cNvPr id="3" name="Content Placeholder 2"/>
          <p:cNvSpPr>
            <a:spLocks noGrp="1"/>
          </p:cNvSpPr>
          <p:nvPr>
            <p:ph sz="quarter" idx="1"/>
          </p:nvPr>
        </p:nvSpPr>
        <p:spPr>
          <a:xfrm>
            <a:off x="817033" y="1531432"/>
            <a:ext cx="6650567" cy="4937760"/>
          </a:xfrm>
        </p:spPr>
        <p:txBody>
          <a:bodyPr/>
          <a:lstStyle/>
          <a:p>
            <a:pPr marL="0" indent="0">
              <a:buNone/>
            </a:pPr>
            <a:r>
              <a:rPr lang="en-US" dirty="0"/>
              <a:t>Lemma</a:t>
            </a:r>
          </a:p>
          <a:p>
            <a:r>
              <a:rPr lang="en-US" dirty="0"/>
              <a:t>Let S</a:t>
            </a:r>
            <a:r>
              <a:rPr lang="en-US" baseline="-25000" dirty="0"/>
              <a:t>1</a:t>
            </a:r>
            <a:r>
              <a:rPr lang="en-US" dirty="0"/>
              <a:t> and S</a:t>
            </a:r>
            <a:r>
              <a:rPr lang="en-US" baseline="-25000" dirty="0"/>
              <a:t>2</a:t>
            </a:r>
            <a:r>
              <a:rPr lang="en-US" dirty="0"/>
              <a:t> be schedules (sequences of events) applicable to some configuration C, and suppose that the set of processes taking steps in S</a:t>
            </a:r>
            <a:r>
              <a:rPr lang="en-US" baseline="-25000" dirty="0"/>
              <a:t>1</a:t>
            </a:r>
            <a:r>
              <a:rPr lang="en-US" dirty="0"/>
              <a:t> is disjoint from the set of processes taking steps in S</a:t>
            </a:r>
            <a:r>
              <a:rPr lang="en-US" baseline="-25000" dirty="0"/>
              <a:t>2</a:t>
            </a:r>
            <a:r>
              <a:rPr lang="en-US" dirty="0"/>
              <a:t> . </a:t>
            </a:r>
          </a:p>
          <a:p>
            <a:r>
              <a:rPr lang="en-US" dirty="0"/>
              <a:t>Then, S</a:t>
            </a:r>
            <a:r>
              <a:rPr lang="en-US" baseline="-25000" dirty="0"/>
              <a:t>1</a:t>
            </a:r>
            <a:r>
              <a:rPr lang="en-US" dirty="0"/>
              <a:t>; S</a:t>
            </a:r>
            <a:r>
              <a:rPr lang="en-US" baseline="-25000" dirty="0"/>
              <a:t>2</a:t>
            </a:r>
            <a:r>
              <a:rPr lang="en-US" dirty="0"/>
              <a:t> and S</a:t>
            </a:r>
            <a:r>
              <a:rPr lang="en-US" baseline="-25000" dirty="0"/>
              <a:t>2</a:t>
            </a:r>
            <a:r>
              <a:rPr lang="en-US" dirty="0"/>
              <a:t>; S</a:t>
            </a:r>
            <a:r>
              <a:rPr lang="en-US" baseline="-25000" dirty="0"/>
              <a:t>1</a:t>
            </a:r>
            <a:r>
              <a:rPr lang="en-US" dirty="0"/>
              <a:t> are both sequences applicable to C, and they lead to the same configuration, C’. </a:t>
            </a:r>
          </a:p>
          <a:p>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38</a:t>
            </a:fld>
            <a:endParaRPr lang="en-US"/>
          </a:p>
        </p:txBody>
      </p:sp>
      <p:sp>
        <p:nvSpPr>
          <p:cNvPr id="19" name="Oval 4">
            <a:extLst>
              <a:ext uri="{FF2B5EF4-FFF2-40B4-BE49-F238E27FC236}">
                <a16:creationId xmlns:a16="http://schemas.microsoft.com/office/drawing/2014/main" id="{8AC579D2-5C88-EE40-AE5D-66686E15283A}"/>
              </a:ext>
            </a:extLst>
          </p:cNvPr>
          <p:cNvSpPr>
            <a:spLocks noChangeArrowheads="1"/>
          </p:cNvSpPr>
          <p:nvPr/>
        </p:nvSpPr>
        <p:spPr bwMode="auto">
          <a:xfrm>
            <a:off x="8382000" y="2064832"/>
            <a:ext cx="457200" cy="381000"/>
          </a:xfrm>
          <a:prstGeom prst="ellipse">
            <a:avLst/>
          </a:prstGeom>
          <a:solidFill>
            <a:schemeClr val="accent1"/>
          </a:solidFill>
          <a:ln w="9525">
            <a:solidFill>
              <a:schemeClr val="tx1"/>
            </a:solidFill>
            <a:round/>
            <a:headEnd/>
            <a:tailEnd/>
          </a:ln>
        </p:spPr>
        <p:txBody>
          <a:bodyPr wrap="none" anchor="ctr"/>
          <a:lstStyle/>
          <a:p>
            <a:pPr algn="ctr"/>
            <a:r>
              <a:rPr lang="en-US" dirty="0">
                <a:latin typeface="Times New Roman" charset="0"/>
              </a:rPr>
              <a:t>C</a:t>
            </a:r>
          </a:p>
        </p:txBody>
      </p:sp>
      <p:sp>
        <p:nvSpPr>
          <p:cNvPr id="20" name="Oval 5">
            <a:extLst>
              <a:ext uri="{FF2B5EF4-FFF2-40B4-BE49-F238E27FC236}">
                <a16:creationId xmlns:a16="http://schemas.microsoft.com/office/drawing/2014/main" id="{516E506A-CB76-CB44-AD39-A67208E1CC10}"/>
              </a:ext>
            </a:extLst>
          </p:cNvPr>
          <p:cNvSpPr>
            <a:spLocks noChangeArrowheads="1"/>
          </p:cNvSpPr>
          <p:nvPr/>
        </p:nvSpPr>
        <p:spPr bwMode="auto">
          <a:xfrm>
            <a:off x="8382000" y="4274632"/>
            <a:ext cx="457200" cy="381000"/>
          </a:xfrm>
          <a:prstGeom prst="ellipse">
            <a:avLst/>
          </a:prstGeom>
          <a:solidFill>
            <a:schemeClr val="accent1"/>
          </a:solidFill>
          <a:ln w="9525">
            <a:solidFill>
              <a:schemeClr val="tx1"/>
            </a:solidFill>
            <a:round/>
            <a:headEnd/>
            <a:tailEnd/>
          </a:ln>
        </p:spPr>
        <p:txBody>
          <a:bodyPr wrap="none" anchor="ctr"/>
          <a:lstStyle/>
          <a:p>
            <a:pPr algn="ctr"/>
            <a:r>
              <a:rPr lang="en-US" dirty="0">
                <a:latin typeface="Times New Roman" charset="0"/>
              </a:rPr>
              <a:t>C’</a:t>
            </a:r>
          </a:p>
        </p:txBody>
      </p:sp>
      <p:sp>
        <p:nvSpPr>
          <p:cNvPr id="21" name="Oval 6">
            <a:extLst>
              <a:ext uri="{FF2B5EF4-FFF2-40B4-BE49-F238E27FC236}">
                <a16:creationId xmlns:a16="http://schemas.microsoft.com/office/drawing/2014/main" id="{FE96244E-DEC8-4147-B3AB-1B50D487B89F}"/>
              </a:ext>
            </a:extLst>
          </p:cNvPr>
          <p:cNvSpPr>
            <a:spLocks noChangeArrowheads="1"/>
          </p:cNvSpPr>
          <p:nvPr/>
        </p:nvSpPr>
        <p:spPr bwMode="auto">
          <a:xfrm>
            <a:off x="7469188" y="3166557"/>
            <a:ext cx="457200" cy="381000"/>
          </a:xfrm>
          <a:prstGeom prst="ellipse">
            <a:avLst/>
          </a:prstGeom>
          <a:solidFill>
            <a:schemeClr val="accent1"/>
          </a:solidFill>
          <a:ln w="9525">
            <a:solidFill>
              <a:schemeClr val="tx1"/>
            </a:solidFill>
            <a:round/>
            <a:headEnd/>
            <a:tailEnd/>
          </a:ln>
        </p:spPr>
        <p:txBody>
          <a:bodyPr wrap="none" anchor="ctr"/>
          <a:lstStyle/>
          <a:p>
            <a:pPr algn="ctr"/>
            <a:endParaRPr lang="en-US" dirty="0">
              <a:latin typeface="Times New Roman" charset="0"/>
            </a:endParaRPr>
          </a:p>
        </p:txBody>
      </p:sp>
      <p:sp>
        <p:nvSpPr>
          <p:cNvPr id="22" name="Oval 7">
            <a:extLst>
              <a:ext uri="{FF2B5EF4-FFF2-40B4-BE49-F238E27FC236}">
                <a16:creationId xmlns:a16="http://schemas.microsoft.com/office/drawing/2014/main" id="{F82009B9-7981-FD4B-BAD1-C18929818156}"/>
              </a:ext>
            </a:extLst>
          </p:cNvPr>
          <p:cNvSpPr>
            <a:spLocks noChangeArrowheads="1"/>
          </p:cNvSpPr>
          <p:nvPr/>
        </p:nvSpPr>
        <p:spPr bwMode="auto">
          <a:xfrm>
            <a:off x="9296400" y="3131632"/>
            <a:ext cx="457200" cy="381000"/>
          </a:xfrm>
          <a:prstGeom prst="ellipse">
            <a:avLst/>
          </a:prstGeom>
          <a:solidFill>
            <a:schemeClr val="accent1"/>
          </a:solidFill>
          <a:ln w="9525">
            <a:solidFill>
              <a:schemeClr val="tx1"/>
            </a:solidFill>
            <a:round/>
            <a:headEnd/>
            <a:tailEnd/>
          </a:ln>
        </p:spPr>
        <p:txBody>
          <a:bodyPr wrap="none" anchor="ctr"/>
          <a:lstStyle/>
          <a:p>
            <a:pPr algn="ctr"/>
            <a:endParaRPr lang="en-US" dirty="0">
              <a:latin typeface="Times New Roman" charset="0"/>
            </a:endParaRPr>
          </a:p>
        </p:txBody>
      </p:sp>
      <p:sp>
        <p:nvSpPr>
          <p:cNvPr id="23" name="Line 8">
            <a:extLst>
              <a:ext uri="{FF2B5EF4-FFF2-40B4-BE49-F238E27FC236}">
                <a16:creationId xmlns:a16="http://schemas.microsoft.com/office/drawing/2014/main" id="{08BCD906-41FA-374B-850A-EC90B210736D}"/>
              </a:ext>
            </a:extLst>
          </p:cNvPr>
          <p:cNvSpPr>
            <a:spLocks noChangeShapeType="1"/>
          </p:cNvSpPr>
          <p:nvPr/>
        </p:nvSpPr>
        <p:spPr bwMode="auto">
          <a:xfrm flipH="1">
            <a:off x="7772400" y="2369632"/>
            <a:ext cx="6096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4" name="Line 9">
            <a:extLst>
              <a:ext uri="{FF2B5EF4-FFF2-40B4-BE49-F238E27FC236}">
                <a16:creationId xmlns:a16="http://schemas.microsoft.com/office/drawing/2014/main" id="{0EED718F-54A9-014E-9A33-8D2D9A2752EC}"/>
              </a:ext>
            </a:extLst>
          </p:cNvPr>
          <p:cNvSpPr>
            <a:spLocks noChangeShapeType="1"/>
          </p:cNvSpPr>
          <p:nvPr/>
        </p:nvSpPr>
        <p:spPr bwMode="auto">
          <a:xfrm flipH="1">
            <a:off x="8763000" y="3436432"/>
            <a:ext cx="609600" cy="838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5" name="Line 10">
            <a:extLst>
              <a:ext uri="{FF2B5EF4-FFF2-40B4-BE49-F238E27FC236}">
                <a16:creationId xmlns:a16="http://schemas.microsoft.com/office/drawing/2014/main" id="{9E4E8789-2C3C-A04F-9246-E69401623CD4}"/>
              </a:ext>
            </a:extLst>
          </p:cNvPr>
          <p:cNvSpPr>
            <a:spLocks noChangeShapeType="1"/>
          </p:cNvSpPr>
          <p:nvPr/>
        </p:nvSpPr>
        <p:spPr bwMode="auto">
          <a:xfrm>
            <a:off x="8763000" y="2445832"/>
            <a:ext cx="6096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7" name="Text Box 12">
            <a:extLst>
              <a:ext uri="{FF2B5EF4-FFF2-40B4-BE49-F238E27FC236}">
                <a16:creationId xmlns:a16="http://schemas.microsoft.com/office/drawing/2014/main" id="{8C399146-FE97-F246-BBAE-6DCD779E7B9B}"/>
              </a:ext>
            </a:extLst>
          </p:cNvPr>
          <p:cNvSpPr txBox="1">
            <a:spLocks noChangeArrowheads="1"/>
          </p:cNvSpPr>
          <p:nvPr/>
        </p:nvSpPr>
        <p:spPr bwMode="auto">
          <a:xfrm>
            <a:off x="7696200" y="2369633"/>
            <a:ext cx="5100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Times New Roman" charset="0"/>
              </a:rPr>
              <a:t>S1</a:t>
            </a:r>
          </a:p>
        </p:txBody>
      </p:sp>
      <p:sp>
        <p:nvSpPr>
          <p:cNvPr id="28" name="Text Box 13">
            <a:extLst>
              <a:ext uri="{FF2B5EF4-FFF2-40B4-BE49-F238E27FC236}">
                <a16:creationId xmlns:a16="http://schemas.microsoft.com/office/drawing/2014/main" id="{B77AECF1-FD80-E349-85B3-8C6F7C0868A5}"/>
              </a:ext>
            </a:extLst>
          </p:cNvPr>
          <p:cNvSpPr txBox="1">
            <a:spLocks noChangeArrowheads="1"/>
          </p:cNvSpPr>
          <p:nvPr/>
        </p:nvSpPr>
        <p:spPr bwMode="auto">
          <a:xfrm>
            <a:off x="9204325" y="3817433"/>
            <a:ext cx="5100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Times New Roman" charset="0"/>
              </a:rPr>
              <a:t>S1</a:t>
            </a:r>
          </a:p>
        </p:txBody>
      </p:sp>
      <p:sp>
        <p:nvSpPr>
          <p:cNvPr id="29" name="Text Box 14">
            <a:extLst>
              <a:ext uri="{FF2B5EF4-FFF2-40B4-BE49-F238E27FC236}">
                <a16:creationId xmlns:a16="http://schemas.microsoft.com/office/drawing/2014/main" id="{805E25AF-7BA7-DA49-B714-A64573B4851D}"/>
              </a:ext>
            </a:extLst>
          </p:cNvPr>
          <p:cNvSpPr txBox="1">
            <a:spLocks noChangeArrowheads="1"/>
          </p:cNvSpPr>
          <p:nvPr/>
        </p:nvSpPr>
        <p:spPr bwMode="auto">
          <a:xfrm>
            <a:off x="7696200" y="3893633"/>
            <a:ext cx="5100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Times New Roman" charset="0"/>
              </a:rPr>
              <a:t>S2</a:t>
            </a:r>
          </a:p>
        </p:txBody>
      </p:sp>
      <p:sp>
        <p:nvSpPr>
          <p:cNvPr id="30" name="Text Box 15">
            <a:extLst>
              <a:ext uri="{FF2B5EF4-FFF2-40B4-BE49-F238E27FC236}">
                <a16:creationId xmlns:a16="http://schemas.microsoft.com/office/drawing/2014/main" id="{67F708F7-9625-6940-8F75-B6AC6DA6D78D}"/>
              </a:ext>
            </a:extLst>
          </p:cNvPr>
          <p:cNvSpPr txBox="1">
            <a:spLocks noChangeArrowheads="1"/>
          </p:cNvSpPr>
          <p:nvPr/>
        </p:nvSpPr>
        <p:spPr bwMode="auto">
          <a:xfrm>
            <a:off x="9204325" y="2445833"/>
            <a:ext cx="5100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latin typeface="Times New Roman" charset="0"/>
              </a:rPr>
              <a:t>S2</a:t>
            </a:r>
          </a:p>
        </p:txBody>
      </p:sp>
      <p:sp>
        <p:nvSpPr>
          <p:cNvPr id="32" name="Line 10">
            <a:extLst>
              <a:ext uri="{FF2B5EF4-FFF2-40B4-BE49-F238E27FC236}">
                <a16:creationId xmlns:a16="http://schemas.microsoft.com/office/drawing/2014/main" id="{EB0B78B6-7E96-0B48-B97E-70B7B0949E58}"/>
              </a:ext>
            </a:extLst>
          </p:cNvPr>
          <p:cNvSpPr>
            <a:spLocks noChangeShapeType="1"/>
          </p:cNvSpPr>
          <p:nvPr/>
        </p:nvSpPr>
        <p:spPr bwMode="auto">
          <a:xfrm>
            <a:off x="7848600" y="3588832"/>
            <a:ext cx="6096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495870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AutoShape 2"/>
          <p:cNvSpPr>
            <a:spLocks noChangeArrowheads="1"/>
          </p:cNvSpPr>
          <p:nvPr/>
        </p:nvSpPr>
        <p:spPr bwMode="auto">
          <a:xfrm>
            <a:off x="2362200" y="1189990"/>
            <a:ext cx="7696200" cy="140081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r>
              <a:rPr lang="en-US" sz="2400" dirty="0"/>
              <a:t>Lemma 2: </a:t>
            </a:r>
          </a:p>
          <a:p>
            <a:r>
              <a:rPr lang="en-US" sz="2400" dirty="0"/>
              <a:t>Starting from a bivalent configuration, there is </a:t>
            </a:r>
          </a:p>
          <a:p>
            <a:r>
              <a:rPr lang="en-US" sz="2400" dirty="0"/>
              <a:t>always another bivalent configuration that is reachable</a:t>
            </a:r>
          </a:p>
          <a:p>
            <a:endParaRPr lang="en-US" sz="2400" dirty="0"/>
          </a:p>
        </p:txBody>
      </p:sp>
      <p:sp>
        <p:nvSpPr>
          <p:cNvPr id="46082" name="Rectangle 3"/>
          <p:cNvSpPr>
            <a:spLocks noGrp="1" noChangeArrowheads="1"/>
          </p:cNvSpPr>
          <p:nvPr>
            <p:ph type="title"/>
          </p:nvPr>
        </p:nvSpPr>
        <p:spPr>
          <a:xfrm>
            <a:off x="203200" y="228600"/>
            <a:ext cx="11785600" cy="990600"/>
          </a:xfrm>
        </p:spPr>
        <p:txBody>
          <a:bodyPr/>
          <a:lstStyle/>
          <a:p>
            <a:r>
              <a:rPr lang="en-US"/>
              <a:t>Lemma 2 </a:t>
            </a:r>
          </a:p>
        </p:txBody>
      </p:sp>
      <p:sp>
        <p:nvSpPr>
          <p:cNvPr id="46083" name="Rectangle 4"/>
          <p:cNvSpPr>
            <a:spLocks noGrp="1" noChangeArrowheads="1"/>
          </p:cNvSpPr>
          <p:nvPr>
            <p:ph sz="quarter" idx="1"/>
          </p:nvPr>
        </p:nvSpPr>
        <p:spPr>
          <a:xfrm>
            <a:off x="203200" y="2665141"/>
            <a:ext cx="7807275" cy="4029307"/>
          </a:xfrm>
        </p:spPr>
        <p:txBody>
          <a:bodyPr>
            <a:normAutofit/>
          </a:bodyPr>
          <a:lstStyle/>
          <a:p>
            <a:r>
              <a:rPr lang="en-US" dirty="0"/>
              <a:t>Consider an event e  = (p, m) that can be applied to a bivalent initial configuration </a:t>
            </a:r>
            <a:r>
              <a:rPr lang="en-US" b="1" dirty="0"/>
              <a:t>C</a:t>
            </a:r>
          </a:p>
          <a:p>
            <a:r>
              <a:rPr lang="en-US" b="1" dirty="0"/>
              <a:t>C</a:t>
            </a:r>
            <a:r>
              <a:rPr lang="en-US" dirty="0"/>
              <a:t> the set of all configurations reachable from </a:t>
            </a:r>
            <a:r>
              <a:rPr lang="en-US" b="1" dirty="0"/>
              <a:t>C</a:t>
            </a:r>
            <a:r>
              <a:rPr lang="en-US" dirty="0"/>
              <a:t> without applying e</a:t>
            </a:r>
          </a:p>
          <a:p>
            <a:r>
              <a:rPr lang="en-US" b="1" dirty="0"/>
              <a:t>D</a:t>
            </a:r>
            <a:r>
              <a:rPr lang="en-US" dirty="0"/>
              <a:t> the set of all configurations obtained by applying e to a configuration in </a:t>
            </a:r>
            <a:r>
              <a:rPr lang="en-US" b="1" dirty="0"/>
              <a:t>C</a:t>
            </a:r>
          </a:p>
          <a:p>
            <a:r>
              <a:rPr lang="en-US" dirty="0"/>
              <a:t>We want to show that </a:t>
            </a:r>
            <a:r>
              <a:rPr lang="en-US" b="1" dirty="0"/>
              <a:t>D</a:t>
            </a:r>
            <a:r>
              <a:rPr lang="en-US" dirty="0"/>
              <a:t> contains a bivalent configuration.</a:t>
            </a:r>
          </a:p>
          <a:p>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39</a:t>
            </a:fld>
            <a:endParaRPr lang="en-US"/>
          </a:p>
        </p:txBody>
      </p:sp>
      <p:sp>
        <p:nvSpPr>
          <p:cNvPr id="2" name="TextBox 1">
            <a:extLst>
              <a:ext uri="{FF2B5EF4-FFF2-40B4-BE49-F238E27FC236}">
                <a16:creationId xmlns:a16="http://schemas.microsoft.com/office/drawing/2014/main" id="{251067FB-96E8-5443-9AC5-6520BC25CAF9}"/>
              </a:ext>
            </a:extLst>
          </p:cNvPr>
          <p:cNvSpPr txBox="1"/>
          <p:nvPr/>
        </p:nvSpPr>
        <p:spPr>
          <a:xfrm>
            <a:off x="9296400" y="2971801"/>
            <a:ext cx="407484" cy="461665"/>
          </a:xfrm>
          <a:prstGeom prst="rect">
            <a:avLst/>
          </a:prstGeom>
          <a:noFill/>
        </p:spPr>
        <p:txBody>
          <a:bodyPr wrap="none" rtlCol="0">
            <a:spAutoFit/>
          </a:bodyPr>
          <a:lstStyle/>
          <a:p>
            <a:r>
              <a:rPr lang="en-US" dirty="0"/>
              <a:t>C</a:t>
            </a:r>
          </a:p>
        </p:txBody>
      </p:sp>
      <p:sp>
        <p:nvSpPr>
          <p:cNvPr id="8" name="TextBox 7">
            <a:extLst>
              <a:ext uri="{FF2B5EF4-FFF2-40B4-BE49-F238E27FC236}">
                <a16:creationId xmlns:a16="http://schemas.microsoft.com/office/drawing/2014/main" id="{DCA73ECC-0D44-D54C-8064-F449E64D4AF6}"/>
              </a:ext>
            </a:extLst>
          </p:cNvPr>
          <p:cNvSpPr txBox="1"/>
          <p:nvPr/>
        </p:nvSpPr>
        <p:spPr>
          <a:xfrm>
            <a:off x="8026871" y="4068268"/>
            <a:ext cx="481222" cy="584775"/>
          </a:xfrm>
          <a:prstGeom prst="rect">
            <a:avLst/>
          </a:prstGeom>
          <a:noFill/>
        </p:spPr>
        <p:txBody>
          <a:bodyPr wrap="none" rtlCol="0">
            <a:spAutoFit/>
          </a:bodyPr>
          <a:lstStyle/>
          <a:p>
            <a:r>
              <a:rPr lang="en-US" sz="3200" b="1" dirty="0"/>
              <a:t>C</a:t>
            </a:r>
          </a:p>
        </p:txBody>
      </p:sp>
      <p:sp>
        <p:nvSpPr>
          <p:cNvPr id="9" name="TextBox 8">
            <a:extLst>
              <a:ext uri="{FF2B5EF4-FFF2-40B4-BE49-F238E27FC236}">
                <a16:creationId xmlns:a16="http://schemas.microsoft.com/office/drawing/2014/main" id="{5B0FD1B7-47CD-0C4B-9250-AED11D5A0080}"/>
              </a:ext>
            </a:extLst>
          </p:cNvPr>
          <p:cNvSpPr txBox="1"/>
          <p:nvPr/>
        </p:nvSpPr>
        <p:spPr>
          <a:xfrm>
            <a:off x="7972408" y="5153135"/>
            <a:ext cx="481222" cy="584775"/>
          </a:xfrm>
          <a:prstGeom prst="rect">
            <a:avLst/>
          </a:prstGeom>
          <a:noFill/>
        </p:spPr>
        <p:txBody>
          <a:bodyPr wrap="none" rtlCol="0">
            <a:spAutoFit/>
          </a:bodyPr>
          <a:lstStyle/>
          <a:p>
            <a:r>
              <a:rPr lang="en-US" sz="3200" b="1" dirty="0"/>
              <a:t>D</a:t>
            </a:r>
          </a:p>
        </p:txBody>
      </p:sp>
      <p:sp>
        <p:nvSpPr>
          <p:cNvPr id="3" name="Rectangle 2">
            <a:extLst>
              <a:ext uri="{FF2B5EF4-FFF2-40B4-BE49-F238E27FC236}">
                <a16:creationId xmlns:a16="http://schemas.microsoft.com/office/drawing/2014/main" id="{4405A6EA-3EC0-9248-A47B-605F83D92001}"/>
              </a:ext>
            </a:extLst>
          </p:cNvPr>
          <p:cNvSpPr/>
          <p:nvPr/>
        </p:nvSpPr>
        <p:spPr>
          <a:xfrm>
            <a:off x="9296400" y="2971800"/>
            <a:ext cx="407484"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F467F7-AC7A-E649-B7B9-2129FE98A76D}"/>
              </a:ext>
            </a:extLst>
          </p:cNvPr>
          <p:cNvSpPr/>
          <p:nvPr/>
        </p:nvSpPr>
        <p:spPr>
          <a:xfrm>
            <a:off x="8470499" y="4146550"/>
            <a:ext cx="1968901" cy="57023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073F87-6727-864B-B7B9-80E57FAA8972}"/>
              </a:ext>
            </a:extLst>
          </p:cNvPr>
          <p:cNvSpPr/>
          <p:nvPr/>
        </p:nvSpPr>
        <p:spPr>
          <a:xfrm>
            <a:off x="8480503" y="5220970"/>
            <a:ext cx="1968901" cy="57023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A3955E88-B10E-3746-85EE-0039DE8E8B4D}"/>
              </a:ext>
            </a:extLst>
          </p:cNvPr>
          <p:cNvSpPr/>
          <p:nvPr/>
        </p:nvSpPr>
        <p:spPr>
          <a:xfrm>
            <a:off x="9682686" y="3223847"/>
            <a:ext cx="481222" cy="832339"/>
          </a:xfrm>
          <a:custGeom>
            <a:avLst/>
            <a:gdLst>
              <a:gd name="connsiteX0" fmla="*/ 35169 w 152400"/>
              <a:gd name="connsiteY0" fmla="*/ 0 h 832339"/>
              <a:gd name="connsiteX1" fmla="*/ 117230 w 152400"/>
              <a:gd name="connsiteY1" fmla="*/ 58616 h 832339"/>
              <a:gd name="connsiteX2" fmla="*/ 140677 w 152400"/>
              <a:gd name="connsiteY2" fmla="*/ 82062 h 832339"/>
              <a:gd name="connsiteX3" fmla="*/ 152400 w 152400"/>
              <a:gd name="connsiteY3" fmla="*/ 117231 h 832339"/>
              <a:gd name="connsiteX4" fmla="*/ 140677 w 152400"/>
              <a:gd name="connsiteY4" fmla="*/ 199292 h 832339"/>
              <a:gd name="connsiteX5" fmla="*/ 117230 w 152400"/>
              <a:gd name="connsiteY5" fmla="*/ 234462 h 832339"/>
              <a:gd name="connsiteX6" fmla="*/ 35169 w 152400"/>
              <a:gd name="connsiteY6" fmla="*/ 293077 h 832339"/>
              <a:gd name="connsiteX7" fmla="*/ 0 w 152400"/>
              <a:gd name="connsiteY7" fmla="*/ 363416 h 832339"/>
              <a:gd name="connsiteX8" fmla="*/ 117230 w 152400"/>
              <a:gd name="connsiteY8" fmla="*/ 504092 h 832339"/>
              <a:gd name="connsiteX9" fmla="*/ 105507 w 152400"/>
              <a:gd name="connsiteY9" fmla="*/ 574431 h 832339"/>
              <a:gd name="connsiteX10" fmla="*/ 93784 w 152400"/>
              <a:gd name="connsiteY10" fmla="*/ 726831 h 832339"/>
              <a:gd name="connsiteX11" fmla="*/ 82061 w 152400"/>
              <a:gd name="connsiteY11" fmla="*/ 762000 h 832339"/>
              <a:gd name="connsiteX12" fmla="*/ 82061 w 152400"/>
              <a:gd name="connsiteY12" fmla="*/ 832339 h 8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832339">
                <a:moveTo>
                  <a:pt x="35169" y="0"/>
                </a:moveTo>
                <a:cubicBezTo>
                  <a:pt x="62523" y="19539"/>
                  <a:pt x="90696" y="37978"/>
                  <a:pt x="117230" y="58616"/>
                </a:cubicBezTo>
                <a:cubicBezTo>
                  <a:pt x="125955" y="65402"/>
                  <a:pt x="134990" y="72584"/>
                  <a:pt x="140677" y="82062"/>
                </a:cubicBezTo>
                <a:cubicBezTo>
                  <a:pt x="147035" y="92658"/>
                  <a:pt x="148492" y="105508"/>
                  <a:pt x="152400" y="117231"/>
                </a:cubicBezTo>
                <a:cubicBezTo>
                  <a:pt x="148492" y="144585"/>
                  <a:pt x="148617" y="172826"/>
                  <a:pt x="140677" y="199292"/>
                </a:cubicBezTo>
                <a:cubicBezTo>
                  <a:pt x="136628" y="212788"/>
                  <a:pt x="127193" y="224499"/>
                  <a:pt x="117230" y="234462"/>
                </a:cubicBezTo>
                <a:cubicBezTo>
                  <a:pt x="102689" y="249003"/>
                  <a:pt x="55138" y="279764"/>
                  <a:pt x="35169" y="293077"/>
                </a:cubicBezTo>
                <a:cubicBezTo>
                  <a:pt x="23314" y="310860"/>
                  <a:pt x="0" y="339147"/>
                  <a:pt x="0" y="363416"/>
                </a:cubicBezTo>
                <a:cubicBezTo>
                  <a:pt x="0" y="431970"/>
                  <a:pt x="66803" y="470474"/>
                  <a:pt x="117230" y="504092"/>
                </a:cubicBezTo>
                <a:cubicBezTo>
                  <a:pt x="113322" y="527538"/>
                  <a:pt x="107995" y="550792"/>
                  <a:pt x="105507" y="574431"/>
                </a:cubicBezTo>
                <a:cubicBezTo>
                  <a:pt x="100173" y="625101"/>
                  <a:pt x="100104" y="676274"/>
                  <a:pt x="93784" y="726831"/>
                </a:cubicBezTo>
                <a:cubicBezTo>
                  <a:pt x="92251" y="739093"/>
                  <a:pt x="83426" y="749718"/>
                  <a:pt x="82061" y="762000"/>
                </a:cubicBezTo>
                <a:cubicBezTo>
                  <a:pt x="79472" y="785303"/>
                  <a:pt x="82061" y="808893"/>
                  <a:pt x="82061" y="832339"/>
                </a:cubicBezTo>
              </a:path>
            </a:pathLst>
          </a:custGeom>
          <a:noFill/>
          <a:ln>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CD4BC49E-56DD-8A4A-A9F0-4E253133913A}"/>
              </a:ext>
            </a:extLst>
          </p:cNvPr>
          <p:cNvCxnSpPr/>
          <p:nvPr/>
        </p:nvCxnSpPr>
        <p:spPr>
          <a:xfrm>
            <a:off x="9385608" y="4716780"/>
            <a:ext cx="0" cy="5041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A2CA578-0AF4-CD45-8533-274280D8110A}"/>
              </a:ext>
            </a:extLst>
          </p:cNvPr>
          <p:cNvSpPr txBox="1"/>
          <p:nvPr/>
        </p:nvSpPr>
        <p:spPr>
          <a:xfrm>
            <a:off x="8077200" y="4800600"/>
            <a:ext cx="1114408" cy="369332"/>
          </a:xfrm>
          <a:prstGeom prst="rect">
            <a:avLst/>
          </a:prstGeom>
          <a:noFill/>
        </p:spPr>
        <p:txBody>
          <a:bodyPr wrap="none" rtlCol="0">
            <a:spAutoFit/>
          </a:bodyPr>
          <a:lstStyle/>
          <a:p>
            <a:r>
              <a:rPr lang="en-US" sz="1800" dirty="0"/>
              <a:t>e = (</a:t>
            </a:r>
            <a:r>
              <a:rPr lang="en-US" sz="1800" dirty="0" err="1"/>
              <a:t>p,m</a:t>
            </a:r>
            <a:r>
              <a:rPr lang="en-US" sz="1800" dirty="0"/>
              <a:t>)</a:t>
            </a:r>
          </a:p>
        </p:txBody>
      </p:sp>
      <p:sp>
        <p:nvSpPr>
          <p:cNvPr id="19" name="TextBox 18">
            <a:extLst>
              <a:ext uri="{FF2B5EF4-FFF2-40B4-BE49-F238E27FC236}">
                <a16:creationId xmlns:a16="http://schemas.microsoft.com/office/drawing/2014/main" id="{8A3B03ED-034D-954D-B1AE-BDDA0DF9F305}"/>
              </a:ext>
            </a:extLst>
          </p:cNvPr>
          <p:cNvSpPr txBox="1"/>
          <p:nvPr/>
        </p:nvSpPr>
        <p:spPr>
          <a:xfrm>
            <a:off x="8589476" y="3689181"/>
            <a:ext cx="1479892" cy="369332"/>
          </a:xfrm>
          <a:prstGeom prst="rect">
            <a:avLst/>
          </a:prstGeom>
          <a:noFill/>
        </p:spPr>
        <p:txBody>
          <a:bodyPr wrap="none" rtlCol="0">
            <a:spAutoFit/>
          </a:bodyPr>
          <a:lstStyle/>
          <a:p>
            <a:r>
              <a:rPr lang="en-US" sz="1800" dirty="0"/>
              <a:t>No e applied</a:t>
            </a:r>
          </a:p>
        </p:txBody>
      </p:sp>
      <p:sp>
        <p:nvSpPr>
          <p:cNvPr id="16" name="TextBox 15">
            <a:extLst>
              <a:ext uri="{FF2B5EF4-FFF2-40B4-BE49-F238E27FC236}">
                <a16:creationId xmlns:a16="http://schemas.microsoft.com/office/drawing/2014/main" id="{70A9B320-1EA0-DD43-A376-7E6C249C6D80}"/>
              </a:ext>
            </a:extLst>
          </p:cNvPr>
          <p:cNvSpPr txBox="1"/>
          <p:nvPr/>
        </p:nvSpPr>
        <p:spPr>
          <a:xfrm>
            <a:off x="9191609" y="4114801"/>
            <a:ext cx="492443" cy="461665"/>
          </a:xfrm>
          <a:prstGeom prst="rect">
            <a:avLst/>
          </a:prstGeom>
          <a:noFill/>
        </p:spPr>
        <p:txBody>
          <a:bodyPr wrap="none" rtlCol="0">
            <a:spAutoFit/>
          </a:bodyPr>
          <a:lstStyle/>
          <a:p>
            <a:r>
              <a:rPr lang="en-US" dirty="0"/>
              <a:t>…</a:t>
            </a:r>
          </a:p>
        </p:txBody>
      </p:sp>
      <p:sp>
        <p:nvSpPr>
          <p:cNvPr id="21" name="TextBox 20">
            <a:extLst>
              <a:ext uri="{FF2B5EF4-FFF2-40B4-BE49-F238E27FC236}">
                <a16:creationId xmlns:a16="http://schemas.microsoft.com/office/drawing/2014/main" id="{37E8F05F-01DA-AF42-8195-52B1AE9DD8FA}"/>
              </a:ext>
            </a:extLst>
          </p:cNvPr>
          <p:cNvSpPr txBox="1"/>
          <p:nvPr/>
        </p:nvSpPr>
        <p:spPr>
          <a:xfrm>
            <a:off x="9144001" y="5257801"/>
            <a:ext cx="492443" cy="461665"/>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44242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Synchronous/asynchronous communication</a:t>
            </a:r>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r>
              <a:rPr lang="en-US" dirty="0"/>
              <a:t>let </a:t>
            </a:r>
            <a:r>
              <a:rPr lang="en-US" dirty="0" err="1"/>
              <a:t>Δ</a:t>
            </a:r>
            <a:r>
              <a:rPr lang="en-US" dirty="0"/>
              <a:t> be the time it takes to send a message between two processes </a:t>
            </a:r>
          </a:p>
          <a:p>
            <a:pPr marL="0" indent="0" algn="ctr">
              <a:buNone/>
            </a:pPr>
            <a:endParaRPr lang="en-US" dirty="0"/>
          </a:p>
          <a:p>
            <a:r>
              <a:rPr lang="en-US" u="sng" dirty="0"/>
              <a:t>Synchronous</a:t>
            </a:r>
            <a:r>
              <a:rPr lang="en-US" dirty="0"/>
              <a:t>: </a:t>
            </a:r>
          </a:p>
          <a:p>
            <a:pPr lvl="1"/>
            <a:r>
              <a:rPr lang="en-US" dirty="0" err="1"/>
              <a:t>Δ</a:t>
            </a:r>
            <a:r>
              <a:rPr lang="en-US" dirty="0"/>
              <a:t>  is known and fixed</a:t>
            </a:r>
          </a:p>
          <a:p>
            <a:r>
              <a:rPr lang="en-US" u="sng" dirty="0"/>
              <a:t>Asynchronous:</a:t>
            </a:r>
            <a:r>
              <a:rPr lang="en-US" dirty="0"/>
              <a:t> </a:t>
            </a:r>
          </a:p>
          <a:p>
            <a:pPr lvl="1"/>
            <a:r>
              <a:rPr lang="en-US" dirty="0"/>
              <a:t>There is no bound for </a:t>
            </a:r>
            <a:r>
              <a:rPr lang="en-US" dirty="0" err="1"/>
              <a:t>Δ</a:t>
            </a:r>
            <a:endParaRPr lang="en-US" dirty="0"/>
          </a:p>
          <a:p>
            <a:pPr lvl="2"/>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a:t>
            </a:fld>
            <a:endParaRPr lang="en-US"/>
          </a:p>
        </p:txBody>
      </p:sp>
    </p:spTree>
    <p:extLst>
      <p:ext uri="{BB962C8B-B14F-4D97-AF65-F5344CB8AC3E}">
        <p14:creationId xmlns:p14="http://schemas.microsoft.com/office/powerpoint/2010/main" val="598013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03200" y="228600"/>
            <a:ext cx="11785600" cy="990600"/>
          </a:xfrm>
        </p:spPr>
        <p:txBody>
          <a:bodyPr>
            <a:normAutofit fontScale="90000"/>
          </a:bodyPr>
          <a:lstStyle/>
          <a:p>
            <a:r>
              <a:rPr lang="en-US" dirty="0"/>
              <a:t>Lemma 2 (cont.)…</a:t>
            </a:r>
            <a:br>
              <a:rPr lang="en-US" dirty="0"/>
            </a:br>
            <a:r>
              <a:rPr lang="en-US" dirty="0"/>
              <a:t>show that D contains a bivalent configuration </a:t>
            </a:r>
          </a:p>
        </p:txBody>
      </p:sp>
      <p:sp>
        <p:nvSpPr>
          <p:cNvPr id="48130" name="Rectangle 3"/>
          <p:cNvSpPr>
            <a:spLocks noGrp="1" noChangeArrowheads="1"/>
          </p:cNvSpPr>
          <p:nvPr>
            <p:ph sz="quarter" idx="1"/>
          </p:nvPr>
        </p:nvSpPr>
        <p:spPr>
          <a:xfrm>
            <a:off x="203200" y="1600200"/>
            <a:ext cx="7493001" cy="5105400"/>
          </a:xfrm>
        </p:spPr>
        <p:txBody>
          <a:bodyPr>
            <a:normAutofit fontScale="92500"/>
          </a:bodyPr>
          <a:lstStyle/>
          <a:p>
            <a:r>
              <a:rPr lang="en-US" dirty="0"/>
              <a:t>Proof by contradiction</a:t>
            </a:r>
          </a:p>
          <a:p>
            <a:r>
              <a:rPr lang="en-US" dirty="0"/>
              <a:t>Assume that there is no bivalent configuration in </a:t>
            </a:r>
            <a:r>
              <a:rPr lang="en-US" b="1" dirty="0"/>
              <a:t>D</a:t>
            </a:r>
          </a:p>
          <a:p>
            <a:r>
              <a:rPr lang="en-US" dirty="0"/>
              <a:t>However, there are adjacent configurations C0 and C1 in </a:t>
            </a:r>
            <a:r>
              <a:rPr lang="en-US" b="1" dirty="0"/>
              <a:t>C</a:t>
            </a:r>
            <a:r>
              <a:rPr lang="en-US" dirty="0"/>
              <a:t> such that </a:t>
            </a:r>
            <a:r>
              <a:rPr lang="en-US" dirty="0">
                <a:sym typeface="Wingdings" charset="0"/>
              </a:rPr>
              <a:t>C1 = C0 followed by event e</a:t>
            </a:r>
            <a:r>
              <a:rPr lang="ja-JP" altLang="en-US">
                <a:sym typeface="Wingdings" charset="0"/>
              </a:rPr>
              <a:t>’</a:t>
            </a:r>
            <a:r>
              <a:rPr lang="en-US" altLang="ja-JP" dirty="0">
                <a:sym typeface="Wingdings" charset="0"/>
              </a:rPr>
              <a:t>=(p</a:t>
            </a:r>
            <a:r>
              <a:rPr lang="ja-JP" altLang="en-US">
                <a:sym typeface="Wingdings" charset="0"/>
              </a:rPr>
              <a:t>’</a:t>
            </a:r>
            <a:r>
              <a:rPr lang="en-US" altLang="ja-JP" dirty="0">
                <a:sym typeface="Wingdings" charset="0"/>
              </a:rPr>
              <a:t>,m</a:t>
            </a:r>
            <a:r>
              <a:rPr lang="ja-JP" altLang="en-US">
                <a:sym typeface="Wingdings" charset="0"/>
              </a:rPr>
              <a:t>’</a:t>
            </a:r>
            <a:r>
              <a:rPr lang="en-US" altLang="ja-JP" dirty="0">
                <a:sym typeface="Wingdings" charset="0"/>
              </a:rPr>
              <a:t>)</a:t>
            </a:r>
          </a:p>
          <a:p>
            <a:r>
              <a:rPr lang="en-US" dirty="0"/>
              <a:t>Then denote </a:t>
            </a:r>
          </a:p>
          <a:p>
            <a:pPr lvl="1"/>
            <a:r>
              <a:rPr lang="en-US" dirty="0"/>
              <a:t>D0 be C0 followed by e=(</a:t>
            </a:r>
            <a:r>
              <a:rPr lang="en-US" dirty="0" err="1"/>
              <a:t>p,m</a:t>
            </a:r>
            <a:r>
              <a:rPr lang="en-US" dirty="0"/>
              <a:t>) </a:t>
            </a:r>
          </a:p>
          <a:p>
            <a:pPr lvl="1"/>
            <a:r>
              <a:rPr lang="en-US" dirty="0"/>
              <a:t>D1 be C1 followed by e=(</a:t>
            </a:r>
            <a:r>
              <a:rPr lang="en-US" dirty="0" err="1"/>
              <a:t>p,m</a:t>
            </a:r>
            <a:r>
              <a:rPr lang="en-US" dirty="0"/>
              <a:t>)</a:t>
            </a:r>
          </a:p>
          <a:p>
            <a:r>
              <a:rPr lang="en-US" dirty="0"/>
              <a:t>Since there are no bivalent configurations in D, </a:t>
            </a:r>
            <a:r>
              <a:rPr lang="en-US" dirty="0">
                <a:solidFill>
                  <a:srgbClr val="0070C0"/>
                </a:solidFill>
              </a:rPr>
              <a:t>let’s assume that D0 is 0-valent and D1 is 1-valent </a:t>
            </a:r>
          </a:p>
          <a:p>
            <a:endParaRPr lang="en-US" dirty="0">
              <a:sym typeface="Wingdings" charset="0"/>
            </a:endParaRPr>
          </a:p>
          <a:p>
            <a:endParaRPr lang="en-US" dirty="0"/>
          </a:p>
          <a:p>
            <a:endParaRPr lang="en-US" dirty="0"/>
          </a:p>
          <a:p>
            <a:pPr marL="0" indent="0">
              <a:buNone/>
            </a:pPr>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40</a:t>
            </a:fld>
            <a:endParaRPr lang="en-US"/>
          </a:p>
        </p:txBody>
      </p:sp>
      <p:sp>
        <p:nvSpPr>
          <p:cNvPr id="8" name="TextBox 7">
            <a:extLst>
              <a:ext uri="{FF2B5EF4-FFF2-40B4-BE49-F238E27FC236}">
                <a16:creationId xmlns:a16="http://schemas.microsoft.com/office/drawing/2014/main" id="{06641B57-6CD0-0348-8066-7776B9D33FDF}"/>
              </a:ext>
            </a:extLst>
          </p:cNvPr>
          <p:cNvSpPr txBox="1"/>
          <p:nvPr/>
        </p:nvSpPr>
        <p:spPr>
          <a:xfrm>
            <a:off x="9220200" y="2209801"/>
            <a:ext cx="407484" cy="461665"/>
          </a:xfrm>
          <a:prstGeom prst="rect">
            <a:avLst/>
          </a:prstGeom>
          <a:noFill/>
        </p:spPr>
        <p:txBody>
          <a:bodyPr wrap="none" rtlCol="0">
            <a:spAutoFit/>
          </a:bodyPr>
          <a:lstStyle/>
          <a:p>
            <a:r>
              <a:rPr lang="en-US" dirty="0"/>
              <a:t>C</a:t>
            </a:r>
          </a:p>
        </p:txBody>
      </p:sp>
      <p:sp>
        <p:nvSpPr>
          <p:cNvPr id="9" name="TextBox 8">
            <a:extLst>
              <a:ext uri="{FF2B5EF4-FFF2-40B4-BE49-F238E27FC236}">
                <a16:creationId xmlns:a16="http://schemas.microsoft.com/office/drawing/2014/main" id="{327E4C3E-7173-114D-8B69-46CBB1DBCF07}"/>
              </a:ext>
            </a:extLst>
          </p:cNvPr>
          <p:cNvSpPr txBox="1"/>
          <p:nvPr/>
        </p:nvSpPr>
        <p:spPr>
          <a:xfrm>
            <a:off x="7812567" y="3361105"/>
            <a:ext cx="481222" cy="584775"/>
          </a:xfrm>
          <a:prstGeom prst="rect">
            <a:avLst/>
          </a:prstGeom>
          <a:noFill/>
        </p:spPr>
        <p:txBody>
          <a:bodyPr wrap="none" rtlCol="0">
            <a:spAutoFit/>
          </a:bodyPr>
          <a:lstStyle/>
          <a:p>
            <a:r>
              <a:rPr lang="en-US" sz="3200" b="1" dirty="0"/>
              <a:t>C</a:t>
            </a:r>
          </a:p>
        </p:txBody>
      </p:sp>
      <p:sp>
        <p:nvSpPr>
          <p:cNvPr id="10" name="TextBox 9">
            <a:extLst>
              <a:ext uri="{FF2B5EF4-FFF2-40B4-BE49-F238E27FC236}">
                <a16:creationId xmlns:a16="http://schemas.microsoft.com/office/drawing/2014/main" id="{1751FAAD-9E0E-0B49-8C04-BDBFBC8DE661}"/>
              </a:ext>
            </a:extLst>
          </p:cNvPr>
          <p:cNvSpPr txBox="1"/>
          <p:nvPr/>
        </p:nvSpPr>
        <p:spPr>
          <a:xfrm>
            <a:off x="7848600" y="4407341"/>
            <a:ext cx="481222" cy="584775"/>
          </a:xfrm>
          <a:prstGeom prst="rect">
            <a:avLst/>
          </a:prstGeom>
          <a:noFill/>
        </p:spPr>
        <p:txBody>
          <a:bodyPr wrap="none" rtlCol="0">
            <a:spAutoFit/>
          </a:bodyPr>
          <a:lstStyle/>
          <a:p>
            <a:r>
              <a:rPr lang="en-US" sz="3200" b="1" dirty="0"/>
              <a:t>D</a:t>
            </a:r>
          </a:p>
        </p:txBody>
      </p:sp>
      <p:sp>
        <p:nvSpPr>
          <p:cNvPr id="11" name="Rectangle 10">
            <a:extLst>
              <a:ext uri="{FF2B5EF4-FFF2-40B4-BE49-F238E27FC236}">
                <a16:creationId xmlns:a16="http://schemas.microsoft.com/office/drawing/2014/main" id="{E9F275F2-E9A2-434B-8DBB-50D7ABF3A401}"/>
              </a:ext>
            </a:extLst>
          </p:cNvPr>
          <p:cNvSpPr/>
          <p:nvPr/>
        </p:nvSpPr>
        <p:spPr>
          <a:xfrm>
            <a:off x="9220200" y="2209800"/>
            <a:ext cx="407484" cy="457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A05368-E5ED-BE42-9FC6-AB911C55EF52}"/>
              </a:ext>
            </a:extLst>
          </p:cNvPr>
          <p:cNvSpPr/>
          <p:nvPr/>
        </p:nvSpPr>
        <p:spPr>
          <a:xfrm>
            <a:off x="8394299" y="3384550"/>
            <a:ext cx="1968901" cy="57023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F4AEEA-3983-A041-A6FB-3558CB88E4F0}"/>
              </a:ext>
            </a:extLst>
          </p:cNvPr>
          <p:cNvSpPr/>
          <p:nvPr/>
        </p:nvSpPr>
        <p:spPr>
          <a:xfrm>
            <a:off x="8382001" y="4458970"/>
            <a:ext cx="1968901" cy="57023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97F11E0A-96BF-8640-9AD9-1F774D059BDC}"/>
              </a:ext>
            </a:extLst>
          </p:cNvPr>
          <p:cNvSpPr/>
          <p:nvPr/>
        </p:nvSpPr>
        <p:spPr>
          <a:xfrm>
            <a:off x="9606486" y="2461847"/>
            <a:ext cx="481222" cy="832339"/>
          </a:xfrm>
          <a:custGeom>
            <a:avLst/>
            <a:gdLst>
              <a:gd name="connsiteX0" fmla="*/ 35169 w 152400"/>
              <a:gd name="connsiteY0" fmla="*/ 0 h 832339"/>
              <a:gd name="connsiteX1" fmla="*/ 117230 w 152400"/>
              <a:gd name="connsiteY1" fmla="*/ 58616 h 832339"/>
              <a:gd name="connsiteX2" fmla="*/ 140677 w 152400"/>
              <a:gd name="connsiteY2" fmla="*/ 82062 h 832339"/>
              <a:gd name="connsiteX3" fmla="*/ 152400 w 152400"/>
              <a:gd name="connsiteY3" fmla="*/ 117231 h 832339"/>
              <a:gd name="connsiteX4" fmla="*/ 140677 w 152400"/>
              <a:gd name="connsiteY4" fmla="*/ 199292 h 832339"/>
              <a:gd name="connsiteX5" fmla="*/ 117230 w 152400"/>
              <a:gd name="connsiteY5" fmla="*/ 234462 h 832339"/>
              <a:gd name="connsiteX6" fmla="*/ 35169 w 152400"/>
              <a:gd name="connsiteY6" fmla="*/ 293077 h 832339"/>
              <a:gd name="connsiteX7" fmla="*/ 0 w 152400"/>
              <a:gd name="connsiteY7" fmla="*/ 363416 h 832339"/>
              <a:gd name="connsiteX8" fmla="*/ 117230 w 152400"/>
              <a:gd name="connsiteY8" fmla="*/ 504092 h 832339"/>
              <a:gd name="connsiteX9" fmla="*/ 105507 w 152400"/>
              <a:gd name="connsiteY9" fmla="*/ 574431 h 832339"/>
              <a:gd name="connsiteX10" fmla="*/ 93784 w 152400"/>
              <a:gd name="connsiteY10" fmla="*/ 726831 h 832339"/>
              <a:gd name="connsiteX11" fmla="*/ 82061 w 152400"/>
              <a:gd name="connsiteY11" fmla="*/ 762000 h 832339"/>
              <a:gd name="connsiteX12" fmla="*/ 82061 w 152400"/>
              <a:gd name="connsiteY12" fmla="*/ 832339 h 83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832339">
                <a:moveTo>
                  <a:pt x="35169" y="0"/>
                </a:moveTo>
                <a:cubicBezTo>
                  <a:pt x="62523" y="19539"/>
                  <a:pt x="90696" y="37978"/>
                  <a:pt x="117230" y="58616"/>
                </a:cubicBezTo>
                <a:cubicBezTo>
                  <a:pt x="125955" y="65402"/>
                  <a:pt x="134990" y="72584"/>
                  <a:pt x="140677" y="82062"/>
                </a:cubicBezTo>
                <a:cubicBezTo>
                  <a:pt x="147035" y="92658"/>
                  <a:pt x="148492" y="105508"/>
                  <a:pt x="152400" y="117231"/>
                </a:cubicBezTo>
                <a:cubicBezTo>
                  <a:pt x="148492" y="144585"/>
                  <a:pt x="148617" y="172826"/>
                  <a:pt x="140677" y="199292"/>
                </a:cubicBezTo>
                <a:cubicBezTo>
                  <a:pt x="136628" y="212788"/>
                  <a:pt x="127193" y="224499"/>
                  <a:pt x="117230" y="234462"/>
                </a:cubicBezTo>
                <a:cubicBezTo>
                  <a:pt x="102689" y="249003"/>
                  <a:pt x="55138" y="279764"/>
                  <a:pt x="35169" y="293077"/>
                </a:cubicBezTo>
                <a:cubicBezTo>
                  <a:pt x="23314" y="310860"/>
                  <a:pt x="0" y="339147"/>
                  <a:pt x="0" y="363416"/>
                </a:cubicBezTo>
                <a:cubicBezTo>
                  <a:pt x="0" y="431970"/>
                  <a:pt x="66803" y="470474"/>
                  <a:pt x="117230" y="504092"/>
                </a:cubicBezTo>
                <a:cubicBezTo>
                  <a:pt x="113322" y="527538"/>
                  <a:pt x="107995" y="550792"/>
                  <a:pt x="105507" y="574431"/>
                </a:cubicBezTo>
                <a:cubicBezTo>
                  <a:pt x="100173" y="625101"/>
                  <a:pt x="100104" y="676274"/>
                  <a:pt x="93784" y="726831"/>
                </a:cubicBezTo>
                <a:cubicBezTo>
                  <a:pt x="92251" y="739093"/>
                  <a:pt x="83426" y="749718"/>
                  <a:pt x="82061" y="762000"/>
                </a:cubicBezTo>
                <a:cubicBezTo>
                  <a:pt x="79472" y="785303"/>
                  <a:pt x="82061" y="808893"/>
                  <a:pt x="82061" y="832339"/>
                </a:cubicBezTo>
              </a:path>
            </a:pathLst>
          </a:custGeom>
          <a:noFill/>
          <a:ln>
            <a:tailEnd type="arrow"/>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3A2E06C-C670-C84D-9E86-F9206D9E1B60}"/>
              </a:ext>
            </a:extLst>
          </p:cNvPr>
          <p:cNvCxnSpPr>
            <a:cxnSpLocks/>
          </p:cNvCxnSpPr>
          <p:nvPr/>
        </p:nvCxnSpPr>
        <p:spPr>
          <a:xfrm>
            <a:off x="8844346" y="3890665"/>
            <a:ext cx="0" cy="809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A2C6CEFD-1433-0E42-AB32-58F4571EDCFA}"/>
              </a:ext>
            </a:extLst>
          </p:cNvPr>
          <p:cNvSpPr txBox="1"/>
          <p:nvPr/>
        </p:nvSpPr>
        <p:spPr>
          <a:xfrm>
            <a:off x="8513276" y="2927181"/>
            <a:ext cx="1479892" cy="369332"/>
          </a:xfrm>
          <a:prstGeom prst="rect">
            <a:avLst/>
          </a:prstGeom>
          <a:noFill/>
        </p:spPr>
        <p:txBody>
          <a:bodyPr wrap="none" rtlCol="0">
            <a:spAutoFit/>
          </a:bodyPr>
          <a:lstStyle/>
          <a:p>
            <a:r>
              <a:rPr lang="en-US" sz="1800" dirty="0"/>
              <a:t>No e applied</a:t>
            </a:r>
          </a:p>
        </p:txBody>
      </p:sp>
      <p:sp>
        <p:nvSpPr>
          <p:cNvPr id="17" name="TextBox 16">
            <a:extLst>
              <a:ext uri="{FF2B5EF4-FFF2-40B4-BE49-F238E27FC236}">
                <a16:creationId xmlns:a16="http://schemas.microsoft.com/office/drawing/2014/main" id="{54918180-E57B-A942-B1B0-CFC9853EDFE5}"/>
              </a:ext>
            </a:extLst>
          </p:cNvPr>
          <p:cNvSpPr txBox="1"/>
          <p:nvPr/>
        </p:nvSpPr>
        <p:spPr>
          <a:xfrm>
            <a:off x="7772400" y="4038600"/>
            <a:ext cx="1114408" cy="369332"/>
          </a:xfrm>
          <a:prstGeom prst="rect">
            <a:avLst/>
          </a:prstGeom>
          <a:noFill/>
        </p:spPr>
        <p:txBody>
          <a:bodyPr wrap="none" rtlCol="0">
            <a:spAutoFit/>
          </a:bodyPr>
          <a:lstStyle/>
          <a:p>
            <a:r>
              <a:rPr lang="en-US" sz="1800" dirty="0"/>
              <a:t>e = (</a:t>
            </a:r>
            <a:r>
              <a:rPr lang="en-US" sz="1800" dirty="0" err="1"/>
              <a:t>p,m</a:t>
            </a:r>
            <a:r>
              <a:rPr lang="en-US" sz="1800" dirty="0"/>
              <a:t>)</a:t>
            </a:r>
          </a:p>
        </p:txBody>
      </p:sp>
      <p:sp>
        <p:nvSpPr>
          <p:cNvPr id="19" name="TextBox 18">
            <a:extLst>
              <a:ext uri="{FF2B5EF4-FFF2-40B4-BE49-F238E27FC236}">
                <a16:creationId xmlns:a16="http://schemas.microsoft.com/office/drawing/2014/main" id="{00BF7246-6C31-D948-B38A-DC7485047F33}"/>
              </a:ext>
            </a:extLst>
          </p:cNvPr>
          <p:cNvSpPr txBox="1"/>
          <p:nvPr/>
        </p:nvSpPr>
        <p:spPr>
          <a:xfrm>
            <a:off x="9841904" y="3429001"/>
            <a:ext cx="521297" cy="461665"/>
          </a:xfrm>
          <a:prstGeom prst="rect">
            <a:avLst/>
          </a:prstGeom>
          <a:noFill/>
        </p:spPr>
        <p:txBody>
          <a:bodyPr wrap="none" rtlCol="0">
            <a:spAutoFit/>
          </a:bodyPr>
          <a:lstStyle/>
          <a:p>
            <a:r>
              <a:rPr lang="en-US" dirty="0"/>
              <a:t>C</a:t>
            </a:r>
            <a:r>
              <a:rPr lang="en-US" baseline="-25000" dirty="0"/>
              <a:t>1</a:t>
            </a:r>
          </a:p>
        </p:txBody>
      </p:sp>
      <p:sp>
        <p:nvSpPr>
          <p:cNvPr id="20" name="TextBox 19">
            <a:extLst>
              <a:ext uri="{FF2B5EF4-FFF2-40B4-BE49-F238E27FC236}">
                <a16:creationId xmlns:a16="http://schemas.microsoft.com/office/drawing/2014/main" id="{CB1BF1FC-69A9-8F40-8752-2C4A8B68A7CD}"/>
              </a:ext>
            </a:extLst>
          </p:cNvPr>
          <p:cNvSpPr txBox="1"/>
          <p:nvPr/>
        </p:nvSpPr>
        <p:spPr>
          <a:xfrm>
            <a:off x="8382001" y="3429001"/>
            <a:ext cx="521297" cy="461665"/>
          </a:xfrm>
          <a:prstGeom prst="rect">
            <a:avLst/>
          </a:prstGeom>
          <a:noFill/>
        </p:spPr>
        <p:txBody>
          <a:bodyPr wrap="none" rtlCol="0">
            <a:spAutoFit/>
          </a:bodyPr>
          <a:lstStyle/>
          <a:p>
            <a:r>
              <a:rPr lang="en-US" dirty="0"/>
              <a:t>C</a:t>
            </a:r>
            <a:r>
              <a:rPr lang="en-US" baseline="-25000" dirty="0"/>
              <a:t>0</a:t>
            </a:r>
          </a:p>
        </p:txBody>
      </p:sp>
      <p:cxnSp>
        <p:nvCxnSpPr>
          <p:cNvPr id="21" name="Straight Arrow Connector 20">
            <a:extLst>
              <a:ext uri="{FF2B5EF4-FFF2-40B4-BE49-F238E27FC236}">
                <a16:creationId xmlns:a16="http://schemas.microsoft.com/office/drawing/2014/main" id="{47A03AFE-0E4F-B844-ACDF-A2DCAEADBB42}"/>
              </a:ext>
            </a:extLst>
          </p:cNvPr>
          <p:cNvCxnSpPr>
            <a:cxnSpLocks/>
          </p:cNvCxnSpPr>
          <p:nvPr/>
        </p:nvCxnSpPr>
        <p:spPr>
          <a:xfrm flipV="1">
            <a:off x="8979497" y="3733800"/>
            <a:ext cx="862406" cy="353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BF299FD-C646-4A4E-971C-6C039F7641BF}"/>
              </a:ext>
            </a:extLst>
          </p:cNvPr>
          <p:cNvSpPr txBox="1"/>
          <p:nvPr/>
        </p:nvSpPr>
        <p:spPr>
          <a:xfrm>
            <a:off x="8763000" y="3352800"/>
            <a:ext cx="1259704" cy="369332"/>
          </a:xfrm>
          <a:prstGeom prst="rect">
            <a:avLst/>
          </a:prstGeom>
          <a:noFill/>
        </p:spPr>
        <p:txBody>
          <a:bodyPr wrap="none" rtlCol="0">
            <a:spAutoFit/>
          </a:bodyPr>
          <a:lstStyle/>
          <a:p>
            <a:r>
              <a:rPr lang="en-US" sz="1800" dirty="0"/>
              <a:t>e’ = (</a:t>
            </a:r>
            <a:r>
              <a:rPr lang="en-US" sz="1800" dirty="0" err="1"/>
              <a:t>p’,m</a:t>
            </a:r>
            <a:r>
              <a:rPr lang="en-US" sz="1800" dirty="0"/>
              <a:t>’)</a:t>
            </a:r>
          </a:p>
        </p:txBody>
      </p:sp>
      <p:cxnSp>
        <p:nvCxnSpPr>
          <p:cNvPr id="26" name="Straight Arrow Connector 25">
            <a:extLst>
              <a:ext uri="{FF2B5EF4-FFF2-40B4-BE49-F238E27FC236}">
                <a16:creationId xmlns:a16="http://schemas.microsoft.com/office/drawing/2014/main" id="{9BA31FE9-7FD9-604C-B9B1-FF23390B25D4}"/>
              </a:ext>
            </a:extLst>
          </p:cNvPr>
          <p:cNvCxnSpPr>
            <a:cxnSpLocks/>
          </p:cNvCxnSpPr>
          <p:nvPr/>
        </p:nvCxnSpPr>
        <p:spPr>
          <a:xfrm>
            <a:off x="10113559" y="3818735"/>
            <a:ext cx="0" cy="8090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B683F00-103D-1440-9ADD-B48901805B36}"/>
              </a:ext>
            </a:extLst>
          </p:cNvPr>
          <p:cNvSpPr txBox="1"/>
          <p:nvPr/>
        </p:nvSpPr>
        <p:spPr>
          <a:xfrm>
            <a:off x="9067800" y="3962400"/>
            <a:ext cx="1114408" cy="369332"/>
          </a:xfrm>
          <a:prstGeom prst="rect">
            <a:avLst/>
          </a:prstGeom>
          <a:noFill/>
        </p:spPr>
        <p:txBody>
          <a:bodyPr wrap="none" rtlCol="0">
            <a:spAutoFit/>
          </a:bodyPr>
          <a:lstStyle/>
          <a:p>
            <a:r>
              <a:rPr lang="en-US" sz="1800" dirty="0"/>
              <a:t>e = (</a:t>
            </a:r>
            <a:r>
              <a:rPr lang="en-US" sz="1800" dirty="0" err="1"/>
              <a:t>p,m</a:t>
            </a:r>
            <a:r>
              <a:rPr lang="en-US" sz="1800" dirty="0"/>
              <a:t>)</a:t>
            </a:r>
          </a:p>
        </p:txBody>
      </p:sp>
      <p:sp>
        <p:nvSpPr>
          <p:cNvPr id="28" name="TextBox 27">
            <a:extLst>
              <a:ext uri="{FF2B5EF4-FFF2-40B4-BE49-F238E27FC236}">
                <a16:creationId xmlns:a16="http://schemas.microsoft.com/office/drawing/2014/main" id="{2B913770-3FCE-1440-B7AA-17D4AB223D0C}"/>
              </a:ext>
            </a:extLst>
          </p:cNvPr>
          <p:cNvSpPr txBox="1"/>
          <p:nvPr/>
        </p:nvSpPr>
        <p:spPr>
          <a:xfrm>
            <a:off x="8610601" y="4572001"/>
            <a:ext cx="521297" cy="461665"/>
          </a:xfrm>
          <a:prstGeom prst="rect">
            <a:avLst/>
          </a:prstGeom>
          <a:noFill/>
        </p:spPr>
        <p:txBody>
          <a:bodyPr wrap="none" rtlCol="0">
            <a:spAutoFit/>
          </a:bodyPr>
          <a:lstStyle/>
          <a:p>
            <a:r>
              <a:rPr lang="en-US" dirty="0"/>
              <a:t>D</a:t>
            </a:r>
            <a:r>
              <a:rPr lang="en-US" baseline="-25000" dirty="0"/>
              <a:t>0</a:t>
            </a:r>
          </a:p>
        </p:txBody>
      </p:sp>
      <p:sp>
        <p:nvSpPr>
          <p:cNvPr id="29" name="TextBox 28">
            <a:extLst>
              <a:ext uri="{FF2B5EF4-FFF2-40B4-BE49-F238E27FC236}">
                <a16:creationId xmlns:a16="http://schemas.microsoft.com/office/drawing/2014/main" id="{941027CA-E776-154B-8A7A-0740E860E28B}"/>
              </a:ext>
            </a:extLst>
          </p:cNvPr>
          <p:cNvSpPr txBox="1"/>
          <p:nvPr/>
        </p:nvSpPr>
        <p:spPr>
          <a:xfrm>
            <a:off x="9841904" y="4572001"/>
            <a:ext cx="521297" cy="461665"/>
          </a:xfrm>
          <a:prstGeom prst="rect">
            <a:avLst/>
          </a:prstGeom>
          <a:noFill/>
        </p:spPr>
        <p:txBody>
          <a:bodyPr wrap="none" rtlCol="0">
            <a:spAutoFit/>
          </a:bodyPr>
          <a:lstStyle/>
          <a:p>
            <a:r>
              <a:rPr lang="en-US" dirty="0"/>
              <a:t>D</a:t>
            </a:r>
            <a:r>
              <a:rPr lang="en-US" baseline="-25000" dirty="0"/>
              <a:t>1</a:t>
            </a:r>
          </a:p>
        </p:txBody>
      </p:sp>
    </p:spTree>
    <p:extLst>
      <p:ext uri="{BB962C8B-B14F-4D97-AF65-F5344CB8AC3E}">
        <p14:creationId xmlns:p14="http://schemas.microsoft.com/office/powerpoint/2010/main" val="1215188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t>Lemma 2 (cont.)</a:t>
            </a:r>
          </a:p>
        </p:txBody>
      </p:sp>
      <p:sp>
        <p:nvSpPr>
          <p:cNvPr id="50178" name="Rectangle 3"/>
          <p:cNvSpPr>
            <a:spLocks noGrp="1" noChangeArrowheads="1"/>
          </p:cNvSpPr>
          <p:nvPr>
            <p:ph sz="quarter" idx="1"/>
          </p:nvPr>
        </p:nvSpPr>
        <p:spPr>
          <a:xfrm>
            <a:off x="687388" y="1725546"/>
            <a:ext cx="5384800" cy="4937760"/>
          </a:xfrm>
        </p:spPr>
        <p:txBody>
          <a:bodyPr>
            <a:normAutofit lnSpcReduction="10000"/>
          </a:bodyPr>
          <a:lstStyle/>
          <a:p>
            <a:r>
              <a:rPr lang="en-US" dirty="0"/>
              <a:t>Case 1: p and p</a:t>
            </a:r>
            <a:r>
              <a:rPr lang="ja-JP" altLang="en-US" dirty="0"/>
              <a:t>’</a:t>
            </a:r>
            <a:r>
              <a:rPr lang="en-US" altLang="ja-JP" dirty="0"/>
              <a:t> are different. </a:t>
            </a:r>
          </a:p>
          <a:p>
            <a:r>
              <a:rPr lang="en-US" dirty="0"/>
              <a:t>If we apply e</a:t>
            </a:r>
            <a:r>
              <a:rPr lang="ja-JP" altLang="en-US" dirty="0"/>
              <a:t>’</a:t>
            </a:r>
            <a:r>
              <a:rPr lang="en-US" altLang="ja-JP" dirty="0"/>
              <a:t> to D</a:t>
            </a:r>
            <a:r>
              <a:rPr lang="en-US" altLang="ja-JP" baseline="-25000" dirty="0"/>
              <a:t>0</a:t>
            </a:r>
            <a:r>
              <a:rPr lang="en-US" altLang="ja-JP" dirty="0"/>
              <a:t> we obtain D</a:t>
            </a:r>
            <a:r>
              <a:rPr lang="en-US" altLang="ja-JP" baseline="-25000" dirty="0"/>
              <a:t>1</a:t>
            </a:r>
            <a:r>
              <a:rPr lang="en-US" altLang="ja-JP" dirty="0"/>
              <a:t> since e and e</a:t>
            </a:r>
            <a:r>
              <a:rPr lang="ja-JP" altLang="en-US" dirty="0"/>
              <a:t>’</a:t>
            </a:r>
            <a:r>
              <a:rPr lang="en-US" altLang="ja-JP" dirty="0"/>
              <a:t> are disjoint..</a:t>
            </a:r>
          </a:p>
          <a:p>
            <a:r>
              <a:rPr lang="en-US" dirty="0"/>
              <a:t>CONTRADICTION, any successor of a 0-valent configuration must be 0-valent.</a:t>
            </a:r>
          </a:p>
          <a:p>
            <a:pPr marL="0" indent="0">
              <a:buNone/>
            </a:pPr>
            <a:r>
              <a:rPr lang="en-US" dirty="0">
                <a:sym typeface="Wingdings" charset="0"/>
              </a:rPr>
              <a:t>	</a:t>
            </a:r>
          </a:p>
          <a:p>
            <a:endParaRPr lang="en-US" dirty="0"/>
          </a:p>
          <a:p>
            <a:endParaRPr lang="en-US" dirty="0"/>
          </a:p>
          <a:p>
            <a:pPr marL="0" indent="0">
              <a:buNone/>
            </a:pPr>
            <a:r>
              <a:rPr lang="en-US" dirty="0"/>
              <a:t>    </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41</a:t>
            </a:fld>
            <a:endParaRPr lang="en-US"/>
          </a:p>
        </p:txBody>
      </p:sp>
      <p:sp>
        <p:nvSpPr>
          <p:cNvPr id="50182" name="Oval 4"/>
          <p:cNvSpPr>
            <a:spLocks noChangeArrowheads="1"/>
          </p:cNvSpPr>
          <p:nvPr/>
        </p:nvSpPr>
        <p:spPr bwMode="auto">
          <a:xfrm>
            <a:off x="8382000" y="2053681"/>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C</a:t>
            </a:r>
            <a:r>
              <a:rPr lang="en-US" baseline="-25000">
                <a:latin typeface="Times New Roman" charset="0"/>
              </a:rPr>
              <a:t>0</a:t>
            </a:r>
            <a:endParaRPr lang="en-US">
              <a:latin typeface="Times New Roman" charset="0"/>
            </a:endParaRPr>
          </a:p>
        </p:txBody>
      </p:sp>
      <p:sp>
        <p:nvSpPr>
          <p:cNvPr id="50183" name="Oval 5"/>
          <p:cNvSpPr>
            <a:spLocks noChangeArrowheads="1"/>
          </p:cNvSpPr>
          <p:nvPr/>
        </p:nvSpPr>
        <p:spPr bwMode="auto">
          <a:xfrm>
            <a:off x="8382000" y="4263481"/>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D</a:t>
            </a:r>
            <a:r>
              <a:rPr lang="en-US" baseline="-25000">
                <a:latin typeface="Times New Roman" charset="0"/>
              </a:rPr>
              <a:t>1</a:t>
            </a:r>
            <a:endParaRPr lang="en-US">
              <a:latin typeface="Times New Roman" charset="0"/>
            </a:endParaRPr>
          </a:p>
        </p:txBody>
      </p:sp>
      <p:sp>
        <p:nvSpPr>
          <p:cNvPr id="50184" name="Oval 6"/>
          <p:cNvSpPr>
            <a:spLocks noChangeArrowheads="1"/>
          </p:cNvSpPr>
          <p:nvPr/>
        </p:nvSpPr>
        <p:spPr bwMode="auto">
          <a:xfrm>
            <a:off x="7469188" y="3155406"/>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D</a:t>
            </a:r>
            <a:r>
              <a:rPr lang="en-US" baseline="-25000">
                <a:latin typeface="Times New Roman" charset="0"/>
              </a:rPr>
              <a:t>0</a:t>
            </a:r>
            <a:endParaRPr lang="en-US">
              <a:latin typeface="Times New Roman" charset="0"/>
            </a:endParaRPr>
          </a:p>
        </p:txBody>
      </p:sp>
      <p:sp>
        <p:nvSpPr>
          <p:cNvPr id="50185" name="Oval 7"/>
          <p:cNvSpPr>
            <a:spLocks noChangeArrowheads="1"/>
          </p:cNvSpPr>
          <p:nvPr/>
        </p:nvSpPr>
        <p:spPr bwMode="auto">
          <a:xfrm>
            <a:off x="9296400" y="3120481"/>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C</a:t>
            </a:r>
            <a:r>
              <a:rPr lang="en-US" baseline="-25000">
                <a:latin typeface="Times New Roman" charset="0"/>
              </a:rPr>
              <a:t>1</a:t>
            </a:r>
            <a:endParaRPr lang="en-US">
              <a:latin typeface="Times New Roman" charset="0"/>
            </a:endParaRPr>
          </a:p>
        </p:txBody>
      </p:sp>
      <p:sp>
        <p:nvSpPr>
          <p:cNvPr id="50186" name="Line 8"/>
          <p:cNvSpPr>
            <a:spLocks noChangeShapeType="1"/>
          </p:cNvSpPr>
          <p:nvPr/>
        </p:nvSpPr>
        <p:spPr bwMode="auto">
          <a:xfrm flipH="1">
            <a:off x="7772400" y="2358481"/>
            <a:ext cx="6096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0187" name="Line 9"/>
          <p:cNvSpPr>
            <a:spLocks noChangeShapeType="1"/>
          </p:cNvSpPr>
          <p:nvPr/>
        </p:nvSpPr>
        <p:spPr bwMode="auto">
          <a:xfrm flipH="1">
            <a:off x="8763000" y="3425281"/>
            <a:ext cx="609600" cy="838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0188" name="Line 10"/>
          <p:cNvSpPr>
            <a:spLocks noChangeShapeType="1"/>
          </p:cNvSpPr>
          <p:nvPr/>
        </p:nvSpPr>
        <p:spPr bwMode="auto">
          <a:xfrm>
            <a:off x="8763000" y="2434681"/>
            <a:ext cx="6096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0189" name="Line 11"/>
          <p:cNvSpPr>
            <a:spLocks noChangeShapeType="1"/>
          </p:cNvSpPr>
          <p:nvPr/>
        </p:nvSpPr>
        <p:spPr bwMode="auto">
          <a:xfrm>
            <a:off x="7772400" y="3577681"/>
            <a:ext cx="685800" cy="762000"/>
          </a:xfrm>
          <a:prstGeom prst="line">
            <a:avLst/>
          </a:prstGeom>
          <a:noFill/>
          <a:ln w="28575">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0190" name="Text Box 12"/>
          <p:cNvSpPr txBox="1">
            <a:spLocks noChangeArrowheads="1"/>
          </p:cNvSpPr>
          <p:nvPr/>
        </p:nvSpPr>
        <p:spPr bwMode="auto">
          <a:xfrm>
            <a:off x="7696200" y="2358481"/>
            <a:ext cx="319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p>
        </p:txBody>
      </p:sp>
      <p:sp>
        <p:nvSpPr>
          <p:cNvPr id="50191" name="Text Box 13"/>
          <p:cNvSpPr txBox="1">
            <a:spLocks noChangeArrowheads="1"/>
          </p:cNvSpPr>
          <p:nvPr/>
        </p:nvSpPr>
        <p:spPr bwMode="auto">
          <a:xfrm>
            <a:off x="9204325" y="3806281"/>
            <a:ext cx="319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p>
        </p:txBody>
      </p:sp>
      <p:sp>
        <p:nvSpPr>
          <p:cNvPr id="50192" name="Text Box 14"/>
          <p:cNvSpPr txBox="1">
            <a:spLocks noChangeArrowheads="1"/>
          </p:cNvSpPr>
          <p:nvPr/>
        </p:nvSpPr>
        <p:spPr bwMode="auto">
          <a:xfrm>
            <a:off x="7696200" y="3882482"/>
            <a:ext cx="48122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FF0000"/>
                </a:solidFill>
                <a:latin typeface="Times New Roman" charset="0"/>
              </a:rPr>
              <a:t>e</a:t>
            </a:r>
            <a:r>
              <a:rPr lang="ja-JP" altLang="en-US" b="1">
                <a:solidFill>
                  <a:srgbClr val="FF0000"/>
                </a:solidFill>
                <a:latin typeface="Times New Roman" charset="0"/>
              </a:rPr>
              <a:t>’</a:t>
            </a:r>
            <a:endParaRPr lang="en-US" b="1">
              <a:solidFill>
                <a:srgbClr val="FF0000"/>
              </a:solidFill>
              <a:latin typeface="Times New Roman" charset="0"/>
            </a:endParaRPr>
          </a:p>
        </p:txBody>
      </p:sp>
      <p:sp>
        <p:nvSpPr>
          <p:cNvPr id="50193" name="Text Box 15"/>
          <p:cNvSpPr txBox="1">
            <a:spLocks noChangeArrowheads="1"/>
          </p:cNvSpPr>
          <p:nvPr/>
        </p:nvSpPr>
        <p:spPr bwMode="auto">
          <a:xfrm>
            <a:off x="9204325" y="2434682"/>
            <a:ext cx="4748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r>
              <a:rPr lang="ja-JP" altLang="en-US">
                <a:latin typeface="Times New Roman" charset="0"/>
              </a:rPr>
              <a:t>’</a:t>
            </a:r>
            <a:endParaRPr lang="en-US">
              <a:latin typeface="Times New Roman" charset="0"/>
            </a:endParaRPr>
          </a:p>
        </p:txBody>
      </p:sp>
      <p:sp>
        <p:nvSpPr>
          <p:cNvPr id="50194" name="Text Box 16"/>
          <p:cNvSpPr txBox="1">
            <a:spLocks noChangeArrowheads="1"/>
          </p:cNvSpPr>
          <p:nvPr/>
        </p:nvSpPr>
        <p:spPr bwMode="auto">
          <a:xfrm>
            <a:off x="8229600" y="4873081"/>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t>p </a:t>
            </a:r>
            <a:r>
              <a:rPr lang="en-US">
                <a:sym typeface="Symbol" charset="0"/>
              </a:rPr>
              <a:t></a:t>
            </a:r>
            <a:r>
              <a:rPr lang="en-US"/>
              <a:t> p</a:t>
            </a:r>
            <a:r>
              <a:rPr lang="ja-JP" altLang="en-US"/>
              <a:t>’</a:t>
            </a:r>
            <a:endParaRPr lang="en-US"/>
          </a:p>
        </p:txBody>
      </p:sp>
      <p:sp>
        <p:nvSpPr>
          <p:cNvPr id="2" name="Rectangle 1">
            <a:extLst>
              <a:ext uri="{FF2B5EF4-FFF2-40B4-BE49-F238E27FC236}">
                <a16:creationId xmlns:a16="http://schemas.microsoft.com/office/drawing/2014/main" id="{47688F19-2CCA-244D-9D88-88098851D6C5}"/>
              </a:ext>
            </a:extLst>
          </p:cNvPr>
          <p:cNvSpPr/>
          <p:nvPr/>
        </p:nvSpPr>
        <p:spPr>
          <a:xfrm>
            <a:off x="1422400" y="4995139"/>
            <a:ext cx="4572000" cy="830997"/>
          </a:xfrm>
          <a:prstGeom prst="rect">
            <a:avLst/>
          </a:prstGeom>
        </p:spPr>
        <p:txBody>
          <a:bodyPr>
            <a:spAutoFit/>
          </a:bodyPr>
          <a:lstStyle/>
          <a:p>
            <a:r>
              <a:rPr lang="en-US" sz="2400" dirty="0">
                <a:solidFill>
                  <a:schemeClr val="accent1">
                    <a:lumMod val="75000"/>
                  </a:schemeClr>
                </a:solidFill>
              </a:rPr>
              <a:t>(Remember I assumed that </a:t>
            </a:r>
          </a:p>
          <a:p>
            <a:r>
              <a:rPr lang="en-US" sz="2400" dirty="0">
                <a:solidFill>
                  <a:schemeClr val="accent1">
                    <a:lumMod val="75000"/>
                  </a:schemeClr>
                </a:solidFill>
              </a:rPr>
              <a:t>D</a:t>
            </a:r>
            <a:r>
              <a:rPr lang="en-US" sz="2400" baseline="-25000" dirty="0">
                <a:solidFill>
                  <a:schemeClr val="accent1">
                    <a:lumMod val="75000"/>
                  </a:schemeClr>
                </a:solidFill>
              </a:rPr>
              <a:t>0</a:t>
            </a:r>
            <a:r>
              <a:rPr lang="en-US" sz="2400" dirty="0">
                <a:solidFill>
                  <a:schemeClr val="accent1">
                    <a:lumMod val="75000"/>
                  </a:schemeClr>
                </a:solidFill>
              </a:rPr>
              <a:t> is 0-valent and D</a:t>
            </a:r>
            <a:r>
              <a:rPr lang="en-US" sz="2400" baseline="-25000" dirty="0">
                <a:solidFill>
                  <a:schemeClr val="accent1">
                    <a:lumMod val="75000"/>
                  </a:schemeClr>
                </a:solidFill>
              </a:rPr>
              <a:t>1</a:t>
            </a:r>
            <a:r>
              <a:rPr lang="en-US" sz="2400" dirty="0">
                <a:solidFill>
                  <a:schemeClr val="accent1">
                    <a:lumMod val="75000"/>
                  </a:schemeClr>
                </a:solidFill>
              </a:rPr>
              <a:t> is 1-valent)</a:t>
            </a:r>
          </a:p>
        </p:txBody>
      </p:sp>
    </p:spTree>
    <p:extLst>
      <p:ext uri="{BB962C8B-B14F-4D97-AF65-F5344CB8AC3E}">
        <p14:creationId xmlns:p14="http://schemas.microsoft.com/office/powerpoint/2010/main" val="775794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a:t>Lemma 2 (cont.)</a:t>
            </a:r>
          </a:p>
        </p:txBody>
      </p:sp>
      <p:sp>
        <p:nvSpPr>
          <p:cNvPr id="52226" name="Rectangle 3"/>
          <p:cNvSpPr>
            <a:spLocks noGrp="1" noChangeArrowheads="1"/>
          </p:cNvSpPr>
          <p:nvPr>
            <p:ph sz="quarter" idx="1"/>
          </p:nvPr>
        </p:nvSpPr>
        <p:spPr>
          <a:xfrm>
            <a:off x="595312" y="1600200"/>
            <a:ext cx="5653088" cy="4937760"/>
          </a:xfrm>
        </p:spPr>
        <p:txBody>
          <a:bodyPr/>
          <a:lstStyle/>
          <a:p>
            <a:r>
              <a:rPr lang="en-US" dirty="0"/>
              <a:t>Case 2: Process p is the same process as p</a:t>
            </a:r>
            <a:r>
              <a:rPr lang="ja-JP" altLang="en-US" dirty="0"/>
              <a:t>’</a:t>
            </a:r>
            <a:endParaRPr lang="en-US" altLang="ja-JP" dirty="0"/>
          </a:p>
          <a:p>
            <a:r>
              <a:rPr lang="en-US" dirty="0"/>
              <a:t>S is a run that reaches a decision, consider A that configuration.</a:t>
            </a:r>
          </a:p>
          <a:p>
            <a:r>
              <a:rPr lang="en-US" dirty="0"/>
              <a:t>We obtain that A is bivalent, contradiction!</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42</a:t>
            </a:fld>
            <a:endParaRPr lang="en-US" dirty="0"/>
          </a:p>
        </p:txBody>
      </p:sp>
      <p:sp>
        <p:nvSpPr>
          <p:cNvPr id="52230" name="Oval 4"/>
          <p:cNvSpPr>
            <a:spLocks noChangeArrowheads="1"/>
          </p:cNvSpPr>
          <p:nvPr/>
        </p:nvSpPr>
        <p:spPr bwMode="auto">
          <a:xfrm>
            <a:off x="7162800" y="1923584"/>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C</a:t>
            </a:r>
            <a:r>
              <a:rPr lang="en-US" baseline="-25000">
                <a:latin typeface="Times New Roman" charset="0"/>
              </a:rPr>
              <a:t>0</a:t>
            </a:r>
            <a:endParaRPr lang="en-US">
              <a:latin typeface="Times New Roman" charset="0"/>
            </a:endParaRPr>
          </a:p>
        </p:txBody>
      </p:sp>
      <p:sp>
        <p:nvSpPr>
          <p:cNvPr id="52231" name="Oval 5"/>
          <p:cNvSpPr>
            <a:spLocks noChangeArrowheads="1"/>
          </p:cNvSpPr>
          <p:nvPr/>
        </p:nvSpPr>
        <p:spPr bwMode="auto">
          <a:xfrm>
            <a:off x="9829800" y="3698489"/>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D</a:t>
            </a:r>
            <a:r>
              <a:rPr lang="en-US" baseline="-25000">
                <a:latin typeface="Times New Roman" charset="0"/>
              </a:rPr>
              <a:t>1</a:t>
            </a:r>
            <a:endParaRPr lang="en-US">
              <a:latin typeface="Times New Roman" charset="0"/>
            </a:endParaRPr>
          </a:p>
        </p:txBody>
      </p:sp>
      <p:sp>
        <p:nvSpPr>
          <p:cNvPr id="52232" name="Oval 6"/>
          <p:cNvSpPr>
            <a:spLocks noChangeArrowheads="1"/>
          </p:cNvSpPr>
          <p:nvPr/>
        </p:nvSpPr>
        <p:spPr bwMode="auto">
          <a:xfrm>
            <a:off x="6477000" y="3088889"/>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D</a:t>
            </a:r>
            <a:r>
              <a:rPr lang="en-US" baseline="-25000">
                <a:latin typeface="Times New Roman" charset="0"/>
              </a:rPr>
              <a:t>0</a:t>
            </a:r>
            <a:endParaRPr lang="en-US">
              <a:latin typeface="Times New Roman" charset="0"/>
            </a:endParaRPr>
          </a:p>
        </p:txBody>
      </p:sp>
      <p:sp>
        <p:nvSpPr>
          <p:cNvPr id="52233" name="Oval 7"/>
          <p:cNvSpPr>
            <a:spLocks noChangeArrowheads="1"/>
          </p:cNvSpPr>
          <p:nvPr/>
        </p:nvSpPr>
        <p:spPr bwMode="auto">
          <a:xfrm>
            <a:off x="8534400" y="2784089"/>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C</a:t>
            </a:r>
            <a:r>
              <a:rPr lang="en-US" baseline="-25000">
                <a:latin typeface="Times New Roman" charset="0"/>
              </a:rPr>
              <a:t>1</a:t>
            </a:r>
            <a:endParaRPr lang="en-US">
              <a:latin typeface="Times New Roman" charset="0"/>
            </a:endParaRPr>
          </a:p>
        </p:txBody>
      </p:sp>
      <p:sp>
        <p:nvSpPr>
          <p:cNvPr id="52234" name="Line 8"/>
          <p:cNvSpPr>
            <a:spLocks noChangeShapeType="1"/>
          </p:cNvSpPr>
          <p:nvPr/>
        </p:nvSpPr>
        <p:spPr bwMode="auto">
          <a:xfrm flipH="1">
            <a:off x="6858000" y="2326889"/>
            <a:ext cx="4572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35" name="Line 9"/>
          <p:cNvSpPr>
            <a:spLocks noChangeShapeType="1"/>
          </p:cNvSpPr>
          <p:nvPr/>
        </p:nvSpPr>
        <p:spPr bwMode="auto">
          <a:xfrm>
            <a:off x="7620000" y="2250689"/>
            <a:ext cx="99060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36" name="Line 10"/>
          <p:cNvSpPr>
            <a:spLocks noChangeShapeType="1"/>
          </p:cNvSpPr>
          <p:nvPr/>
        </p:nvSpPr>
        <p:spPr bwMode="auto">
          <a:xfrm>
            <a:off x="7315200" y="4536689"/>
            <a:ext cx="10668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37" name="Text Box 11"/>
          <p:cNvSpPr txBox="1">
            <a:spLocks noChangeArrowheads="1"/>
          </p:cNvSpPr>
          <p:nvPr/>
        </p:nvSpPr>
        <p:spPr bwMode="auto">
          <a:xfrm>
            <a:off x="6858000" y="2250689"/>
            <a:ext cx="319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p>
        </p:txBody>
      </p:sp>
      <p:sp>
        <p:nvSpPr>
          <p:cNvPr id="52238" name="Text Box 12"/>
          <p:cNvSpPr txBox="1">
            <a:spLocks noChangeArrowheads="1"/>
          </p:cNvSpPr>
          <p:nvPr/>
        </p:nvSpPr>
        <p:spPr bwMode="auto">
          <a:xfrm>
            <a:off x="8153400" y="2098290"/>
            <a:ext cx="4748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r>
              <a:rPr lang="ja-JP" altLang="en-US">
                <a:latin typeface="Times New Roman" charset="0"/>
              </a:rPr>
              <a:t>’</a:t>
            </a:r>
            <a:endParaRPr lang="en-US">
              <a:latin typeface="Times New Roman" charset="0"/>
            </a:endParaRPr>
          </a:p>
        </p:txBody>
      </p:sp>
      <p:sp>
        <p:nvSpPr>
          <p:cNvPr id="52239" name="Oval 13"/>
          <p:cNvSpPr>
            <a:spLocks noChangeArrowheads="1"/>
          </p:cNvSpPr>
          <p:nvPr/>
        </p:nvSpPr>
        <p:spPr bwMode="auto">
          <a:xfrm>
            <a:off x="7239000" y="4460489"/>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A</a:t>
            </a:r>
          </a:p>
        </p:txBody>
      </p:sp>
      <p:sp>
        <p:nvSpPr>
          <p:cNvPr id="52240" name="Oval 14"/>
          <p:cNvSpPr>
            <a:spLocks noChangeArrowheads="1"/>
          </p:cNvSpPr>
          <p:nvPr/>
        </p:nvSpPr>
        <p:spPr bwMode="auto">
          <a:xfrm>
            <a:off x="6553200" y="5603489"/>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E</a:t>
            </a:r>
            <a:r>
              <a:rPr lang="en-US" baseline="-25000">
                <a:latin typeface="Times New Roman" charset="0"/>
              </a:rPr>
              <a:t>0</a:t>
            </a:r>
            <a:endParaRPr lang="en-US">
              <a:latin typeface="Times New Roman" charset="0"/>
            </a:endParaRPr>
          </a:p>
        </p:txBody>
      </p:sp>
      <p:sp>
        <p:nvSpPr>
          <p:cNvPr id="52241" name="Line 15"/>
          <p:cNvSpPr>
            <a:spLocks noChangeShapeType="1"/>
          </p:cNvSpPr>
          <p:nvPr/>
        </p:nvSpPr>
        <p:spPr bwMode="auto">
          <a:xfrm flipH="1">
            <a:off x="6858000" y="4841489"/>
            <a:ext cx="457200" cy="762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42" name="Text Box 16"/>
          <p:cNvSpPr txBox="1">
            <a:spLocks noChangeArrowheads="1"/>
          </p:cNvSpPr>
          <p:nvPr/>
        </p:nvSpPr>
        <p:spPr bwMode="auto">
          <a:xfrm>
            <a:off x="6858000" y="4765289"/>
            <a:ext cx="319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p>
        </p:txBody>
      </p:sp>
      <p:sp>
        <p:nvSpPr>
          <p:cNvPr id="52243" name="Line 17"/>
          <p:cNvSpPr>
            <a:spLocks noChangeShapeType="1"/>
          </p:cNvSpPr>
          <p:nvPr/>
        </p:nvSpPr>
        <p:spPr bwMode="auto">
          <a:xfrm>
            <a:off x="7391400" y="2326889"/>
            <a:ext cx="0" cy="2133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44" name="Line 18"/>
          <p:cNvSpPr>
            <a:spLocks noChangeShapeType="1"/>
          </p:cNvSpPr>
          <p:nvPr/>
        </p:nvSpPr>
        <p:spPr bwMode="auto">
          <a:xfrm>
            <a:off x="6705600" y="3469889"/>
            <a:ext cx="0" cy="2133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45" name="Text Box 19"/>
          <p:cNvSpPr txBox="1">
            <a:spLocks noChangeArrowheads="1"/>
          </p:cNvSpPr>
          <p:nvPr/>
        </p:nvSpPr>
        <p:spPr bwMode="auto">
          <a:xfrm>
            <a:off x="6400801" y="4057187"/>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S</a:t>
            </a:r>
          </a:p>
        </p:txBody>
      </p:sp>
      <p:sp>
        <p:nvSpPr>
          <p:cNvPr id="52246" name="Text Box 20"/>
          <p:cNvSpPr txBox="1">
            <a:spLocks noChangeArrowheads="1"/>
          </p:cNvSpPr>
          <p:nvPr/>
        </p:nvSpPr>
        <p:spPr bwMode="auto">
          <a:xfrm>
            <a:off x="7391401" y="3241289"/>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S</a:t>
            </a:r>
          </a:p>
        </p:txBody>
      </p:sp>
      <p:sp>
        <p:nvSpPr>
          <p:cNvPr id="52247" name="Line 21"/>
          <p:cNvSpPr>
            <a:spLocks noChangeShapeType="1"/>
          </p:cNvSpPr>
          <p:nvPr/>
        </p:nvSpPr>
        <p:spPr bwMode="auto">
          <a:xfrm>
            <a:off x="8991600" y="3088889"/>
            <a:ext cx="99060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48" name="Line 22"/>
          <p:cNvSpPr>
            <a:spLocks noChangeShapeType="1"/>
          </p:cNvSpPr>
          <p:nvPr/>
        </p:nvSpPr>
        <p:spPr bwMode="auto">
          <a:xfrm flipH="1">
            <a:off x="9601200" y="4079489"/>
            <a:ext cx="381000" cy="1524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49" name="Oval 23"/>
          <p:cNvSpPr>
            <a:spLocks noChangeArrowheads="1"/>
          </p:cNvSpPr>
          <p:nvPr/>
        </p:nvSpPr>
        <p:spPr bwMode="auto">
          <a:xfrm>
            <a:off x="9372600" y="5603489"/>
            <a:ext cx="457200" cy="381000"/>
          </a:xfrm>
          <a:prstGeom prst="ellipse">
            <a:avLst/>
          </a:prstGeom>
          <a:solidFill>
            <a:schemeClr val="accent1"/>
          </a:solidFill>
          <a:ln w="9525">
            <a:solidFill>
              <a:schemeClr val="tx1"/>
            </a:solidFill>
            <a:round/>
            <a:headEnd/>
            <a:tailEnd/>
          </a:ln>
        </p:spPr>
        <p:txBody>
          <a:bodyPr wrap="none" anchor="ctr"/>
          <a:lstStyle/>
          <a:p>
            <a:pPr algn="ctr"/>
            <a:r>
              <a:rPr lang="en-US">
                <a:latin typeface="Times New Roman" charset="0"/>
              </a:rPr>
              <a:t>E</a:t>
            </a:r>
            <a:r>
              <a:rPr lang="en-US" baseline="-25000">
                <a:latin typeface="Times New Roman" charset="0"/>
              </a:rPr>
              <a:t>1</a:t>
            </a:r>
            <a:endParaRPr lang="en-US">
              <a:latin typeface="Times New Roman" charset="0"/>
            </a:endParaRPr>
          </a:p>
        </p:txBody>
      </p:sp>
      <p:sp>
        <p:nvSpPr>
          <p:cNvPr id="52250" name="Text Box 24"/>
          <p:cNvSpPr txBox="1">
            <a:spLocks noChangeArrowheads="1"/>
          </p:cNvSpPr>
          <p:nvPr/>
        </p:nvSpPr>
        <p:spPr bwMode="auto">
          <a:xfrm>
            <a:off x="9829801" y="4536689"/>
            <a:ext cx="354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S</a:t>
            </a:r>
          </a:p>
        </p:txBody>
      </p:sp>
      <p:sp>
        <p:nvSpPr>
          <p:cNvPr id="52251" name="Text Box 25"/>
          <p:cNvSpPr txBox="1">
            <a:spLocks noChangeArrowheads="1"/>
          </p:cNvSpPr>
          <p:nvPr/>
        </p:nvSpPr>
        <p:spPr bwMode="auto">
          <a:xfrm>
            <a:off x="8001000" y="4536690"/>
            <a:ext cx="4748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r>
              <a:rPr lang="ja-JP" altLang="en-US">
                <a:latin typeface="Times New Roman" charset="0"/>
              </a:rPr>
              <a:t>’</a:t>
            </a:r>
            <a:endParaRPr lang="en-US">
              <a:latin typeface="Times New Roman" charset="0"/>
            </a:endParaRPr>
          </a:p>
        </p:txBody>
      </p:sp>
      <p:sp>
        <p:nvSpPr>
          <p:cNvPr id="52252" name="Text Box 26"/>
          <p:cNvSpPr txBox="1">
            <a:spLocks noChangeArrowheads="1"/>
          </p:cNvSpPr>
          <p:nvPr/>
        </p:nvSpPr>
        <p:spPr bwMode="auto">
          <a:xfrm>
            <a:off x="9358314" y="2860289"/>
            <a:ext cx="3190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p>
        </p:txBody>
      </p:sp>
      <p:sp>
        <p:nvSpPr>
          <p:cNvPr id="52253" name="Oval 27"/>
          <p:cNvSpPr>
            <a:spLocks noChangeArrowheads="1"/>
          </p:cNvSpPr>
          <p:nvPr/>
        </p:nvSpPr>
        <p:spPr bwMode="auto">
          <a:xfrm>
            <a:off x="8305800" y="5146289"/>
            <a:ext cx="457200" cy="381000"/>
          </a:xfrm>
          <a:prstGeom prst="ellipse">
            <a:avLst/>
          </a:prstGeom>
          <a:solidFill>
            <a:schemeClr val="accent1"/>
          </a:solidFill>
          <a:ln w="9525">
            <a:solidFill>
              <a:schemeClr val="tx1"/>
            </a:solidFill>
            <a:round/>
            <a:headEnd/>
            <a:tailEnd/>
          </a:ln>
        </p:spPr>
        <p:txBody>
          <a:bodyPr wrap="none" anchor="ctr"/>
          <a:lstStyle/>
          <a:p>
            <a:pPr algn="ctr"/>
            <a:endParaRPr lang="en-US">
              <a:latin typeface="Times New Roman" charset="0"/>
            </a:endParaRPr>
          </a:p>
        </p:txBody>
      </p:sp>
      <p:sp>
        <p:nvSpPr>
          <p:cNvPr id="52254" name="Line 28"/>
          <p:cNvSpPr>
            <a:spLocks noChangeShapeType="1"/>
          </p:cNvSpPr>
          <p:nvPr/>
        </p:nvSpPr>
        <p:spPr bwMode="auto">
          <a:xfrm>
            <a:off x="8763000" y="5451089"/>
            <a:ext cx="60960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2255" name="Text Box 29"/>
          <p:cNvSpPr txBox="1">
            <a:spLocks noChangeArrowheads="1"/>
          </p:cNvSpPr>
          <p:nvPr/>
        </p:nvSpPr>
        <p:spPr bwMode="auto">
          <a:xfrm>
            <a:off x="8915400" y="4993889"/>
            <a:ext cx="3190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Times New Roman" charset="0"/>
              </a:rPr>
              <a:t>e</a:t>
            </a:r>
          </a:p>
        </p:txBody>
      </p:sp>
      <p:sp>
        <p:nvSpPr>
          <p:cNvPr id="2" name="Rectangle 1">
            <a:extLst>
              <a:ext uri="{FF2B5EF4-FFF2-40B4-BE49-F238E27FC236}">
                <a16:creationId xmlns:a16="http://schemas.microsoft.com/office/drawing/2014/main" id="{5141C915-4E59-D34B-8501-5A77C3E1BB02}"/>
              </a:ext>
            </a:extLst>
          </p:cNvPr>
          <p:cNvSpPr/>
          <p:nvPr/>
        </p:nvSpPr>
        <p:spPr>
          <a:xfrm>
            <a:off x="2114086" y="4799779"/>
            <a:ext cx="4572000" cy="830997"/>
          </a:xfrm>
          <a:prstGeom prst="rect">
            <a:avLst/>
          </a:prstGeom>
        </p:spPr>
        <p:txBody>
          <a:bodyPr>
            <a:spAutoFit/>
          </a:bodyPr>
          <a:lstStyle/>
          <a:p>
            <a:r>
              <a:rPr lang="en-US" sz="2400" dirty="0">
                <a:solidFill>
                  <a:schemeClr val="accent1">
                    <a:lumMod val="75000"/>
                  </a:schemeClr>
                </a:solidFill>
              </a:rPr>
              <a:t>(Remember I assumed that </a:t>
            </a:r>
          </a:p>
          <a:p>
            <a:r>
              <a:rPr lang="en-US" sz="2400" dirty="0">
                <a:solidFill>
                  <a:schemeClr val="accent1">
                    <a:lumMod val="75000"/>
                  </a:schemeClr>
                </a:solidFill>
              </a:rPr>
              <a:t>D</a:t>
            </a:r>
            <a:r>
              <a:rPr lang="en-US" sz="2400" baseline="-25000" dirty="0">
                <a:solidFill>
                  <a:schemeClr val="accent1">
                    <a:lumMod val="75000"/>
                  </a:schemeClr>
                </a:solidFill>
              </a:rPr>
              <a:t>0</a:t>
            </a:r>
            <a:r>
              <a:rPr lang="en-US" sz="2400" dirty="0">
                <a:solidFill>
                  <a:schemeClr val="accent1">
                    <a:lumMod val="75000"/>
                  </a:schemeClr>
                </a:solidFill>
              </a:rPr>
              <a:t> is 0-valent and D</a:t>
            </a:r>
            <a:r>
              <a:rPr lang="en-US" sz="2400" baseline="-25000" dirty="0">
                <a:solidFill>
                  <a:schemeClr val="accent1">
                    <a:lumMod val="75000"/>
                  </a:schemeClr>
                </a:solidFill>
              </a:rPr>
              <a:t>1</a:t>
            </a:r>
            <a:r>
              <a:rPr lang="en-US" sz="2400" dirty="0">
                <a:solidFill>
                  <a:schemeClr val="accent1">
                    <a:lumMod val="75000"/>
                  </a:schemeClr>
                </a:solidFill>
              </a:rPr>
              <a:t> is 1-valent)</a:t>
            </a:r>
          </a:p>
        </p:txBody>
      </p:sp>
    </p:spTree>
    <p:extLst>
      <p:ext uri="{BB962C8B-B14F-4D97-AF65-F5344CB8AC3E}">
        <p14:creationId xmlns:p14="http://schemas.microsoft.com/office/powerpoint/2010/main" val="2246187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t>FLP impact on distributed systems design</a:t>
            </a:r>
          </a:p>
        </p:txBody>
      </p:sp>
      <p:sp>
        <p:nvSpPr>
          <p:cNvPr id="54274" name="Rectangle 3"/>
          <p:cNvSpPr>
            <a:spLocks noGrp="1" noChangeArrowheads="1"/>
          </p:cNvSpPr>
          <p:nvPr>
            <p:ph idx="1"/>
          </p:nvPr>
        </p:nvSpPr>
        <p:spPr/>
        <p:txBody>
          <a:bodyPr/>
          <a:lstStyle/>
          <a:p>
            <a:r>
              <a:rPr lang="en-US" dirty="0"/>
              <a:t>FLP proves that any fault-tolerant algorithm solving consensus has runs that never terminate</a:t>
            </a:r>
          </a:p>
          <a:p>
            <a:pPr lvl="1"/>
            <a:r>
              <a:rPr lang="en-US" dirty="0"/>
              <a:t>These runs are extremely unlikely (</a:t>
            </a:r>
            <a:r>
              <a:rPr lang="ja-JP" altLang="en-US" dirty="0"/>
              <a:t>“</a:t>
            </a:r>
            <a:r>
              <a:rPr lang="en-US" altLang="ja-JP" dirty="0"/>
              <a:t>probability zero</a:t>
            </a:r>
            <a:r>
              <a:rPr lang="ja-JP" altLang="en-US" dirty="0"/>
              <a:t>”</a:t>
            </a:r>
            <a:r>
              <a:rPr lang="en-US" altLang="ja-JP" dirty="0"/>
              <a:t>)</a:t>
            </a:r>
          </a:p>
          <a:p>
            <a:pPr lvl="1"/>
            <a:r>
              <a:rPr lang="en-US" dirty="0"/>
              <a:t>Yet they imply that we can’</a:t>
            </a:r>
            <a:r>
              <a:rPr lang="en-US" altLang="ja-JP" dirty="0"/>
              <a:t>t find a totally correct solution</a:t>
            </a:r>
          </a:p>
          <a:p>
            <a:pPr lvl="1"/>
            <a:r>
              <a:rPr lang="en-US" dirty="0"/>
              <a:t>And so </a:t>
            </a:r>
            <a:r>
              <a:rPr lang="ja-JP" altLang="en-US" dirty="0"/>
              <a:t>“</a:t>
            </a:r>
            <a:r>
              <a:rPr lang="en-US" altLang="ja-JP" dirty="0"/>
              <a:t>consensus is impossible</a:t>
            </a:r>
            <a:r>
              <a:rPr lang="ja-JP" altLang="en-US" dirty="0"/>
              <a:t>”</a:t>
            </a:r>
            <a:r>
              <a:rPr lang="en-US" altLang="ja-JP" dirty="0"/>
              <a:t> ( </a:t>
            </a:r>
            <a:r>
              <a:rPr lang="ja-JP" altLang="en-US" dirty="0"/>
              <a:t>“</a:t>
            </a:r>
            <a:r>
              <a:rPr lang="en-US" altLang="ja-JP" dirty="0"/>
              <a:t>not always possible</a:t>
            </a:r>
            <a:r>
              <a:rPr lang="ja-JP" altLang="en-US" dirty="0"/>
              <a:t>”</a:t>
            </a:r>
            <a:r>
              <a:rPr lang="en-US" altLang="ja-JP" dirty="0"/>
              <a:t>) </a:t>
            </a:r>
          </a:p>
          <a:p>
            <a:pPr lvl="1"/>
            <a:endParaRPr lang="en-US" altLang="ja-JP" dirty="0"/>
          </a:p>
          <a:p>
            <a:r>
              <a:rPr lang="en-US" dirty="0"/>
              <a:t>A distributed system trying to agree on something in which process p plays a key role will not terminate if p crashes</a:t>
            </a:r>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43</a:t>
            </a:fld>
            <a:endParaRPr lang="en-US"/>
          </a:p>
        </p:txBody>
      </p:sp>
    </p:spTree>
    <p:extLst>
      <p:ext uri="{BB962C8B-B14F-4D97-AF65-F5344CB8AC3E}">
        <p14:creationId xmlns:p14="http://schemas.microsoft.com/office/powerpoint/2010/main" val="3914029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t>So what can we do?</a:t>
            </a:r>
          </a:p>
        </p:txBody>
      </p:sp>
      <p:sp>
        <p:nvSpPr>
          <p:cNvPr id="56322" name="Content Placeholder 2"/>
          <p:cNvSpPr>
            <a:spLocks noGrp="1"/>
          </p:cNvSpPr>
          <p:nvPr>
            <p:ph idx="1"/>
          </p:nvPr>
        </p:nvSpPr>
        <p:spPr/>
        <p:txBody>
          <a:bodyPr/>
          <a:lstStyle/>
          <a:p>
            <a:r>
              <a:rPr lang="en-US" dirty="0"/>
              <a:t>Alternative? Synchronous models? </a:t>
            </a:r>
            <a:br>
              <a:rPr lang="en-US" dirty="0"/>
            </a:br>
            <a:r>
              <a:rPr lang="en-US" dirty="0"/>
              <a:t>BUT REAL, PRACTICAL SYSTEMS ARE NOT SYNCHRONUS !!!</a:t>
            </a:r>
          </a:p>
          <a:p>
            <a:endParaRPr lang="en-US" dirty="0"/>
          </a:p>
          <a:p>
            <a:r>
              <a:rPr lang="en-US" dirty="0"/>
              <a:t>Use randomization, probabilistic guarantees (gossip protocols)</a:t>
            </a:r>
          </a:p>
          <a:p>
            <a:r>
              <a:rPr lang="en-US" dirty="0"/>
              <a:t>Process groups: sacrifice liveness under the assumption that retransmissions will eventually be received from good participants, the protocol eventually terminates </a:t>
            </a:r>
          </a:p>
          <a:p>
            <a:r>
              <a:rPr lang="en-US" dirty="0"/>
              <a:t>Avoid consensus, use quorum systems (</a:t>
            </a:r>
            <a:r>
              <a:rPr lang="en-US" dirty="0" err="1"/>
              <a:t>Paxos</a:t>
            </a:r>
            <a:r>
              <a:rPr lang="en-US" dirty="0"/>
              <a:t>, RAFT)</a:t>
            </a:r>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44</a:t>
            </a:fld>
            <a:endParaRPr lang="en-US"/>
          </a:p>
        </p:txBody>
      </p:sp>
    </p:spTree>
    <p:extLst>
      <p:ext uri="{BB962C8B-B14F-4D97-AF65-F5344CB8AC3E}">
        <p14:creationId xmlns:p14="http://schemas.microsoft.com/office/powerpoint/2010/main" val="3816204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Synchrony</a:t>
            </a:r>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r>
              <a:rPr lang="en-US" dirty="0"/>
              <a:t>let </a:t>
            </a:r>
            <a:r>
              <a:rPr lang="en-US" dirty="0" err="1"/>
              <a:t>Δ</a:t>
            </a:r>
            <a:r>
              <a:rPr lang="en-US" dirty="0"/>
              <a:t> be the time it takes to send a message </a:t>
            </a:r>
          </a:p>
          <a:p>
            <a:pPr marL="0" indent="0" algn="ctr">
              <a:buNone/>
            </a:pPr>
            <a:endParaRPr lang="en-US" dirty="0"/>
          </a:p>
          <a:p>
            <a:r>
              <a:rPr lang="en-US" u="sng" dirty="0"/>
              <a:t>Synchronous</a:t>
            </a:r>
            <a:r>
              <a:rPr lang="en-US" dirty="0"/>
              <a:t>: </a:t>
            </a:r>
          </a:p>
          <a:p>
            <a:pPr lvl="1"/>
            <a:r>
              <a:rPr lang="en-US" dirty="0" err="1"/>
              <a:t>Δ</a:t>
            </a:r>
            <a:r>
              <a:rPr lang="en-US" dirty="0"/>
              <a:t>  is known and fixed</a:t>
            </a:r>
          </a:p>
          <a:p>
            <a:r>
              <a:rPr lang="en-US" u="sng" dirty="0"/>
              <a:t>Asynchronous:</a:t>
            </a:r>
            <a:r>
              <a:rPr lang="en-US" dirty="0"/>
              <a:t> </a:t>
            </a:r>
          </a:p>
          <a:p>
            <a:pPr lvl="1"/>
            <a:r>
              <a:rPr lang="en-US" dirty="0"/>
              <a:t>There is no bound for </a:t>
            </a:r>
            <a:r>
              <a:rPr lang="en-US" dirty="0" err="1"/>
              <a:t>Δ</a:t>
            </a:r>
            <a:endParaRPr lang="en-US" dirty="0"/>
          </a:p>
          <a:p>
            <a:r>
              <a:rPr lang="en-US" u="sng" dirty="0"/>
              <a:t>Partially synchronous</a:t>
            </a:r>
            <a:r>
              <a:rPr lang="en-US" dirty="0"/>
              <a:t>: </a:t>
            </a:r>
          </a:p>
          <a:p>
            <a:pPr lvl="1"/>
            <a:r>
              <a:rPr lang="en-US" dirty="0"/>
              <a:t>Version 1: There is a bound for </a:t>
            </a:r>
            <a:r>
              <a:rPr lang="en-US" dirty="0" err="1"/>
              <a:t>Δ</a:t>
            </a:r>
            <a:r>
              <a:rPr lang="en-US" dirty="0"/>
              <a:t> but it it not known</a:t>
            </a:r>
          </a:p>
          <a:p>
            <a:pPr lvl="1"/>
            <a:r>
              <a:rPr lang="en-US" dirty="0"/>
              <a:t>Version 2: Bound for </a:t>
            </a:r>
            <a:r>
              <a:rPr lang="en-US" dirty="0" err="1"/>
              <a:t>Δ</a:t>
            </a:r>
            <a:r>
              <a:rPr lang="en-US" dirty="0"/>
              <a:t> is known and holds after a time T </a:t>
            </a:r>
          </a:p>
          <a:p>
            <a:pPr lvl="2"/>
            <a:endParaRPr lang="en-US" dirty="0"/>
          </a:p>
        </p:txBody>
      </p:sp>
      <p:sp>
        <p:nvSpPr>
          <p:cNvPr id="4" name="Footer Placeholder 3"/>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5" name="Slide Number Placeholder 4"/>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45</a:t>
            </a:fld>
            <a:endParaRPr lang="en-US"/>
          </a:p>
        </p:txBody>
      </p:sp>
    </p:spTree>
    <p:extLst>
      <p:ext uri="{BB962C8B-B14F-4D97-AF65-F5344CB8AC3E}">
        <p14:creationId xmlns:p14="http://schemas.microsoft.com/office/powerpoint/2010/main" val="2734582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a:t>Consensus: Summary so Far</a:t>
            </a:r>
          </a:p>
        </p:txBody>
      </p:sp>
      <p:sp>
        <p:nvSpPr>
          <p:cNvPr id="57346" name="Rectangle 3"/>
          <p:cNvSpPr>
            <a:spLocks noGrp="1" noChangeArrowheads="1"/>
          </p:cNvSpPr>
          <p:nvPr>
            <p:ph sz="quarter" idx="1"/>
          </p:nvPr>
        </p:nvSpPr>
        <p:spPr>
          <a:xfrm>
            <a:off x="609600" y="1672682"/>
            <a:ext cx="6299200" cy="4484277"/>
          </a:xfrm>
        </p:spPr>
        <p:txBody>
          <a:bodyPr/>
          <a:lstStyle/>
          <a:p>
            <a:r>
              <a:rPr lang="en-US" dirty="0"/>
              <a:t>Considered only benign failures</a:t>
            </a:r>
          </a:p>
          <a:p>
            <a:r>
              <a:rPr lang="en-US" dirty="0"/>
              <a:t>In synchronous systems we have a f+1 rounds consensus algorithm that can tolerate f failures, f &lt; n</a:t>
            </a:r>
          </a:p>
          <a:p>
            <a:r>
              <a:rPr lang="en-US" dirty="0"/>
              <a:t>In asynchronous systems</a:t>
            </a:r>
          </a:p>
          <a:p>
            <a:pPr lvl="1"/>
            <a:r>
              <a:rPr lang="en-US" dirty="0"/>
              <a:t>We can not solve consensus</a:t>
            </a:r>
          </a:p>
          <a:p>
            <a:pPr lvl="1"/>
            <a:r>
              <a:rPr lang="en-US" dirty="0"/>
              <a:t>We can order events and determine consistent snapshots</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46</a:t>
            </a:fld>
            <a:endParaRPr lang="en-US"/>
          </a:p>
        </p:txBody>
      </p:sp>
      <p:pic>
        <p:nvPicPr>
          <p:cNvPr id="573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828800"/>
            <a:ext cx="2541588"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717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idx="1"/>
          </p:nvPr>
        </p:nvSpPr>
        <p:spPr/>
        <p:txBody>
          <a:bodyPr>
            <a:normAutofit/>
          </a:bodyPr>
          <a:lstStyle/>
          <a:p>
            <a:r>
              <a:rPr lang="en-US" dirty="0"/>
              <a:t>3: Byzantine Agreement</a:t>
            </a:r>
          </a:p>
        </p:txBody>
      </p:sp>
      <p:sp>
        <p:nvSpPr>
          <p:cNvPr id="2" name="Title 1">
            <a:extLst>
              <a:ext uri="{FF2B5EF4-FFF2-40B4-BE49-F238E27FC236}">
                <a16:creationId xmlns:a16="http://schemas.microsoft.com/office/drawing/2014/main" id="{9B754374-D581-1BF9-13D3-5A52D9F16D4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087646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t>Byzantine Failures</a:t>
            </a:r>
          </a:p>
        </p:txBody>
      </p:sp>
      <p:sp>
        <p:nvSpPr>
          <p:cNvPr id="29698" name="Rectangle 3"/>
          <p:cNvSpPr>
            <a:spLocks noGrp="1" noChangeArrowheads="1"/>
          </p:cNvSpPr>
          <p:nvPr>
            <p:ph idx="1"/>
          </p:nvPr>
        </p:nvSpPr>
        <p:spPr/>
        <p:txBody>
          <a:bodyPr/>
          <a:lstStyle/>
          <a:p>
            <a:r>
              <a:rPr lang="en-US" dirty="0"/>
              <a:t>Model arbitrary failures</a:t>
            </a:r>
          </a:p>
          <a:p>
            <a:r>
              <a:rPr lang="en-US" dirty="0"/>
              <a:t>Model insider attacks</a:t>
            </a:r>
          </a:p>
          <a:p>
            <a:r>
              <a:rPr lang="en-US" dirty="0"/>
              <a:t>Name comes from a paper that introduced the problem </a:t>
            </a:r>
            <a:r>
              <a:rPr lang="ja-JP" altLang="en-US"/>
              <a:t>“</a:t>
            </a:r>
            <a:r>
              <a:rPr lang="en-US" altLang="ja-JP" dirty="0"/>
              <a:t>Byzantine Generals Problem</a:t>
            </a:r>
            <a:r>
              <a:rPr lang="ja-JP" altLang="en-US"/>
              <a:t>”</a:t>
            </a:r>
            <a:endParaRPr lang="en-US" altLang="ja-JP" dirty="0"/>
          </a:p>
          <a:p>
            <a:r>
              <a:rPr lang="en-US" dirty="0"/>
              <a:t>A process having Byzantine behavior can:</a:t>
            </a:r>
          </a:p>
          <a:p>
            <a:pPr lvl="1"/>
            <a:r>
              <a:rPr lang="en-US" dirty="0"/>
              <a:t>Crash</a:t>
            </a:r>
          </a:p>
          <a:p>
            <a:pPr lvl="1"/>
            <a:r>
              <a:rPr lang="en-US" dirty="0"/>
              <a:t>Delay messages</a:t>
            </a:r>
          </a:p>
          <a:p>
            <a:pPr lvl="1"/>
            <a:r>
              <a:rPr lang="en-US" dirty="0"/>
              <a:t>Refuse to forward messages</a:t>
            </a:r>
          </a:p>
          <a:p>
            <a:pPr lvl="1"/>
            <a:r>
              <a:rPr lang="en-US" dirty="0"/>
              <a:t>Two-face behavior</a:t>
            </a:r>
          </a:p>
          <a:p>
            <a:pPr lvl="1"/>
            <a:r>
              <a:rPr lang="en-US" dirty="0"/>
              <a:t>Lie</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48</a:t>
            </a:fld>
            <a:endParaRPr lang="en-US"/>
          </a:p>
        </p:txBody>
      </p:sp>
    </p:spTree>
    <p:extLst>
      <p:ext uri="{BB962C8B-B14F-4D97-AF65-F5344CB8AC3E}">
        <p14:creationId xmlns:p14="http://schemas.microsoft.com/office/powerpoint/2010/main" val="411161494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sz="quarter"/>
          </p:nvPr>
        </p:nvSpPr>
        <p:spPr/>
        <p:txBody>
          <a:bodyPr>
            <a:normAutofit fontScale="90000"/>
          </a:bodyPr>
          <a:lstStyle/>
          <a:p>
            <a:r>
              <a:rPr lang="en-US"/>
              <a:t>Byzantine Generals Problem</a:t>
            </a:r>
          </a:p>
        </p:txBody>
      </p:sp>
      <p:pic>
        <p:nvPicPr>
          <p:cNvPr id="31747" name="Picture 10" descr="MCj01493240000[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t="22277" b="22277"/>
          <a:stretch>
            <a:fillRect/>
          </a:stretch>
        </p:blipFill>
        <p:spPr>
          <a:xfrm>
            <a:off x="0" y="2225007"/>
            <a:ext cx="3516178" cy="2095500"/>
          </a:xfrm>
        </p:spPr>
      </p:pic>
      <p:pic>
        <p:nvPicPr>
          <p:cNvPr id="31748" name="Picture 8" descr="MCj01493240000[1]"/>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t="22277" b="22277"/>
          <a:stretch>
            <a:fillRect/>
          </a:stretch>
        </p:blipFill>
        <p:spPr>
          <a:xfrm>
            <a:off x="2880226" y="991770"/>
            <a:ext cx="3086100" cy="1839191"/>
          </a:xfrm>
        </p:spPr>
      </p:pic>
      <p:pic>
        <p:nvPicPr>
          <p:cNvPr id="31749" name="Picture 12" descr="MCj01493240000[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t="22277" b="22277"/>
          <a:stretch>
            <a:fillRect/>
          </a:stretch>
        </p:blipFill>
        <p:spPr>
          <a:xfrm>
            <a:off x="2246563" y="3579046"/>
            <a:ext cx="3771900" cy="2247900"/>
          </a:xfrm>
        </p:spPr>
      </p:pic>
      <p:sp>
        <p:nvSpPr>
          <p:cNvPr id="31753" name="Rectangle 13"/>
          <p:cNvSpPr>
            <a:spLocks noChangeArrowheads="1"/>
          </p:cNvSpPr>
          <p:nvPr/>
        </p:nvSpPr>
        <p:spPr bwMode="auto">
          <a:xfrm>
            <a:off x="6248400" y="1524000"/>
            <a:ext cx="40386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47675" indent="-447675">
              <a:lnSpc>
                <a:spcPct val="90000"/>
              </a:lnSpc>
              <a:buFont typeface="Arial"/>
              <a:buChar char="•"/>
            </a:pPr>
            <a:r>
              <a:rPr lang="en-US" sz="2400" dirty="0"/>
              <a:t>Several Byzantine generals are laying siege to an enemy city</a:t>
            </a:r>
          </a:p>
          <a:p>
            <a:pPr marL="447675" indent="-447675">
              <a:buFont typeface="Arial"/>
              <a:buChar char="•"/>
            </a:pPr>
            <a:r>
              <a:rPr lang="en-US" sz="2400" dirty="0"/>
              <a:t>They can only communicate by messenger</a:t>
            </a:r>
          </a:p>
          <a:p>
            <a:pPr marL="447675" indent="-447675">
              <a:buFont typeface="Arial"/>
              <a:buChar char="•"/>
            </a:pPr>
            <a:r>
              <a:rPr lang="en-US" sz="2400" dirty="0"/>
              <a:t>They have to agree on a common strategy, </a:t>
            </a:r>
            <a:r>
              <a:rPr lang="en-US" sz="2400" i="1" dirty="0"/>
              <a:t>attack </a:t>
            </a:r>
            <a:r>
              <a:rPr lang="en-US" sz="2400" dirty="0"/>
              <a:t>or </a:t>
            </a:r>
            <a:r>
              <a:rPr lang="en-US" sz="2400" i="1" dirty="0"/>
              <a:t>retreat</a:t>
            </a:r>
            <a:r>
              <a:rPr lang="en-US" sz="2400" dirty="0"/>
              <a:t>.  </a:t>
            </a:r>
          </a:p>
          <a:p>
            <a:pPr marL="447675" indent="-447675">
              <a:buFont typeface="Arial"/>
              <a:buChar char="•"/>
            </a:pPr>
            <a:r>
              <a:rPr lang="en-US" sz="2400" dirty="0"/>
              <a:t>Some general may be traitors (their identity is not known)</a:t>
            </a:r>
          </a:p>
        </p:txBody>
      </p:sp>
      <p:sp>
        <p:nvSpPr>
          <p:cNvPr id="31754" name="Text Box 14"/>
          <p:cNvSpPr txBox="1">
            <a:spLocks noChangeArrowheads="1"/>
          </p:cNvSpPr>
          <p:nvPr/>
        </p:nvSpPr>
        <p:spPr bwMode="auto">
          <a:xfrm>
            <a:off x="2133600" y="6019800"/>
            <a:ext cx="7848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i="1">
                <a:solidFill>
                  <a:srgbClr val="FF0000"/>
                </a:solidFill>
              </a:rPr>
              <a:t>Do you see the connection with the consensus problem?</a:t>
            </a:r>
          </a:p>
        </p:txBody>
      </p:sp>
      <p:sp>
        <p:nvSpPr>
          <p:cNvPr id="10" name="Footer Placeholder 9"/>
          <p:cNvSpPr>
            <a:spLocks noGrp="1"/>
          </p:cNvSpPr>
          <p:nvPr>
            <p:ph type="ftr" sz="quarter" idx="11"/>
          </p:nvPr>
        </p:nvSpPr>
        <p:spPr/>
        <p:txBody>
          <a:bodyPr/>
          <a:lstStyle/>
          <a:p>
            <a:pPr>
              <a:defRPr/>
            </a:pPr>
            <a:r>
              <a:rPr lang="en-US"/>
              <a:t>Consensus</a:t>
            </a:r>
          </a:p>
        </p:txBody>
      </p:sp>
      <p:sp>
        <p:nvSpPr>
          <p:cNvPr id="11" name="Slide Number Placeholder 10"/>
          <p:cNvSpPr>
            <a:spLocks noGrp="1"/>
          </p:cNvSpPr>
          <p:nvPr>
            <p:ph type="sldNum" sz="quarter" idx="12"/>
          </p:nvPr>
        </p:nvSpPr>
        <p:spPr/>
        <p:txBody>
          <a:bodyPr>
            <a:normAutofit fontScale="70000" lnSpcReduction="20000"/>
          </a:bodyPr>
          <a:lstStyle/>
          <a:p>
            <a:pPr>
              <a:defRPr/>
            </a:pPr>
            <a:fld id="{05917758-6B2B-A942-BD12-438609E7BBEA}" type="slidenum">
              <a:rPr lang="en-US" smtClean="0"/>
              <a:pPr>
                <a:defRPr/>
              </a:pPr>
              <a:t>49</a:t>
            </a:fld>
            <a:endParaRPr lang="en-US"/>
          </a:p>
        </p:txBody>
      </p:sp>
    </p:spTree>
    <p:extLst>
      <p:ext uri="{BB962C8B-B14F-4D97-AF65-F5344CB8AC3E}">
        <p14:creationId xmlns:p14="http://schemas.microsoft.com/office/powerpoint/2010/main" val="1686980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n-US" dirty="0"/>
              <a:t>Most common failure models</a:t>
            </a:r>
          </a:p>
        </p:txBody>
      </p:sp>
      <p:sp>
        <p:nvSpPr>
          <p:cNvPr id="46085" name="Rectangle 3"/>
          <p:cNvSpPr>
            <a:spLocks noGrp="1" noChangeArrowheads="1"/>
          </p:cNvSpPr>
          <p:nvPr>
            <p:ph sz="quarter" idx="1"/>
          </p:nvPr>
        </p:nvSpPr>
        <p:spPr/>
        <p:txBody>
          <a:bodyPr/>
          <a:lstStyle/>
          <a:p>
            <a:r>
              <a:rPr lang="en-US" sz="2800" u="sng" dirty="0"/>
              <a:t>Fail-stop (crash)</a:t>
            </a:r>
            <a:r>
              <a:rPr lang="en-US" sz="2800" dirty="0"/>
              <a:t>: accurately detectable halting failures, once failed the process does not restart</a:t>
            </a:r>
          </a:p>
          <a:p>
            <a:r>
              <a:rPr lang="en-US" sz="2800" u="sng" dirty="0"/>
              <a:t>Omission</a:t>
            </a:r>
            <a:r>
              <a:rPr lang="en-US" sz="2800" dirty="0"/>
              <a:t>: just a subset of the messages are delivered</a:t>
            </a:r>
          </a:p>
          <a:p>
            <a:r>
              <a:rPr lang="en-US" sz="2800" u="sng" dirty="0"/>
              <a:t>Network partitioning</a:t>
            </a:r>
            <a:r>
              <a:rPr lang="en-US" sz="2800" dirty="0"/>
              <a:t>: subset of processes are not reachable</a:t>
            </a:r>
          </a:p>
          <a:p>
            <a:r>
              <a:rPr lang="en-US" sz="2800" u="sng" dirty="0"/>
              <a:t>Byzantine</a:t>
            </a:r>
            <a:r>
              <a:rPr lang="en-US" sz="2800" dirty="0"/>
              <a:t>: arbitrary failures, include both benign and malicious failures; processes can be authenticated or not</a:t>
            </a:r>
          </a:p>
        </p:txBody>
      </p:sp>
      <p:sp>
        <p:nvSpPr>
          <p:cNvPr id="8" name="Footer Placeholder 12"/>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r>
              <a:rPr lang="en-US"/>
              <a:t>Consensus</a:t>
            </a:r>
            <a:endParaRPr lang="en-US" dirty="0"/>
          </a:p>
        </p:txBody>
      </p:sp>
      <p:sp>
        <p:nvSpPr>
          <p:cNvPr id="2" name="Slide Number Placeholder 1"/>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a:t>
            </a:fld>
            <a:endParaRPr lang="en-US"/>
          </a:p>
        </p:txBody>
      </p:sp>
    </p:spTree>
    <p:extLst>
      <p:ext uri="{BB962C8B-B14F-4D97-AF65-F5344CB8AC3E}">
        <p14:creationId xmlns:p14="http://schemas.microsoft.com/office/powerpoint/2010/main" val="1929476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Goals</a:t>
            </a:r>
          </a:p>
        </p:txBody>
      </p:sp>
      <p:sp>
        <p:nvSpPr>
          <p:cNvPr id="33794" name="Rectangle 3"/>
          <p:cNvSpPr>
            <a:spLocks noGrp="1" noChangeArrowheads="1"/>
          </p:cNvSpPr>
          <p:nvPr>
            <p:ph idx="1"/>
          </p:nvPr>
        </p:nvSpPr>
        <p:spPr/>
        <p:txBody>
          <a:bodyPr/>
          <a:lstStyle/>
          <a:p>
            <a:r>
              <a:rPr lang="en-US"/>
              <a:t>A: All loyal generals decide on same plan of action</a:t>
            </a:r>
          </a:p>
          <a:p>
            <a:r>
              <a:rPr lang="en-US"/>
              <a:t>B: A small number of traitors cannot cause a bad plan to be adopted.</a:t>
            </a:r>
          </a:p>
          <a:p>
            <a:r>
              <a:rPr lang="en-US"/>
              <a:t>B is difficult to formalize</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50</a:t>
            </a:fld>
            <a:endParaRPr lang="en-US"/>
          </a:p>
        </p:txBody>
      </p:sp>
    </p:spTree>
    <p:extLst>
      <p:ext uri="{BB962C8B-B14F-4D97-AF65-F5344CB8AC3E}">
        <p14:creationId xmlns:p14="http://schemas.microsoft.com/office/powerpoint/2010/main" val="157119074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t>Basic Ideas</a:t>
            </a:r>
          </a:p>
        </p:txBody>
      </p:sp>
      <p:sp>
        <p:nvSpPr>
          <p:cNvPr id="35842" name="Rectangle 3"/>
          <p:cNvSpPr>
            <a:spLocks noGrp="1" noChangeArrowheads="1"/>
          </p:cNvSpPr>
          <p:nvPr>
            <p:ph idx="1"/>
          </p:nvPr>
        </p:nvSpPr>
        <p:spPr/>
        <p:txBody>
          <a:bodyPr/>
          <a:lstStyle/>
          <a:p>
            <a:r>
              <a:rPr lang="en-US" dirty="0"/>
              <a:t>To satisfy condition A</a:t>
            </a:r>
          </a:p>
          <a:p>
            <a:pPr lvl="1"/>
            <a:r>
              <a:rPr lang="en-US" dirty="0"/>
              <a:t>Have all the general use the same method of combining information to come up with a plan</a:t>
            </a:r>
          </a:p>
          <a:p>
            <a:r>
              <a:rPr lang="en-US" dirty="0"/>
              <a:t>To satisfy condition B</a:t>
            </a:r>
          </a:p>
          <a:p>
            <a:pPr lvl="1"/>
            <a:r>
              <a:rPr lang="en-US" dirty="0"/>
              <a:t>Use a robust method (median function of some sort)</a:t>
            </a:r>
          </a:p>
          <a:p>
            <a:r>
              <a:rPr lang="en-US" dirty="0"/>
              <a:t>Why not just use the median?</a:t>
            </a:r>
          </a:p>
          <a:p>
            <a:pPr lvl="1"/>
            <a:r>
              <a:rPr lang="en-US" dirty="0"/>
              <a:t>Traitors lie and not everyone may have the same information!		</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51</a:t>
            </a:fld>
            <a:endParaRPr lang="en-US"/>
          </a:p>
        </p:txBody>
      </p:sp>
    </p:spTree>
    <p:extLst>
      <p:ext uri="{BB962C8B-B14F-4D97-AF65-F5344CB8AC3E}">
        <p14:creationId xmlns:p14="http://schemas.microsoft.com/office/powerpoint/2010/main" val="10020175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905000" y="3352800"/>
            <a:ext cx="8229600" cy="2209800"/>
          </a:xfrm>
          <a:prstGeom prst="rect">
            <a:avLst/>
          </a:prstGeom>
          <a:solidFill>
            <a:schemeClr val="tx2">
              <a:lumMod val="20000"/>
              <a:lumOff val="80000"/>
            </a:schemeClr>
          </a:solidFill>
          <a:ln w="9525">
            <a:solidFill>
              <a:schemeClr val="tx1"/>
            </a:solidFill>
            <a:miter lim="800000"/>
            <a:headEnd/>
            <a:tailEnd/>
          </a:ln>
        </p:spPr>
        <p:txBody>
          <a:bodyPr wrap="none" anchor="ctr"/>
          <a:lstStyle/>
          <a:p>
            <a:r>
              <a:rPr lang="en-US" sz="2800" dirty="0"/>
              <a:t>IC1:  All loyal lieutenants obey the same order.</a:t>
            </a:r>
          </a:p>
          <a:p>
            <a:r>
              <a:rPr lang="en-US" sz="2800" dirty="0"/>
              <a:t>IC2:  If the commanding general is loyal, then every </a:t>
            </a:r>
          </a:p>
          <a:p>
            <a:r>
              <a:rPr lang="en-US" sz="2800" dirty="0"/>
              <a:t>loyal lieutenant obeys the order she sends.</a:t>
            </a:r>
          </a:p>
        </p:txBody>
      </p:sp>
      <p:sp>
        <p:nvSpPr>
          <p:cNvPr id="37890" name="Rectangle 2"/>
          <p:cNvSpPr>
            <a:spLocks noGrp="1" noChangeArrowheads="1"/>
          </p:cNvSpPr>
          <p:nvPr>
            <p:ph type="title"/>
          </p:nvPr>
        </p:nvSpPr>
        <p:spPr/>
        <p:txBody>
          <a:bodyPr/>
          <a:lstStyle/>
          <a:p>
            <a:r>
              <a:rPr lang="en-US"/>
              <a:t>Formal Problem Definition</a:t>
            </a:r>
          </a:p>
        </p:txBody>
      </p:sp>
      <p:sp>
        <p:nvSpPr>
          <p:cNvPr id="37891" name="Rectangle 3"/>
          <p:cNvSpPr>
            <a:spLocks noGrp="1" noChangeArrowheads="1"/>
          </p:cNvSpPr>
          <p:nvPr>
            <p:ph sz="quarter" idx="1"/>
          </p:nvPr>
        </p:nvSpPr>
        <p:spPr>
          <a:xfrm>
            <a:off x="609600" y="1620642"/>
            <a:ext cx="10972800" cy="1447800"/>
          </a:xfrm>
        </p:spPr>
        <p:txBody>
          <a:bodyPr>
            <a:normAutofit lnSpcReduction="10000"/>
          </a:bodyPr>
          <a:lstStyle/>
          <a:p>
            <a:r>
              <a:rPr lang="en-US" dirty="0"/>
              <a:t>Assume there is one commanding general and her subordinate lieutenant generals.</a:t>
            </a:r>
          </a:p>
          <a:p>
            <a:r>
              <a:rPr lang="en-US" dirty="0"/>
              <a:t>Commanding general need not be loyal.</a:t>
            </a:r>
          </a:p>
          <a:p>
            <a:endParaRPr lang="en-US" dirty="0"/>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52</a:t>
            </a:fld>
            <a:endParaRPr lang="en-US"/>
          </a:p>
        </p:txBody>
      </p:sp>
    </p:spTree>
    <p:extLst>
      <p:ext uri="{BB962C8B-B14F-4D97-AF65-F5344CB8AC3E}">
        <p14:creationId xmlns:p14="http://schemas.microsoft.com/office/powerpoint/2010/main" val="100510732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a:t>3 Generals: Impossibility Result</a:t>
            </a:r>
          </a:p>
        </p:txBody>
      </p:sp>
      <p:sp>
        <p:nvSpPr>
          <p:cNvPr id="39938" name="Rectangle 3"/>
          <p:cNvSpPr>
            <a:spLocks noGrp="1" noChangeArrowheads="1"/>
          </p:cNvSpPr>
          <p:nvPr>
            <p:ph idx="1"/>
          </p:nvPr>
        </p:nvSpPr>
        <p:spPr/>
        <p:txBody>
          <a:bodyPr/>
          <a:lstStyle/>
          <a:p>
            <a:r>
              <a:rPr lang="en-US" dirty="0"/>
              <a:t>Assume communication is with oral, easily changed messages </a:t>
            </a:r>
          </a:p>
          <a:p>
            <a:endParaRPr lang="en-US" dirty="0"/>
          </a:p>
          <a:p>
            <a:r>
              <a:rPr lang="en-US" dirty="0"/>
              <a:t>Oral Messages </a:t>
            </a:r>
          </a:p>
          <a:p>
            <a:pPr lvl="1"/>
            <a:r>
              <a:rPr lang="en-US" dirty="0"/>
              <a:t>Models messages with no integrity, no authentication</a:t>
            </a:r>
            <a:endParaRPr lang="en-US" b="1" dirty="0"/>
          </a:p>
          <a:p>
            <a:pPr lvl="1"/>
            <a:r>
              <a:rPr lang="en-US" dirty="0"/>
              <a:t>Contents are under the control of the sender</a:t>
            </a:r>
          </a:p>
          <a:p>
            <a:pPr lvl="1"/>
            <a:r>
              <a:rPr lang="en-US" dirty="0"/>
              <a:t>Traitor can do anything to the message</a:t>
            </a:r>
          </a:p>
          <a:p>
            <a:pPr lvl="1"/>
            <a:endParaRPr lang="en-US" dirty="0"/>
          </a:p>
          <a:p>
            <a:r>
              <a:rPr lang="en-US" dirty="0"/>
              <a:t>There is no solution in the case of 3 generals, one traitor makes the protocol fail!</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53</a:t>
            </a:fld>
            <a:endParaRPr lang="en-US"/>
          </a:p>
        </p:txBody>
      </p:sp>
    </p:spTree>
    <p:extLst>
      <p:ext uri="{BB962C8B-B14F-4D97-AF65-F5344CB8AC3E}">
        <p14:creationId xmlns:p14="http://schemas.microsoft.com/office/powerpoint/2010/main" val="18626297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title" sz="quarter"/>
          </p:nvPr>
        </p:nvSpPr>
        <p:spPr/>
        <p:txBody>
          <a:bodyPr>
            <a:normAutofit fontScale="90000"/>
          </a:bodyPr>
          <a:lstStyle/>
          <a:p>
            <a:r>
              <a:rPr lang="en-US"/>
              <a:t>Scenario A</a:t>
            </a:r>
          </a:p>
        </p:txBody>
      </p:sp>
      <p:sp>
        <p:nvSpPr>
          <p:cNvPr id="41989" name="Rectangle 2"/>
          <p:cNvSpPr>
            <a:spLocks noChangeArrowheads="1"/>
          </p:cNvSpPr>
          <p:nvPr/>
        </p:nvSpPr>
        <p:spPr bwMode="auto">
          <a:xfrm>
            <a:off x="8458200" y="2895600"/>
            <a:ext cx="2057400" cy="2133600"/>
          </a:xfrm>
          <a:prstGeom prst="rect">
            <a:avLst/>
          </a:prstGeom>
          <a:solidFill>
            <a:schemeClr val="folHlink">
              <a:alpha val="30196"/>
            </a:schemeClr>
          </a:solidFill>
          <a:ln w="9525">
            <a:solidFill>
              <a:schemeClr val="tx1"/>
            </a:solidFill>
            <a:miter lim="800000"/>
            <a:headEnd/>
            <a:tailEnd/>
          </a:ln>
        </p:spPr>
        <p:txBody>
          <a:bodyPr wrap="none" anchor="ctr"/>
          <a:lstStyle/>
          <a:p>
            <a:endParaRPr lang="en-US"/>
          </a:p>
        </p:txBody>
      </p:sp>
      <p:pic>
        <p:nvPicPr>
          <p:cNvPr id="41990" name="Picture 6"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1843088"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91" name="Line 7"/>
          <p:cNvSpPr>
            <a:spLocks noChangeShapeType="1"/>
          </p:cNvSpPr>
          <p:nvPr/>
        </p:nvSpPr>
        <p:spPr bwMode="auto">
          <a:xfrm flipH="1">
            <a:off x="3962400" y="2895600"/>
            <a:ext cx="1143000" cy="482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2" name="Line 8"/>
          <p:cNvSpPr>
            <a:spLocks noChangeShapeType="1"/>
          </p:cNvSpPr>
          <p:nvPr/>
        </p:nvSpPr>
        <p:spPr bwMode="auto">
          <a:xfrm>
            <a:off x="7162800" y="2514600"/>
            <a:ext cx="1524000" cy="685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3" name="Line 9"/>
          <p:cNvSpPr>
            <a:spLocks noChangeShapeType="1"/>
          </p:cNvSpPr>
          <p:nvPr/>
        </p:nvSpPr>
        <p:spPr bwMode="auto">
          <a:xfrm flipH="1">
            <a:off x="3886200" y="4292600"/>
            <a:ext cx="4191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1994" name="Text Box 10"/>
          <p:cNvSpPr txBox="1">
            <a:spLocks noChangeArrowheads="1"/>
          </p:cNvSpPr>
          <p:nvPr/>
        </p:nvSpPr>
        <p:spPr bwMode="auto">
          <a:xfrm>
            <a:off x="3733801" y="2651126"/>
            <a:ext cx="1044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Attack!</a:t>
            </a:r>
          </a:p>
        </p:txBody>
      </p:sp>
      <p:sp>
        <p:nvSpPr>
          <p:cNvPr id="41995" name="Text Box 11"/>
          <p:cNvSpPr txBox="1">
            <a:spLocks noChangeArrowheads="1"/>
          </p:cNvSpPr>
          <p:nvPr/>
        </p:nvSpPr>
        <p:spPr bwMode="auto">
          <a:xfrm>
            <a:off x="7696201" y="2336801"/>
            <a:ext cx="1044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Attack!</a:t>
            </a:r>
          </a:p>
        </p:txBody>
      </p:sp>
      <p:sp>
        <p:nvSpPr>
          <p:cNvPr id="41996" name="Text Box 12"/>
          <p:cNvSpPr txBox="1">
            <a:spLocks noChangeArrowheads="1"/>
          </p:cNvSpPr>
          <p:nvPr/>
        </p:nvSpPr>
        <p:spPr bwMode="auto">
          <a:xfrm>
            <a:off x="4800601" y="3810000"/>
            <a:ext cx="302679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General said </a:t>
            </a:r>
            <a:r>
              <a:rPr lang="ja-JP" altLang="en-US" sz="2000" b="1"/>
              <a:t>“</a:t>
            </a:r>
            <a:r>
              <a:rPr lang="en-US" altLang="ja-JP" sz="2000" b="1"/>
              <a:t>Retreat!</a:t>
            </a:r>
            <a:r>
              <a:rPr lang="ja-JP" altLang="en-US" sz="2000" b="1"/>
              <a:t>”</a:t>
            </a:r>
            <a:endParaRPr lang="en-US" sz="2000" b="1"/>
          </a:p>
        </p:txBody>
      </p:sp>
      <p:sp>
        <p:nvSpPr>
          <p:cNvPr id="41997" name="Text Box 13"/>
          <p:cNvSpPr txBox="1">
            <a:spLocks noChangeArrowheads="1"/>
          </p:cNvSpPr>
          <p:nvPr/>
        </p:nvSpPr>
        <p:spPr bwMode="auto">
          <a:xfrm>
            <a:off x="2133600" y="4419601"/>
            <a:ext cx="15827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Lieutenant 1</a:t>
            </a:r>
          </a:p>
        </p:txBody>
      </p:sp>
      <p:sp>
        <p:nvSpPr>
          <p:cNvPr id="41998" name="Text Box 14"/>
          <p:cNvSpPr txBox="1">
            <a:spLocks noChangeArrowheads="1"/>
          </p:cNvSpPr>
          <p:nvPr/>
        </p:nvSpPr>
        <p:spPr bwMode="auto">
          <a:xfrm>
            <a:off x="8839200" y="4941889"/>
            <a:ext cx="15827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Lieutenant 2</a:t>
            </a:r>
          </a:p>
        </p:txBody>
      </p:sp>
      <p:sp>
        <p:nvSpPr>
          <p:cNvPr id="41999" name="Text Box 15"/>
          <p:cNvSpPr txBox="1">
            <a:spLocks noChangeArrowheads="1"/>
          </p:cNvSpPr>
          <p:nvPr/>
        </p:nvSpPr>
        <p:spPr bwMode="auto">
          <a:xfrm>
            <a:off x="151742" y="1625946"/>
            <a:ext cx="4191000"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accent1"/>
              </a:buClr>
              <a:buSzPct val="70000"/>
              <a:buFont typeface="Wingdings" charset="0"/>
              <a:buNone/>
            </a:pPr>
            <a:r>
              <a:rPr lang="en-US" dirty="0"/>
              <a:t>IC2:  If the commanding general is loyal, then every loyal lieutenant obeys the order she sends.</a:t>
            </a:r>
          </a:p>
          <a:p>
            <a:endParaRPr lang="en-US" sz="2000" dirty="0"/>
          </a:p>
        </p:txBody>
      </p:sp>
      <p:pic>
        <p:nvPicPr>
          <p:cNvPr id="42000" name="Picture 18"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768600"/>
            <a:ext cx="1417638"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01" name="Text Box 20"/>
          <p:cNvSpPr txBox="1">
            <a:spLocks noChangeArrowheads="1"/>
          </p:cNvSpPr>
          <p:nvPr/>
        </p:nvSpPr>
        <p:spPr bwMode="auto">
          <a:xfrm>
            <a:off x="1981200" y="5257801"/>
            <a:ext cx="52578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solidFill>
                  <a:srgbClr val="0000CC"/>
                </a:solidFill>
              </a:rPr>
              <a:t>To satisfy IC2, Lieutenant 1 must obey the order from the commander</a:t>
            </a:r>
          </a:p>
        </p:txBody>
      </p:sp>
      <p:pic>
        <p:nvPicPr>
          <p:cNvPr id="42002" name="Picture 21" descr="j0139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264" y="2971800"/>
            <a:ext cx="1379537"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1"/>
          </p:nvPr>
        </p:nvSpPr>
        <p:spPr/>
        <p:txBody>
          <a:bodyPr/>
          <a:lstStyle/>
          <a:p>
            <a:pPr>
              <a:defRPr/>
            </a:pPr>
            <a:r>
              <a:rPr lang="en-US"/>
              <a:t>Consensus</a:t>
            </a:r>
          </a:p>
        </p:txBody>
      </p:sp>
      <p:sp>
        <p:nvSpPr>
          <p:cNvPr id="11" name="Slide Number Placeholder 10"/>
          <p:cNvSpPr>
            <a:spLocks noGrp="1"/>
          </p:cNvSpPr>
          <p:nvPr>
            <p:ph type="sldNum" sz="quarter" idx="12"/>
          </p:nvPr>
        </p:nvSpPr>
        <p:spPr/>
        <p:txBody>
          <a:bodyPr>
            <a:normAutofit fontScale="70000" lnSpcReduction="20000"/>
          </a:bodyPr>
          <a:lstStyle/>
          <a:p>
            <a:pPr>
              <a:defRPr/>
            </a:pPr>
            <a:fld id="{05917758-6B2B-A942-BD12-438609E7BBEA}" type="slidenum">
              <a:rPr lang="en-US" smtClean="0"/>
              <a:pPr>
                <a:defRPr/>
              </a:pPr>
              <a:t>54</a:t>
            </a:fld>
            <a:endParaRPr lang="en-US"/>
          </a:p>
        </p:txBody>
      </p:sp>
    </p:spTree>
    <p:extLst>
      <p:ext uri="{BB962C8B-B14F-4D97-AF65-F5344CB8AC3E}">
        <p14:creationId xmlns:p14="http://schemas.microsoft.com/office/powerpoint/2010/main" val="414831998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title" sz="quarter"/>
          </p:nvPr>
        </p:nvSpPr>
        <p:spPr/>
        <p:txBody>
          <a:bodyPr>
            <a:normAutofit fontScale="90000"/>
          </a:bodyPr>
          <a:lstStyle/>
          <a:p>
            <a:r>
              <a:rPr lang="en-US"/>
              <a:t>Scenario B</a:t>
            </a:r>
          </a:p>
        </p:txBody>
      </p:sp>
      <p:sp>
        <p:nvSpPr>
          <p:cNvPr id="44037" name="Rectangle 2"/>
          <p:cNvSpPr>
            <a:spLocks noChangeArrowheads="1"/>
          </p:cNvSpPr>
          <p:nvPr/>
        </p:nvSpPr>
        <p:spPr bwMode="auto">
          <a:xfrm>
            <a:off x="5105400" y="1642946"/>
            <a:ext cx="2057400" cy="2133600"/>
          </a:xfrm>
          <a:prstGeom prst="rect">
            <a:avLst/>
          </a:prstGeom>
          <a:solidFill>
            <a:schemeClr val="folHlink">
              <a:alpha val="30196"/>
            </a:schemeClr>
          </a:solidFill>
          <a:ln w="9525">
            <a:solidFill>
              <a:schemeClr val="tx1"/>
            </a:solidFill>
            <a:miter lim="800000"/>
            <a:headEnd/>
            <a:tailEnd/>
          </a:ln>
        </p:spPr>
        <p:txBody>
          <a:bodyPr wrap="none" anchor="ctr"/>
          <a:lstStyle/>
          <a:p>
            <a:endParaRPr lang="en-US"/>
          </a:p>
        </p:txBody>
      </p:sp>
      <p:pic>
        <p:nvPicPr>
          <p:cNvPr id="44038" name="Picture 6"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58946"/>
            <a:ext cx="1843088"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9" name="Line 7"/>
          <p:cNvSpPr>
            <a:spLocks noChangeShapeType="1"/>
          </p:cNvSpPr>
          <p:nvPr/>
        </p:nvSpPr>
        <p:spPr bwMode="auto">
          <a:xfrm flipH="1">
            <a:off x="3657600" y="3090746"/>
            <a:ext cx="1371600" cy="990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40" name="Line 8"/>
          <p:cNvSpPr>
            <a:spLocks noChangeShapeType="1"/>
          </p:cNvSpPr>
          <p:nvPr/>
        </p:nvSpPr>
        <p:spPr bwMode="auto">
          <a:xfrm>
            <a:off x="7315200" y="2785946"/>
            <a:ext cx="121920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41" name="Line 9"/>
          <p:cNvSpPr>
            <a:spLocks noChangeShapeType="1"/>
          </p:cNvSpPr>
          <p:nvPr/>
        </p:nvSpPr>
        <p:spPr bwMode="auto">
          <a:xfrm flipH="1">
            <a:off x="3886200" y="4563946"/>
            <a:ext cx="41910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42" name="Text Box 10"/>
          <p:cNvSpPr txBox="1">
            <a:spLocks noChangeArrowheads="1"/>
          </p:cNvSpPr>
          <p:nvPr/>
        </p:nvSpPr>
        <p:spPr bwMode="auto">
          <a:xfrm>
            <a:off x="3581401" y="2862147"/>
            <a:ext cx="10445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Attack!</a:t>
            </a:r>
          </a:p>
        </p:txBody>
      </p:sp>
      <p:sp>
        <p:nvSpPr>
          <p:cNvPr id="44043" name="Text Box 11"/>
          <p:cNvSpPr txBox="1">
            <a:spLocks noChangeArrowheads="1"/>
          </p:cNvSpPr>
          <p:nvPr/>
        </p:nvSpPr>
        <p:spPr bwMode="auto">
          <a:xfrm>
            <a:off x="8077200" y="2785947"/>
            <a:ext cx="11445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Retreat!</a:t>
            </a:r>
          </a:p>
        </p:txBody>
      </p:sp>
      <p:sp>
        <p:nvSpPr>
          <p:cNvPr id="44044" name="Text Box 12"/>
          <p:cNvSpPr txBox="1">
            <a:spLocks noChangeArrowheads="1"/>
          </p:cNvSpPr>
          <p:nvPr/>
        </p:nvSpPr>
        <p:spPr bwMode="auto">
          <a:xfrm>
            <a:off x="4800601" y="4081346"/>
            <a:ext cx="302679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General said </a:t>
            </a:r>
            <a:r>
              <a:rPr lang="ja-JP" altLang="en-US" sz="2000" b="1"/>
              <a:t>“</a:t>
            </a:r>
            <a:r>
              <a:rPr lang="en-US" altLang="ja-JP" sz="2000" b="1"/>
              <a:t>Retreat!</a:t>
            </a:r>
            <a:r>
              <a:rPr lang="ja-JP" altLang="en-US" sz="2000" b="1"/>
              <a:t>”</a:t>
            </a:r>
            <a:endParaRPr lang="en-US" sz="2000" b="1"/>
          </a:p>
        </p:txBody>
      </p:sp>
      <p:sp>
        <p:nvSpPr>
          <p:cNvPr id="44045" name="Text Box 13"/>
          <p:cNvSpPr txBox="1">
            <a:spLocks noChangeArrowheads="1"/>
          </p:cNvSpPr>
          <p:nvPr/>
        </p:nvSpPr>
        <p:spPr bwMode="auto">
          <a:xfrm>
            <a:off x="2286000" y="5071947"/>
            <a:ext cx="15827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Lieutenant 1</a:t>
            </a:r>
          </a:p>
        </p:txBody>
      </p:sp>
      <p:sp>
        <p:nvSpPr>
          <p:cNvPr id="44046" name="Rectangle 14"/>
          <p:cNvSpPr>
            <a:spLocks noChangeArrowheads="1"/>
          </p:cNvSpPr>
          <p:nvPr/>
        </p:nvSpPr>
        <p:spPr bwMode="auto">
          <a:xfrm>
            <a:off x="8534400" y="5071947"/>
            <a:ext cx="15827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Lieutenant 2</a:t>
            </a:r>
          </a:p>
        </p:txBody>
      </p:sp>
      <p:sp>
        <p:nvSpPr>
          <p:cNvPr id="44047" name="Text Box 15"/>
          <p:cNvSpPr txBox="1">
            <a:spLocks noChangeArrowheads="1"/>
          </p:cNvSpPr>
          <p:nvPr/>
        </p:nvSpPr>
        <p:spPr bwMode="auto">
          <a:xfrm>
            <a:off x="152400" y="1593502"/>
            <a:ext cx="41021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IC1:  All loyal lieutenants obey the same order</a:t>
            </a:r>
          </a:p>
        </p:txBody>
      </p:sp>
      <p:sp>
        <p:nvSpPr>
          <p:cNvPr id="44048" name="Line 16"/>
          <p:cNvSpPr>
            <a:spLocks noChangeShapeType="1"/>
          </p:cNvSpPr>
          <p:nvPr/>
        </p:nvSpPr>
        <p:spPr bwMode="auto">
          <a:xfrm>
            <a:off x="3810000" y="5021146"/>
            <a:ext cx="44958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44049" name="Text Box 17"/>
          <p:cNvSpPr txBox="1">
            <a:spLocks noChangeArrowheads="1"/>
          </p:cNvSpPr>
          <p:nvPr/>
        </p:nvSpPr>
        <p:spPr bwMode="auto">
          <a:xfrm>
            <a:off x="4724400" y="4614746"/>
            <a:ext cx="292740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General said </a:t>
            </a:r>
            <a:r>
              <a:rPr lang="ja-JP" altLang="en-US" sz="2000" b="1"/>
              <a:t>“</a:t>
            </a:r>
            <a:r>
              <a:rPr lang="en-US" altLang="ja-JP" sz="2000" b="1"/>
              <a:t>Attack!</a:t>
            </a:r>
            <a:r>
              <a:rPr lang="ja-JP" altLang="en-US" sz="2000" b="1"/>
              <a:t>”</a:t>
            </a:r>
            <a:endParaRPr lang="en-US" sz="2000" b="1"/>
          </a:p>
        </p:txBody>
      </p:sp>
      <p:pic>
        <p:nvPicPr>
          <p:cNvPr id="44050" name="Picture 18" descr="j0139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71546"/>
            <a:ext cx="1214438"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51" name="Picture 21"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862146"/>
            <a:ext cx="1843088"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52" name="Text Box 22"/>
          <p:cNvSpPr txBox="1">
            <a:spLocks noChangeArrowheads="1"/>
          </p:cNvSpPr>
          <p:nvPr/>
        </p:nvSpPr>
        <p:spPr bwMode="auto">
          <a:xfrm>
            <a:off x="2133600" y="5757747"/>
            <a:ext cx="6096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a:solidFill>
                  <a:srgbClr val="FF0000"/>
                </a:solidFill>
              </a:rPr>
              <a:t>Lieutenant 1 can not distinguish between scenario A and scenario B</a:t>
            </a:r>
            <a:endParaRPr lang="en-US" sz="1800"/>
          </a:p>
        </p:txBody>
      </p:sp>
      <p:sp>
        <p:nvSpPr>
          <p:cNvPr id="10" name="Footer Placeholder 9"/>
          <p:cNvSpPr>
            <a:spLocks noGrp="1"/>
          </p:cNvSpPr>
          <p:nvPr>
            <p:ph type="ftr" sz="quarter" idx="11"/>
          </p:nvPr>
        </p:nvSpPr>
        <p:spPr>
          <a:xfrm>
            <a:off x="0" y="423746"/>
            <a:ext cx="0" cy="0"/>
          </a:xfrm>
        </p:spPr>
        <p:txBody>
          <a:bodyPr/>
          <a:lstStyle/>
          <a:p>
            <a:pPr>
              <a:defRPr/>
            </a:pPr>
            <a:r>
              <a:rPr lang="en-US"/>
              <a:t>Consensus</a:t>
            </a:r>
          </a:p>
        </p:txBody>
      </p:sp>
      <p:sp>
        <p:nvSpPr>
          <p:cNvPr id="11" name="Slide Number Placeholder 10"/>
          <p:cNvSpPr>
            <a:spLocks noGrp="1"/>
          </p:cNvSpPr>
          <p:nvPr>
            <p:ph type="sldNum" sz="quarter" idx="12"/>
          </p:nvPr>
        </p:nvSpPr>
        <p:spPr/>
        <p:txBody>
          <a:bodyPr>
            <a:normAutofit fontScale="70000" lnSpcReduction="20000"/>
          </a:bodyPr>
          <a:lstStyle/>
          <a:p>
            <a:pPr>
              <a:defRPr/>
            </a:pPr>
            <a:fld id="{05917758-6B2B-A942-BD12-438609E7BBEA}" type="slidenum">
              <a:rPr lang="en-US" smtClean="0"/>
              <a:pPr>
                <a:defRPr/>
              </a:pPr>
              <a:t>55</a:t>
            </a:fld>
            <a:endParaRPr lang="en-US"/>
          </a:p>
        </p:txBody>
      </p:sp>
    </p:spTree>
    <p:extLst>
      <p:ext uri="{BB962C8B-B14F-4D97-AF65-F5344CB8AC3E}">
        <p14:creationId xmlns:p14="http://schemas.microsoft.com/office/powerpoint/2010/main" val="395886641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a:t>Generalizing the Impossibility Result</a:t>
            </a:r>
          </a:p>
        </p:txBody>
      </p:sp>
      <p:sp>
        <p:nvSpPr>
          <p:cNvPr id="46082" name="Rectangle 3"/>
          <p:cNvSpPr>
            <a:spLocks noGrp="1" noChangeArrowheads="1"/>
          </p:cNvSpPr>
          <p:nvPr>
            <p:ph idx="1"/>
          </p:nvPr>
        </p:nvSpPr>
        <p:spPr/>
        <p:txBody>
          <a:bodyPr/>
          <a:lstStyle/>
          <a:p>
            <a:r>
              <a:rPr lang="en-US"/>
              <a:t>There is no solution for fewer than 3m+1 generals in the presence of m traitors</a:t>
            </a:r>
          </a:p>
        </p:txBody>
      </p:sp>
      <p:sp>
        <p:nvSpPr>
          <p:cNvPr id="46086" name="Text Box 4"/>
          <p:cNvSpPr txBox="1">
            <a:spLocks noChangeArrowheads="1"/>
          </p:cNvSpPr>
          <p:nvPr/>
        </p:nvSpPr>
        <p:spPr bwMode="auto">
          <a:xfrm>
            <a:off x="2286000" y="4927601"/>
            <a:ext cx="1695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m lieutenants</a:t>
            </a:r>
          </a:p>
        </p:txBody>
      </p:sp>
      <p:sp>
        <p:nvSpPr>
          <p:cNvPr id="46087" name="Rectangle 5"/>
          <p:cNvSpPr>
            <a:spLocks noChangeArrowheads="1"/>
          </p:cNvSpPr>
          <p:nvPr/>
        </p:nvSpPr>
        <p:spPr bwMode="auto">
          <a:xfrm>
            <a:off x="8534400" y="4927601"/>
            <a:ext cx="16954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m lieutenants</a:t>
            </a:r>
          </a:p>
        </p:txBody>
      </p:sp>
      <p:grpSp>
        <p:nvGrpSpPr>
          <p:cNvPr id="46088" name="Group 6"/>
          <p:cNvGrpSpPr>
            <a:grpSpLocks/>
          </p:cNvGrpSpPr>
          <p:nvPr/>
        </p:nvGrpSpPr>
        <p:grpSpPr bwMode="auto">
          <a:xfrm>
            <a:off x="8077200" y="2895600"/>
            <a:ext cx="2114550" cy="1981200"/>
            <a:chOff x="4128" y="2736"/>
            <a:chExt cx="1332" cy="1248"/>
          </a:xfrm>
        </p:grpSpPr>
        <p:pic>
          <p:nvPicPr>
            <p:cNvPr id="46098" name="Picture 7" descr="MCPE0051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 y="2976"/>
              <a:ext cx="435"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99" name="Picture 8" descr="MCPE0051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2880"/>
              <a:ext cx="564" cy="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00" name="Picture 9" descr="MCj014932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2736"/>
              <a:ext cx="1161"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46089" name="Group 10"/>
          <p:cNvGrpSpPr>
            <a:grpSpLocks/>
          </p:cNvGrpSpPr>
          <p:nvPr/>
        </p:nvGrpSpPr>
        <p:grpSpPr bwMode="auto">
          <a:xfrm>
            <a:off x="1905000" y="2895600"/>
            <a:ext cx="2114550" cy="1981200"/>
            <a:chOff x="240" y="2736"/>
            <a:chExt cx="1332" cy="1248"/>
          </a:xfrm>
        </p:grpSpPr>
        <p:pic>
          <p:nvPicPr>
            <p:cNvPr id="46095" name="Picture 11" descr="MCPE0051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2976"/>
              <a:ext cx="435"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96" name="Picture 12" descr="MCPE0051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2880"/>
              <a:ext cx="564" cy="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97" name="Picture 13" descr="MCj014932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736"/>
              <a:ext cx="1161"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6090" name="Rectangle 14"/>
          <p:cNvSpPr>
            <a:spLocks noChangeArrowheads="1"/>
          </p:cNvSpPr>
          <p:nvPr/>
        </p:nvSpPr>
        <p:spPr bwMode="auto">
          <a:xfrm>
            <a:off x="4191001" y="3784601"/>
            <a:ext cx="38830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Commander and m-1 lieutenants</a:t>
            </a:r>
          </a:p>
        </p:txBody>
      </p:sp>
      <p:grpSp>
        <p:nvGrpSpPr>
          <p:cNvPr id="46091" name="Group 15"/>
          <p:cNvGrpSpPr>
            <a:grpSpLocks/>
          </p:cNvGrpSpPr>
          <p:nvPr/>
        </p:nvGrpSpPr>
        <p:grpSpPr bwMode="auto">
          <a:xfrm>
            <a:off x="4819650" y="1905000"/>
            <a:ext cx="2114550" cy="1981200"/>
            <a:chOff x="4128" y="2736"/>
            <a:chExt cx="1332" cy="1248"/>
          </a:xfrm>
        </p:grpSpPr>
        <p:pic>
          <p:nvPicPr>
            <p:cNvPr id="46092" name="Picture 16" descr="MCPE0051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 y="2976"/>
              <a:ext cx="435" cy="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93" name="Picture 17" descr="MCPE00516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2880"/>
              <a:ext cx="564" cy="6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94" name="Picture 18" descr="MCj014932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 y="2736"/>
              <a:ext cx="1161" cy="1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56</a:t>
            </a:fld>
            <a:endParaRPr lang="en-US"/>
          </a:p>
        </p:txBody>
      </p:sp>
    </p:spTree>
    <p:extLst>
      <p:ext uri="{BB962C8B-B14F-4D97-AF65-F5344CB8AC3E}">
        <p14:creationId xmlns:p14="http://schemas.microsoft.com/office/powerpoint/2010/main" val="226814952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t>Proof Sketch</a:t>
            </a:r>
          </a:p>
        </p:txBody>
      </p:sp>
      <p:sp>
        <p:nvSpPr>
          <p:cNvPr id="48130" name="Rectangle 3"/>
          <p:cNvSpPr>
            <a:spLocks noGrp="1" noChangeArrowheads="1"/>
          </p:cNvSpPr>
          <p:nvPr>
            <p:ph idx="1"/>
          </p:nvPr>
        </p:nvSpPr>
        <p:spPr/>
        <p:txBody>
          <a:bodyPr/>
          <a:lstStyle/>
          <a:p>
            <a:r>
              <a:rPr lang="en-US" dirty="0"/>
              <a:t>By contradiction: assuming that there is a correct solution in 3m case with m traitors, we construct a solution for the case with 3 generals</a:t>
            </a:r>
          </a:p>
          <a:p>
            <a:r>
              <a:rPr lang="en-US" dirty="0"/>
              <a:t>We call the 3m case the Romanians Generals.</a:t>
            </a:r>
          </a:p>
          <a:p>
            <a:r>
              <a:rPr lang="en-US" dirty="0"/>
              <a:t>Mapping: each Byzantine general will simulate some of the Romanian generals:</a:t>
            </a:r>
          </a:p>
          <a:p>
            <a:pPr lvl="1"/>
            <a:r>
              <a:rPr lang="en-US" dirty="0"/>
              <a:t>Byzantine commander: simulates Romanian commander + m-1 Romanians </a:t>
            </a:r>
          </a:p>
          <a:p>
            <a:pPr lvl="1"/>
            <a:r>
              <a:rPr lang="en-US" dirty="0"/>
              <a:t>Each of the 2 Byzantine lieutenant: simulates at most m Romanians</a:t>
            </a:r>
          </a:p>
          <a:p>
            <a:pPr lvl="1"/>
            <a:r>
              <a:rPr lang="en-US" dirty="0"/>
              <a:t>Since only one Byzantine can be a traitor, at most m Romanians can be traitors</a:t>
            </a:r>
          </a:p>
        </p:txBody>
      </p:sp>
      <p:sp>
        <p:nvSpPr>
          <p:cNvPr id="48134" name="Text Box 4"/>
          <p:cNvSpPr txBox="1">
            <a:spLocks noChangeArrowheads="1"/>
          </p:cNvSpPr>
          <p:nvPr/>
        </p:nvSpPr>
        <p:spPr bwMode="auto">
          <a:xfrm>
            <a:off x="1839951" y="5631364"/>
            <a:ext cx="813109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b="1" dirty="0">
                <a:solidFill>
                  <a:srgbClr val="FF0000"/>
                </a:solidFill>
              </a:rPr>
              <a:t>IC1 and IC2 for Romanians, imply the same properties for the Byzantine</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57</a:t>
            </a:fld>
            <a:endParaRPr lang="en-US"/>
          </a:p>
        </p:txBody>
      </p:sp>
    </p:spTree>
    <p:extLst>
      <p:ext uri="{BB962C8B-B14F-4D97-AF65-F5344CB8AC3E}">
        <p14:creationId xmlns:p14="http://schemas.microsoft.com/office/powerpoint/2010/main" val="215614759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a:t>Solution with Oral Messages</a:t>
            </a:r>
          </a:p>
        </p:txBody>
      </p:sp>
      <p:sp>
        <p:nvSpPr>
          <p:cNvPr id="50178" name="Rectangle 3"/>
          <p:cNvSpPr>
            <a:spLocks noGrp="1" noChangeArrowheads="1"/>
          </p:cNvSpPr>
          <p:nvPr>
            <p:ph idx="1"/>
          </p:nvPr>
        </p:nvSpPr>
        <p:spPr/>
        <p:txBody>
          <a:bodyPr>
            <a:normAutofit lnSpcReduction="10000"/>
          </a:bodyPr>
          <a:lstStyle/>
          <a:p>
            <a:r>
              <a:rPr lang="en-US"/>
              <a:t>For 3m+1 generals, solution tolerates m traitors. </a:t>
            </a:r>
          </a:p>
          <a:p>
            <a:r>
              <a:rPr lang="en-US"/>
              <a:t>Oral messages – the sending of content is entirely under the control of sender.</a:t>
            </a:r>
          </a:p>
          <a:p>
            <a:pPr lvl="1"/>
            <a:r>
              <a:rPr lang="en-US"/>
              <a:t>A1 – Each message that is sent is delivered correctly.</a:t>
            </a:r>
          </a:p>
          <a:p>
            <a:pPr lvl="1"/>
            <a:r>
              <a:rPr lang="en-US"/>
              <a:t>A2 – The receiver of a message knows who sent it.</a:t>
            </a:r>
          </a:p>
          <a:p>
            <a:pPr lvl="1"/>
            <a:r>
              <a:rPr lang="en-US"/>
              <a:t>A3 – The absence of a message can be detected.</a:t>
            </a:r>
          </a:p>
          <a:p>
            <a:r>
              <a:rPr lang="en-US"/>
              <a:t>What do we get from the assumptions?</a:t>
            </a:r>
          </a:p>
          <a:p>
            <a:pPr lvl="1"/>
            <a:r>
              <a:rPr lang="en-US"/>
              <a:t>Traitors cannot interfere with communication as third party.</a:t>
            </a:r>
          </a:p>
          <a:p>
            <a:pPr lvl="1"/>
            <a:r>
              <a:rPr lang="en-US"/>
              <a:t>Traitors cannot send fake messages</a:t>
            </a:r>
          </a:p>
          <a:p>
            <a:pPr lvl="1"/>
            <a:r>
              <a:rPr lang="en-US"/>
              <a:t>Traitors cannot interfere by being silent.</a:t>
            </a:r>
          </a:p>
          <a:p>
            <a:r>
              <a:rPr lang="en-US"/>
              <a:t>Default order to </a:t>
            </a:r>
            <a:r>
              <a:rPr lang="ja-JP" altLang="en-US"/>
              <a:t>“</a:t>
            </a:r>
            <a:r>
              <a:rPr lang="en-US" altLang="ja-JP"/>
              <a:t>retreat</a:t>
            </a:r>
            <a:r>
              <a:rPr lang="ja-JP" altLang="en-US"/>
              <a:t>”</a:t>
            </a:r>
            <a:r>
              <a:rPr lang="en-US" altLang="ja-JP"/>
              <a:t> for silent traitor.</a:t>
            </a:r>
          </a:p>
          <a:p>
            <a:pPr lvl="1"/>
            <a:endParaRPr lang="en-US"/>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58</a:t>
            </a:fld>
            <a:endParaRPr lang="en-US"/>
          </a:p>
        </p:txBody>
      </p:sp>
    </p:spTree>
    <p:extLst>
      <p:ext uri="{BB962C8B-B14F-4D97-AF65-F5344CB8AC3E}">
        <p14:creationId xmlns:p14="http://schemas.microsoft.com/office/powerpoint/2010/main" val="3508510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a:t>Oral Message Algorithm	</a:t>
            </a:r>
          </a:p>
        </p:txBody>
      </p:sp>
      <p:sp>
        <p:nvSpPr>
          <p:cNvPr id="52226" name="Rectangle 3"/>
          <p:cNvSpPr>
            <a:spLocks noGrp="1" noChangeArrowheads="1"/>
          </p:cNvSpPr>
          <p:nvPr>
            <p:ph idx="1"/>
          </p:nvPr>
        </p:nvSpPr>
        <p:spPr/>
        <p:txBody>
          <a:bodyPr>
            <a:normAutofit lnSpcReduction="10000"/>
          </a:bodyPr>
          <a:lstStyle/>
          <a:p>
            <a:r>
              <a:rPr lang="en-US" dirty="0"/>
              <a:t>Recursive algorithm</a:t>
            </a:r>
          </a:p>
          <a:p>
            <a:pPr lvl="1"/>
            <a:r>
              <a:rPr lang="en-US" dirty="0"/>
              <a:t>Each general (a.k.a. lieutenant) forwards on received values to all other lieutenant</a:t>
            </a:r>
          </a:p>
          <a:p>
            <a:pPr lvl="1"/>
            <a:r>
              <a:rPr lang="en-US" dirty="0"/>
              <a:t>The commander sends her value to every lieutenant</a:t>
            </a:r>
          </a:p>
          <a:p>
            <a:pPr lvl="1"/>
            <a:r>
              <a:rPr lang="en-US" dirty="0"/>
              <a:t>For each lieutenant </a:t>
            </a:r>
            <a:r>
              <a:rPr lang="en-US" dirty="0" err="1"/>
              <a:t>i</a:t>
            </a:r>
            <a:r>
              <a:rPr lang="en-US" dirty="0"/>
              <a:t>, broadcast the values to all other lieutenants who have not had the value.</a:t>
            </a:r>
          </a:p>
          <a:p>
            <a:pPr lvl="1"/>
            <a:r>
              <a:rPr lang="en-US" dirty="0"/>
              <a:t>Take the majority function of the received values.</a:t>
            </a:r>
          </a:p>
          <a:p>
            <a:pPr lvl="1"/>
            <a:r>
              <a:rPr lang="en-US" dirty="0"/>
              <a:t>To distinguish between messages from different </a:t>
            </a:r>
            <a:r>
              <a:rPr lang="ja-JP" altLang="en-US"/>
              <a:t>“</a:t>
            </a:r>
            <a:r>
              <a:rPr lang="en-US" altLang="ja-JP" dirty="0"/>
              <a:t>rounds</a:t>
            </a:r>
            <a:r>
              <a:rPr lang="ja-JP" altLang="en-US"/>
              <a:t>”</a:t>
            </a:r>
            <a:r>
              <a:rPr lang="en-US" altLang="ja-JP" dirty="0"/>
              <a:t>, index them using the lieutenant</a:t>
            </a:r>
            <a:r>
              <a:rPr lang="ja-JP" altLang="en-US"/>
              <a:t>’</a:t>
            </a:r>
            <a:r>
              <a:rPr lang="en-US" altLang="ja-JP" dirty="0"/>
              <a:t>s number </a:t>
            </a:r>
            <a:r>
              <a:rPr lang="en-US" altLang="ja-JP" dirty="0" err="1"/>
              <a:t>i</a:t>
            </a:r>
            <a:endParaRPr lang="en-US" altLang="ja-JP" dirty="0"/>
          </a:p>
          <a:p>
            <a:r>
              <a:rPr lang="en-US" dirty="0"/>
              <a:t>Intuition: </a:t>
            </a:r>
          </a:p>
          <a:p>
            <a:pPr lvl="1"/>
            <a:r>
              <a:rPr lang="en-US" dirty="0"/>
              <a:t>Generals might have contradictory data</a:t>
            </a:r>
          </a:p>
          <a:p>
            <a:pPr lvl="1"/>
            <a:r>
              <a:rPr lang="en-US" dirty="0"/>
              <a:t>In each round, each participant sends out </a:t>
            </a:r>
            <a:r>
              <a:rPr lang="ja-JP" altLang="en-US"/>
              <a:t>“</a:t>
            </a:r>
            <a:r>
              <a:rPr lang="en-US" altLang="ja-JP" dirty="0"/>
              <a:t>witness</a:t>
            </a:r>
            <a:r>
              <a:rPr lang="ja-JP" altLang="en-US"/>
              <a:t>”</a:t>
            </a:r>
            <a:r>
              <a:rPr lang="en-US" altLang="ja-JP" dirty="0"/>
              <a:t> messages: here</a:t>
            </a:r>
            <a:r>
              <a:rPr lang="ja-JP" altLang="en-US"/>
              <a:t>’</a:t>
            </a:r>
            <a:r>
              <a:rPr lang="en-US" altLang="ja-JP" dirty="0"/>
              <a:t>s what I saw in round </a:t>
            </a:r>
            <a:r>
              <a:rPr lang="en-US" altLang="ja-JP" dirty="0" err="1"/>
              <a:t>i</a:t>
            </a:r>
            <a:endParaRPr lang="en-US" altLang="ja-JP" dirty="0"/>
          </a:p>
          <a:p>
            <a:pPr lvl="1"/>
            <a:endParaRPr lang="en-US" dirty="0"/>
          </a:p>
          <a:p>
            <a:pPr lvl="1"/>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59</a:t>
            </a:fld>
            <a:endParaRPr lang="en-US"/>
          </a:p>
        </p:txBody>
      </p:sp>
    </p:spTree>
    <p:extLst>
      <p:ext uri="{BB962C8B-B14F-4D97-AF65-F5344CB8AC3E}">
        <p14:creationId xmlns:p14="http://schemas.microsoft.com/office/powerpoint/2010/main" val="41821796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idx="1"/>
          </p:nvPr>
        </p:nvSpPr>
        <p:spPr/>
        <p:txBody>
          <a:bodyPr>
            <a:normAutofit/>
          </a:bodyPr>
          <a:lstStyle/>
          <a:p>
            <a:r>
              <a:rPr lang="en-US" dirty="0"/>
              <a:t>1: Consensus in synchronous systems with no failures</a:t>
            </a:r>
          </a:p>
        </p:txBody>
      </p:sp>
      <p:sp>
        <p:nvSpPr>
          <p:cNvPr id="2" name="Title 1">
            <a:extLst>
              <a:ext uri="{FF2B5EF4-FFF2-40B4-BE49-F238E27FC236}">
                <a16:creationId xmlns:a16="http://schemas.microsoft.com/office/drawing/2014/main" id="{FA2C1788-F18C-00CE-A8B6-1637DD8D044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20395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t>More Details…</a:t>
            </a:r>
          </a:p>
        </p:txBody>
      </p:sp>
      <p:sp>
        <p:nvSpPr>
          <p:cNvPr id="54274" name="Rectangle 3"/>
          <p:cNvSpPr>
            <a:spLocks noGrp="1" noChangeArrowheads="1"/>
          </p:cNvSpPr>
          <p:nvPr>
            <p:ph idx="1"/>
          </p:nvPr>
        </p:nvSpPr>
        <p:spPr/>
        <p:txBody>
          <a:bodyPr/>
          <a:lstStyle/>
          <a:p>
            <a:r>
              <a:rPr lang="en-US" dirty="0"/>
              <a:t>Algorithm OM(0)</a:t>
            </a:r>
          </a:p>
          <a:p>
            <a:pPr lvl="1"/>
            <a:r>
              <a:rPr lang="en-US" dirty="0"/>
              <a:t>Commander sends her value to every lieutenant.</a:t>
            </a:r>
          </a:p>
          <a:p>
            <a:pPr lvl="1"/>
            <a:r>
              <a:rPr lang="en-US" dirty="0"/>
              <a:t>Each lieutenant (L) uses the value received from commander, or RETREAT if no value is received.</a:t>
            </a:r>
          </a:p>
          <a:p>
            <a:r>
              <a:rPr lang="en-US" dirty="0"/>
              <a:t>Algorithm OM(m), m&gt;0</a:t>
            </a:r>
          </a:p>
          <a:p>
            <a:pPr lvl="1"/>
            <a:r>
              <a:rPr lang="en-US" dirty="0"/>
              <a:t>Commander sends her value to every Lieutenant (vi)</a:t>
            </a:r>
          </a:p>
          <a:p>
            <a:pPr lvl="1"/>
            <a:r>
              <a:rPr lang="en-US" dirty="0"/>
              <a:t>Each Lieutenant acts as commander for OM(m-1) and sends vi to the other n-2 lieutenants (or RETREAT)</a:t>
            </a:r>
          </a:p>
          <a:p>
            <a:pPr lvl="1"/>
            <a:r>
              <a:rPr lang="en-US" dirty="0"/>
              <a:t>For each </a:t>
            </a:r>
            <a:r>
              <a:rPr lang="en-US" dirty="0" err="1"/>
              <a:t>i</a:t>
            </a:r>
            <a:r>
              <a:rPr lang="en-US" dirty="0"/>
              <a:t>, and each j&lt;&gt;</a:t>
            </a:r>
            <a:r>
              <a:rPr lang="en-US" dirty="0" err="1"/>
              <a:t>i</a:t>
            </a:r>
            <a:r>
              <a:rPr lang="en-US" dirty="0"/>
              <a:t>,  let </a:t>
            </a:r>
            <a:r>
              <a:rPr lang="en-US" dirty="0" err="1"/>
              <a:t>vj</a:t>
            </a:r>
            <a:r>
              <a:rPr lang="en-US" dirty="0"/>
              <a:t> be the value lieutenant </a:t>
            </a:r>
            <a:r>
              <a:rPr lang="en-US" dirty="0" err="1"/>
              <a:t>i</a:t>
            </a:r>
            <a:r>
              <a:rPr lang="en-US" dirty="0"/>
              <a:t> receives from lieutenant j in step (2) using OM(m-1). Lieutenant </a:t>
            </a:r>
            <a:r>
              <a:rPr lang="en-US" dirty="0" err="1"/>
              <a:t>i</a:t>
            </a:r>
            <a:r>
              <a:rPr lang="en-US" dirty="0"/>
              <a:t> uses the value majority (v1, …, vn-1). </a:t>
            </a:r>
          </a:p>
          <a:p>
            <a:pPr lvl="1"/>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60</a:t>
            </a:fld>
            <a:endParaRPr lang="en-US"/>
          </a:p>
        </p:txBody>
      </p:sp>
    </p:spTree>
    <p:extLst>
      <p:ext uri="{BB962C8B-B14F-4D97-AF65-F5344CB8AC3E}">
        <p14:creationId xmlns:p14="http://schemas.microsoft.com/office/powerpoint/2010/main" val="2383210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r>
              <a:rPr lang="en-US"/>
              <a:t>Example with m=1 and n=4</a:t>
            </a:r>
          </a:p>
        </p:txBody>
      </p:sp>
      <p:sp>
        <p:nvSpPr>
          <p:cNvPr id="56325" name="Line 8"/>
          <p:cNvSpPr>
            <a:spLocks noChangeShapeType="1"/>
          </p:cNvSpPr>
          <p:nvPr/>
        </p:nvSpPr>
        <p:spPr bwMode="auto">
          <a:xfrm flipH="1">
            <a:off x="2971800" y="3200400"/>
            <a:ext cx="21336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26" name="Line 9"/>
          <p:cNvSpPr>
            <a:spLocks noChangeShapeType="1"/>
          </p:cNvSpPr>
          <p:nvPr/>
        </p:nvSpPr>
        <p:spPr bwMode="auto">
          <a:xfrm>
            <a:off x="6781800" y="3200400"/>
            <a:ext cx="22098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27" name="Line 11"/>
          <p:cNvSpPr>
            <a:spLocks noChangeShapeType="1"/>
          </p:cNvSpPr>
          <p:nvPr/>
        </p:nvSpPr>
        <p:spPr bwMode="auto">
          <a:xfrm>
            <a:off x="5791200" y="3200400"/>
            <a:ext cx="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 name="Group 12"/>
          <p:cNvGrpSpPr>
            <a:grpSpLocks/>
          </p:cNvGrpSpPr>
          <p:nvPr/>
        </p:nvGrpSpPr>
        <p:grpSpPr bwMode="auto">
          <a:xfrm>
            <a:off x="2667000" y="4191000"/>
            <a:ext cx="6400800" cy="1371600"/>
            <a:chOff x="720" y="2928"/>
            <a:chExt cx="4032" cy="864"/>
          </a:xfrm>
        </p:grpSpPr>
        <p:sp>
          <p:nvSpPr>
            <p:cNvPr id="56344" name="Line 13"/>
            <p:cNvSpPr>
              <a:spLocks noChangeShapeType="1"/>
            </p:cNvSpPr>
            <p:nvPr/>
          </p:nvSpPr>
          <p:spPr bwMode="auto">
            <a:xfrm flipH="1">
              <a:off x="1200" y="3264"/>
              <a:ext cx="1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45" name="Line 14"/>
            <p:cNvSpPr>
              <a:spLocks noChangeShapeType="1"/>
            </p:cNvSpPr>
            <p:nvPr/>
          </p:nvSpPr>
          <p:spPr bwMode="auto">
            <a:xfrm flipH="1">
              <a:off x="3264" y="2928"/>
              <a:ext cx="115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46" name="Line 15"/>
            <p:cNvSpPr>
              <a:spLocks noChangeShapeType="1"/>
            </p:cNvSpPr>
            <p:nvPr/>
          </p:nvSpPr>
          <p:spPr bwMode="auto">
            <a:xfrm>
              <a:off x="1248" y="2976"/>
              <a:ext cx="115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47" name="Line 16"/>
            <p:cNvSpPr>
              <a:spLocks noChangeShapeType="1"/>
            </p:cNvSpPr>
            <p:nvPr/>
          </p:nvSpPr>
          <p:spPr bwMode="auto">
            <a:xfrm>
              <a:off x="3312" y="3264"/>
              <a:ext cx="115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56348" name="Group 17"/>
            <p:cNvGrpSpPr>
              <a:grpSpLocks/>
            </p:cNvGrpSpPr>
            <p:nvPr/>
          </p:nvGrpSpPr>
          <p:grpSpPr bwMode="auto">
            <a:xfrm>
              <a:off x="864" y="3360"/>
              <a:ext cx="3840" cy="240"/>
              <a:chOff x="864" y="3504"/>
              <a:chExt cx="3840" cy="240"/>
            </a:xfrm>
          </p:grpSpPr>
          <p:sp>
            <p:nvSpPr>
              <p:cNvPr id="56353" name="Line 18"/>
              <p:cNvSpPr>
                <a:spLocks noChangeShapeType="1"/>
              </p:cNvSpPr>
              <p:nvPr/>
            </p:nvSpPr>
            <p:spPr bwMode="auto">
              <a:xfrm flipH="1" flipV="1">
                <a:off x="864" y="3504"/>
                <a:ext cx="192" cy="24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6354" name="Line 19"/>
              <p:cNvSpPr>
                <a:spLocks noChangeShapeType="1"/>
              </p:cNvSpPr>
              <p:nvPr/>
            </p:nvSpPr>
            <p:spPr bwMode="auto">
              <a:xfrm>
                <a:off x="1056" y="3744"/>
                <a:ext cx="345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355" name="Line 20"/>
              <p:cNvSpPr>
                <a:spLocks noChangeShapeType="1"/>
              </p:cNvSpPr>
              <p:nvPr/>
            </p:nvSpPr>
            <p:spPr bwMode="auto">
              <a:xfrm flipV="1">
                <a:off x="4512" y="3600"/>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6349" name="Group 21"/>
            <p:cNvGrpSpPr>
              <a:grpSpLocks/>
            </p:cNvGrpSpPr>
            <p:nvPr/>
          </p:nvGrpSpPr>
          <p:grpSpPr bwMode="auto">
            <a:xfrm>
              <a:off x="720" y="3552"/>
              <a:ext cx="4032" cy="240"/>
              <a:chOff x="720" y="3696"/>
              <a:chExt cx="4032" cy="240"/>
            </a:xfrm>
          </p:grpSpPr>
          <p:sp>
            <p:nvSpPr>
              <p:cNvPr id="56350" name="Line 22"/>
              <p:cNvSpPr>
                <a:spLocks noChangeShapeType="1"/>
              </p:cNvSpPr>
              <p:nvPr/>
            </p:nvSpPr>
            <p:spPr bwMode="auto">
              <a:xfrm>
                <a:off x="720" y="3696"/>
                <a:ext cx="24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351" name="Line 23"/>
              <p:cNvSpPr>
                <a:spLocks noChangeShapeType="1"/>
              </p:cNvSpPr>
              <p:nvPr/>
            </p:nvSpPr>
            <p:spPr bwMode="auto">
              <a:xfrm>
                <a:off x="960" y="3936"/>
                <a:ext cx="3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352" name="Line 24"/>
              <p:cNvSpPr>
                <a:spLocks noChangeShapeType="1"/>
              </p:cNvSpPr>
              <p:nvPr/>
            </p:nvSpPr>
            <p:spPr bwMode="auto">
              <a:xfrm flipV="1">
                <a:off x="4560" y="3744"/>
                <a:ext cx="192" cy="19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sp>
        <p:nvSpPr>
          <p:cNvPr id="63513" name="Text Box 25"/>
          <p:cNvSpPr txBox="1">
            <a:spLocks noChangeArrowheads="1"/>
          </p:cNvSpPr>
          <p:nvPr/>
        </p:nvSpPr>
        <p:spPr bwMode="auto">
          <a:xfrm>
            <a:off x="4724401" y="2819401"/>
            <a:ext cx="354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X</a:t>
            </a:r>
          </a:p>
        </p:txBody>
      </p:sp>
      <p:sp>
        <p:nvSpPr>
          <p:cNvPr id="63514" name="Text Box 26"/>
          <p:cNvSpPr txBox="1">
            <a:spLocks noChangeArrowheads="1"/>
          </p:cNvSpPr>
          <p:nvPr/>
        </p:nvSpPr>
        <p:spPr bwMode="auto">
          <a:xfrm>
            <a:off x="5486401" y="3200401"/>
            <a:ext cx="354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Y</a:t>
            </a:r>
          </a:p>
        </p:txBody>
      </p:sp>
      <p:sp>
        <p:nvSpPr>
          <p:cNvPr id="63515" name="Text Box 27"/>
          <p:cNvSpPr txBox="1">
            <a:spLocks noChangeArrowheads="1"/>
          </p:cNvSpPr>
          <p:nvPr/>
        </p:nvSpPr>
        <p:spPr bwMode="auto">
          <a:xfrm>
            <a:off x="6781801" y="2819401"/>
            <a:ext cx="339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Z</a:t>
            </a:r>
          </a:p>
        </p:txBody>
      </p:sp>
      <p:sp>
        <p:nvSpPr>
          <p:cNvPr id="63516" name="Text Box 28"/>
          <p:cNvSpPr txBox="1">
            <a:spLocks noChangeArrowheads="1"/>
          </p:cNvSpPr>
          <p:nvPr/>
        </p:nvSpPr>
        <p:spPr bwMode="auto">
          <a:xfrm>
            <a:off x="3505201" y="3962401"/>
            <a:ext cx="354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X</a:t>
            </a:r>
          </a:p>
        </p:txBody>
      </p:sp>
      <p:sp>
        <p:nvSpPr>
          <p:cNvPr id="63517" name="Text Box 29"/>
          <p:cNvSpPr txBox="1">
            <a:spLocks noChangeArrowheads="1"/>
          </p:cNvSpPr>
          <p:nvPr/>
        </p:nvSpPr>
        <p:spPr bwMode="auto">
          <a:xfrm>
            <a:off x="5029201" y="4419601"/>
            <a:ext cx="354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Y</a:t>
            </a:r>
          </a:p>
        </p:txBody>
      </p:sp>
      <p:sp>
        <p:nvSpPr>
          <p:cNvPr id="63518" name="Text Box 30"/>
          <p:cNvSpPr txBox="1">
            <a:spLocks noChangeArrowheads="1"/>
          </p:cNvSpPr>
          <p:nvPr/>
        </p:nvSpPr>
        <p:spPr bwMode="auto">
          <a:xfrm>
            <a:off x="8305801" y="4876801"/>
            <a:ext cx="339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Z</a:t>
            </a:r>
          </a:p>
        </p:txBody>
      </p:sp>
      <p:sp>
        <p:nvSpPr>
          <p:cNvPr id="63519" name="Text Box 31"/>
          <p:cNvSpPr txBox="1">
            <a:spLocks noChangeArrowheads="1"/>
          </p:cNvSpPr>
          <p:nvPr/>
        </p:nvSpPr>
        <p:spPr bwMode="auto">
          <a:xfrm>
            <a:off x="6781801" y="4419601"/>
            <a:ext cx="354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Y</a:t>
            </a:r>
          </a:p>
        </p:txBody>
      </p:sp>
      <p:sp>
        <p:nvSpPr>
          <p:cNvPr id="63520" name="Text Box 32"/>
          <p:cNvSpPr txBox="1">
            <a:spLocks noChangeArrowheads="1"/>
          </p:cNvSpPr>
          <p:nvPr/>
        </p:nvSpPr>
        <p:spPr bwMode="auto">
          <a:xfrm>
            <a:off x="8229601" y="3886201"/>
            <a:ext cx="339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Z</a:t>
            </a:r>
          </a:p>
        </p:txBody>
      </p:sp>
      <p:sp>
        <p:nvSpPr>
          <p:cNvPr id="63521" name="Text Box 33"/>
          <p:cNvSpPr txBox="1">
            <a:spLocks noChangeArrowheads="1"/>
          </p:cNvSpPr>
          <p:nvPr/>
        </p:nvSpPr>
        <p:spPr bwMode="auto">
          <a:xfrm>
            <a:off x="3048001" y="5181601"/>
            <a:ext cx="35401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X</a:t>
            </a:r>
          </a:p>
        </p:txBody>
      </p:sp>
      <p:sp>
        <p:nvSpPr>
          <p:cNvPr id="56338" name="Text Box 34"/>
          <p:cNvSpPr txBox="1">
            <a:spLocks noChangeArrowheads="1"/>
          </p:cNvSpPr>
          <p:nvPr/>
        </p:nvSpPr>
        <p:spPr bwMode="auto">
          <a:xfrm>
            <a:off x="2133601" y="5715000"/>
            <a:ext cx="8321675"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Each lieutenant obtains v1 = x, v2 = y, v3 = z, which all result in the same value when the majority is taken</a:t>
            </a:r>
          </a:p>
        </p:txBody>
      </p:sp>
      <p:pic>
        <p:nvPicPr>
          <p:cNvPr id="56339" name="Picture 37"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1" y="3276601"/>
            <a:ext cx="1501775" cy="141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0" name="Picture 41"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429001"/>
            <a:ext cx="1501775" cy="141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1" name="Picture 42"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4" y="3733801"/>
            <a:ext cx="1501775" cy="141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42" name="Rectangle 43"/>
          <p:cNvSpPr>
            <a:spLocks noChangeArrowheads="1"/>
          </p:cNvSpPr>
          <p:nvPr/>
        </p:nvSpPr>
        <p:spPr bwMode="auto">
          <a:xfrm>
            <a:off x="5105400" y="1219200"/>
            <a:ext cx="2057400" cy="2133600"/>
          </a:xfrm>
          <a:prstGeom prst="rect">
            <a:avLst/>
          </a:prstGeom>
          <a:solidFill>
            <a:schemeClr val="folHlink">
              <a:alpha val="30196"/>
            </a:schemeClr>
          </a:solidFill>
          <a:ln w="9525">
            <a:solidFill>
              <a:schemeClr val="tx1"/>
            </a:solidFill>
            <a:miter lim="800000"/>
            <a:headEnd/>
            <a:tailEnd/>
          </a:ln>
        </p:spPr>
        <p:txBody>
          <a:bodyPr wrap="none" anchor="ctr"/>
          <a:lstStyle/>
          <a:p>
            <a:endParaRPr lang="en-US"/>
          </a:p>
        </p:txBody>
      </p:sp>
      <p:pic>
        <p:nvPicPr>
          <p:cNvPr id="56343" name="Picture 44" descr="j0139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800"/>
            <a:ext cx="1214438"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1"/>
          </p:nvPr>
        </p:nvSpPr>
        <p:spPr/>
        <p:txBody>
          <a:bodyPr/>
          <a:lstStyle/>
          <a:p>
            <a:pPr>
              <a:defRPr/>
            </a:pPr>
            <a:r>
              <a:rPr lang="en-US"/>
              <a:t>Consensus</a:t>
            </a:r>
          </a:p>
        </p:txBody>
      </p:sp>
      <p:sp>
        <p:nvSpPr>
          <p:cNvPr id="11" name="Slide Number Placeholder 10"/>
          <p:cNvSpPr>
            <a:spLocks noGrp="1"/>
          </p:cNvSpPr>
          <p:nvPr>
            <p:ph type="sldNum" sz="quarter" idx="12"/>
          </p:nvPr>
        </p:nvSpPr>
        <p:spPr/>
        <p:txBody>
          <a:bodyPr>
            <a:normAutofit fontScale="70000" lnSpcReduction="20000"/>
          </a:bodyPr>
          <a:lstStyle/>
          <a:p>
            <a:pPr>
              <a:defRPr/>
            </a:pPr>
            <a:fld id="{E65EA774-ADCC-0540-A0ED-669449227E4A}" type="slidenum">
              <a:rPr lang="en-US" smtClean="0"/>
              <a:pPr>
                <a:defRPr/>
              </a:pPr>
              <a:t>61</a:t>
            </a:fld>
            <a:endParaRPr lang="en-US"/>
          </a:p>
        </p:txBody>
      </p:sp>
    </p:spTree>
    <p:extLst>
      <p:ext uri="{BB962C8B-B14F-4D97-AF65-F5344CB8AC3E}">
        <p14:creationId xmlns:p14="http://schemas.microsoft.com/office/powerpoint/2010/main" val="18724746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51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351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351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63516"/>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63520"/>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63519"/>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63517"/>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499"/>
                                          </p:stCondLst>
                                        </p:cTn>
                                        <p:tgtEl>
                                          <p:spTgt spid="63518"/>
                                        </p:tgtEl>
                                        <p:attrNameLst>
                                          <p:attrName>style.visibility</p:attrName>
                                        </p:attrNameLst>
                                      </p:cBhvr>
                                      <p:to>
                                        <p:strVal val="visible"/>
                                      </p:to>
                                    </p:set>
                                  </p:childTnLst>
                                </p:cTn>
                              </p:par>
                            </p:childTnLst>
                          </p:cTn>
                        </p:par>
                        <p:par>
                          <p:cTn id="32" fill="hold" nodeType="afterGroup">
                            <p:stCondLst>
                              <p:cond delay="3000"/>
                            </p:stCondLst>
                            <p:childTnLst>
                              <p:par>
                                <p:cTn id="33" presetID="1" presetClass="entr" presetSubtype="0" fill="hold" grpId="0" nodeType="afterEffect">
                                  <p:stCondLst>
                                    <p:cond delay="0"/>
                                  </p:stCondLst>
                                  <p:childTnLst>
                                    <p:set>
                                      <p:cBhvr>
                                        <p:cTn id="34" dur="1" fill="hold">
                                          <p:stCondLst>
                                            <p:cond delay="499"/>
                                          </p:stCondLst>
                                        </p:cTn>
                                        <p:tgtEl>
                                          <p:spTgt spid="63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3" grpId="0" autoUpdateAnimBg="0"/>
      <p:bldP spid="63514" grpId="0" autoUpdateAnimBg="0"/>
      <p:bldP spid="63515" grpId="0" autoUpdateAnimBg="0"/>
      <p:bldP spid="63516" grpId="0" autoUpdateAnimBg="0"/>
      <p:bldP spid="63517" grpId="0" autoUpdateAnimBg="0"/>
      <p:bldP spid="63518" grpId="0" autoUpdateAnimBg="0"/>
      <p:bldP spid="63519" grpId="0" autoUpdateAnimBg="0"/>
      <p:bldP spid="63520" grpId="0" autoUpdateAnimBg="0"/>
      <p:bldP spid="6352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fontScale="90000"/>
          </a:bodyPr>
          <a:lstStyle/>
          <a:p>
            <a:r>
              <a:rPr lang="en-US"/>
              <a:t>Example with m=1 and n=4</a:t>
            </a:r>
          </a:p>
        </p:txBody>
      </p:sp>
      <p:sp>
        <p:nvSpPr>
          <p:cNvPr id="7" name="Content Placeholder 6"/>
          <p:cNvSpPr>
            <a:spLocks noGrp="1"/>
          </p:cNvSpPr>
          <p:nvPr>
            <p:ph sz="half" idx="1"/>
          </p:nvPr>
        </p:nvSpPr>
        <p:spPr/>
        <p:txBody>
          <a:bodyPr/>
          <a:lstStyle/>
          <a:p>
            <a:endParaRPr lang="en-US"/>
          </a:p>
        </p:txBody>
      </p:sp>
      <p:sp>
        <p:nvSpPr>
          <p:cNvPr id="8" name="Content Placeholder 7"/>
          <p:cNvSpPr>
            <a:spLocks noGrp="1"/>
          </p:cNvSpPr>
          <p:nvPr>
            <p:ph sz="quarter" idx="2"/>
          </p:nvPr>
        </p:nvSpPr>
        <p:spPr/>
        <p:txBody>
          <a:bodyPr/>
          <a:lstStyle/>
          <a:p>
            <a:endParaRPr lang="en-US"/>
          </a:p>
        </p:txBody>
      </p:sp>
      <p:sp>
        <p:nvSpPr>
          <p:cNvPr id="9" name="Content Placeholder 8"/>
          <p:cNvSpPr>
            <a:spLocks noGrp="1"/>
          </p:cNvSpPr>
          <p:nvPr>
            <p:ph sz="quarter" idx="3"/>
          </p:nvPr>
        </p:nvSpPr>
        <p:spPr/>
        <p:txBody>
          <a:bodyPr/>
          <a:lstStyle/>
          <a:p>
            <a:endParaRPr lang="en-US"/>
          </a:p>
        </p:txBody>
      </p:sp>
      <p:sp>
        <p:nvSpPr>
          <p:cNvPr id="58373" name="Line 3"/>
          <p:cNvSpPr>
            <a:spLocks noChangeShapeType="1"/>
          </p:cNvSpPr>
          <p:nvPr/>
        </p:nvSpPr>
        <p:spPr bwMode="auto">
          <a:xfrm flipH="1">
            <a:off x="2971800" y="3200400"/>
            <a:ext cx="213360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74" name="Line 4"/>
          <p:cNvSpPr>
            <a:spLocks noChangeShapeType="1"/>
          </p:cNvSpPr>
          <p:nvPr/>
        </p:nvSpPr>
        <p:spPr bwMode="auto">
          <a:xfrm>
            <a:off x="6781800" y="3200400"/>
            <a:ext cx="2209800" cy="4572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75" name="Line 5"/>
          <p:cNvSpPr>
            <a:spLocks noChangeShapeType="1"/>
          </p:cNvSpPr>
          <p:nvPr/>
        </p:nvSpPr>
        <p:spPr bwMode="auto">
          <a:xfrm>
            <a:off x="5791200" y="3200400"/>
            <a:ext cx="0" cy="914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 name="Group 6"/>
          <p:cNvGrpSpPr>
            <a:grpSpLocks/>
          </p:cNvGrpSpPr>
          <p:nvPr/>
        </p:nvGrpSpPr>
        <p:grpSpPr bwMode="auto">
          <a:xfrm>
            <a:off x="2667000" y="4191000"/>
            <a:ext cx="6400800" cy="1371600"/>
            <a:chOff x="720" y="2928"/>
            <a:chExt cx="4032" cy="864"/>
          </a:xfrm>
        </p:grpSpPr>
        <p:sp>
          <p:nvSpPr>
            <p:cNvPr id="58392" name="Line 7"/>
            <p:cNvSpPr>
              <a:spLocks noChangeShapeType="1"/>
            </p:cNvSpPr>
            <p:nvPr/>
          </p:nvSpPr>
          <p:spPr bwMode="auto">
            <a:xfrm flipH="1">
              <a:off x="1200" y="3264"/>
              <a:ext cx="12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93" name="Line 8"/>
            <p:cNvSpPr>
              <a:spLocks noChangeShapeType="1"/>
            </p:cNvSpPr>
            <p:nvPr/>
          </p:nvSpPr>
          <p:spPr bwMode="auto">
            <a:xfrm flipH="1">
              <a:off x="3264" y="2928"/>
              <a:ext cx="115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94" name="Line 9"/>
            <p:cNvSpPr>
              <a:spLocks noChangeShapeType="1"/>
            </p:cNvSpPr>
            <p:nvPr/>
          </p:nvSpPr>
          <p:spPr bwMode="auto">
            <a:xfrm>
              <a:off x="1248" y="2976"/>
              <a:ext cx="115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395" name="Line 10"/>
            <p:cNvSpPr>
              <a:spLocks noChangeShapeType="1"/>
            </p:cNvSpPr>
            <p:nvPr/>
          </p:nvSpPr>
          <p:spPr bwMode="auto">
            <a:xfrm>
              <a:off x="3312" y="3264"/>
              <a:ext cx="115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58396" name="Group 11"/>
            <p:cNvGrpSpPr>
              <a:grpSpLocks/>
            </p:cNvGrpSpPr>
            <p:nvPr/>
          </p:nvGrpSpPr>
          <p:grpSpPr bwMode="auto">
            <a:xfrm>
              <a:off x="864" y="3360"/>
              <a:ext cx="3840" cy="240"/>
              <a:chOff x="864" y="3504"/>
              <a:chExt cx="3840" cy="240"/>
            </a:xfrm>
          </p:grpSpPr>
          <p:sp>
            <p:nvSpPr>
              <p:cNvPr id="58401" name="Line 12"/>
              <p:cNvSpPr>
                <a:spLocks noChangeShapeType="1"/>
              </p:cNvSpPr>
              <p:nvPr/>
            </p:nvSpPr>
            <p:spPr bwMode="auto">
              <a:xfrm flipH="1" flipV="1">
                <a:off x="864" y="3504"/>
                <a:ext cx="192" cy="24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58402" name="Line 13"/>
              <p:cNvSpPr>
                <a:spLocks noChangeShapeType="1"/>
              </p:cNvSpPr>
              <p:nvPr/>
            </p:nvSpPr>
            <p:spPr bwMode="auto">
              <a:xfrm>
                <a:off x="1056" y="3744"/>
                <a:ext cx="345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403" name="Line 14"/>
              <p:cNvSpPr>
                <a:spLocks noChangeShapeType="1"/>
              </p:cNvSpPr>
              <p:nvPr/>
            </p:nvSpPr>
            <p:spPr bwMode="auto">
              <a:xfrm flipV="1">
                <a:off x="4512" y="3600"/>
                <a:ext cx="192"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8397" name="Group 15"/>
            <p:cNvGrpSpPr>
              <a:grpSpLocks/>
            </p:cNvGrpSpPr>
            <p:nvPr/>
          </p:nvGrpSpPr>
          <p:grpSpPr bwMode="auto">
            <a:xfrm>
              <a:off x="720" y="3552"/>
              <a:ext cx="4032" cy="240"/>
              <a:chOff x="720" y="3696"/>
              <a:chExt cx="4032" cy="240"/>
            </a:xfrm>
          </p:grpSpPr>
          <p:sp>
            <p:nvSpPr>
              <p:cNvPr id="58398" name="Line 16"/>
              <p:cNvSpPr>
                <a:spLocks noChangeShapeType="1"/>
              </p:cNvSpPr>
              <p:nvPr/>
            </p:nvSpPr>
            <p:spPr bwMode="auto">
              <a:xfrm>
                <a:off x="720" y="3696"/>
                <a:ext cx="240"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399" name="Line 17"/>
              <p:cNvSpPr>
                <a:spLocks noChangeShapeType="1"/>
              </p:cNvSpPr>
              <p:nvPr/>
            </p:nvSpPr>
            <p:spPr bwMode="auto">
              <a:xfrm>
                <a:off x="960" y="3936"/>
                <a:ext cx="3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400" name="Line 18"/>
              <p:cNvSpPr>
                <a:spLocks noChangeShapeType="1"/>
              </p:cNvSpPr>
              <p:nvPr/>
            </p:nvSpPr>
            <p:spPr bwMode="auto">
              <a:xfrm flipV="1">
                <a:off x="4560" y="3744"/>
                <a:ext cx="192" cy="19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sp>
        <p:nvSpPr>
          <p:cNvPr id="88083" name="Text Box 19"/>
          <p:cNvSpPr txBox="1">
            <a:spLocks noChangeArrowheads="1"/>
          </p:cNvSpPr>
          <p:nvPr/>
        </p:nvSpPr>
        <p:spPr bwMode="auto">
          <a:xfrm>
            <a:off x="4724400" y="28194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v</a:t>
            </a:r>
          </a:p>
        </p:txBody>
      </p:sp>
      <p:sp>
        <p:nvSpPr>
          <p:cNvPr id="88084" name="Text Box 20"/>
          <p:cNvSpPr txBox="1">
            <a:spLocks noChangeArrowheads="1"/>
          </p:cNvSpPr>
          <p:nvPr/>
        </p:nvSpPr>
        <p:spPr bwMode="auto">
          <a:xfrm>
            <a:off x="5486400" y="32004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v</a:t>
            </a:r>
          </a:p>
        </p:txBody>
      </p:sp>
      <p:sp>
        <p:nvSpPr>
          <p:cNvPr id="88085" name="Text Box 21"/>
          <p:cNvSpPr txBox="1">
            <a:spLocks noChangeArrowheads="1"/>
          </p:cNvSpPr>
          <p:nvPr/>
        </p:nvSpPr>
        <p:spPr bwMode="auto">
          <a:xfrm>
            <a:off x="6781800" y="28194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v</a:t>
            </a:r>
          </a:p>
        </p:txBody>
      </p:sp>
      <p:sp>
        <p:nvSpPr>
          <p:cNvPr id="88086" name="Text Box 22"/>
          <p:cNvSpPr txBox="1">
            <a:spLocks noChangeArrowheads="1"/>
          </p:cNvSpPr>
          <p:nvPr/>
        </p:nvSpPr>
        <p:spPr bwMode="auto">
          <a:xfrm>
            <a:off x="3505200" y="39624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v</a:t>
            </a:r>
          </a:p>
        </p:txBody>
      </p:sp>
      <p:sp>
        <p:nvSpPr>
          <p:cNvPr id="88087" name="Text Box 23"/>
          <p:cNvSpPr txBox="1">
            <a:spLocks noChangeArrowheads="1"/>
          </p:cNvSpPr>
          <p:nvPr/>
        </p:nvSpPr>
        <p:spPr bwMode="auto">
          <a:xfrm>
            <a:off x="5029200" y="44196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v</a:t>
            </a:r>
          </a:p>
        </p:txBody>
      </p:sp>
      <p:sp>
        <p:nvSpPr>
          <p:cNvPr id="88088" name="Text Box 24"/>
          <p:cNvSpPr txBox="1">
            <a:spLocks noChangeArrowheads="1"/>
          </p:cNvSpPr>
          <p:nvPr/>
        </p:nvSpPr>
        <p:spPr bwMode="auto">
          <a:xfrm>
            <a:off x="8153400" y="39624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x</a:t>
            </a:r>
          </a:p>
        </p:txBody>
      </p:sp>
      <p:sp>
        <p:nvSpPr>
          <p:cNvPr id="88089" name="Text Box 25"/>
          <p:cNvSpPr txBox="1">
            <a:spLocks noChangeArrowheads="1"/>
          </p:cNvSpPr>
          <p:nvPr/>
        </p:nvSpPr>
        <p:spPr bwMode="auto">
          <a:xfrm>
            <a:off x="6781800" y="44196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v</a:t>
            </a:r>
          </a:p>
        </p:txBody>
      </p:sp>
      <p:sp>
        <p:nvSpPr>
          <p:cNvPr id="88090" name="Text Box 26"/>
          <p:cNvSpPr txBox="1">
            <a:spLocks noChangeArrowheads="1"/>
          </p:cNvSpPr>
          <p:nvPr/>
        </p:nvSpPr>
        <p:spPr bwMode="auto">
          <a:xfrm>
            <a:off x="8305801" y="4876801"/>
            <a:ext cx="339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Z</a:t>
            </a:r>
          </a:p>
        </p:txBody>
      </p:sp>
      <p:sp>
        <p:nvSpPr>
          <p:cNvPr id="88091" name="Text Box 27"/>
          <p:cNvSpPr txBox="1">
            <a:spLocks noChangeArrowheads="1"/>
          </p:cNvSpPr>
          <p:nvPr/>
        </p:nvSpPr>
        <p:spPr bwMode="auto">
          <a:xfrm>
            <a:off x="3048000" y="5181601"/>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t>v</a:t>
            </a:r>
          </a:p>
        </p:txBody>
      </p:sp>
      <p:sp>
        <p:nvSpPr>
          <p:cNvPr id="58386" name="Text Box 28"/>
          <p:cNvSpPr txBox="1">
            <a:spLocks noChangeArrowheads="1"/>
          </p:cNvSpPr>
          <p:nvPr/>
        </p:nvSpPr>
        <p:spPr bwMode="auto">
          <a:xfrm>
            <a:off x="2133601" y="5715001"/>
            <a:ext cx="83216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t>IC1 and IC2 are met.</a:t>
            </a:r>
          </a:p>
        </p:txBody>
      </p:sp>
      <p:pic>
        <p:nvPicPr>
          <p:cNvPr id="58387" name="Picture 29"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4" y="1524001"/>
            <a:ext cx="1501775" cy="141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88" name="Picture 30"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429001"/>
            <a:ext cx="1501775" cy="141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389" name="Picture 31"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4" y="3733801"/>
            <a:ext cx="1501775" cy="1414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8390" name="Rectangle 32"/>
          <p:cNvSpPr>
            <a:spLocks noChangeArrowheads="1"/>
          </p:cNvSpPr>
          <p:nvPr/>
        </p:nvSpPr>
        <p:spPr bwMode="auto">
          <a:xfrm>
            <a:off x="8610600" y="2971800"/>
            <a:ext cx="2057400" cy="2133600"/>
          </a:xfrm>
          <a:prstGeom prst="rect">
            <a:avLst/>
          </a:prstGeom>
          <a:solidFill>
            <a:schemeClr val="folHlink">
              <a:alpha val="30196"/>
            </a:schemeClr>
          </a:solidFill>
          <a:ln w="9525">
            <a:solidFill>
              <a:schemeClr val="tx1"/>
            </a:solidFill>
            <a:miter lim="800000"/>
            <a:headEnd/>
            <a:tailEnd/>
          </a:ln>
        </p:spPr>
        <p:txBody>
          <a:bodyPr wrap="none" anchor="ctr"/>
          <a:lstStyle/>
          <a:p>
            <a:endParaRPr lang="en-US"/>
          </a:p>
        </p:txBody>
      </p:sp>
      <p:pic>
        <p:nvPicPr>
          <p:cNvPr id="58391" name="Picture 33" descr="j0139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3124200"/>
            <a:ext cx="1214438"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1"/>
          </p:nvPr>
        </p:nvSpPr>
        <p:spPr/>
        <p:txBody>
          <a:bodyPr/>
          <a:lstStyle/>
          <a:p>
            <a:pPr>
              <a:defRPr/>
            </a:pPr>
            <a:r>
              <a:rPr lang="en-US"/>
              <a:t>Consensus</a:t>
            </a:r>
          </a:p>
        </p:txBody>
      </p:sp>
      <p:sp>
        <p:nvSpPr>
          <p:cNvPr id="11" name="Slide Number Placeholder 10"/>
          <p:cNvSpPr>
            <a:spLocks noGrp="1"/>
          </p:cNvSpPr>
          <p:nvPr>
            <p:ph type="sldNum" sz="quarter" idx="12"/>
          </p:nvPr>
        </p:nvSpPr>
        <p:spPr/>
        <p:txBody>
          <a:bodyPr>
            <a:normAutofit fontScale="70000" lnSpcReduction="20000"/>
          </a:bodyPr>
          <a:lstStyle/>
          <a:p>
            <a:pPr>
              <a:defRPr/>
            </a:pPr>
            <a:fld id="{E65EA774-ADCC-0540-A0ED-669449227E4A}" type="slidenum">
              <a:rPr lang="en-US" smtClean="0"/>
              <a:pPr>
                <a:defRPr/>
              </a:pPr>
              <a:t>62</a:t>
            </a:fld>
            <a:endParaRPr lang="en-US"/>
          </a:p>
        </p:txBody>
      </p:sp>
    </p:spTree>
    <p:extLst>
      <p:ext uri="{BB962C8B-B14F-4D97-AF65-F5344CB8AC3E}">
        <p14:creationId xmlns:p14="http://schemas.microsoft.com/office/powerpoint/2010/main" val="6449972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08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8084"/>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880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88086"/>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88090"/>
                                        </p:tgtEl>
                                        <p:attrNameLst>
                                          <p:attrName>style.visibility</p:attrName>
                                        </p:attrNameLst>
                                      </p:cBhvr>
                                      <p:to>
                                        <p:strVal val="visible"/>
                                      </p:to>
                                    </p:set>
                                  </p:childTnLst>
                                </p:cTn>
                              </p:par>
                            </p:childTnLst>
                          </p:cTn>
                        </p:par>
                        <p:par>
                          <p:cTn id="23" fill="hold" nodeType="afterGroup">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88089"/>
                                        </p:tgtEl>
                                        <p:attrNameLst>
                                          <p:attrName>style.visibility</p:attrName>
                                        </p:attrNameLst>
                                      </p:cBhvr>
                                      <p:to>
                                        <p:strVal val="visible"/>
                                      </p:to>
                                    </p:se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88087"/>
                                        </p:tgtEl>
                                        <p:attrNameLst>
                                          <p:attrName>style.visibility</p:attrName>
                                        </p:attrNameLst>
                                      </p:cBhvr>
                                      <p:to>
                                        <p:strVal val="visible"/>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499"/>
                                          </p:stCondLst>
                                        </p:cTn>
                                        <p:tgtEl>
                                          <p:spTgt spid="88088"/>
                                        </p:tgtEl>
                                        <p:attrNameLst>
                                          <p:attrName>style.visibility</p:attrName>
                                        </p:attrNameLst>
                                      </p:cBhvr>
                                      <p:to>
                                        <p:strVal val="visible"/>
                                      </p:to>
                                    </p:set>
                                  </p:childTnLst>
                                </p:cTn>
                              </p:par>
                            </p:childTnLst>
                          </p:cTn>
                        </p:par>
                        <p:par>
                          <p:cTn id="32" fill="hold" nodeType="afterGroup">
                            <p:stCondLst>
                              <p:cond delay="3000"/>
                            </p:stCondLst>
                            <p:childTnLst>
                              <p:par>
                                <p:cTn id="33" presetID="1" presetClass="entr" presetSubtype="0" fill="hold" grpId="0" nodeType="afterEffect">
                                  <p:stCondLst>
                                    <p:cond delay="0"/>
                                  </p:stCondLst>
                                  <p:childTnLst>
                                    <p:set>
                                      <p:cBhvr>
                                        <p:cTn id="34" dur="1" fill="hold">
                                          <p:stCondLst>
                                            <p:cond delay="499"/>
                                          </p:stCondLst>
                                        </p:cTn>
                                        <p:tgtEl>
                                          <p:spTgt spid="88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3" grpId="0" autoUpdateAnimBg="0"/>
      <p:bldP spid="88084" grpId="0" autoUpdateAnimBg="0"/>
      <p:bldP spid="88085" grpId="0" autoUpdateAnimBg="0"/>
      <p:bldP spid="88086" grpId="0" autoUpdateAnimBg="0"/>
      <p:bldP spid="88087" grpId="0" autoUpdateAnimBg="0"/>
      <p:bldP spid="88088" grpId="0" autoUpdateAnimBg="0"/>
      <p:bldP spid="88089" grpId="0" autoUpdateAnimBg="0"/>
      <p:bldP spid="88090" grpId="0" autoUpdateAnimBg="0"/>
      <p:bldP spid="88091"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r>
              <a:rPr lang="en-US" dirty="0"/>
              <a:t>Example with m=2 and n=3*2+1 = 7</a:t>
            </a:r>
          </a:p>
        </p:txBody>
      </p:sp>
      <p:sp>
        <p:nvSpPr>
          <p:cNvPr id="56325" name="Line 8"/>
          <p:cNvSpPr>
            <a:spLocks noChangeShapeType="1"/>
          </p:cNvSpPr>
          <p:nvPr/>
        </p:nvSpPr>
        <p:spPr bwMode="auto">
          <a:xfrm flipH="1">
            <a:off x="3121480" y="2153673"/>
            <a:ext cx="1476213" cy="578642"/>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56326" name="Line 9"/>
          <p:cNvSpPr>
            <a:spLocks noChangeShapeType="1"/>
          </p:cNvSpPr>
          <p:nvPr/>
        </p:nvSpPr>
        <p:spPr bwMode="auto">
          <a:xfrm>
            <a:off x="6468187" y="1856016"/>
            <a:ext cx="2612654" cy="105154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63513" name="Text Box 25"/>
          <p:cNvSpPr txBox="1">
            <a:spLocks noChangeArrowheads="1"/>
          </p:cNvSpPr>
          <p:nvPr/>
        </p:nvSpPr>
        <p:spPr bwMode="auto">
          <a:xfrm>
            <a:off x="4479472" y="1807031"/>
            <a:ext cx="31290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pic>
        <p:nvPicPr>
          <p:cNvPr id="56339" name="Picture 37"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95" y="2760764"/>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0" name="Picture 41"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2" y="2768205"/>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1" name="Picture 42"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190" y="2755968"/>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3" name="Picture 44" descr="j0139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4503" y="2976736"/>
            <a:ext cx="453629" cy="626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normAutofit fontScale="70000" lnSpcReduction="20000"/>
          </a:bodyPr>
          <a:lstStyle/>
          <a:p>
            <a:pPr>
              <a:defRPr/>
            </a:pPr>
            <a:fld id="{E65EA774-ADCC-0540-A0ED-669449227E4A}" type="slidenum">
              <a:rPr lang="en-US" smtClean="0"/>
              <a:pPr>
                <a:defRPr/>
              </a:pPr>
              <a:t>63</a:t>
            </a:fld>
            <a:endParaRPr lang="en-US"/>
          </a:p>
        </p:txBody>
      </p:sp>
      <p:pic>
        <p:nvPicPr>
          <p:cNvPr id="4" name="Picture 41" descr="MCj01493240000[1]">
            <a:extLst>
              <a:ext uri="{FF2B5EF4-FFF2-40B4-BE49-F238E27FC236}">
                <a16:creationId xmlns:a16="http://schemas.microsoft.com/office/drawing/2014/main" id="{3F4347F2-1F0D-AFDE-E368-C7ADA1ED1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60" y="2758282"/>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2" descr="MCj01493240000[1]">
            <a:extLst>
              <a:ext uri="{FF2B5EF4-FFF2-40B4-BE49-F238E27FC236}">
                <a16:creationId xmlns:a16="http://schemas.microsoft.com/office/drawing/2014/main" id="{776EC258-59C6-05A6-AC7C-D368FE31D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445" y="1209592"/>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66492A7C-F5BE-892D-6657-FF052F7758FC}"/>
              </a:ext>
            </a:extLst>
          </p:cNvPr>
          <p:cNvSpPr>
            <a:spLocks noChangeShapeType="1"/>
          </p:cNvSpPr>
          <p:nvPr/>
        </p:nvSpPr>
        <p:spPr bwMode="auto">
          <a:xfrm flipH="1">
            <a:off x="4435930" y="2269068"/>
            <a:ext cx="728491" cy="45303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7" name="Line 8">
            <a:extLst>
              <a:ext uri="{FF2B5EF4-FFF2-40B4-BE49-F238E27FC236}">
                <a16:creationId xmlns:a16="http://schemas.microsoft.com/office/drawing/2014/main" id="{FAF8D6E5-4FDD-CB24-4685-2974336461B8}"/>
              </a:ext>
            </a:extLst>
          </p:cNvPr>
          <p:cNvSpPr>
            <a:spLocks noChangeShapeType="1"/>
          </p:cNvSpPr>
          <p:nvPr/>
        </p:nvSpPr>
        <p:spPr bwMode="auto">
          <a:xfrm flipH="1">
            <a:off x="5448211" y="2398057"/>
            <a:ext cx="20688" cy="486487"/>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8" name="Line 8">
            <a:extLst>
              <a:ext uri="{FF2B5EF4-FFF2-40B4-BE49-F238E27FC236}">
                <a16:creationId xmlns:a16="http://schemas.microsoft.com/office/drawing/2014/main" id="{54BCA47F-1EA4-17A7-AC87-EDDAA000C54E}"/>
              </a:ext>
            </a:extLst>
          </p:cNvPr>
          <p:cNvSpPr>
            <a:spLocks noChangeShapeType="1"/>
          </p:cNvSpPr>
          <p:nvPr/>
        </p:nvSpPr>
        <p:spPr bwMode="auto">
          <a:xfrm>
            <a:off x="6092052" y="2269067"/>
            <a:ext cx="651982" cy="787396"/>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9" name="Line 8">
            <a:extLst>
              <a:ext uri="{FF2B5EF4-FFF2-40B4-BE49-F238E27FC236}">
                <a16:creationId xmlns:a16="http://schemas.microsoft.com/office/drawing/2014/main" id="{C1BDA53B-B98F-6841-C35E-EF1598DCD709}"/>
              </a:ext>
            </a:extLst>
          </p:cNvPr>
          <p:cNvSpPr>
            <a:spLocks noChangeShapeType="1"/>
          </p:cNvSpPr>
          <p:nvPr/>
        </p:nvSpPr>
        <p:spPr bwMode="auto">
          <a:xfrm>
            <a:off x="6348524" y="2153675"/>
            <a:ext cx="1919176" cy="84861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12" name="Text Box 25">
            <a:extLst>
              <a:ext uri="{FF2B5EF4-FFF2-40B4-BE49-F238E27FC236}">
                <a16:creationId xmlns:a16="http://schemas.microsoft.com/office/drawing/2014/main" id="{08848CE9-152C-DF73-334C-62480CBF6573}"/>
              </a:ext>
            </a:extLst>
          </p:cNvPr>
          <p:cNvSpPr txBox="1">
            <a:spLocks noChangeArrowheads="1"/>
          </p:cNvSpPr>
          <p:nvPr/>
        </p:nvSpPr>
        <p:spPr bwMode="auto">
          <a:xfrm>
            <a:off x="6696914" y="1687592"/>
            <a:ext cx="31290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sp>
        <p:nvSpPr>
          <p:cNvPr id="13" name="Text Box 25">
            <a:extLst>
              <a:ext uri="{FF2B5EF4-FFF2-40B4-BE49-F238E27FC236}">
                <a16:creationId xmlns:a16="http://schemas.microsoft.com/office/drawing/2014/main" id="{47C228B3-1CC1-0CAB-482B-DE397141CB8E}"/>
              </a:ext>
            </a:extLst>
          </p:cNvPr>
          <p:cNvSpPr txBox="1">
            <a:spLocks noChangeArrowheads="1"/>
          </p:cNvSpPr>
          <p:nvPr/>
        </p:nvSpPr>
        <p:spPr bwMode="auto">
          <a:xfrm flipH="1">
            <a:off x="6571364" y="2269068"/>
            <a:ext cx="3428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sp>
        <p:nvSpPr>
          <p:cNvPr id="14" name="Text Box 25">
            <a:extLst>
              <a:ext uri="{FF2B5EF4-FFF2-40B4-BE49-F238E27FC236}">
                <a16:creationId xmlns:a16="http://schemas.microsoft.com/office/drawing/2014/main" id="{B4B0096D-CCBD-ED77-C177-28A044843A34}"/>
              </a:ext>
            </a:extLst>
          </p:cNvPr>
          <p:cNvSpPr txBox="1">
            <a:spLocks noChangeArrowheads="1"/>
          </p:cNvSpPr>
          <p:nvPr/>
        </p:nvSpPr>
        <p:spPr bwMode="auto">
          <a:xfrm>
            <a:off x="5963156" y="2398057"/>
            <a:ext cx="3428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sp>
        <p:nvSpPr>
          <p:cNvPr id="15" name="Text Box 25">
            <a:extLst>
              <a:ext uri="{FF2B5EF4-FFF2-40B4-BE49-F238E27FC236}">
                <a16:creationId xmlns:a16="http://schemas.microsoft.com/office/drawing/2014/main" id="{15F26804-3841-1CAC-243C-E1EECFC81C1E}"/>
              </a:ext>
            </a:extLst>
          </p:cNvPr>
          <p:cNvSpPr txBox="1">
            <a:spLocks noChangeArrowheads="1"/>
          </p:cNvSpPr>
          <p:nvPr/>
        </p:nvSpPr>
        <p:spPr bwMode="auto">
          <a:xfrm>
            <a:off x="5042754" y="2461420"/>
            <a:ext cx="31290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sp>
        <p:nvSpPr>
          <p:cNvPr id="16" name="Text Box 25">
            <a:extLst>
              <a:ext uri="{FF2B5EF4-FFF2-40B4-BE49-F238E27FC236}">
                <a16:creationId xmlns:a16="http://schemas.microsoft.com/office/drawing/2014/main" id="{78059903-9721-C93B-65FA-A776B1937873}"/>
              </a:ext>
            </a:extLst>
          </p:cNvPr>
          <p:cNvSpPr txBox="1">
            <a:spLocks noChangeArrowheads="1"/>
          </p:cNvSpPr>
          <p:nvPr/>
        </p:nvSpPr>
        <p:spPr bwMode="auto">
          <a:xfrm>
            <a:off x="4482495" y="2215245"/>
            <a:ext cx="31290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pic>
        <p:nvPicPr>
          <p:cNvPr id="18" name="Picture 44" descr="j0139031">
            <a:extLst>
              <a:ext uri="{FF2B5EF4-FFF2-40B4-BE49-F238E27FC236}">
                <a16:creationId xmlns:a16="http://schemas.microsoft.com/office/drawing/2014/main" id="{0075577B-8AC7-92AB-3391-D16931240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6600" y="2975701"/>
            <a:ext cx="453629" cy="626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E69521D6-5861-2DB7-2C5E-5AEB8522A5C3}"/>
              </a:ext>
            </a:extLst>
          </p:cNvPr>
          <p:cNvSpPr txBox="1"/>
          <p:nvPr/>
        </p:nvSpPr>
        <p:spPr>
          <a:xfrm>
            <a:off x="2004248" y="4209924"/>
            <a:ext cx="2548703" cy="646331"/>
          </a:xfrm>
          <a:prstGeom prst="rect">
            <a:avLst/>
          </a:prstGeom>
          <a:noFill/>
        </p:spPr>
        <p:txBody>
          <a:bodyPr wrap="square" rtlCol="0">
            <a:spAutoFit/>
          </a:bodyPr>
          <a:lstStyle/>
          <a:p>
            <a:r>
              <a:rPr lang="en-US" sz="1800" dirty="0"/>
              <a:t>Round2: L1, L2, L3, L4 send x I</a:t>
            </a:r>
          </a:p>
        </p:txBody>
      </p:sp>
      <p:sp>
        <p:nvSpPr>
          <p:cNvPr id="20" name="TextBox 19">
            <a:extLst>
              <a:ext uri="{FF2B5EF4-FFF2-40B4-BE49-F238E27FC236}">
                <a16:creationId xmlns:a16="http://schemas.microsoft.com/office/drawing/2014/main" id="{7D466A3E-6232-E4A3-7F6D-5216AD38531C}"/>
              </a:ext>
            </a:extLst>
          </p:cNvPr>
          <p:cNvSpPr txBox="1"/>
          <p:nvPr/>
        </p:nvSpPr>
        <p:spPr>
          <a:xfrm>
            <a:off x="2208250" y="4899669"/>
            <a:ext cx="4961615" cy="369332"/>
          </a:xfrm>
          <a:prstGeom prst="rect">
            <a:avLst/>
          </a:prstGeom>
          <a:noFill/>
        </p:spPr>
        <p:txBody>
          <a:bodyPr wrap="none" rtlCol="0">
            <a:spAutoFit/>
          </a:bodyPr>
          <a:lstStyle/>
          <a:p>
            <a:r>
              <a:rPr lang="en-US" sz="1800" dirty="0"/>
              <a:t>L1, L2, L3, L4, have  4 x  + 2 y; each decides x</a:t>
            </a:r>
          </a:p>
        </p:txBody>
      </p:sp>
      <p:sp>
        <p:nvSpPr>
          <p:cNvPr id="21" name="TextBox 20">
            <a:extLst>
              <a:ext uri="{FF2B5EF4-FFF2-40B4-BE49-F238E27FC236}">
                <a16:creationId xmlns:a16="http://schemas.microsoft.com/office/drawing/2014/main" id="{3EB86EC4-15E1-AA9B-26CD-8334333B82A2}"/>
              </a:ext>
            </a:extLst>
          </p:cNvPr>
          <p:cNvSpPr txBox="1"/>
          <p:nvPr/>
        </p:nvSpPr>
        <p:spPr>
          <a:xfrm>
            <a:off x="8014503" y="4348424"/>
            <a:ext cx="2234463" cy="646331"/>
          </a:xfrm>
          <a:prstGeom prst="rect">
            <a:avLst/>
          </a:prstGeom>
          <a:noFill/>
        </p:spPr>
        <p:txBody>
          <a:bodyPr wrap="square" rtlCol="0">
            <a:spAutoFit/>
          </a:bodyPr>
          <a:lstStyle/>
          <a:p>
            <a:r>
              <a:rPr lang="en-US" sz="1800" dirty="0"/>
              <a:t>Round2: L5 and L6 send y </a:t>
            </a:r>
          </a:p>
        </p:txBody>
      </p:sp>
      <p:sp>
        <p:nvSpPr>
          <p:cNvPr id="22" name="TextBox 21">
            <a:extLst>
              <a:ext uri="{FF2B5EF4-FFF2-40B4-BE49-F238E27FC236}">
                <a16:creationId xmlns:a16="http://schemas.microsoft.com/office/drawing/2014/main" id="{881FD555-1B43-2BA4-9EA4-7BB579AA105D}"/>
              </a:ext>
            </a:extLst>
          </p:cNvPr>
          <p:cNvSpPr txBox="1"/>
          <p:nvPr/>
        </p:nvSpPr>
        <p:spPr>
          <a:xfrm>
            <a:off x="2065424" y="1474049"/>
            <a:ext cx="2210862" cy="369332"/>
          </a:xfrm>
          <a:prstGeom prst="rect">
            <a:avLst/>
          </a:prstGeom>
          <a:noFill/>
        </p:spPr>
        <p:txBody>
          <a:bodyPr wrap="none" rtlCol="0">
            <a:spAutoFit/>
          </a:bodyPr>
          <a:lstStyle/>
          <a:p>
            <a:r>
              <a:rPr lang="en-US" sz="1800" dirty="0"/>
              <a:t>Round1: C sends x </a:t>
            </a:r>
          </a:p>
        </p:txBody>
      </p:sp>
      <p:sp>
        <p:nvSpPr>
          <p:cNvPr id="23" name="TextBox 22">
            <a:extLst>
              <a:ext uri="{FF2B5EF4-FFF2-40B4-BE49-F238E27FC236}">
                <a16:creationId xmlns:a16="http://schemas.microsoft.com/office/drawing/2014/main" id="{C712DC66-2699-CF94-82F2-6CC8FF2BC51C}"/>
              </a:ext>
            </a:extLst>
          </p:cNvPr>
          <p:cNvSpPr txBox="1"/>
          <p:nvPr/>
        </p:nvSpPr>
        <p:spPr>
          <a:xfrm>
            <a:off x="2338361" y="3797177"/>
            <a:ext cx="453970" cy="369332"/>
          </a:xfrm>
          <a:prstGeom prst="rect">
            <a:avLst/>
          </a:prstGeom>
          <a:noFill/>
        </p:spPr>
        <p:txBody>
          <a:bodyPr wrap="none" rtlCol="0">
            <a:spAutoFit/>
          </a:bodyPr>
          <a:lstStyle/>
          <a:p>
            <a:r>
              <a:rPr lang="en-US" sz="1800" b="1" dirty="0"/>
              <a:t>L1</a:t>
            </a:r>
          </a:p>
        </p:txBody>
      </p:sp>
      <p:sp>
        <p:nvSpPr>
          <p:cNvPr id="24" name="TextBox 23">
            <a:extLst>
              <a:ext uri="{FF2B5EF4-FFF2-40B4-BE49-F238E27FC236}">
                <a16:creationId xmlns:a16="http://schemas.microsoft.com/office/drawing/2014/main" id="{5ED2A2E2-BB0F-D9CF-A35E-DE78DB9C8A49}"/>
              </a:ext>
            </a:extLst>
          </p:cNvPr>
          <p:cNvSpPr txBox="1"/>
          <p:nvPr/>
        </p:nvSpPr>
        <p:spPr>
          <a:xfrm>
            <a:off x="4060748" y="3793233"/>
            <a:ext cx="453970" cy="369332"/>
          </a:xfrm>
          <a:prstGeom prst="rect">
            <a:avLst/>
          </a:prstGeom>
          <a:noFill/>
        </p:spPr>
        <p:txBody>
          <a:bodyPr wrap="none" rtlCol="0">
            <a:spAutoFit/>
          </a:bodyPr>
          <a:lstStyle/>
          <a:p>
            <a:r>
              <a:rPr lang="en-US" sz="1800" b="1" dirty="0"/>
              <a:t>L2</a:t>
            </a:r>
          </a:p>
        </p:txBody>
      </p:sp>
      <p:sp>
        <p:nvSpPr>
          <p:cNvPr id="25" name="TextBox 24">
            <a:extLst>
              <a:ext uri="{FF2B5EF4-FFF2-40B4-BE49-F238E27FC236}">
                <a16:creationId xmlns:a16="http://schemas.microsoft.com/office/drawing/2014/main" id="{64D4F4CC-CA11-F9D8-5FA9-E9F35864B864}"/>
              </a:ext>
            </a:extLst>
          </p:cNvPr>
          <p:cNvSpPr txBox="1"/>
          <p:nvPr/>
        </p:nvSpPr>
        <p:spPr>
          <a:xfrm>
            <a:off x="5463883" y="3801115"/>
            <a:ext cx="453970" cy="369332"/>
          </a:xfrm>
          <a:prstGeom prst="rect">
            <a:avLst/>
          </a:prstGeom>
          <a:noFill/>
        </p:spPr>
        <p:txBody>
          <a:bodyPr wrap="none" rtlCol="0">
            <a:spAutoFit/>
          </a:bodyPr>
          <a:lstStyle/>
          <a:p>
            <a:r>
              <a:rPr lang="en-US" sz="1800" b="1" dirty="0"/>
              <a:t>L3</a:t>
            </a:r>
          </a:p>
        </p:txBody>
      </p:sp>
      <p:sp>
        <p:nvSpPr>
          <p:cNvPr id="26" name="TextBox 25">
            <a:extLst>
              <a:ext uri="{FF2B5EF4-FFF2-40B4-BE49-F238E27FC236}">
                <a16:creationId xmlns:a16="http://schemas.microsoft.com/office/drawing/2014/main" id="{EF4C04EC-C608-E4DF-F039-E24A28012336}"/>
              </a:ext>
            </a:extLst>
          </p:cNvPr>
          <p:cNvSpPr txBox="1"/>
          <p:nvPr/>
        </p:nvSpPr>
        <p:spPr>
          <a:xfrm>
            <a:off x="6878840" y="3797174"/>
            <a:ext cx="453970" cy="369332"/>
          </a:xfrm>
          <a:prstGeom prst="rect">
            <a:avLst/>
          </a:prstGeom>
          <a:noFill/>
        </p:spPr>
        <p:txBody>
          <a:bodyPr wrap="none" rtlCol="0">
            <a:spAutoFit/>
          </a:bodyPr>
          <a:lstStyle/>
          <a:p>
            <a:r>
              <a:rPr lang="en-US" sz="1800" b="1" dirty="0"/>
              <a:t>L4</a:t>
            </a:r>
          </a:p>
        </p:txBody>
      </p:sp>
      <p:sp>
        <p:nvSpPr>
          <p:cNvPr id="27" name="TextBox 26">
            <a:extLst>
              <a:ext uri="{FF2B5EF4-FFF2-40B4-BE49-F238E27FC236}">
                <a16:creationId xmlns:a16="http://schemas.microsoft.com/office/drawing/2014/main" id="{BAF0FA57-9B73-D424-763B-99FE90069C6F}"/>
              </a:ext>
            </a:extLst>
          </p:cNvPr>
          <p:cNvSpPr txBox="1"/>
          <p:nvPr/>
        </p:nvSpPr>
        <p:spPr>
          <a:xfrm>
            <a:off x="8144026" y="3761696"/>
            <a:ext cx="453970" cy="369332"/>
          </a:xfrm>
          <a:prstGeom prst="rect">
            <a:avLst/>
          </a:prstGeom>
          <a:noFill/>
        </p:spPr>
        <p:txBody>
          <a:bodyPr wrap="none" rtlCol="0">
            <a:spAutoFit/>
          </a:bodyPr>
          <a:lstStyle/>
          <a:p>
            <a:r>
              <a:rPr lang="en-US" sz="1800" b="1" dirty="0"/>
              <a:t>L5</a:t>
            </a:r>
          </a:p>
        </p:txBody>
      </p:sp>
      <p:sp>
        <p:nvSpPr>
          <p:cNvPr id="28" name="TextBox 27">
            <a:extLst>
              <a:ext uri="{FF2B5EF4-FFF2-40B4-BE49-F238E27FC236}">
                <a16:creationId xmlns:a16="http://schemas.microsoft.com/office/drawing/2014/main" id="{794B15CE-11DF-6F49-D1E2-103A69592D31}"/>
              </a:ext>
            </a:extLst>
          </p:cNvPr>
          <p:cNvSpPr txBox="1"/>
          <p:nvPr/>
        </p:nvSpPr>
        <p:spPr>
          <a:xfrm>
            <a:off x="9263382" y="3722280"/>
            <a:ext cx="453970" cy="369332"/>
          </a:xfrm>
          <a:prstGeom prst="rect">
            <a:avLst/>
          </a:prstGeom>
          <a:noFill/>
        </p:spPr>
        <p:txBody>
          <a:bodyPr wrap="none" rtlCol="0">
            <a:spAutoFit/>
          </a:bodyPr>
          <a:lstStyle/>
          <a:p>
            <a:r>
              <a:rPr lang="en-US" sz="1800" b="1" dirty="0"/>
              <a:t>L6</a:t>
            </a:r>
          </a:p>
        </p:txBody>
      </p:sp>
      <p:sp>
        <p:nvSpPr>
          <p:cNvPr id="29" name="TextBox 28">
            <a:extLst>
              <a:ext uri="{FF2B5EF4-FFF2-40B4-BE49-F238E27FC236}">
                <a16:creationId xmlns:a16="http://schemas.microsoft.com/office/drawing/2014/main" id="{3AE109E3-F031-1753-2844-E636203BCA02}"/>
              </a:ext>
            </a:extLst>
          </p:cNvPr>
          <p:cNvSpPr txBox="1"/>
          <p:nvPr/>
        </p:nvSpPr>
        <p:spPr>
          <a:xfrm>
            <a:off x="4989379" y="1292100"/>
            <a:ext cx="434734" cy="507831"/>
          </a:xfrm>
          <a:prstGeom prst="rect">
            <a:avLst/>
          </a:prstGeom>
          <a:noFill/>
        </p:spPr>
        <p:txBody>
          <a:bodyPr wrap="none" rtlCol="0">
            <a:spAutoFit/>
          </a:bodyPr>
          <a:lstStyle/>
          <a:p>
            <a:r>
              <a:rPr lang="en-US" sz="2700" b="1" dirty="0"/>
              <a:t>C</a:t>
            </a:r>
          </a:p>
        </p:txBody>
      </p:sp>
    </p:spTree>
    <p:extLst>
      <p:ext uri="{BB962C8B-B14F-4D97-AF65-F5344CB8AC3E}">
        <p14:creationId xmlns:p14="http://schemas.microsoft.com/office/powerpoint/2010/main" val="223042711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r>
              <a:rPr lang="en-US" dirty="0"/>
              <a:t>Example with m=2 and n=3*2+1 = 7</a:t>
            </a:r>
          </a:p>
        </p:txBody>
      </p:sp>
      <p:sp>
        <p:nvSpPr>
          <p:cNvPr id="56325" name="Line 8"/>
          <p:cNvSpPr>
            <a:spLocks noChangeShapeType="1"/>
          </p:cNvSpPr>
          <p:nvPr/>
        </p:nvSpPr>
        <p:spPr bwMode="auto">
          <a:xfrm flipH="1">
            <a:off x="3121479" y="2332265"/>
            <a:ext cx="1600200" cy="40005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56326" name="Line 9"/>
          <p:cNvSpPr>
            <a:spLocks noChangeShapeType="1"/>
          </p:cNvSpPr>
          <p:nvPr/>
        </p:nvSpPr>
        <p:spPr bwMode="auto">
          <a:xfrm>
            <a:off x="5793922" y="2071009"/>
            <a:ext cx="4245429" cy="805541"/>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63513" name="Text Box 25"/>
          <p:cNvSpPr txBox="1">
            <a:spLocks noChangeArrowheads="1"/>
          </p:cNvSpPr>
          <p:nvPr/>
        </p:nvSpPr>
        <p:spPr bwMode="auto">
          <a:xfrm>
            <a:off x="4479472" y="1807031"/>
            <a:ext cx="29206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pic>
        <p:nvPicPr>
          <p:cNvPr id="56339" name="Picture 37"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263" y="2769230"/>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0" name="Picture 41"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2" y="2768205"/>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1" name="Picture 42" descr="MCj01493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190" y="2739035"/>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43" name="Picture 44" descr="j0139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148" y="1595824"/>
            <a:ext cx="453629" cy="626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Slide Number Placeholder 10"/>
          <p:cNvSpPr>
            <a:spLocks noGrp="1"/>
          </p:cNvSpPr>
          <p:nvPr>
            <p:ph type="sldNum" sz="quarter" idx="12"/>
          </p:nvPr>
        </p:nvSpPr>
        <p:spPr/>
        <p:txBody>
          <a:bodyPr>
            <a:normAutofit fontScale="70000" lnSpcReduction="20000"/>
          </a:bodyPr>
          <a:lstStyle/>
          <a:p>
            <a:pPr>
              <a:defRPr/>
            </a:pPr>
            <a:fld id="{E65EA774-ADCC-0540-A0ED-669449227E4A}" type="slidenum">
              <a:rPr lang="en-US" smtClean="0"/>
              <a:pPr>
                <a:defRPr/>
              </a:pPr>
              <a:t>64</a:t>
            </a:fld>
            <a:endParaRPr lang="en-US"/>
          </a:p>
        </p:txBody>
      </p:sp>
      <p:pic>
        <p:nvPicPr>
          <p:cNvPr id="4" name="Picture 41" descr="MCj01493240000[1]">
            <a:extLst>
              <a:ext uri="{FF2B5EF4-FFF2-40B4-BE49-F238E27FC236}">
                <a16:creationId xmlns:a16="http://schemas.microsoft.com/office/drawing/2014/main" id="{3F4347F2-1F0D-AFDE-E368-C7ADA1ED1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6194" y="2859883"/>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2" descr="MCj01493240000[1]">
            <a:extLst>
              <a:ext uri="{FF2B5EF4-FFF2-40B4-BE49-F238E27FC236}">
                <a16:creationId xmlns:a16="http://schemas.microsoft.com/office/drawing/2014/main" id="{776EC258-59C6-05A6-AC7C-D368FE31D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385" y="2750852"/>
            <a:ext cx="1126331" cy="1060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66492A7C-F5BE-892D-6657-FF052F7758FC}"/>
              </a:ext>
            </a:extLst>
          </p:cNvPr>
          <p:cNvSpPr>
            <a:spLocks noChangeShapeType="1"/>
          </p:cNvSpPr>
          <p:nvPr/>
        </p:nvSpPr>
        <p:spPr bwMode="auto">
          <a:xfrm flipH="1">
            <a:off x="4461400" y="2358883"/>
            <a:ext cx="728491" cy="453033"/>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7" name="Line 8">
            <a:extLst>
              <a:ext uri="{FF2B5EF4-FFF2-40B4-BE49-F238E27FC236}">
                <a16:creationId xmlns:a16="http://schemas.microsoft.com/office/drawing/2014/main" id="{FAF8D6E5-4FDD-CB24-4685-2974336461B8}"/>
              </a:ext>
            </a:extLst>
          </p:cNvPr>
          <p:cNvSpPr>
            <a:spLocks noChangeShapeType="1"/>
          </p:cNvSpPr>
          <p:nvPr/>
        </p:nvSpPr>
        <p:spPr bwMode="auto">
          <a:xfrm>
            <a:off x="5347517" y="2346214"/>
            <a:ext cx="100694" cy="538331"/>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8" name="Line 8">
            <a:extLst>
              <a:ext uri="{FF2B5EF4-FFF2-40B4-BE49-F238E27FC236}">
                <a16:creationId xmlns:a16="http://schemas.microsoft.com/office/drawing/2014/main" id="{54BCA47F-1EA4-17A7-AC87-EDDAA000C54E}"/>
              </a:ext>
            </a:extLst>
          </p:cNvPr>
          <p:cNvSpPr>
            <a:spLocks noChangeShapeType="1"/>
          </p:cNvSpPr>
          <p:nvPr/>
        </p:nvSpPr>
        <p:spPr bwMode="auto">
          <a:xfrm>
            <a:off x="5617705" y="2343883"/>
            <a:ext cx="1126331" cy="71258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9" name="Line 8">
            <a:extLst>
              <a:ext uri="{FF2B5EF4-FFF2-40B4-BE49-F238E27FC236}">
                <a16:creationId xmlns:a16="http://schemas.microsoft.com/office/drawing/2014/main" id="{C1BDA53B-B98F-6841-C35E-EF1598DCD709}"/>
              </a:ext>
            </a:extLst>
          </p:cNvPr>
          <p:cNvSpPr>
            <a:spLocks noChangeShapeType="1"/>
          </p:cNvSpPr>
          <p:nvPr/>
        </p:nvSpPr>
        <p:spPr bwMode="auto">
          <a:xfrm>
            <a:off x="5810164" y="2283244"/>
            <a:ext cx="2457537" cy="71904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sz="1800"/>
          </a:p>
        </p:txBody>
      </p:sp>
      <p:sp>
        <p:nvSpPr>
          <p:cNvPr id="12" name="Text Box 25">
            <a:extLst>
              <a:ext uri="{FF2B5EF4-FFF2-40B4-BE49-F238E27FC236}">
                <a16:creationId xmlns:a16="http://schemas.microsoft.com/office/drawing/2014/main" id="{08848CE9-152C-DF73-334C-62480CBF6573}"/>
              </a:ext>
            </a:extLst>
          </p:cNvPr>
          <p:cNvSpPr txBox="1">
            <a:spLocks noChangeArrowheads="1"/>
          </p:cNvSpPr>
          <p:nvPr/>
        </p:nvSpPr>
        <p:spPr bwMode="auto">
          <a:xfrm>
            <a:off x="6183086" y="1856018"/>
            <a:ext cx="31290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sp>
        <p:nvSpPr>
          <p:cNvPr id="13" name="Text Box 25">
            <a:extLst>
              <a:ext uri="{FF2B5EF4-FFF2-40B4-BE49-F238E27FC236}">
                <a16:creationId xmlns:a16="http://schemas.microsoft.com/office/drawing/2014/main" id="{47C228B3-1CC1-0CAB-482B-DE397141CB8E}"/>
              </a:ext>
            </a:extLst>
          </p:cNvPr>
          <p:cNvSpPr txBox="1">
            <a:spLocks noChangeArrowheads="1"/>
          </p:cNvSpPr>
          <p:nvPr/>
        </p:nvSpPr>
        <p:spPr bwMode="auto">
          <a:xfrm>
            <a:off x="6297386" y="2198918"/>
            <a:ext cx="29206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y</a:t>
            </a:r>
          </a:p>
        </p:txBody>
      </p:sp>
      <p:sp>
        <p:nvSpPr>
          <p:cNvPr id="14" name="Text Box 25">
            <a:extLst>
              <a:ext uri="{FF2B5EF4-FFF2-40B4-BE49-F238E27FC236}">
                <a16:creationId xmlns:a16="http://schemas.microsoft.com/office/drawing/2014/main" id="{B4B0096D-CCBD-ED77-C177-28A044843A34}"/>
              </a:ext>
            </a:extLst>
          </p:cNvPr>
          <p:cNvSpPr txBox="1">
            <a:spLocks noChangeArrowheads="1"/>
          </p:cNvSpPr>
          <p:nvPr/>
        </p:nvSpPr>
        <p:spPr bwMode="auto">
          <a:xfrm>
            <a:off x="6400801" y="2639789"/>
            <a:ext cx="29206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y</a:t>
            </a:r>
          </a:p>
        </p:txBody>
      </p:sp>
      <p:sp>
        <p:nvSpPr>
          <p:cNvPr id="15" name="Text Box 25">
            <a:extLst>
              <a:ext uri="{FF2B5EF4-FFF2-40B4-BE49-F238E27FC236}">
                <a16:creationId xmlns:a16="http://schemas.microsoft.com/office/drawing/2014/main" id="{15F26804-3841-1CAC-243C-E1EECFC81C1E}"/>
              </a:ext>
            </a:extLst>
          </p:cNvPr>
          <p:cNvSpPr txBox="1">
            <a:spLocks noChangeArrowheads="1"/>
          </p:cNvSpPr>
          <p:nvPr/>
        </p:nvSpPr>
        <p:spPr bwMode="auto">
          <a:xfrm>
            <a:off x="5437416" y="2416633"/>
            <a:ext cx="29206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sp>
        <p:nvSpPr>
          <p:cNvPr id="16" name="Text Box 25">
            <a:extLst>
              <a:ext uri="{FF2B5EF4-FFF2-40B4-BE49-F238E27FC236}">
                <a16:creationId xmlns:a16="http://schemas.microsoft.com/office/drawing/2014/main" id="{78059903-9721-C93B-65FA-A776B1937873}"/>
              </a:ext>
            </a:extLst>
          </p:cNvPr>
          <p:cNvSpPr txBox="1">
            <a:spLocks noChangeArrowheads="1"/>
          </p:cNvSpPr>
          <p:nvPr/>
        </p:nvSpPr>
        <p:spPr bwMode="auto">
          <a:xfrm>
            <a:off x="4778831" y="2520047"/>
            <a:ext cx="292068"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500" b="1" dirty="0"/>
              <a:t>x</a:t>
            </a:r>
          </a:p>
        </p:txBody>
      </p:sp>
      <p:pic>
        <p:nvPicPr>
          <p:cNvPr id="18" name="Picture 44" descr="j0139031">
            <a:extLst>
              <a:ext uri="{FF2B5EF4-FFF2-40B4-BE49-F238E27FC236}">
                <a16:creationId xmlns:a16="http://schemas.microsoft.com/office/drawing/2014/main" id="{0075577B-8AC7-92AB-3391-D16931240B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8736" y="2992635"/>
            <a:ext cx="453629" cy="626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905B5A-82F4-D286-FA79-39604A31B382}"/>
              </a:ext>
            </a:extLst>
          </p:cNvPr>
          <p:cNvSpPr txBox="1"/>
          <p:nvPr/>
        </p:nvSpPr>
        <p:spPr>
          <a:xfrm>
            <a:off x="2004248" y="4450540"/>
            <a:ext cx="3433169" cy="646331"/>
          </a:xfrm>
          <a:prstGeom prst="rect">
            <a:avLst/>
          </a:prstGeom>
          <a:noFill/>
        </p:spPr>
        <p:txBody>
          <a:bodyPr wrap="square" rtlCol="0">
            <a:spAutoFit/>
          </a:bodyPr>
          <a:lstStyle/>
          <a:p>
            <a:r>
              <a:rPr lang="en-US" sz="1800" dirty="0"/>
              <a:t>L1, L2, L3, L4, L5 send their values In round 2</a:t>
            </a:r>
          </a:p>
        </p:txBody>
      </p:sp>
      <p:sp>
        <p:nvSpPr>
          <p:cNvPr id="3" name="TextBox 2">
            <a:extLst>
              <a:ext uri="{FF2B5EF4-FFF2-40B4-BE49-F238E27FC236}">
                <a16:creationId xmlns:a16="http://schemas.microsoft.com/office/drawing/2014/main" id="{F144546B-D418-89B9-57B7-DCFDBC2AA04F}"/>
              </a:ext>
            </a:extLst>
          </p:cNvPr>
          <p:cNvSpPr txBox="1"/>
          <p:nvPr/>
        </p:nvSpPr>
        <p:spPr>
          <a:xfrm>
            <a:off x="7542524" y="4547636"/>
            <a:ext cx="3125477" cy="646331"/>
          </a:xfrm>
          <a:prstGeom prst="rect">
            <a:avLst/>
          </a:prstGeom>
          <a:noFill/>
        </p:spPr>
        <p:txBody>
          <a:bodyPr wrap="square" rtlCol="0">
            <a:spAutoFit/>
          </a:bodyPr>
          <a:lstStyle/>
          <a:p>
            <a:r>
              <a:rPr lang="en-US" sz="1800" dirty="0"/>
              <a:t>L6 sends x to L1, L2, L3 and y to L4 and L5</a:t>
            </a:r>
          </a:p>
        </p:txBody>
      </p:sp>
      <p:sp>
        <p:nvSpPr>
          <p:cNvPr id="22" name="TextBox 21">
            <a:extLst>
              <a:ext uri="{FF2B5EF4-FFF2-40B4-BE49-F238E27FC236}">
                <a16:creationId xmlns:a16="http://schemas.microsoft.com/office/drawing/2014/main" id="{18C98D6D-F02A-F26B-5E7A-15C74392FE28}"/>
              </a:ext>
            </a:extLst>
          </p:cNvPr>
          <p:cNvSpPr txBox="1"/>
          <p:nvPr/>
        </p:nvSpPr>
        <p:spPr>
          <a:xfrm>
            <a:off x="2338361" y="3797177"/>
            <a:ext cx="453970" cy="369332"/>
          </a:xfrm>
          <a:prstGeom prst="rect">
            <a:avLst/>
          </a:prstGeom>
          <a:noFill/>
        </p:spPr>
        <p:txBody>
          <a:bodyPr wrap="none" rtlCol="0">
            <a:spAutoFit/>
          </a:bodyPr>
          <a:lstStyle/>
          <a:p>
            <a:r>
              <a:rPr lang="en-US" sz="1800" b="1" dirty="0"/>
              <a:t>L1</a:t>
            </a:r>
          </a:p>
        </p:txBody>
      </p:sp>
      <p:sp>
        <p:nvSpPr>
          <p:cNvPr id="23" name="TextBox 22">
            <a:extLst>
              <a:ext uri="{FF2B5EF4-FFF2-40B4-BE49-F238E27FC236}">
                <a16:creationId xmlns:a16="http://schemas.microsoft.com/office/drawing/2014/main" id="{8616AC9E-FF7A-733F-2FC5-6DB080959192}"/>
              </a:ext>
            </a:extLst>
          </p:cNvPr>
          <p:cNvSpPr txBox="1"/>
          <p:nvPr/>
        </p:nvSpPr>
        <p:spPr>
          <a:xfrm>
            <a:off x="4060748" y="3793233"/>
            <a:ext cx="453970" cy="369332"/>
          </a:xfrm>
          <a:prstGeom prst="rect">
            <a:avLst/>
          </a:prstGeom>
          <a:noFill/>
        </p:spPr>
        <p:txBody>
          <a:bodyPr wrap="none" rtlCol="0">
            <a:spAutoFit/>
          </a:bodyPr>
          <a:lstStyle/>
          <a:p>
            <a:r>
              <a:rPr lang="en-US" sz="1800" b="1" dirty="0"/>
              <a:t>L2</a:t>
            </a:r>
          </a:p>
        </p:txBody>
      </p:sp>
      <p:sp>
        <p:nvSpPr>
          <p:cNvPr id="24" name="TextBox 23">
            <a:extLst>
              <a:ext uri="{FF2B5EF4-FFF2-40B4-BE49-F238E27FC236}">
                <a16:creationId xmlns:a16="http://schemas.microsoft.com/office/drawing/2014/main" id="{7FAAF8A0-B5ED-75A7-A6DD-DDD2027814AC}"/>
              </a:ext>
            </a:extLst>
          </p:cNvPr>
          <p:cNvSpPr txBox="1"/>
          <p:nvPr/>
        </p:nvSpPr>
        <p:spPr>
          <a:xfrm>
            <a:off x="5463883" y="3801115"/>
            <a:ext cx="453970" cy="369332"/>
          </a:xfrm>
          <a:prstGeom prst="rect">
            <a:avLst/>
          </a:prstGeom>
          <a:noFill/>
        </p:spPr>
        <p:txBody>
          <a:bodyPr wrap="none" rtlCol="0">
            <a:spAutoFit/>
          </a:bodyPr>
          <a:lstStyle/>
          <a:p>
            <a:r>
              <a:rPr lang="en-US" sz="1800" b="1" dirty="0"/>
              <a:t>L3</a:t>
            </a:r>
          </a:p>
        </p:txBody>
      </p:sp>
      <p:sp>
        <p:nvSpPr>
          <p:cNvPr id="25" name="TextBox 24">
            <a:extLst>
              <a:ext uri="{FF2B5EF4-FFF2-40B4-BE49-F238E27FC236}">
                <a16:creationId xmlns:a16="http://schemas.microsoft.com/office/drawing/2014/main" id="{DFBADD13-9258-6C45-050A-86D9428BA963}"/>
              </a:ext>
            </a:extLst>
          </p:cNvPr>
          <p:cNvSpPr txBox="1"/>
          <p:nvPr/>
        </p:nvSpPr>
        <p:spPr>
          <a:xfrm>
            <a:off x="6878840" y="3797174"/>
            <a:ext cx="453970" cy="369332"/>
          </a:xfrm>
          <a:prstGeom prst="rect">
            <a:avLst/>
          </a:prstGeom>
          <a:noFill/>
        </p:spPr>
        <p:txBody>
          <a:bodyPr wrap="none" rtlCol="0">
            <a:spAutoFit/>
          </a:bodyPr>
          <a:lstStyle/>
          <a:p>
            <a:r>
              <a:rPr lang="en-US" sz="1800" b="1" dirty="0"/>
              <a:t>L4</a:t>
            </a:r>
          </a:p>
        </p:txBody>
      </p:sp>
      <p:sp>
        <p:nvSpPr>
          <p:cNvPr id="26" name="TextBox 25">
            <a:extLst>
              <a:ext uri="{FF2B5EF4-FFF2-40B4-BE49-F238E27FC236}">
                <a16:creationId xmlns:a16="http://schemas.microsoft.com/office/drawing/2014/main" id="{AAC03E78-19F5-8BF5-7811-113F0EF8631A}"/>
              </a:ext>
            </a:extLst>
          </p:cNvPr>
          <p:cNvSpPr txBox="1"/>
          <p:nvPr/>
        </p:nvSpPr>
        <p:spPr>
          <a:xfrm>
            <a:off x="8569698" y="3761696"/>
            <a:ext cx="453970" cy="369332"/>
          </a:xfrm>
          <a:prstGeom prst="rect">
            <a:avLst/>
          </a:prstGeom>
          <a:noFill/>
        </p:spPr>
        <p:txBody>
          <a:bodyPr wrap="none" rtlCol="0">
            <a:spAutoFit/>
          </a:bodyPr>
          <a:lstStyle/>
          <a:p>
            <a:r>
              <a:rPr lang="en-US" sz="1800" b="1" dirty="0"/>
              <a:t>L5</a:t>
            </a:r>
          </a:p>
        </p:txBody>
      </p:sp>
      <p:sp>
        <p:nvSpPr>
          <p:cNvPr id="27" name="TextBox 26">
            <a:extLst>
              <a:ext uri="{FF2B5EF4-FFF2-40B4-BE49-F238E27FC236}">
                <a16:creationId xmlns:a16="http://schemas.microsoft.com/office/drawing/2014/main" id="{69CF9B04-FE7F-DC29-CC6E-EF7C13FAC3A6}"/>
              </a:ext>
            </a:extLst>
          </p:cNvPr>
          <p:cNvSpPr txBox="1"/>
          <p:nvPr/>
        </p:nvSpPr>
        <p:spPr>
          <a:xfrm>
            <a:off x="10091074" y="3722280"/>
            <a:ext cx="453970" cy="369332"/>
          </a:xfrm>
          <a:prstGeom prst="rect">
            <a:avLst/>
          </a:prstGeom>
          <a:noFill/>
        </p:spPr>
        <p:txBody>
          <a:bodyPr wrap="none" rtlCol="0">
            <a:spAutoFit/>
          </a:bodyPr>
          <a:lstStyle/>
          <a:p>
            <a:r>
              <a:rPr lang="en-US" sz="1800" b="1" dirty="0"/>
              <a:t>L6</a:t>
            </a:r>
          </a:p>
        </p:txBody>
      </p:sp>
      <p:sp>
        <p:nvSpPr>
          <p:cNvPr id="28" name="TextBox 27">
            <a:extLst>
              <a:ext uri="{FF2B5EF4-FFF2-40B4-BE49-F238E27FC236}">
                <a16:creationId xmlns:a16="http://schemas.microsoft.com/office/drawing/2014/main" id="{DEF8CC95-76BA-9582-FEAD-F78A863186C9}"/>
              </a:ext>
            </a:extLst>
          </p:cNvPr>
          <p:cNvSpPr txBox="1"/>
          <p:nvPr/>
        </p:nvSpPr>
        <p:spPr>
          <a:xfrm>
            <a:off x="7981951" y="1595823"/>
            <a:ext cx="1915909" cy="369332"/>
          </a:xfrm>
          <a:prstGeom prst="rect">
            <a:avLst/>
          </a:prstGeom>
          <a:noFill/>
        </p:spPr>
        <p:txBody>
          <a:bodyPr wrap="none" rtlCol="0">
            <a:spAutoFit/>
          </a:bodyPr>
          <a:lstStyle/>
          <a:p>
            <a:r>
              <a:rPr lang="en-US" sz="1800" dirty="0"/>
              <a:t>C and L6 collude</a:t>
            </a:r>
          </a:p>
        </p:txBody>
      </p:sp>
      <p:sp>
        <p:nvSpPr>
          <p:cNvPr id="29" name="TextBox 28">
            <a:extLst>
              <a:ext uri="{FF2B5EF4-FFF2-40B4-BE49-F238E27FC236}">
                <a16:creationId xmlns:a16="http://schemas.microsoft.com/office/drawing/2014/main" id="{43E42D18-14B3-B27B-B765-1E660460088F}"/>
              </a:ext>
            </a:extLst>
          </p:cNvPr>
          <p:cNvSpPr txBox="1"/>
          <p:nvPr/>
        </p:nvSpPr>
        <p:spPr>
          <a:xfrm>
            <a:off x="2588174" y="5362247"/>
            <a:ext cx="3018775" cy="369332"/>
          </a:xfrm>
          <a:prstGeom prst="rect">
            <a:avLst/>
          </a:prstGeom>
          <a:noFill/>
        </p:spPr>
        <p:txBody>
          <a:bodyPr wrap="none" rtlCol="0">
            <a:spAutoFit/>
          </a:bodyPr>
          <a:lstStyle/>
          <a:p>
            <a:r>
              <a:rPr lang="en-US" sz="1800" dirty="0"/>
              <a:t>What happens in this case?</a:t>
            </a:r>
          </a:p>
        </p:txBody>
      </p:sp>
    </p:spTree>
    <p:extLst>
      <p:ext uri="{BB962C8B-B14F-4D97-AF65-F5344CB8AC3E}">
        <p14:creationId xmlns:p14="http://schemas.microsoft.com/office/powerpoint/2010/main" val="344643430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2315F7-F8DA-16AE-BF3D-FAB819639B18}"/>
              </a:ext>
            </a:extLst>
          </p:cNvPr>
          <p:cNvSpPr>
            <a:spLocks noGrp="1"/>
          </p:cNvSpPr>
          <p:nvPr>
            <p:ph type="title"/>
          </p:nvPr>
        </p:nvSpPr>
        <p:spPr/>
        <p:txBody>
          <a:bodyPr/>
          <a:lstStyle/>
          <a:p>
            <a:r>
              <a:rPr lang="en-US" dirty="0"/>
              <a:t>How does it work</a:t>
            </a:r>
          </a:p>
        </p:txBody>
      </p:sp>
      <p:sp>
        <p:nvSpPr>
          <p:cNvPr id="9" name="Content Placeholder 8">
            <a:extLst>
              <a:ext uri="{FF2B5EF4-FFF2-40B4-BE49-F238E27FC236}">
                <a16:creationId xmlns:a16="http://schemas.microsoft.com/office/drawing/2014/main" id="{5E515916-8994-FBCB-0FC6-FFF1FA8C1920}"/>
              </a:ext>
            </a:extLst>
          </p:cNvPr>
          <p:cNvSpPr>
            <a:spLocks noGrp="1"/>
          </p:cNvSpPr>
          <p:nvPr>
            <p:ph sz="quarter" idx="1"/>
          </p:nvPr>
        </p:nvSpPr>
        <p:spPr>
          <a:xfrm>
            <a:off x="533400" y="1542582"/>
            <a:ext cx="5562600" cy="4937760"/>
          </a:xfrm>
        </p:spPr>
        <p:txBody>
          <a:bodyPr/>
          <a:lstStyle/>
          <a:p>
            <a:r>
              <a:rPr lang="en-US" dirty="0"/>
              <a:t>First phase exchange lots of messages for m+1 rounds keeping track on who was the sender</a:t>
            </a:r>
          </a:p>
          <a:p>
            <a:r>
              <a:rPr lang="en-US" dirty="0"/>
              <a:t>Then decide based on the received messages</a:t>
            </a:r>
          </a:p>
          <a:p>
            <a:r>
              <a:rPr lang="en-US" dirty="0"/>
              <a:t>Easy to think about the information a process collects as a tree; trees might not be identical at different processes</a:t>
            </a:r>
          </a:p>
        </p:txBody>
      </p:sp>
      <p:sp>
        <p:nvSpPr>
          <p:cNvPr id="6" name="Footer Placeholder 5">
            <a:extLst>
              <a:ext uri="{FF2B5EF4-FFF2-40B4-BE49-F238E27FC236}">
                <a16:creationId xmlns:a16="http://schemas.microsoft.com/office/drawing/2014/main" id="{8086B326-3E39-0447-A582-42E60D6FEBAA}"/>
              </a:ext>
            </a:extLst>
          </p:cNvPr>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p>
        </p:txBody>
      </p:sp>
      <p:sp>
        <p:nvSpPr>
          <p:cNvPr id="7" name="Slide Number Placeholder 6">
            <a:extLst>
              <a:ext uri="{FF2B5EF4-FFF2-40B4-BE49-F238E27FC236}">
                <a16:creationId xmlns:a16="http://schemas.microsoft.com/office/drawing/2014/main" id="{50A03CED-9A9D-1120-586E-7DA21DDAEAF3}"/>
              </a:ext>
            </a:extLst>
          </p:cNvPr>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fld id="{C0472E53-FBB8-8D44-B4E4-4C2022510A5A}" type="slidenum">
              <a:rPr lang="en-US" smtClean="0"/>
              <a:pPr>
                <a:defRPr/>
              </a:pPr>
              <a:t>65</a:t>
            </a:fld>
            <a:endParaRPr lang="en-US"/>
          </a:p>
        </p:txBody>
      </p:sp>
      <p:pic>
        <p:nvPicPr>
          <p:cNvPr id="11" name="Picture 10">
            <a:extLst>
              <a:ext uri="{FF2B5EF4-FFF2-40B4-BE49-F238E27FC236}">
                <a16:creationId xmlns:a16="http://schemas.microsoft.com/office/drawing/2014/main" id="{2FE650DB-1D6A-BE1F-DE93-C8B9F6CDF83A}"/>
              </a:ext>
            </a:extLst>
          </p:cNvPr>
          <p:cNvPicPr>
            <a:picLocks noChangeAspect="1"/>
          </p:cNvPicPr>
          <p:nvPr/>
        </p:nvPicPr>
        <p:blipFill>
          <a:blip r:embed="rId2"/>
          <a:stretch>
            <a:fillRect/>
          </a:stretch>
        </p:blipFill>
        <p:spPr>
          <a:xfrm>
            <a:off x="6435728" y="106812"/>
            <a:ext cx="3775073" cy="6751189"/>
          </a:xfrm>
          <a:prstGeom prst="rect">
            <a:avLst/>
          </a:prstGeom>
        </p:spPr>
      </p:pic>
      <p:sp>
        <p:nvSpPr>
          <p:cNvPr id="13" name="TextBox 12">
            <a:extLst>
              <a:ext uri="{FF2B5EF4-FFF2-40B4-BE49-F238E27FC236}">
                <a16:creationId xmlns:a16="http://schemas.microsoft.com/office/drawing/2014/main" id="{F0486EAA-E55F-EE2C-5EE5-7D4C0EF17D4B}"/>
              </a:ext>
            </a:extLst>
          </p:cNvPr>
          <p:cNvSpPr txBox="1"/>
          <p:nvPr/>
        </p:nvSpPr>
        <p:spPr>
          <a:xfrm>
            <a:off x="2438400" y="5986047"/>
            <a:ext cx="6096002" cy="584775"/>
          </a:xfrm>
          <a:prstGeom prst="rect">
            <a:avLst/>
          </a:prstGeom>
          <a:noFill/>
        </p:spPr>
        <p:txBody>
          <a:bodyPr wrap="square">
            <a:spAutoFit/>
          </a:bodyPr>
          <a:lstStyle/>
          <a:p>
            <a:r>
              <a:rPr lang="en-US" sz="1600"/>
              <a:t>Example form </a:t>
            </a:r>
            <a:r>
              <a:rPr lang="en-US" sz="1600" dirty="0"/>
              <a:t>https://</a:t>
            </a:r>
            <a:r>
              <a:rPr lang="en-US" sz="1600" dirty="0" err="1"/>
              <a:t>marknelson.us</a:t>
            </a:r>
            <a:r>
              <a:rPr lang="en-US" sz="1600" dirty="0"/>
              <a:t>/posts/2007/07/23/</a:t>
            </a:r>
            <a:r>
              <a:rPr lang="en-US" sz="1600" dirty="0" err="1"/>
              <a:t>byzantine.html</a:t>
            </a:r>
            <a:endParaRPr lang="en-US" sz="1600" dirty="0"/>
          </a:p>
        </p:txBody>
      </p:sp>
    </p:spTree>
    <p:extLst>
      <p:ext uri="{BB962C8B-B14F-4D97-AF65-F5344CB8AC3E}">
        <p14:creationId xmlns:p14="http://schemas.microsoft.com/office/powerpoint/2010/main" val="3549818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a:t>Proof Sketch</a:t>
            </a:r>
          </a:p>
        </p:txBody>
      </p:sp>
      <p:sp>
        <p:nvSpPr>
          <p:cNvPr id="60418" name="Rectangle 3"/>
          <p:cNvSpPr>
            <a:spLocks noGrp="1" noChangeArrowheads="1"/>
          </p:cNvSpPr>
          <p:nvPr>
            <p:ph idx="1"/>
          </p:nvPr>
        </p:nvSpPr>
        <p:spPr/>
        <p:txBody>
          <a:bodyPr/>
          <a:lstStyle/>
          <a:p>
            <a:r>
              <a:rPr lang="en-US"/>
              <a:t>For any m, algorithm OM(m) satisfies conditions IC1 (All loyal lieutenants obey the same order) and IC2 (If the commanding general is loyal, then every loyal lieutenant obeys the order he sends) if there are more than 3m generals and at most m traitors.</a:t>
            </a:r>
          </a:p>
          <a:p>
            <a:r>
              <a:rPr lang="en-US"/>
              <a:t>Induction on m proves true in all cases.</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66</a:t>
            </a:fld>
            <a:endParaRPr lang="en-US"/>
          </a:p>
        </p:txBody>
      </p:sp>
    </p:spTree>
    <p:extLst>
      <p:ext uri="{BB962C8B-B14F-4D97-AF65-F5344CB8AC3E}">
        <p14:creationId xmlns:p14="http://schemas.microsoft.com/office/powerpoint/2010/main" val="374433245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a:t>Written Messages Solution</a:t>
            </a:r>
          </a:p>
        </p:txBody>
      </p:sp>
      <p:sp>
        <p:nvSpPr>
          <p:cNvPr id="62466" name="Rectangle 3"/>
          <p:cNvSpPr>
            <a:spLocks noGrp="1" noChangeArrowheads="1"/>
          </p:cNvSpPr>
          <p:nvPr>
            <p:ph idx="1"/>
          </p:nvPr>
        </p:nvSpPr>
        <p:spPr/>
        <p:txBody>
          <a:bodyPr/>
          <a:lstStyle/>
          <a:p>
            <a:r>
              <a:rPr lang="en-US"/>
              <a:t>Written messages ( messages are digitally signed)</a:t>
            </a:r>
          </a:p>
          <a:p>
            <a:pPr lvl="1"/>
            <a:r>
              <a:rPr lang="en-US"/>
              <a:t>A loyal general</a:t>
            </a:r>
            <a:r>
              <a:rPr lang="ja-JP" altLang="en-US"/>
              <a:t>’</a:t>
            </a:r>
            <a:r>
              <a:rPr lang="en-US" altLang="ja-JP"/>
              <a:t>s signature cannot be forged or changed and anyone can verify authenticity</a:t>
            </a:r>
          </a:p>
          <a:p>
            <a:r>
              <a:rPr lang="en-US"/>
              <a:t>Three general solutions now exist!</a:t>
            </a:r>
          </a:p>
          <a:p>
            <a:r>
              <a:rPr lang="en-US"/>
              <a:t>Works for any n &gt;= m+2 (1 non-faulty commander and 1 loyal lieutenant)</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67</a:t>
            </a:fld>
            <a:endParaRPr lang="en-US"/>
          </a:p>
        </p:txBody>
      </p:sp>
    </p:spTree>
    <p:extLst>
      <p:ext uri="{BB962C8B-B14F-4D97-AF65-F5344CB8AC3E}">
        <p14:creationId xmlns:p14="http://schemas.microsoft.com/office/powerpoint/2010/main" val="247425390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a:t>Signed Message Algorithm</a:t>
            </a:r>
          </a:p>
        </p:txBody>
      </p:sp>
      <p:sp>
        <p:nvSpPr>
          <p:cNvPr id="64514" name="Rectangle 3"/>
          <p:cNvSpPr>
            <a:spLocks noGrp="1" noChangeArrowheads="1"/>
          </p:cNvSpPr>
          <p:nvPr>
            <p:ph idx="1"/>
          </p:nvPr>
        </p:nvSpPr>
        <p:spPr/>
        <p:txBody>
          <a:bodyPr/>
          <a:lstStyle/>
          <a:p>
            <a:r>
              <a:rPr lang="en-US" dirty="0"/>
              <a:t>General sends a signed order to all her lieutenants </a:t>
            </a:r>
          </a:p>
          <a:p>
            <a:r>
              <a:rPr lang="en-US" dirty="0"/>
              <a:t>Each lieutenant signs and forwards on the message they received to all the other lieutenants until every message has been signed by everyone else.</a:t>
            </a:r>
          </a:p>
          <a:p>
            <a:r>
              <a:rPr lang="en-US" dirty="0"/>
              <a:t>Each lieutenant keeps track of the properly signed orders she has received</a:t>
            </a:r>
          </a:p>
          <a:p>
            <a:pPr lvl="1"/>
            <a:r>
              <a:rPr lang="en-US" dirty="0"/>
              <a:t>Possible orders are attack, retreat, attack &amp; retreat</a:t>
            </a:r>
          </a:p>
          <a:p>
            <a:r>
              <a:rPr lang="en-US" dirty="0"/>
              <a:t>Use choice method to have everyone choose same value</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68</a:t>
            </a:fld>
            <a:endParaRPr lang="en-US"/>
          </a:p>
        </p:txBody>
      </p:sp>
    </p:spTree>
    <p:extLst>
      <p:ext uri="{BB962C8B-B14F-4D97-AF65-F5344CB8AC3E}">
        <p14:creationId xmlns:p14="http://schemas.microsoft.com/office/powerpoint/2010/main" val="421109611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r>
              <a:rPr lang="en-US"/>
              <a:t>Why Does It Work?</a:t>
            </a:r>
          </a:p>
        </p:txBody>
      </p:sp>
      <p:sp>
        <p:nvSpPr>
          <p:cNvPr id="66562" name="Rectangle 3"/>
          <p:cNvSpPr>
            <a:spLocks noGrp="1" noChangeArrowheads="1"/>
          </p:cNvSpPr>
          <p:nvPr>
            <p:ph idx="1"/>
          </p:nvPr>
        </p:nvSpPr>
        <p:spPr/>
        <p:txBody>
          <a:bodyPr/>
          <a:lstStyle/>
          <a:p>
            <a:r>
              <a:rPr lang="en-US"/>
              <a:t>Every loyal lieutenant eventually has the same set of signed messages, resulting in the same choice</a:t>
            </a:r>
          </a:p>
          <a:p>
            <a:r>
              <a:rPr lang="en-US"/>
              <a:t>If commander is loyal, then all loyal lieutenants will have correct messages</a:t>
            </a:r>
          </a:p>
          <a:p>
            <a:r>
              <a:rPr lang="en-US"/>
              <a:t>If the commander is a traitor, lieutenants receive conflicting messages and but still end up choosing the same choice (retreat).</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69</a:t>
            </a:fld>
            <a:endParaRPr lang="en-US"/>
          </a:p>
        </p:txBody>
      </p:sp>
    </p:spTree>
    <p:extLst>
      <p:ext uri="{BB962C8B-B14F-4D97-AF65-F5344CB8AC3E}">
        <p14:creationId xmlns:p14="http://schemas.microsoft.com/office/powerpoint/2010/main" val="320094220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203200" y="228600"/>
            <a:ext cx="11785600" cy="990600"/>
          </a:xfrm>
        </p:spPr>
        <p:txBody>
          <a:bodyPr/>
          <a:lstStyle/>
          <a:p>
            <a:r>
              <a:rPr lang="en-US" dirty="0"/>
              <a:t>Consensus in distributed systems</a:t>
            </a:r>
          </a:p>
        </p:txBody>
      </p:sp>
      <p:sp>
        <p:nvSpPr>
          <p:cNvPr id="67586" name="Rectangle 3"/>
          <p:cNvSpPr>
            <a:spLocks noGrp="1" noChangeArrowheads="1"/>
          </p:cNvSpPr>
          <p:nvPr>
            <p:ph sz="quarter" idx="1"/>
          </p:nvPr>
        </p:nvSpPr>
        <p:spPr>
          <a:xfrm>
            <a:off x="203200" y="1600200"/>
            <a:ext cx="11785600" cy="5105400"/>
          </a:xfrm>
        </p:spPr>
        <p:txBody>
          <a:bodyPr/>
          <a:lstStyle/>
          <a:p>
            <a:r>
              <a:rPr lang="en-US" dirty="0"/>
              <a:t>Consensus:  According to Merriam-Webster dictionary it means general agreement</a:t>
            </a:r>
          </a:p>
          <a:p>
            <a:endParaRPr lang="en-US" dirty="0"/>
          </a:p>
          <a:p>
            <a:r>
              <a:rPr lang="en-US" dirty="0"/>
              <a:t>When do we need consensus in distributed systems?</a:t>
            </a:r>
          </a:p>
          <a:p>
            <a:pPr lvl="1"/>
            <a:r>
              <a:rPr lang="en-US" dirty="0"/>
              <a:t>Read-Modify-Write Memory</a:t>
            </a:r>
          </a:p>
          <a:p>
            <a:pPr lvl="1"/>
            <a:r>
              <a:rPr lang="en-US" dirty="0"/>
              <a:t>Database commit </a:t>
            </a:r>
          </a:p>
          <a:p>
            <a:pPr lvl="1"/>
            <a:r>
              <a:rPr lang="en-US" dirty="0"/>
              <a:t>Transactional file system</a:t>
            </a:r>
          </a:p>
          <a:p>
            <a:pPr lvl="1"/>
            <a:r>
              <a:rPr lang="en-US" dirty="0"/>
              <a:t>Totally ordered broadcast</a:t>
            </a:r>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a:t>
            </a:fld>
            <a:endParaRPr lang="en-US"/>
          </a:p>
        </p:txBody>
      </p:sp>
    </p:spTree>
    <p:extLst>
      <p:ext uri="{BB962C8B-B14F-4D97-AF65-F5344CB8AC3E}">
        <p14:creationId xmlns:p14="http://schemas.microsoft.com/office/powerpoint/2010/main" val="12381782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t>Revisit the Requirements</a:t>
            </a:r>
          </a:p>
        </p:txBody>
      </p:sp>
      <p:sp>
        <p:nvSpPr>
          <p:cNvPr id="68610" name="Rectangle 3"/>
          <p:cNvSpPr>
            <a:spLocks noGrp="1" noChangeArrowheads="1"/>
          </p:cNvSpPr>
          <p:nvPr>
            <p:ph idx="1"/>
          </p:nvPr>
        </p:nvSpPr>
        <p:spPr/>
        <p:txBody>
          <a:bodyPr/>
          <a:lstStyle/>
          <a:p>
            <a:r>
              <a:rPr lang="en-US"/>
              <a:t>Absence can be detected</a:t>
            </a:r>
          </a:p>
          <a:p>
            <a:pPr lvl="1"/>
            <a:r>
              <a:rPr lang="en-US"/>
              <a:t>Timeout mechanisms are needed</a:t>
            </a:r>
          </a:p>
          <a:p>
            <a:pPr lvl="1"/>
            <a:r>
              <a:rPr lang="en-US"/>
              <a:t>Synchronous Communication</a:t>
            </a:r>
          </a:p>
          <a:p>
            <a:r>
              <a:rPr lang="en-US"/>
              <a:t>Network is connected (different requirements if the network is not a complete graph)</a:t>
            </a:r>
          </a:p>
          <a:p>
            <a:r>
              <a:rPr lang="en-US"/>
              <a:t>A signature cannot be forged or changed and anyone can verify authenticity</a:t>
            </a:r>
          </a:p>
          <a:p>
            <a:pPr lvl="1"/>
            <a:r>
              <a:rPr lang="en-US"/>
              <a:t>Message signed by i= (M, S(M))</a:t>
            </a:r>
          </a:p>
          <a:p>
            <a:pPr lvl="1"/>
            <a:r>
              <a:rPr lang="en-US"/>
              <a:t>Crypto and modular arithmetic</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70</a:t>
            </a:fld>
            <a:endParaRPr lang="en-US"/>
          </a:p>
        </p:txBody>
      </p:sp>
    </p:spTree>
    <p:extLst>
      <p:ext uri="{BB962C8B-B14F-4D97-AF65-F5344CB8AC3E}">
        <p14:creationId xmlns:p14="http://schemas.microsoft.com/office/powerpoint/2010/main" val="299176443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t>Termination</a:t>
            </a:r>
          </a:p>
        </p:txBody>
      </p:sp>
      <p:sp>
        <p:nvSpPr>
          <p:cNvPr id="73730" name="Content Placeholder 2"/>
          <p:cNvSpPr>
            <a:spLocks noGrp="1"/>
          </p:cNvSpPr>
          <p:nvPr>
            <p:ph idx="1"/>
          </p:nvPr>
        </p:nvSpPr>
        <p:spPr/>
        <p:txBody>
          <a:bodyPr/>
          <a:lstStyle/>
          <a:p>
            <a:r>
              <a:rPr lang="en-US"/>
              <a:t>How many rounds do you need?</a:t>
            </a:r>
          </a:p>
          <a:p>
            <a:r>
              <a:rPr lang="en-US"/>
              <a:t>For the Byzantine generals algorithm described before you need f+1</a:t>
            </a:r>
          </a:p>
          <a:p>
            <a:endParaRPr lang="en-US"/>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71</a:t>
            </a:fld>
            <a:endParaRPr lang="en-US"/>
          </a:p>
        </p:txBody>
      </p:sp>
    </p:spTree>
    <p:extLst>
      <p:ext uri="{BB962C8B-B14F-4D97-AF65-F5344CB8AC3E}">
        <p14:creationId xmlns:p14="http://schemas.microsoft.com/office/powerpoint/2010/main" val="1131134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a:t>Consensus: Summary </a:t>
            </a:r>
          </a:p>
        </p:txBody>
      </p:sp>
      <p:sp>
        <p:nvSpPr>
          <p:cNvPr id="70658" name="Rectangle 3"/>
          <p:cNvSpPr>
            <a:spLocks noGrp="1" noChangeArrowheads="1"/>
          </p:cNvSpPr>
          <p:nvPr>
            <p:ph idx="1"/>
          </p:nvPr>
        </p:nvSpPr>
        <p:spPr>
          <a:xfrm>
            <a:off x="685800" y="1553735"/>
            <a:ext cx="7010400" cy="4937760"/>
          </a:xfrm>
        </p:spPr>
        <p:txBody>
          <a:bodyPr>
            <a:normAutofit fontScale="92500" lnSpcReduction="10000"/>
          </a:bodyPr>
          <a:lstStyle/>
          <a:p>
            <a:r>
              <a:rPr lang="en-US" dirty="0"/>
              <a:t>In synchronous systems with benign failures we have a f+1 rounds consensus algorithm that can tolerate f failures, f &lt; n</a:t>
            </a:r>
          </a:p>
          <a:p>
            <a:r>
              <a:rPr lang="en-US" dirty="0"/>
              <a:t>In asynchronous systems</a:t>
            </a:r>
          </a:p>
          <a:p>
            <a:pPr lvl="1"/>
            <a:r>
              <a:rPr lang="en-US" dirty="0"/>
              <a:t>We can not solve consensus</a:t>
            </a:r>
          </a:p>
          <a:p>
            <a:pPr lvl="1"/>
            <a:r>
              <a:rPr lang="en-US" dirty="0"/>
              <a:t>We can order events and determine consistent snapshots</a:t>
            </a:r>
          </a:p>
          <a:p>
            <a:r>
              <a:rPr lang="en-US" dirty="0"/>
              <a:t>Byzantine failures</a:t>
            </a:r>
          </a:p>
          <a:p>
            <a:pPr lvl="1"/>
            <a:r>
              <a:rPr lang="en-US" dirty="0"/>
              <a:t>No solution for fewer than 3m+1 generals in the presence of m traitors</a:t>
            </a:r>
          </a:p>
          <a:p>
            <a:pPr lvl="1"/>
            <a:r>
              <a:rPr lang="en-US" dirty="0"/>
              <a:t>Oral message and written (signed) messages solutions exist</a:t>
            </a:r>
          </a:p>
        </p:txBody>
      </p:sp>
      <p:pic>
        <p:nvPicPr>
          <p:cNvPr id="706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667000"/>
            <a:ext cx="2541588"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72</a:t>
            </a:fld>
            <a:endParaRPr lang="en-US"/>
          </a:p>
        </p:txBody>
      </p:sp>
    </p:spTree>
    <p:extLst>
      <p:ext uri="{BB962C8B-B14F-4D97-AF65-F5344CB8AC3E}">
        <p14:creationId xmlns:p14="http://schemas.microsoft.com/office/powerpoint/2010/main" val="382266283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body" idx="1"/>
          </p:nvPr>
        </p:nvSpPr>
        <p:spPr/>
        <p:txBody>
          <a:bodyPr/>
          <a:lstStyle/>
          <a:p>
            <a:r>
              <a:rPr lang="en-US" dirty="0"/>
              <a:t>4: Randomized Agreement. </a:t>
            </a:r>
          </a:p>
          <a:p>
            <a:r>
              <a:rPr lang="en-US" sz="2400" dirty="0"/>
              <a:t>                   </a:t>
            </a:r>
            <a:r>
              <a:rPr lang="en-US" dirty="0"/>
              <a:t>Based on slides by Prof. James </a:t>
            </a:r>
            <a:r>
              <a:rPr lang="en-US" dirty="0" err="1"/>
              <a:t>Aspnes</a:t>
            </a:r>
            <a:r>
              <a:rPr lang="en-US" dirty="0"/>
              <a:t> @ Yale</a:t>
            </a:r>
          </a:p>
        </p:txBody>
      </p:sp>
      <p:sp>
        <p:nvSpPr>
          <p:cNvPr id="2" name="Title 1">
            <a:extLst>
              <a:ext uri="{FF2B5EF4-FFF2-40B4-BE49-F238E27FC236}">
                <a16:creationId xmlns:a16="http://schemas.microsoft.com/office/drawing/2014/main" id="{CFDF3D77-566A-9A0F-5D08-194A0AAFA7E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53072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a:t>Consensus in Asynchronous Systems</a:t>
            </a:r>
          </a:p>
        </p:txBody>
      </p:sp>
      <p:sp>
        <p:nvSpPr>
          <p:cNvPr id="19458" name="Rectangle 3"/>
          <p:cNvSpPr>
            <a:spLocks noGrp="1" noChangeArrowheads="1"/>
          </p:cNvSpPr>
          <p:nvPr>
            <p:ph idx="1"/>
          </p:nvPr>
        </p:nvSpPr>
        <p:spPr/>
        <p:txBody>
          <a:bodyPr/>
          <a:lstStyle/>
          <a:p>
            <a:r>
              <a:rPr lang="en-US"/>
              <a:t>There is no asynchronous algorithm that achieves agreement on a one-bit value in the presence of crash faults. The result is true even if no crash actually occurs!</a:t>
            </a:r>
          </a:p>
          <a:p>
            <a:r>
              <a:rPr lang="en-US"/>
              <a:t>Also known as the FLP result</a:t>
            </a:r>
          </a:p>
          <a:p>
            <a:r>
              <a:rPr lang="en-US"/>
              <a:t>Michael J. Fischer, Nancy A. Lynch, and Michael S. Paterson for "Impossibility of  Distributed Consensus with One Faulty Process," Journal of the ACM, April 1985, 32(2):374</a:t>
            </a:r>
          </a:p>
          <a:p>
            <a:pPr lvl="1"/>
            <a:endParaRPr lang="en-US"/>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74</a:t>
            </a:fld>
            <a:endParaRPr lang="en-US"/>
          </a:p>
        </p:txBody>
      </p:sp>
    </p:spTree>
    <p:extLst>
      <p:ext uri="{BB962C8B-B14F-4D97-AF65-F5344CB8AC3E}">
        <p14:creationId xmlns:p14="http://schemas.microsoft.com/office/powerpoint/2010/main" val="16328396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t>So what can we do?</a:t>
            </a:r>
          </a:p>
        </p:txBody>
      </p:sp>
      <p:sp>
        <p:nvSpPr>
          <p:cNvPr id="21506" name="Content Placeholder 2"/>
          <p:cNvSpPr>
            <a:spLocks noGrp="1"/>
          </p:cNvSpPr>
          <p:nvPr>
            <p:ph idx="1"/>
          </p:nvPr>
        </p:nvSpPr>
        <p:spPr/>
        <p:txBody>
          <a:bodyPr/>
          <a:lstStyle/>
          <a:p>
            <a:r>
              <a:rPr lang="en-US" dirty="0"/>
              <a:t>Alternative? Synchronous models? BUT REAL, PRACTICAL SYSTEMS ARE NOT SYNCHRONOUS !!!</a:t>
            </a:r>
          </a:p>
          <a:p>
            <a:r>
              <a:rPr lang="en-US" b="1" dirty="0"/>
              <a:t>Use randomization: probabilistic guarantees for termination</a:t>
            </a:r>
          </a:p>
          <a:p>
            <a:r>
              <a:rPr lang="en-US" dirty="0"/>
              <a:t>Use process groups: sacrifice </a:t>
            </a:r>
            <a:r>
              <a:rPr lang="en-US" dirty="0" err="1"/>
              <a:t>liveness</a:t>
            </a:r>
            <a:r>
              <a:rPr lang="en-US" dirty="0"/>
              <a:t> under the assumption that retransmissions will eventually be received from good participants, the protocol eventually terminates </a:t>
            </a:r>
          </a:p>
          <a:p>
            <a:r>
              <a:rPr lang="en-US" dirty="0"/>
              <a:t>Use quorum systems: avoid consensus among all participants</a:t>
            </a:r>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75</a:t>
            </a:fld>
            <a:endParaRPr lang="en-US"/>
          </a:p>
        </p:txBody>
      </p:sp>
    </p:spTree>
    <p:extLst>
      <p:ext uri="{BB962C8B-B14F-4D97-AF65-F5344CB8AC3E}">
        <p14:creationId xmlns:p14="http://schemas.microsoft.com/office/powerpoint/2010/main" val="15437196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t>Randomized Algorithms</a:t>
            </a:r>
          </a:p>
        </p:txBody>
      </p:sp>
      <p:sp>
        <p:nvSpPr>
          <p:cNvPr id="22530" name="Rectangle 3"/>
          <p:cNvSpPr>
            <a:spLocks noGrp="1" noChangeArrowheads="1"/>
          </p:cNvSpPr>
          <p:nvPr>
            <p:ph type="body" idx="1"/>
          </p:nvPr>
        </p:nvSpPr>
        <p:spPr/>
        <p:txBody>
          <a:bodyPr/>
          <a:lstStyle/>
          <a:p>
            <a:r>
              <a:rPr lang="en-US"/>
              <a:t>Algorithm that uses randomness by adding a coin-flip to the distributed model.</a:t>
            </a:r>
          </a:p>
          <a:p>
            <a:r>
              <a:rPr lang="en-US"/>
              <a:t>Adversary</a:t>
            </a:r>
          </a:p>
          <a:p>
            <a:pPr lvl="1"/>
            <a:r>
              <a:rPr lang="en-US"/>
              <a:t>A function from partial executions to operations.</a:t>
            </a:r>
          </a:p>
          <a:p>
            <a:pPr lvl="1"/>
            <a:r>
              <a:rPr lang="en-US"/>
              <a:t>Chooses which operation happens next.</a:t>
            </a:r>
          </a:p>
          <a:p>
            <a:pPr lvl="1"/>
            <a:r>
              <a:rPr lang="en-US"/>
              <a:t>Simulates the executing environment.</a:t>
            </a:r>
          </a:p>
          <a:p>
            <a:endParaRPr lang="en-US"/>
          </a:p>
          <a:p>
            <a:endParaRPr lang="en-US"/>
          </a:p>
        </p:txBody>
      </p:sp>
      <p:pic>
        <p:nvPicPr>
          <p:cNvPr id="225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201" y="3429000"/>
            <a:ext cx="2054225"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76</a:t>
            </a:fld>
            <a:endParaRPr lang="en-US"/>
          </a:p>
        </p:txBody>
      </p:sp>
    </p:spTree>
    <p:extLst>
      <p:ext uri="{BB962C8B-B14F-4D97-AF65-F5344CB8AC3E}">
        <p14:creationId xmlns:p14="http://schemas.microsoft.com/office/powerpoint/2010/main" val="2737256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t>Types of Adversaries</a:t>
            </a:r>
          </a:p>
        </p:txBody>
      </p:sp>
      <p:sp>
        <p:nvSpPr>
          <p:cNvPr id="23554" name="Rectangle 3"/>
          <p:cNvSpPr>
            <a:spLocks noGrp="1" noChangeArrowheads="1"/>
          </p:cNvSpPr>
          <p:nvPr>
            <p:ph type="body" idx="1"/>
          </p:nvPr>
        </p:nvSpPr>
        <p:spPr/>
        <p:txBody>
          <a:bodyPr/>
          <a:lstStyle/>
          <a:p>
            <a:r>
              <a:rPr lang="en-US"/>
              <a:t>Strong adversary</a:t>
            </a:r>
          </a:p>
          <a:p>
            <a:pPr lvl="1"/>
            <a:r>
              <a:rPr lang="en-US"/>
              <a:t>Adversary can see the entire history of execution: outcomes of coin flips, internal states of processes, contents of messages.</a:t>
            </a:r>
          </a:p>
          <a:p>
            <a:r>
              <a:rPr lang="en-US"/>
              <a:t>Weak adversary</a:t>
            </a:r>
          </a:p>
          <a:p>
            <a:pPr lvl="1"/>
            <a:r>
              <a:rPr lang="en-US"/>
              <a:t>Adversary chooses for each state, which process executes next, etc.</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77</a:t>
            </a:fld>
            <a:endParaRPr lang="en-US"/>
          </a:p>
        </p:txBody>
      </p:sp>
    </p:spTree>
    <p:extLst>
      <p:ext uri="{BB962C8B-B14F-4D97-AF65-F5344CB8AC3E}">
        <p14:creationId xmlns:p14="http://schemas.microsoft.com/office/powerpoint/2010/main" val="2343450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7"/>
          <p:cNvSpPr>
            <a:spLocks noChangeArrowheads="1"/>
          </p:cNvSpPr>
          <p:nvPr/>
        </p:nvSpPr>
        <p:spPr bwMode="auto">
          <a:xfrm>
            <a:off x="2209800" y="2057400"/>
            <a:ext cx="7848600" cy="411480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r>
              <a:rPr lang="en-US" dirty="0"/>
              <a:t>Agreement: all non-faulty processes agree </a:t>
            </a:r>
          </a:p>
          <a:p>
            <a:r>
              <a:rPr lang="en-US" dirty="0"/>
              <a:t>on the same value</a:t>
            </a:r>
          </a:p>
          <a:p>
            <a:endParaRPr lang="en-US" dirty="0"/>
          </a:p>
          <a:p>
            <a:r>
              <a:rPr lang="en-US" dirty="0"/>
              <a:t>Validity: if a process decides on a value, then there </a:t>
            </a:r>
          </a:p>
          <a:p>
            <a:r>
              <a:rPr lang="en-US" dirty="0"/>
              <a:t>was a process that started with that value</a:t>
            </a:r>
          </a:p>
          <a:p>
            <a:endParaRPr lang="en-US" dirty="0"/>
          </a:p>
          <a:p>
            <a:r>
              <a:rPr lang="en-US" dirty="0"/>
              <a:t>Termination: for all adversaries, every non-faulty </a:t>
            </a:r>
          </a:p>
          <a:p>
            <a:r>
              <a:rPr lang="en-US" dirty="0"/>
              <a:t>process terminates with probability 1</a:t>
            </a:r>
          </a:p>
        </p:txBody>
      </p:sp>
      <p:sp>
        <p:nvSpPr>
          <p:cNvPr id="24578" name="Rectangle 2"/>
          <p:cNvSpPr>
            <a:spLocks noGrp="1" noChangeArrowheads="1"/>
          </p:cNvSpPr>
          <p:nvPr>
            <p:ph type="title"/>
          </p:nvPr>
        </p:nvSpPr>
        <p:spPr/>
        <p:txBody>
          <a:bodyPr/>
          <a:lstStyle/>
          <a:p>
            <a:r>
              <a:rPr lang="en-US"/>
              <a:t>Randomized Agreement</a:t>
            </a:r>
          </a:p>
        </p:txBody>
      </p:sp>
      <p:sp>
        <p:nvSpPr>
          <p:cNvPr id="24579" name="Rectangle 3"/>
          <p:cNvSpPr>
            <a:spLocks noGrp="1" noChangeArrowheads="1"/>
          </p:cNvSpPr>
          <p:nvPr>
            <p:ph type="body" idx="1"/>
          </p:nvPr>
        </p:nvSpPr>
        <p:spPr>
          <a:xfrm>
            <a:off x="381000" y="1524000"/>
            <a:ext cx="9829800" cy="533400"/>
          </a:xfrm>
        </p:spPr>
        <p:txBody>
          <a:bodyPr/>
          <a:lstStyle/>
          <a:p>
            <a:r>
              <a:rPr lang="en-US" dirty="0"/>
              <a:t>Addition of coin-flip to distributed model.</a:t>
            </a:r>
          </a:p>
          <a:p>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78</a:t>
            </a:fld>
            <a:endParaRPr lang="en-US"/>
          </a:p>
        </p:txBody>
      </p:sp>
    </p:spTree>
    <p:extLst>
      <p:ext uri="{BB962C8B-B14F-4D97-AF65-F5344CB8AC3E}">
        <p14:creationId xmlns:p14="http://schemas.microsoft.com/office/powerpoint/2010/main" val="153164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t>Coin Models</a:t>
            </a:r>
          </a:p>
        </p:txBody>
      </p:sp>
      <p:sp>
        <p:nvSpPr>
          <p:cNvPr id="38914" name="Content Placeholder 2"/>
          <p:cNvSpPr>
            <a:spLocks noGrp="1"/>
          </p:cNvSpPr>
          <p:nvPr>
            <p:ph idx="1"/>
          </p:nvPr>
        </p:nvSpPr>
        <p:spPr/>
        <p:txBody>
          <a:bodyPr/>
          <a:lstStyle/>
          <a:p>
            <a:r>
              <a:rPr lang="en-US"/>
              <a:t>Global reliable coin: not always possible</a:t>
            </a:r>
          </a:p>
          <a:p>
            <a:r>
              <a:rPr lang="en-US"/>
              <a:t>Local coin: each process tosses a coin independently, works well when the total number of processes is relatively large to the number of faulty ones</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79</a:t>
            </a:fld>
            <a:endParaRPr lang="en-US"/>
          </a:p>
        </p:txBody>
      </p:sp>
    </p:spTree>
    <p:extLst>
      <p:ext uri="{BB962C8B-B14F-4D97-AF65-F5344CB8AC3E}">
        <p14:creationId xmlns:p14="http://schemas.microsoft.com/office/powerpoint/2010/main" val="156556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noChangeArrowheads="1"/>
          </p:cNvSpPr>
          <p:nvPr>
            <p:ph type="title"/>
          </p:nvPr>
        </p:nvSpPr>
        <p:spPr/>
        <p:txBody>
          <a:bodyPr/>
          <a:lstStyle/>
          <a:p>
            <a:r>
              <a:rPr lang="en-US" dirty="0"/>
              <a:t>The consensus problem</a:t>
            </a:r>
          </a:p>
        </p:txBody>
      </p:sp>
      <p:sp>
        <p:nvSpPr>
          <p:cNvPr id="69634" name="Rectangle 3"/>
          <p:cNvSpPr>
            <a:spLocks noGrp="1" noChangeArrowheads="1"/>
          </p:cNvSpPr>
          <p:nvPr>
            <p:ph idx="1"/>
          </p:nvPr>
        </p:nvSpPr>
        <p:spPr/>
        <p:txBody>
          <a:bodyPr/>
          <a:lstStyle/>
          <a:p>
            <a:r>
              <a:rPr lang="en-US" dirty="0"/>
              <a:t>Input:</a:t>
            </a:r>
          </a:p>
          <a:p>
            <a:pPr lvl="1"/>
            <a:r>
              <a:rPr lang="en-US" dirty="0"/>
              <a:t>Each process has a value, either 1 or 0 </a:t>
            </a:r>
          </a:p>
          <a:p>
            <a:pPr lvl="1"/>
            <a:endParaRPr lang="en-US" dirty="0"/>
          </a:p>
          <a:p>
            <a:r>
              <a:rPr lang="en-US" dirty="0"/>
              <a:t>Properties:</a:t>
            </a:r>
          </a:p>
          <a:p>
            <a:pPr lvl="1"/>
            <a:r>
              <a:rPr lang="en-US" b="1" dirty="0"/>
              <a:t>Agreement</a:t>
            </a:r>
            <a:r>
              <a:rPr lang="en-US" dirty="0"/>
              <a:t>: all nodes decide on the same value</a:t>
            </a:r>
          </a:p>
          <a:p>
            <a:pPr lvl="1"/>
            <a:r>
              <a:rPr lang="en-US" b="1" dirty="0"/>
              <a:t>Validity</a:t>
            </a:r>
            <a:r>
              <a:rPr lang="en-US" dirty="0"/>
              <a:t>: if a process decides on a value, then there was a process that started with that value</a:t>
            </a:r>
            <a:br>
              <a:rPr lang="en-US" dirty="0"/>
            </a:br>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a:t>
            </a:fld>
            <a:endParaRPr lang="en-US"/>
          </a:p>
        </p:txBody>
      </p:sp>
    </p:spTree>
    <p:extLst>
      <p:ext uri="{BB962C8B-B14F-4D97-AF65-F5344CB8AC3E}">
        <p14:creationId xmlns:p14="http://schemas.microsoft.com/office/powerpoint/2010/main" val="36481637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t>Ben-Or’s Consensus Protocol</a:t>
            </a:r>
          </a:p>
        </p:txBody>
      </p:sp>
      <p:sp>
        <p:nvSpPr>
          <p:cNvPr id="25602" name="Content Placeholder 2"/>
          <p:cNvSpPr>
            <a:spLocks noGrp="1"/>
          </p:cNvSpPr>
          <p:nvPr>
            <p:ph idx="1"/>
          </p:nvPr>
        </p:nvSpPr>
        <p:spPr/>
        <p:txBody>
          <a:bodyPr/>
          <a:lstStyle/>
          <a:p>
            <a:r>
              <a:rPr lang="en-US" dirty="0"/>
              <a:t>First protocol to achieve consensus with probabilistic termination in a model with a strong adversary (1983)</a:t>
            </a:r>
          </a:p>
          <a:p>
            <a:pPr lvl="1"/>
            <a:r>
              <a:rPr lang="en-US" dirty="0"/>
              <a:t>Tolerates t &lt; n/2 crash failures.</a:t>
            </a:r>
          </a:p>
          <a:p>
            <a:pPr lvl="1"/>
            <a:r>
              <a:rPr lang="en-US" dirty="0"/>
              <a:t>Requires exponential expected time to converge in the worst case.</a:t>
            </a:r>
          </a:p>
          <a:p>
            <a:r>
              <a:rPr lang="en-US" dirty="0"/>
              <a:t>Strong adversary</a:t>
            </a:r>
          </a:p>
          <a:p>
            <a:pPr lvl="1"/>
            <a:r>
              <a:rPr lang="en-US" dirty="0"/>
              <a:t>Can see the entire history of execution: outcomes of coin flips, internal states of processes, contents of messages.</a:t>
            </a:r>
          </a:p>
          <a:p>
            <a:pPr lvl="1"/>
            <a:r>
              <a:rPr lang="en-US" dirty="0"/>
              <a:t>BUT, every message sent to a correct process must eventually be received and the final schedule may have at most t crashed processes. </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80</a:t>
            </a:fld>
            <a:endParaRPr lang="en-US"/>
          </a:p>
        </p:txBody>
      </p:sp>
    </p:spTree>
    <p:extLst>
      <p:ext uri="{BB962C8B-B14F-4D97-AF65-F5344CB8AC3E}">
        <p14:creationId xmlns:p14="http://schemas.microsoft.com/office/powerpoint/2010/main" val="1271334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03200" y="228600"/>
            <a:ext cx="11785600" cy="990600"/>
          </a:xfrm>
        </p:spPr>
        <p:txBody>
          <a:bodyPr/>
          <a:lstStyle/>
          <a:p>
            <a:r>
              <a:rPr lang="en-US"/>
              <a:t>Ben-Or: Coin Toss</a:t>
            </a:r>
          </a:p>
        </p:txBody>
      </p:sp>
      <p:sp>
        <p:nvSpPr>
          <p:cNvPr id="26626" name="Content Placeholder 2"/>
          <p:cNvSpPr>
            <a:spLocks noGrp="1"/>
          </p:cNvSpPr>
          <p:nvPr>
            <p:ph sz="quarter" idx="1"/>
          </p:nvPr>
        </p:nvSpPr>
        <p:spPr>
          <a:xfrm>
            <a:off x="203200" y="1600200"/>
            <a:ext cx="6766312" cy="5105400"/>
          </a:xfrm>
        </p:spPr>
        <p:txBody>
          <a:bodyPr/>
          <a:lstStyle/>
          <a:p>
            <a:r>
              <a:rPr lang="en-US" dirty="0"/>
              <a:t>Each process tosses a coin independently</a:t>
            </a:r>
          </a:p>
          <a:p>
            <a:r>
              <a:rPr lang="en-US" dirty="0"/>
              <a:t> </a:t>
            </a:r>
          </a:p>
          <a:p>
            <a:r>
              <a:rPr lang="en-US" dirty="0"/>
              <a:t>Uniform distribution, the coin outputs 0 or 1 each with probability ½</a:t>
            </a:r>
          </a:p>
          <a:p>
            <a:endParaRPr lang="en-US" dirty="0"/>
          </a:p>
          <a:p>
            <a:r>
              <a:rPr lang="en-US" dirty="0"/>
              <a:t>Used by a process to pick a new local value when a majority was not found</a:t>
            </a:r>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81</a:t>
            </a:fld>
            <a:endParaRPr lang="en-US"/>
          </a:p>
        </p:txBody>
      </p:sp>
      <p:pic>
        <p:nvPicPr>
          <p:cNvPr id="26630" name="Picture 1" descr="MP9003057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600200"/>
            <a:ext cx="2451100"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767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t>Ben-Or</a:t>
            </a:r>
            <a:r>
              <a:rPr lang="ja-JP" altLang="en-US"/>
              <a:t>’</a:t>
            </a:r>
            <a:r>
              <a:rPr lang="en-US" altLang="ja-JP"/>
              <a:t>s Consensus Protocol</a:t>
            </a:r>
            <a:endParaRPr lang="en-US"/>
          </a:p>
        </p:txBody>
      </p:sp>
      <p:sp>
        <p:nvSpPr>
          <p:cNvPr id="27650" name="Content Placeholder 2"/>
          <p:cNvSpPr>
            <a:spLocks noGrp="1"/>
          </p:cNvSpPr>
          <p:nvPr>
            <p:ph idx="1"/>
          </p:nvPr>
        </p:nvSpPr>
        <p:spPr/>
        <p:txBody>
          <a:bodyPr/>
          <a:lstStyle/>
          <a:p>
            <a:r>
              <a:rPr lang="en-US"/>
              <a:t>Operates in rounds, each round has two phases.</a:t>
            </a:r>
          </a:p>
          <a:p>
            <a:r>
              <a:rPr lang="en-US"/>
              <a:t>Suggestion phase – each process transmits its value, and waits to hear from other processes.</a:t>
            </a:r>
          </a:p>
          <a:p>
            <a:r>
              <a:rPr lang="en-US"/>
              <a:t>Decision phase – if majority found, take its value. Otherwise, flip a coin to decide a new local value.</a:t>
            </a:r>
          </a:p>
          <a:p>
            <a:endParaRPr lang="en-US"/>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82</a:t>
            </a:fld>
            <a:endParaRPr lang="en-US"/>
          </a:p>
        </p:txBody>
      </p:sp>
    </p:spTree>
    <p:extLst>
      <p:ext uri="{BB962C8B-B14F-4D97-AF65-F5344CB8AC3E}">
        <p14:creationId xmlns:p14="http://schemas.microsoft.com/office/powerpoint/2010/main" val="536900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t>Purpose of rounds</a:t>
            </a:r>
          </a:p>
        </p:txBody>
      </p:sp>
      <p:sp>
        <p:nvSpPr>
          <p:cNvPr id="39938" name="Content Placeholder 2"/>
          <p:cNvSpPr>
            <a:spLocks noGrp="1"/>
          </p:cNvSpPr>
          <p:nvPr>
            <p:ph idx="1"/>
          </p:nvPr>
        </p:nvSpPr>
        <p:spPr/>
        <p:txBody>
          <a:bodyPr/>
          <a:lstStyle/>
          <a:p>
            <a:r>
              <a:rPr lang="en-US"/>
              <a:t>If some process decides v then by the next round all the other operating processes will decide the same value v.</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83</a:t>
            </a:fld>
            <a:endParaRPr lang="en-US"/>
          </a:p>
        </p:txBody>
      </p:sp>
    </p:spTree>
    <p:extLst>
      <p:ext uri="{BB962C8B-B14F-4D97-AF65-F5344CB8AC3E}">
        <p14:creationId xmlns:p14="http://schemas.microsoft.com/office/powerpoint/2010/main" val="3431857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t>Main Ideas</a:t>
            </a:r>
          </a:p>
        </p:txBody>
      </p:sp>
      <p:sp>
        <p:nvSpPr>
          <p:cNvPr id="28674" name="Content Placeholder 2"/>
          <p:cNvSpPr>
            <a:spLocks noGrp="1"/>
          </p:cNvSpPr>
          <p:nvPr>
            <p:ph idx="1"/>
          </p:nvPr>
        </p:nvSpPr>
        <p:spPr/>
        <p:txBody>
          <a:bodyPr/>
          <a:lstStyle/>
          <a:p>
            <a:r>
              <a:rPr lang="en-US"/>
              <a:t>Exchange initial values and if enough processes detected the majority, decide.</a:t>
            </a:r>
          </a:p>
          <a:p>
            <a:pPr lvl="1"/>
            <a:r>
              <a:rPr lang="en-US"/>
              <a:t>Wait for only n-t messages to avoid blocking.</a:t>
            </a:r>
          </a:p>
          <a:p>
            <a:r>
              <a:rPr lang="en-US"/>
              <a:t>If a process knows that someone detected majority, switch to the majority</a:t>
            </a:r>
            <a:r>
              <a:rPr lang="ja-JP" altLang="en-US"/>
              <a:t>’</a:t>
            </a:r>
            <a:r>
              <a:rPr lang="en-US" altLang="ja-JP"/>
              <a:t>s value.</a:t>
            </a:r>
          </a:p>
          <a:p>
            <a:r>
              <a:rPr lang="en-US"/>
              <a:t>Terminates, because eventually, the majority of processes will flip coins correctly.</a:t>
            </a:r>
          </a:p>
          <a:p>
            <a:r>
              <a:rPr lang="en-US"/>
              <a:t>Algorithm does not</a:t>
            </a:r>
            <a:r>
              <a:rPr lang="en-US" altLang="ja-JP"/>
              <a:t> wait for all processes, because they might be dead.</a:t>
            </a:r>
          </a:p>
          <a:p>
            <a:r>
              <a:rPr lang="en-US"/>
              <a:t>Remember this is asynchronous execution model : no assumptions about the relative speed or about the delay in delivering a message</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84</a:t>
            </a:fld>
            <a:endParaRPr lang="en-US"/>
          </a:p>
        </p:txBody>
      </p:sp>
    </p:spTree>
    <p:extLst>
      <p:ext uri="{BB962C8B-B14F-4D97-AF65-F5344CB8AC3E}">
        <p14:creationId xmlns:p14="http://schemas.microsoft.com/office/powerpoint/2010/main" val="9924244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t>Ben-Or</a:t>
            </a:r>
            <a:r>
              <a:rPr lang="ja-JP" altLang="en-US"/>
              <a:t>’</a:t>
            </a:r>
            <a:r>
              <a:rPr lang="en-US" altLang="ja-JP"/>
              <a:t>s Consensus Protocol</a:t>
            </a:r>
            <a:endParaRPr lang="en-US"/>
          </a:p>
        </p:txBody>
      </p:sp>
      <p:sp>
        <p:nvSpPr>
          <p:cNvPr id="29698" name="Rectangle 3"/>
          <p:cNvSpPr>
            <a:spLocks noGrp="1" noChangeArrowheads="1"/>
          </p:cNvSpPr>
          <p:nvPr>
            <p:ph type="body" idx="1"/>
          </p:nvPr>
        </p:nvSpPr>
        <p:spPr/>
        <p:txBody>
          <a:bodyPr>
            <a:normAutofit lnSpcReduction="10000"/>
          </a:bodyPr>
          <a:lstStyle/>
          <a:p>
            <a:pPr marL="0" indent="0">
              <a:buNone/>
            </a:pPr>
            <a:r>
              <a:rPr lang="en-US" dirty="0"/>
              <a:t>Input: Boolean initial consensus value</a:t>
            </a:r>
          </a:p>
          <a:p>
            <a:pPr marL="0" indent="0">
              <a:buNone/>
            </a:pPr>
            <a:r>
              <a:rPr lang="en-US" dirty="0"/>
              <a:t>Output: Boolean final consensus value</a:t>
            </a:r>
          </a:p>
          <a:p>
            <a:pPr marL="0" indent="0">
              <a:buNone/>
            </a:pPr>
            <a:r>
              <a:rPr lang="en-US" dirty="0"/>
              <a:t>Data: Boolean preference, integer round</a:t>
            </a:r>
          </a:p>
          <a:p>
            <a:pPr marL="0" indent="0">
              <a:buNone/>
            </a:pPr>
            <a:r>
              <a:rPr lang="en-US" dirty="0"/>
              <a:t>begin</a:t>
            </a:r>
          </a:p>
          <a:p>
            <a:pPr marL="0" indent="0">
              <a:buNone/>
            </a:pPr>
            <a:r>
              <a:rPr lang="en-US" dirty="0"/>
              <a:t>	preference := input</a:t>
            </a:r>
          </a:p>
          <a:p>
            <a:pPr marL="0" indent="0">
              <a:buNone/>
            </a:pPr>
            <a:r>
              <a:rPr lang="en-US" dirty="0"/>
              <a:t>	round := 1</a:t>
            </a:r>
          </a:p>
          <a:p>
            <a:pPr marL="0" indent="0">
              <a:buNone/>
            </a:pPr>
            <a:r>
              <a:rPr lang="en-US" dirty="0"/>
              <a:t>    while true do</a:t>
            </a:r>
          </a:p>
          <a:p>
            <a:pPr marL="0" indent="0">
              <a:buNone/>
            </a:pPr>
            <a:endParaRPr lang="en-US" dirty="0"/>
          </a:p>
          <a:p>
            <a:pPr marL="0" indent="0">
              <a:buNone/>
            </a:pPr>
            <a:r>
              <a:rPr lang="en-US" dirty="0"/>
              <a:t>    end</a:t>
            </a:r>
          </a:p>
          <a:p>
            <a:pPr marL="0" indent="0">
              <a:buNone/>
            </a:pPr>
            <a:r>
              <a:rPr lang="en-US" dirty="0"/>
              <a:t>end</a:t>
            </a:r>
          </a:p>
        </p:txBody>
      </p:sp>
      <p:sp>
        <p:nvSpPr>
          <p:cNvPr id="29699" name="Rectangle 4"/>
          <p:cNvSpPr>
            <a:spLocks noChangeArrowheads="1"/>
          </p:cNvSpPr>
          <p:nvPr/>
        </p:nvSpPr>
        <p:spPr bwMode="auto">
          <a:xfrm>
            <a:off x="3124200" y="4648200"/>
            <a:ext cx="4191000" cy="533400"/>
          </a:xfrm>
          <a:prstGeom prst="rect">
            <a:avLst/>
          </a:prstGeom>
          <a:solidFill>
            <a:schemeClr val="accent1"/>
          </a:solidFill>
          <a:ln w="9525">
            <a:solidFill>
              <a:schemeClr val="tx1"/>
            </a:solidFill>
            <a:miter lim="800000"/>
            <a:headEnd/>
            <a:tailEnd/>
          </a:ln>
        </p:spPr>
        <p:txBody>
          <a:bodyPr wrap="none" anchor="ctr"/>
          <a:lstStyle/>
          <a:p>
            <a:pPr algn="ctr"/>
            <a:r>
              <a:rPr lang="en-US" sz="2800"/>
              <a:t>Body of while statement</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85</a:t>
            </a:fld>
            <a:endParaRPr lang="en-US"/>
          </a:p>
        </p:txBody>
      </p:sp>
    </p:spTree>
    <p:extLst>
      <p:ext uri="{BB962C8B-B14F-4D97-AF65-F5344CB8AC3E}">
        <p14:creationId xmlns:p14="http://schemas.microsoft.com/office/powerpoint/2010/main" val="18752026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ChangeArrowheads="1"/>
          </p:cNvSpPr>
          <p:nvPr/>
        </p:nvSpPr>
        <p:spPr bwMode="auto">
          <a:xfrm>
            <a:off x="2133600" y="3540510"/>
            <a:ext cx="6553200" cy="22860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2" name="Rectangle 4"/>
          <p:cNvSpPr>
            <a:spLocks noChangeArrowheads="1"/>
          </p:cNvSpPr>
          <p:nvPr/>
        </p:nvSpPr>
        <p:spPr bwMode="auto">
          <a:xfrm>
            <a:off x="2133600" y="1618788"/>
            <a:ext cx="5257800" cy="1295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723" name="Rectangle 2"/>
          <p:cNvSpPr>
            <a:spLocks noGrp="1" noChangeArrowheads="1"/>
          </p:cNvSpPr>
          <p:nvPr>
            <p:ph type="title"/>
          </p:nvPr>
        </p:nvSpPr>
        <p:spPr/>
        <p:txBody>
          <a:bodyPr/>
          <a:lstStyle/>
          <a:p>
            <a:r>
              <a:rPr lang="en-US" dirty="0"/>
              <a:t>Body of while Statement</a:t>
            </a:r>
          </a:p>
        </p:txBody>
      </p:sp>
      <p:sp>
        <p:nvSpPr>
          <p:cNvPr id="30724" name="Rectangle 3"/>
          <p:cNvSpPr>
            <a:spLocks noChangeArrowheads="1"/>
          </p:cNvSpPr>
          <p:nvPr/>
        </p:nvSpPr>
        <p:spPr bwMode="auto">
          <a:xfrm>
            <a:off x="2178205" y="1541384"/>
            <a:ext cx="6673622" cy="5022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Bef>
                <a:spcPct val="20000"/>
              </a:spcBef>
              <a:buClr>
                <a:srgbClr val="FF0000"/>
              </a:buClr>
              <a:buSzPct val="80000"/>
              <a:buFont typeface="Wingdings" charset="0"/>
              <a:buNone/>
            </a:pPr>
            <a:r>
              <a:rPr lang="en-US" sz="1800" dirty="0"/>
              <a:t>send (1, round, preference) to all processes</a:t>
            </a:r>
          </a:p>
          <a:p>
            <a:pPr>
              <a:spcBef>
                <a:spcPct val="20000"/>
              </a:spcBef>
              <a:buClr>
                <a:srgbClr val="FF0000"/>
              </a:buClr>
              <a:buSzPct val="80000"/>
              <a:buFont typeface="Wingdings" charset="0"/>
              <a:buNone/>
            </a:pPr>
            <a:r>
              <a:rPr lang="en-US" sz="1800" dirty="0"/>
              <a:t>wait to receive n – t (1, round, *) messages</a:t>
            </a:r>
          </a:p>
          <a:p>
            <a:pPr>
              <a:spcBef>
                <a:spcPct val="20000"/>
              </a:spcBef>
              <a:buClr>
                <a:srgbClr val="FF0000"/>
              </a:buClr>
              <a:buSzPct val="80000"/>
              <a:buFont typeface="Wingdings" charset="0"/>
              <a:buNone/>
            </a:pPr>
            <a:r>
              <a:rPr lang="en-US" sz="1800" b="1" dirty="0"/>
              <a:t>if</a:t>
            </a:r>
            <a:r>
              <a:rPr lang="en-US" sz="1800" dirty="0"/>
              <a:t> received more than n / 2 (1, round, v) messages  with same v</a:t>
            </a:r>
          </a:p>
          <a:p>
            <a:pPr>
              <a:spcBef>
                <a:spcPct val="20000"/>
              </a:spcBef>
              <a:buClr>
                <a:srgbClr val="FF0000"/>
              </a:buClr>
              <a:buSzPct val="80000"/>
              <a:buFont typeface="Wingdings" charset="0"/>
              <a:buNone/>
            </a:pPr>
            <a:r>
              <a:rPr lang="en-US" sz="1800" b="1" dirty="0"/>
              <a:t>then </a:t>
            </a:r>
            <a:r>
              <a:rPr lang="en-US" sz="1800" dirty="0"/>
              <a:t>send (2, round, v, ratify) to all processes</a:t>
            </a:r>
          </a:p>
          <a:p>
            <a:pPr>
              <a:spcBef>
                <a:spcPct val="20000"/>
              </a:spcBef>
              <a:buClr>
                <a:srgbClr val="FF0000"/>
              </a:buClr>
              <a:buSzPct val="80000"/>
              <a:buFont typeface="Wingdings" charset="0"/>
              <a:buNone/>
            </a:pPr>
            <a:r>
              <a:rPr lang="en-US" sz="1800" b="1" dirty="0"/>
              <a:t>else</a:t>
            </a:r>
            <a:r>
              <a:rPr lang="en-US" sz="1800" dirty="0"/>
              <a:t> send (2, round, ?) to all processes</a:t>
            </a:r>
          </a:p>
          <a:p>
            <a:pPr>
              <a:spcBef>
                <a:spcPct val="20000"/>
              </a:spcBef>
              <a:buClr>
                <a:srgbClr val="FF0000"/>
              </a:buClr>
              <a:buSzPct val="80000"/>
              <a:buFont typeface="Wingdings" charset="0"/>
              <a:buNone/>
            </a:pPr>
            <a:r>
              <a:rPr lang="en-US" sz="1800" b="1" dirty="0"/>
              <a:t>end</a:t>
            </a:r>
          </a:p>
          <a:p>
            <a:pPr>
              <a:spcBef>
                <a:spcPct val="20000"/>
              </a:spcBef>
              <a:buClr>
                <a:srgbClr val="FF0000"/>
              </a:buClr>
              <a:buSzPct val="80000"/>
              <a:buFont typeface="Wingdings" charset="0"/>
              <a:buNone/>
            </a:pPr>
            <a:r>
              <a:rPr lang="en-US" sz="1800" dirty="0"/>
              <a:t>wait to receive n – t (2, round, *) messages</a:t>
            </a:r>
          </a:p>
          <a:p>
            <a:pPr>
              <a:spcBef>
                <a:spcPct val="20000"/>
              </a:spcBef>
              <a:buClr>
                <a:srgbClr val="FF0000"/>
              </a:buClr>
              <a:buSzPct val="80000"/>
              <a:buFont typeface="Wingdings" charset="0"/>
              <a:buNone/>
            </a:pPr>
            <a:r>
              <a:rPr lang="en-US" sz="1800" b="1" dirty="0"/>
              <a:t>If</a:t>
            </a:r>
            <a:r>
              <a:rPr lang="en-US" sz="1800" dirty="0"/>
              <a:t> received a (2, round, v, ratify) message </a:t>
            </a:r>
          </a:p>
          <a:p>
            <a:pPr>
              <a:spcBef>
                <a:spcPct val="20000"/>
              </a:spcBef>
              <a:buClr>
                <a:srgbClr val="FF0000"/>
              </a:buClr>
              <a:buSzPct val="80000"/>
              <a:buFont typeface="Wingdings" charset="0"/>
              <a:buNone/>
            </a:pPr>
            <a:r>
              <a:rPr lang="en-US" sz="1800" b="1" dirty="0"/>
              <a:t>then </a:t>
            </a:r>
            <a:r>
              <a:rPr lang="en-US" sz="1800" dirty="0"/>
              <a:t>preference = v</a:t>
            </a:r>
          </a:p>
          <a:p>
            <a:pPr>
              <a:spcBef>
                <a:spcPct val="20000"/>
              </a:spcBef>
              <a:buClr>
                <a:srgbClr val="FF0000"/>
              </a:buClr>
              <a:buSzPct val="80000"/>
              <a:buFont typeface="Wingdings" charset="0"/>
              <a:buNone/>
            </a:pPr>
            <a:r>
              <a:rPr lang="en-US" sz="1800" dirty="0"/>
              <a:t>	</a:t>
            </a:r>
            <a:r>
              <a:rPr lang="en-US" sz="1800" b="1" dirty="0"/>
              <a:t>if</a:t>
            </a:r>
            <a:r>
              <a:rPr lang="en-US" sz="1800" dirty="0"/>
              <a:t> received more than t (2, round, v, ratify) messages</a:t>
            </a:r>
          </a:p>
          <a:p>
            <a:pPr>
              <a:spcBef>
                <a:spcPct val="20000"/>
              </a:spcBef>
              <a:buClr>
                <a:srgbClr val="FF0000"/>
              </a:buClr>
              <a:buSzPct val="80000"/>
              <a:buFont typeface="Wingdings" charset="0"/>
              <a:buNone/>
            </a:pPr>
            <a:r>
              <a:rPr lang="en-US" sz="1800" dirty="0"/>
              <a:t>	</a:t>
            </a:r>
            <a:r>
              <a:rPr lang="en-US" sz="1800" b="1" dirty="0"/>
              <a:t>then </a:t>
            </a:r>
            <a:r>
              <a:rPr lang="en-US" sz="1800" dirty="0"/>
              <a:t>output = v</a:t>
            </a:r>
          </a:p>
          <a:p>
            <a:pPr>
              <a:spcBef>
                <a:spcPct val="20000"/>
              </a:spcBef>
              <a:buClr>
                <a:srgbClr val="FF0000"/>
              </a:buClr>
              <a:buSzPct val="80000"/>
              <a:buFont typeface="Wingdings" charset="0"/>
              <a:buNone/>
            </a:pPr>
            <a:r>
              <a:rPr lang="en-US" sz="1800" dirty="0"/>
              <a:t>	</a:t>
            </a:r>
            <a:r>
              <a:rPr lang="en-US" sz="1800" b="1" dirty="0"/>
              <a:t>end</a:t>
            </a:r>
            <a:endParaRPr lang="en-US" sz="1800" dirty="0"/>
          </a:p>
          <a:p>
            <a:pPr>
              <a:spcBef>
                <a:spcPct val="20000"/>
              </a:spcBef>
              <a:buClr>
                <a:srgbClr val="FF0000"/>
              </a:buClr>
              <a:buSzPct val="80000"/>
              <a:buFont typeface="Wingdings" charset="0"/>
              <a:buNone/>
            </a:pPr>
            <a:r>
              <a:rPr lang="en-US" sz="1800" b="1" dirty="0"/>
              <a:t>else</a:t>
            </a:r>
            <a:r>
              <a:rPr lang="en-US" sz="1800" dirty="0"/>
              <a:t> preference = </a:t>
            </a:r>
            <a:r>
              <a:rPr lang="en-US" sz="1800" dirty="0" err="1"/>
              <a:t>CoinFlip</a:t>
            </a:r>
            <a:r>
              <a:rPr lang="en-US" sz="1800" dirty="0"/>
              <a:t>()</a:t>
            </a:r>
          </a:p>
          <a:p>
            <a:pPr>
              <a:spcBef>
                <a:spcPct val="20000"/>
              </a:spcBef>
              <a:buClr>
                <a:srgbClr val="FF0000"/>
              </a:buClr>
              <a:buSzPct val="80000"/>
              <a:buFont typeface="Wingdings" charset="0"/>
              <a:buNone/>
            </a:pPr>
            <a:r>
              <a:rPr lang="en-US" sz="1800" b="1" dirty="0"/>
              <a:t>end</a:t>
            </a:r>
          </a:p>
          <a:p>
            <a:pPr>
              <a:spcBef>
                <a:spcPct val="20000"/>
              </a:spcBef>
              <a:buClr>
                <a:srgbClr val="FF0000"/>
              </a:buClr>
              <a:buSzPct val="80000"/>
              <a:buFont typeface="Wingdings" charset="0"/>
              <a:buNone/>
            </a:pPr>
            <a:r>
              <a:rPr lang="en-US" sz="1800" dirty="0"/>
              <a:t>round = round + 1</a:t>
            </a:r>
          </a:p>
        </p:txBody>
      </p:sp>
      <p:sp>
        <p:nvSpPr>
          <p:cNvPr id="30728" name="TextBox 4"/>
          <p:cNvSpPr txBox="1">
            <a:spLocks noChangeArrowheads="1"/>
          </p:cNvSpPr>
          <p:nvPr/>
        </p:nvSpPr>
        <p:spPr bwMode="auto">
          <a:xfrm>
            <a:off x="9067801" y="2362201"/>
            <a:ext cx="1033463" cy="523875"/>
          </a:xfrm>
          <a:prstGeom prst="rect">
            <a:avLst/>
          </a:prstGeom>
          <a:solidFill>
            <a:srgbClr val="F2E71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t>n&gt; 2t</a:t>
            </a:r>
          </a:p>
        </p:txBody>
      </p:sp>
      <p:sp>
        <p:nvSpPr>
          <p:cNvPr id="5" name="Footer Placeholder 4"/>
          <p:cNvSpPr>
            <a:spLocks noGrp="1"/>
          </p:cNvSpPr>
          <p:nvPr>
            <p:ph type="ftr" sz="quarter" idx="10"/>
          </p:nvPr>
        </p:nvSpPr>
        <p:spPr/>
        <p:txBody>
          <a:bodyPr/>
          <a:lstStyle/>
          <a:p>
            <a:pPr>
              <a:defRPr/>
            </a:pPr>
            <a:r>
              <a:rPr lang="en-US"/>
              <a:t>Consensus</a:t>
            </a:r>
          </a:p>
        </p:txBody>
      </p:sp>
      <p:sp>
        <p:nvSpPr>
          <p:cNvPr id="6" name="Slide Number Placeholder 5"/>
          <p:cNvSpPr>
            <a:spLocks noGrp="1"/>
          </p:cNvSpPr>
          <p:nvPr>
            <p:ph type="sldNum" sz="quarter" idx="11"/>
          </p:nvPr>
        </p:nvSpPr>
        <p:spPr/>
        <p:txBody>
          <a:bodyPr/>
          <a:lstStyle/>
          <a:p>
            <a:fld id="{910A9DB1-2AA2-4547-A7DF-3D82AB293CFC}" type="slidenum">
              <a:rPr lang="en-US" smtClean="0"/>
              <a:pPr/>
              <a:t>86</a:t>
            </a:fld>
            <a:endParaRPr lang="en-US"/>
          </a:p>
        </p:txBody>
      </p:sp>
    </p:spTree>
    <p:extLst>
      <p:ext uri="{BB962C8B-B14F-4D97-AF65-F5344CB8AC3E}">
        <p14:creationId xmlns:p14="http://schemas.microsoft.com/office/powerpoint/2010/main" val="17242819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t>Halting</a:t>
            </a:r>
          </a:p>
        </p:txBody>
      </p:sp>
      <p:sp>
        <p:nvSpPr>
          <p:cNvPr id="32770" name="Rectangle 3"/>
          <p:cNvSpPr>
            <a:spLocks noGrp="1" noChangeArrowheads="1"/>
          </p:cNvSpPr>
          <p:nvPr>
            <p:ph type="body" idx="1"/>
          </p:nvPr>
        </p:nvSpPr>
        <p:spPr/>
        <p:txBody>
          <a:bodyPr/>
          <a:lstStyle/>
          <a:p>
            <a:r>
              <a:rPr lang="en-US"/>
              <a:t>Once a correct process decides a value, it will keep deciding the same value in all subsequent phases. </a:t>
            </a:r>
          </a:p>
          <a:p>
            <a:r>
              <a:rPr lang="en-US"/>
              <a:t>Easy to modify the algorithm so that every process decides at most once, and halts at most one round after deciding. </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87</a:t>
            </a:fld>
            <a:endParaRPr lang="en-US"/>
          </a:p>
        </p:txBody>
      </p:sp>
    </p:spTree>
    <p:extLst>
      <p:ext uri="{BB962C8B-B14F-4D97-AF65-F5344CB8AC3E}">
        <p14:creationId xmlns:p14="http://schemas.microsoft.com/office/powerpoint/2010/main" val="10151141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ltLang="ja-JP"/>
              <a:t>Agreement</a:t>
            </a:r>
            <a:endParaRPr lang="en-US"/>
          </a:p>
        </p:txBody>
      </p:sp>
      <p:sp>
        <p:nvSpPr>
          <p:cNvPr id="33794" name="Rectangle 3"/>
          <p:cNvSpPr>
            <a:spLocks noGrp="1" noChangeArrowheads="1"/>
          </p:cNvSpPr>
          <p:nvPr>
            <p:ph sz="quarter" idx="1"/>
          </p:nvPr>
        </p:nvSpPr>
        <p:spPr/>
        <p:txBody>
          <a:bodyPr/>
          <a:lstStyle/>
          <a:p>
            <a:r>
              <a:rPr lang="en-US" dirty="0"/>
              <a:t>At most one value can receive majority in the first stage of a round.</a:t>
            </a:r>
          </a:p>
          <a:p>
            <a:r>
              <a:rPr lang="en-US" dirty="0"/>
              <a:t>If some process sees t + 1 (2, r, v, ratify), then every process sees at least one (2, r, v, ratify) message.</a:t>
            </a:r>
          </a:p>
          <a:p>
            <a:r>
              <a:rPr lang="en-US" dirty="0"/>
              <a:t>If every process sees a (2, r, v, ratify) message, every process votes for v in the first stage of r  + 1 and decides v in second stage of r + 1 (if it hasn’</a:t>
            </a:r>
            <a:r>
              <a:rPr lang="en-US" altLang="ja-JP" dirty="0"/>
              <a:t>t decided before).</a:t>
            </a:r>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88</a:t>
            </a:fld>
            <a:endParaRPr lang="en-US"/>
          </a:p>
        </p:txBody>
      </p:sp>
    </p:spTree>
    <p:extLst>
      <p:ext uri="{BB962C8B-B14F-4D97-AF65-F5344CB8AC3E}">
        <p14:creationId xmlns:p14="http://schemas.microsoft.com/office/powerpoint/2010/main" val="507448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tLang="ja-JP"/>
              <a:t>Validity</a:t>
            </a:r>
            <a:endParaRPr lang="en-US"/>
          </a:p>
        </p:txBody>
      </p:sp>
      <p:sp>
        <p:nvSpPr>
          <p:cNvPr id="34818" name="Rectangle 3"/>
          <p:cNvSpPr>
            <a:spLocks noGrp="1" noChangeArrowheads="1"/>
          </p:cNvSpPr>
          <p:nvPr>
            <p:ph sz="quarter" idx="1"/>
          </p:nvPr>
        </p:nvSpPr>
        <p:spPr/>
        <p:txBody>
          <a:bodyPr/>
          <a:lstStyle/>
          <a:p>
            <a:r>
              <a:rPr lang="en-US" dirty="0"/>
              <a:t>If all processes vote for their common value v in round 1, then all processes send (2, v, 1, ratify) and decide on the second stage of round 1.</a:t>
            </a:r>
          </a:p>
          <a:p>
            <a:r>
              <a:rPr lang="en-US" dirty="0"/>
              <a:t>Only preferences of one of the processes is sent in the first round.</a:t>
            </a:r>
          </a:p>
          <a:p>
            <a:endParaRPr lang="en-US" dirty="0"/>
          </a:p>
          <a:p>
            <a:pPr lvl="1"/>
            <a:endParaRPr lang="en-US" dirty="0"/>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89</a:t>
            </a:fld>
            <a:endParaRPr lang="en-US"/>
          </a:p>
        </p:txBody>
      </p:sp>
    </p:spTree>
    <p:extLst>
      <p:ext uri="{BB962C8B-B14F-4D97-AF65-F5344CB8AC3E}">
        <p14:creationId xmlns:p14="http://schemas.microsoft.com/office/powerpoint/2010/main" val="204700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3"/>
          <p:cNvSpPr>
            <a:spLocks noGrp="1" noChangeArrowheads="1"/>
          </p:cNvSpPr>
          <p:nvPr>
            <p:ph type="title"/>
          </p:nvPr>
        </p:nvSpPr>
        <p:spPr>
          <a:xfrm>
            <a:off x="203200" y="228600"/>
            <a:ext cx="11785600" cy="990600"/>
          </a:xfrm>
        </p:spPr>
        <p:txBody>
          <a:bodyPr/>
          <a:lstStyle/>
          <a:p>
            <a:r>
              <a:rPr lang="en-US"/>
              <a:t>Consensus in a synchronous system: No failures</a:t>
            </a:r>
            <a:endParaRPr lang="en-US" dirty="0"/>
          </a:p>
        </p:txBody>
      </p:sp>
      <p:sp>
        <p:nvSpPr>
          <p:cNvPr id="7" name="Slide Number Placeholder 6"/>
          <p:cNvSpPr>
            <a:spLocks noGrp="1"/>
          </p:cNvSpPr>
          <p:nvPr>
            <p:ph type="sldNum" sz="quarter" idx="12"/>
          </p:nvPr>
        </p:nvSpPr>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a:t>
            </a:fld>
            <a:endParaRPr lang="en-US"/>
          </a:p>
        </p:txBody>
      </p:sp>
      <p:sp>
        <p:nvSpPr>
          <p:cNvPr id="5" name="Content Placeholder 4"/>
          <p:cNvSpPr>
            <a:spLocks noGrp="1"/>
          </p:cNvSpPr>
          <p:nvPr>
            <p:ph sz="quarter" idx="1"/>
          </p:nvPr>
        </p:nvSpPr>
        <p:spPr>
          <a:xfrm>
            <a:off x="203200" y="1600200"/>
            <a:ext cx="11785600" cy="5105400"/>
          </a:xfrm>
        </p:spPr>
        <p:txBody>
          <a:bodyPr/>
          <a:lstStyle/>
          <a:p>
            <a:r>
              <a:rPr lang="en-US" dirty="0"/>
              <a:t>Failure model: </a:t>
            </a:r>
          </a:p>
          <a:p>
            <a:pPr lvl="1"/>
            <a:r>
              <a:rPr lang="en-US" dirty="0"/>
              <a:t>No faults</a:t>
            </a:r>
          </a:p>
          <a:p>
            <a:r>
              <a:rPr lang="en-US" dirty="0"/>
              <a:t>Assumptions:</a:t>
            </a:r>
          </a:p>
          <a:p>
            <a:pPr lvl="1"/>
            <a:r>
              <a:rPr lang="en-US" dirty="0"/>
              <a:t>Communication is synchronous</a:t>
            </a:r>
          </a:p>
          <a:p>
            <a:r>
              <a:rPr lang="en-US" dirty="0"/>
              <a:t>Algorithm - requires 1 round:</a:t>
            </a:r>
          </a:p>
          <a:p>
            <a:pPr lvl="1"/>
            <a:r>
              <a:rPr lang="en-US" dirty="0"/>
              <a:t>Each process sends its value to all the other processes </a:t>
            </a:r>
          </a:p>
          <a:p>
            <a:pPr lvl="1"/>
            <a:r>
              <a:rPr lang="en-US" dirty="0"/>
              <a:t>Each process decides: </a:t>
            </a:r>
          </a:p>
          <a:p>
            <a:pPr lvl="2"/>
            <a:r>
              <a:rPr lang="en-US" dirty="0"/>
              <a:t>1: If all received values including its own are 1</a:t>
            </a:r>
          </a:p>
          <a:p>
            <a:pPr lvl="2"/>
            <a:r>
              <a:rPr lang="en-US" dirty="0"/>
              <a:t>0: otherwise decides 0</a:t>
            </a:r>
          </a:p>
          <a:p>
            <a:pPr lvl="2"/>
            <a:endParaRPr lang="en-US" dirty="0"/>
          </a:p>
          <a:p>
            <a:endParaRPr lang="en-US" dirty="0"/>
          </a:p>
        </p:txBody>
      </p:sp>
      <p:sp>
        <p:nvSpPr>
          <p:cNvPr id="6" name="Footer Placeholder 5"/>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1687" name="Text Box 5"/>
          <p:cNvSpPr txBox="1">
            <a:spLocks noChangeArrowheads="1"/>
          </p:cNvSpPr>
          <p:nvPr/>
        </p:nvSpPr>
        <p:spPr bwMode="auto">
          <a:xfrm>
            <a:off x="2438400" y="5895276"/>
            <a:ext cx="559069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a:t>WHY IS THIS ALGORITM CORRECT? </a:t>
            </a:r>
          </a:p>
          <a:p>
            <a:pPr eaLnBrk="1" hangingPunct="1"/>
            <a:r>
              <a:rPr lang="en-US" dirty="0"/>
              <a:t>(i.e. provides agreement and validity)</a:t>
            </a:r>
          </a:p>
        </p:txBody>
      </p:sp>
    </p:spTree>
    <p:extLst>
      <p:ext uri="{BB962C8B-B14F-4D97-AF65-F5344CB8AC3E}">
        <p14:creationId xmlns:p14="http://schemas.microsoft.com/office/powerpoint/2010/main" val="1943954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ltLang="ja-JP"/>
              <a:t>Termination</a:t>
            </a:r>
            <a:endParaRPr lang="en-US"/>
          </a:p>
        </p:txBody>
      </p:sp>
      <p:sp>
        <p:nvSpPr>
          <p:cNvPr id="35842" name="Rectangle 3"/>
          <p:cNvSpPr>
            <a:spLocks noGrp="1" noChangeArrowheads="1"/>
          </p:cNvSpPr>
          <p:nvPr>
            <p:ph sz="quarter" idx="1"/>
          </p:nvPr>
        </p:nvSpPr>
        <p:spPr/>
        <p:txBody>
          <a:bodyPr/>
          <a:lstStyle/>
          <a:p>
            <a:r>
              <a:rPr lang="en-US" dirty="0"/>
              <a:t>If no process sees the majority value:</a:t>
            </a:r>
          </a:p>
          <a:p>
            <a:pPr lvl="1"/>
            <a:r>
              <a:rPr lang="en-US" dirty="0"/>
              <a:t>Processes will flip coins, and start everything again.</a:t>
            </a:r>
          </a:p>
          <a:p>
            <a:pPr lvl="1"/>
            <a:r>
              <a:rPr lang="en-US" dirty="0"/>
              <a:t>Eventually a majority among the non-faulty processes flips the same random value.</a:t>
            </a:r>
          </a:p>
          <a:p>
            <a:pPr lvl="1"/>
            <a:r>
              <a:rPr lang="en-US" dirty="0"/>
              <a:t>The non-faulty processes will read the majority value.</a:t>
            </a:r>
          </a:p>
          <a:p>
            <a:pPr lvl="1"/>
            <a:r>
              <a:rPr lang="en-US" dirty="0"/>
              <a:t>The non-faulty processes will propagate ratify messages, containing the majority value.</a:t>
            </a:r>
          </a:p>
          <a:p>
            <a:pPr lvl="1"/>
            <a:r>
              <a:rPr lang="en-US" dirty="0"/>
              <a:t>Non-faulty process will receive the ratify messages, and the protocol finishes.</a:t>
            </a:r>
          </a:p>
        </p:txBody>
      </p:sp>
      <p:sp>
        <p:nvSpPr>
          <p:cNvPr id="6" name="Footer Placeholder 5"/>
          <p:cNvSpPr>
            <a:spLocks noGrp="1"/>
          </p:cNvSpPr>
          <p:nvPr>
            <p:ph type="ftr" sz="quarter" idx="10"/>
          </p:nvPr>
        </p:nvSpPr>
        <p:spPr>
          <a:xfrm>
            <a:off x="6908800" y="6356351"/>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7" name="Slide Number Placeholder 6"/>
          <p:cNvSpPr>
            <a:spLocks noGrp="1"/>
          </p:cNvSpPr>
          <p:nvPr>
            <p:ph type="sldNum" sz="quarter" idx="11"/>
          </p:nvPr>
        </p:nvSpPr>
        <p:spPr>
          <a:xfrm>
            <a:off x="817033" y="6356351"/>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90</a:t>
            </a:fld>
            <a:endParaRPr lang="en-US"/>
          </a:p>
        </p:txBody>
      </p:sp>
    </p:spTree>
    <p:extLst>
      <p:ext uri="{BB962C8B-B14F-4D97-AF65-F5344CB8AC3E}">
        <p14:creationId xmlns:p14="http://schemas.microsoft.com/office/powerpoint/2010/main" val="7591225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lstStyle/>
          <a:p>
            <a:r>
              <a:rPr lang="en-US"/>
              <a:t>Summary</a:t>
            </a:r>
            <a:endParaRPr lang="en-US" dirty="0"/>
          </a:p>
        </p:txBody>
      </p:sp>
      <p:sp>
        <p:nvSpPr>
          <p:cNvPr id="13" name="Content Placeholder 12"/>
          <p:cNvSpPr>
            <a:spLocks noGrp="1"/>
          </p:cNvSpPr>
          <p:nvPr>
            <p:ph sz="quarter" idx="1"/>
          </p:nvPr>
        </p:nvSpPr>
        <p:spPr>
          <a:xfrm>
            <a:off x="203200" y="1600200"/>
            <a:ext cx="7803376" cy="5105400"/>
          </a:xfrm>
        </p:spPr>
        <p:txBody>
          <a:bodyPr/>
          <a:lstStyle/>
          <a:p>
            <a:r>
              <a:rPr lang="en-US" dirty="0"/>
              <a:t>Agreement is a fundamental problem in distributed systems</a:t>
            </a:r>
          </a:p>
          <a:p>
            <a:r>
              <a:rPr lang="en-US" dirty="0"/>
              <a:t>Realistic models include failures and asynchronous communication</a:t>
            </a:r>
          </a:p>
          <a:p>
            <a:r>
              <a:rPr lang="en-US" dirty="0"/>
              <a:t>No solution in asynchronous systems</a:t>
            </a:r>
          </a:p>
          <a:p>
            <a:r>
              <a:rPr lang="en-US" dirty="0"/>
              <a:t>Solutions exist for synchronous communication for both stop failures and byzantine failures</a:t>
            </a:r>
          </a:p>
          <a:p>
            <a:r>
              <a:rPr lang="en-US" dirty="0"/>
              <a:t>Randomized algorithms solutions exist in asynchronous communication</a:t>
            </a:r>
          </a:p>
          <a:p>
            <a:endParaRPr lang="en-US" dirty="0"/>
          </a:p>
          <a:p>
            <a:pPr lvl="2"/>
            <a:endParaRPr lang="en-US" dirty="0"/>
          </a:p>
        </p:txBody>
      </p:sp>
      <p:sp>
        <p:nvSpPr>
          <p:cNvPr id="20" name="Footer Placeholder 19"/>
          <p:cNvSpPr>
            <a:spLocks noGrp="1"/>
          </p:cNvSpPr>
          <p:nvPr>
            <p:ph type="ftr" sz="quarter" idx="4294967295"/>
          </p:nvPr>
        </p:nvSpPr>
        <p:spPr>
          <a:xfrm>
            <a:off x="7518400" y="6356350"/>
            <a:ext cx="4673600" cy="365125"/>
          </a:xfrm>
          <a:prstGeom prst="rect">
            <a:avLst/>
          </a:prstGeom>
        </p:spPr>
        <p:txBody>
          <a:bodyPr vert="horz"/>
          <a:lstStyle>
            <a:defPPr>
              <a:defRPr lang="en-US"/>
            </a:defPPr>
            <a:lvl1pPr algn="r" rtl="0" eaLnBrk="1" fontAlgn="base" latinLnBrk="0" hangingPunct="1">
              <a:spcBef>
                <a:spcPct val="0"/>
              </a:spcBef>
              <a:spcAft>
                <a:spcPct val="0"/>
              </a:spcAft>
              <a:defRPr kumimoji="0" sz="1200" kern="1200">
                <a:solidFill>
                  <a:schemeClr val="tx2"/>
                </a:solidFill>
                <a:latin typeface="Arial" pitchFamily="1" charset="0"/>
                <a:ea typeface="Arial" pitchFamily="1" charset="0"/>
                <a:cs typeface="Arial" pitchFamily="1"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pPr>
              <a:defRPr/>
            </a:pPr>
            <a:r>
              <a:rPr lang="en-US"/>
              <a:t>Consensus</a:t>
            </a:r>
            <a:endParaRPr lang="en-US" dirty="0"/>
          </a:p>
        </p:txBody>
      </p:sp>
      <p:sp>
        <p:nvSpPr>
          <p:cNvPr id="21" name="Slide Number Placeholder 20"/>
          <p:cNvSpPr>
            <a:spLocks noGrp="1"/>
          </p:cNvSpPr>
          <p:nvPr>
            <p:ph type="sldNum" sz="quarter" idx="4294967295"/>
          </p:nvPr>
        </p:nvSpPr>
        <p:spPr>
          <a:xfrm>
            <a:off x="0" y="6356350"/>
            <a:ext cx="2641600" cy="365125"/>
          </a:xfrm>
          <a:prstGeom prst="rect">
            <a:avLst/>
          </a:prstGeom>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2"/>
                </a:solidFill>
                <a:latin typeface="Arial" charset="0"/>
                <a:ea typeface="ＭＳ Ｐゴシック" charset="0"/>
                <a:cs typeface="Arial" charset="0"/>
              </a:defRPr>
            </a:lvl1pPr>
            <a:lvl2pPr marL="457200" algn="l" rtl="0" fontAlgn="base">
              <a:spcBef>
                <a:spcPct val="0"/>
              </a:spcBef>
              <a:spcAft>
                <a:spcPct val="0"/>
              </a:spcAft>
              <a:defRPr sz="24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Arial" charset="0"/>
              </a:defRPr>
            </a:lvl5pPr>
            <a:lvl6pPr marL="2286000" algn="l" defTabSz="457200" rtl="0" eaLnBrk="1" latinLnBrk="0" hangingPunct="1">
              <a:defRPr sz="2400" kern="1200">
                <a:solidFill>
                  <a:schemeClr val="tx1"/>
                </a:solidFill>
                <a:latin typeface="Arial" charset="0"/>
                <a:ea typeface="ＭＳ Ｐゴシック" charset="0"/>
                <a:cs typeface="Arial" charset="0"/>
              </a:defRPr>
            </a:lvl6pPr>
            <a:lvl7pPr marL="2743200" algn="l" defTabSz="457200" rtl="0" eaLnBrk="1" latinLnBrk="0" hangingPunct="1">
              <a:defRPr sz="2400" kern="1200">
                <a:solidFill>
                  <a:schemeClr val="tx1"/>
                </a:solidFill>
                <a:latin typeface="Arial" charset="0"/>
                <a:ea typeface="ＭＳ Ｐゴシック" charset="0"/>
                <a:cs typeface="Arial" charset="0"/>
              </a:defRPr>
            </a:lvl7pPr>
            <a:lvl8pPr marL="3200400" algn="l" defTabSz="457200" rtl="0" eaLnBrk="1" latinLnBrk="0" hangingPunct="1">
              <a:defRPr sz="2400" kern="1200">
                <a:solidFill>
                  <a:schemeClr val="tx1"/>
                </a:solidFill>
                <a:latin typeface="Arial" charset="0"/>
                <a:ea typeface="ＭＳ Ｐゴシック" charset="0"/>
                <a:cs typeface="Arial" charset="0"/>
              </a:defRPr>
            </a:lvl8pPr>
            <a:lvl9pPr marL="3657600" algn="l" defTabSz="457200" rtl="0" eaLnBrk="1" latinLnBrk="0" hangingPunct="1">
              <a:defRPr sz="2400" kern="1200">
                <a:solidFill>
                  <a:schemeClr val="tx1"/>
                </a:solidFill>
                <a:latin typeface="Arial" charset="0"/>
                <a:ea typeface="ＭＳ Ｐゴシック" charset="0"/>
                <a:cs typeface="Arial" charset="0"/>
              </a:defRPr>
            </a:lvl9pPr>
          </a:lstStyle>
          <a:p>
            <a:fld id="{C0472E53-FBB8-8D44-B4E4-4C2022510A5A}" type="slidenum">
              <a:rPr lang="en-US" smtClean="0"/>
              <a:pPr/>
              <a:t>91</a:t>
            </a:fld>
            <a:endParaRPr lang="en-US"/>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983" y="1692275"/>
            <a:ext cx="2541587"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0391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DNS (1)" id="{3664E4D8-122F-6C4C-8306-C89FB0303DD9}" vid="{059FFB86-FC76-3547-BD10-36828673C8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2659</TotalTime>
  <Words>6849</Words>
  <Application>Microsoft Macintosh PowerPoint</Application>
  <PresentationFormat>Widescreen</PresentationFormat>
  <Paragraphs>1138</Paragraphs>
  <Slides>91</Slides>
  <Notes>51</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Arial</vt:lpstr>
      <vt:lpstr>Bookman Old Style</vt:lpstr>
      <vt:lpstr>Calibri</vt:lpstr>
      <vt:lpstr>Symbol</vt:lpstr>
      <vt:lpstr>Times New Roman</vt:lpstr>
      <vt:lpstr>Tw Cen MT</vt:lpstr>
      <vt:lpstr>Wingdings</vt:lpstr>
      <vt:lpstr>Wingdings 2</vt:lpstr>
      <vt:lpstr>Median</vt:lpstr>
      <vt:lpstr>CS 4730 : Distributed Systems  Consensus</vt:lpstr>
      <vt:lpstr>Plan</vt:lpstr>
      <vt:lpstr>Required reading for this topic…</vt:lpstr>
      <vt:lpstr>Synchronous/asynchronous communication</vt:lpstr>
      <vt:lpstr>Most common failure models</vt:lpstr>
      <vt:lpstr>PowerPoint Presentation</vt:lpstr>
      <vt:lpstr>Consensus in distributed systems</vt:lpstr>
      <vt:lpstr>The consensus problem</vt:lpstr>
      <vt:lpstr>Consensus in a synchronous system: No failures</vt:lpstr>
      <vt:lpstr>Consensus in a synchronous system with crash failures: Model</vt:lpstr>
      <vt:lpstr>Consensus in a synchronous system with crash failures: Properties</vt:lpstr>
      <vt:lpstr>Consensus in a synchronous system with crash failures: Algorithm </vt:lpstr>
      <vt:lpstr>Example 1: 4 processes, 1 crash</vt:lpstr>
      <vt:lpstr>Example 1: cont.</vt:lpstr>
      <vt:lpstr>Example 2: 4 processes, 1 crash</vt:lpstr>
      <vt:lpstr>A closer look…</vt:lpstr>
      <vt:lpstr>A closer look (continued)…</vt:lpstr>
      <vt:lpstr>Example 3</vt:lpstr>
      <vt:lpstr>Sketch proof for the agreement property</vt:lpstr>
      <vt:lpstr>Other Variants exist, e.g., Uniform Consensus</vt:lpstr>
      <vt:lpstr>PowerPoint Presentation</vt:lpstr>
      <vt:lpstr>Synchronous vs. asynchronous communication</vt:lpstr>
      <vt:lpstr>What happens …</vt:lpstr>
      <vt:lpstr>Consensus in Asynchronous Systems</vt:lpstr>
      <vt:lpstr>An extremely powerful result</vt:lpstr>
      <vt:lpstr>Execution, configuration, events</vt:lpstr>
      <vt:lpstr>The problem</vt:lpstr>
      <vt:lpstr>FLP Proof Sketch</vt:lpstr>
      <vt:lpstr>PowerPoint Presentation</vt:lpstr>
      <vt:lpstr>Proof Sketch</vt:lpstr>
      <vt:lpstr>0-Valent Configuration Example</vt:lpstr>
      <vt:lpstr>1-Valent Configuration Example</vt:lpstr>
      <vt:lpstr>Bivalent Configuration Example</vt:lpstr>
      <vt:lpstr>Proof Sketch (2)</vt:lpstr>
      <vt:lpstr>Proof: More Details</vt:lpstr>
      <vt:lpstr>Lemma 1:Proof Sketch</vt:lpstr>
      <vt:lpstr>Lemma 1 (cont.)</vt:lpstr>
      <vt:lpstr>Commutativity Lemma </vt:lpstr>
      <vt:lpstr>Lemma 2 </vt:lpstr>
      <vt:lpstr>Lemma 2 (cont.)… show that D contains a bivalent configuration </vt:lpstr>
      <vt:lpstr>Lemma 2 (cont.)</vt:lpstr>
      <vt:lpstr>Lemma 2 (cont.)</vt:lpstr>
      <vt:lpstr>FLP impact on distributed systems design</vt:lpstr>
      <vt:lpstr>So what can we do?</vt:lpstr>
      <vt:lpstr>Partial Synchrony</vt:lpstr>
      <vt:lpstr>Consensus: Summary so Far</vt:lpstr>
      <vt:lpstr>PowerPoint Presentation</vt:lpstr>
      <vt:lpstr>Byzantine Failures</vt:lpstr>
      <vt:lpstr>Byzantine Generals Problem</vt:lpstr>
      <vt:lpstr>Goals</vt:lpstr>
      <vt:lpstr>Basic Ideas</vt:lpstr>
      <vt:lpstr>Formal Problem Definition</vt:lpstr>
      <vt:lpstr>3 Generals: Impossibility Result</vt:lpstr>
      <vt:lpstr>Scenario A</vt:lpstr>
      <vt:lpstr>Scenario B</vt:lpstr>
      <vt:lpstr>Generalizing the Impossibility Result</vt:lpstr>
      <vt:lpstr>Proof Sketch</vt:lpstr>
      <vt:lpstr>Solution with Oral Messages</vt:lpstr>
      <vt:lpstr>Oral Message Algorithm </vt:lpstr>
      <vt:lpstr>More Details…</vt:lpstr>
      <vt:lpstr>Example with m=1 and n=4</vt:lpstr>
      <vt:lpstr>Example with m=1 and n=4</vt:lpstr>
      <vt:lpstr>Example with m=2 and n=3*2+1 = 7</vt:lpstr>
      <vt:lpstr>Example with m=2 and n=3*2+1 = 7</vt:lpstr>
      <vt:lpstr>How does it work</vt:lpstr>
      <vt:lpstr>Proof Sketch</vt:lpstr>
      <vt:lpstr>Written Messages Solution</vt:lpstr>
      <vt:lpstr>Signed Message Algorithm</vt:lpstr>
      <vt:lpstr>Why Does It Work?</vt:lpstr>
      <vt:lpstr>Revisit the Requirements</vt:lpstr>
      <vt:lpstr>Termination</vt:lpstr>
      <vt:lpstr>Consensus: Summary </vt:lpstr>
      <vt:lpstr>PowerPoint Presentation</vt:lpstr>
      <vt:lpstr>Consensus in Asynchronous Systems</vt:lpstr>
      <vt:lpstr>So what can we do?</vt:lpstr>
      <vt:lpstr>Randomized Algorithms</vt:lpstr>
      <vt:lpstr>Types of Adversaries</vt:lpstr>
      <vt:lpstr>Randomized Agreement</vt:lpstr>
      <vt:lpstr>Coin Models</vt:lpstr>
      <vt:lpstr>Ben-Or’s Consensus Protocol</vt:lpstr>
      <vt:lpstr>Ben-Or: Coin Toss</vt:lpstr>
      <vt:lpstr>Ben-Or’s Consensus Protocol</vt:lpstr>
      <vt:lpstr>Purpose of rounds</vt:lpstr>
      <vt:lpstr>Main Ideas</vt:lpstr>
      <vt:lpstr>Ben-Or’s Consensus Protocol</vt:lpstr>
      <vt:lpstr>Body of while Statement</vt:lpstr>
      <vt:lpstr>Halting</vt:lpstr>
      <vt:lpstr>Agreement</vt:lpstr>
      <vt:lpstr>Validity</vt:lpstr>
      <vt:lpstr>Termination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Jackson, Alden</dc:creator>
  <cp:lastModifiedBy>Jackson, Alden</cp:lastModifiedBy>
  <cp:revision>20</cp:revision>
  <cp:lastPrinted>2012-08-22T04:00:45Z</cp:lastPrinted>
  <dcterms:created xsi:type="dcterms:W3CDTF">2024-09-23T01:22:09Z</dcterms:created>
  <dcterms:modified xsi:type="dcterms:W3CDTF">2024-09-26T21:42:18Z</dcterms:modified>
</cp:coreProperties>
</file>