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4" r:id="rId1"/>
  </p:sldMasterIdLst>
  <p:notesMasterIdLst>
    <p:notesMasterId r:id="rId129"/>
  </p:notesMasterIdLst>
  <p:handoutMasterIdLst>
    <p:handoutMasterId r:id="rId130"/>
  </p:handoutMasterIdLst>
  <p:sldIdLst>
    <p:sldId id="1132" r:id="rId2"/>
    <p:sldId id="1133" r:id="rId3"/>
    <p:sldId id="1134" r:id="rId4"/>
    <p:sldId id="392" r:id="rId5"/>
    <p:sldId id="1135" r:id="rId6"/>
    <p:sldId id="1136" r:id="rId7"/>
    <p:sldId id="1137" r:id="rId8"/>
    <p:sldId id="393" r:id="rId9"/>
    <p:sldId id="394" r:id="rId10"/>
    <p:sldId id="391" r:id="rId11"/>
    <p:sldId id="396" r:id="rId12"/>
    <p:sldId id="413" r:id="rId13"/>
    <p:sldId id="402" r:id="rId14"/>
    <p:sldId id="403" r:id="rId15"/>
    <p:sldId id="404" r:id="rId16"/>
    <p:sldId id="395" r:id="rId17"/>
    <p:sldId id="405" r:id="rId18"/>
    <p:sldId id="406" r:id="rId19"/>
    <p:sldId id="407" r:id="rId20"/>
    <p:sldId id="408" r:id="rId21"/>
    <p:sldId id="409" r:id="rId22"/>
    <p:sldId id="410" r:id="rId23"/>
    <p:sldId id="411" r:id="rId24"/>
    <p:sldId id="412" r:id="rId25"/>
    <p:sldId id="399" r:id="rId26"/>
    <p:sldId id="400" r:id="rId27"/>
    <p:sldId id="1174" r:id="rId28"/>
    <p:sldId id="398" r:id="rId29"/>
    <p:sldId id="1175" r:id="rId30"/>
    <p:sldId id="1176" r:id="rId31"/>
    <p:sldId id="1177" r:id="rId32"/>
    <p:sldId id="1189" r:id="rId33"/>
    <p:sldId id="1178" r:id="rId34"/>
    <p:sldId id="1179" r:id="rId35"/>
    <p:sldId id="1180" r:id="rId36"/>
    <p:sldId id="401" r:id="rId37"/>
    <p:sldId id="452" r:id="rId38"/>
    <p:sldId id="1181" r:id="rId39"/>
    <p:sldId id="1182" r:id="rId40"/>
    <p:sldId id="1183" r:id="rId41"/>
    <p:sldId id="1184" r:id="rId42"/>
    <p:sldId id="1185" r:id="rId43"/>
    <p:sldId id="1186" r:id="rId44"/>
    <p:sldId id="1187" r:id="rId45"/>
    <p:sldId id="518" r:id="rId46"/>
    <p:sldId id="420" r:id="rId47"/>
    <p:sldId id="454" r:id="rId48"/>
    <p:sldId id="421" r:id="rId49"/>
    <p:sldId id="422" r:id="rId50"/>
    <p:sldId id="456" r:id="rId51"/>
    <p:sldId id="424" r:id="rId52"/>
    <p:sldId id="423" r:id="rId53"/>
    <p:sldId id="425" r:id="rId54"/>
    <p:sldId id="426" r:id="rId55"/>
    <p:sldId id="455" r:id="rId56"/>
    <p:sldId id="419" r:id="rId57"/>
    <p:sldId id="521" r:id="rId58"/>
    <p:sldId id="416" r:id="rId59"/>
    <p:sldId id="417" r:id="rId60"/>
    <p:sldId id="418" r:id="rId61"/>
    <p:sldId id="427" r:id="rId62"/>
    <p:sldId id="428" r:id="rId63"/>
    <p:sldId id="1188" r:id="rId64"/>
    <p:sldId id="430" r:id="rId65"/>
    <p:sldId id="1138" r:id="rId66"/>
    <p:sldId id="1139" r:id="rId67"/>
    <p:sldId id="1140" r:id="rId68"/>
    <p:sldId id="1141" r:id="rId69"/>
    <p:sldId id="1142" r:id="rId70"/>
    <p:sldId id="1143" r:id="rId71"/>
    <p:sldId id="1144" r:id="rId72"/>
    <p:sldId id="1145" r:id="rId73"/>
    <p:sldId id="1146" r:id="rId74"/>
    <p:sldId id="1147" r:id="rId75"/>
    <p:sldId id="1148" r:id="rId76"/>
    <p:sldId id="1149" r:id="rId77"/>
    <p:sldId id="1150" r:id="rId78"/>
    <p:sldId id="1151" r:id="rId79"/>
    <p:sldId id="1152" r:id="rId80"/>
    <p:sldId id="1153" r:id="rId81"/>
    <p:sldId id="1154" r:id="rId82"/>
    <p:sldId id="1155" r:id="rId83"/>
    <p:sldId id="1156" r:id="rId84"/>
    <p:sldId id="1157" r:id="rId85"/>
    <p:sldId id="1158" r:id="rId86"/>
    <p:sldId id="1159" r:id="rId87"/>
    <p:sldId id="1160" r:id="rId88"/>
    <p:sldId id="1161" r:id="rId89"/>
    <p:sldId id="1162" r:id="rId90"/>
    <p:sldId id="1163" r:id="rId91"/>
    <p:sldId id="1164" r:id="rId92"/>
    <p:sldId id="1165" r:id="rId93"/>
    <p:sldId id="1166" r:id="rId94"/>
    <p:sldId id="1167" r:id="rId95"/>
    <p:sldId id="1168" r:id="rId96"/>
    <p:sldId id="1169" r:id="rId97"/>
    <p:sldId id="1170" r:id="rId98"/>
    <p:sldId id="1171" r:id="rId99"/>
    <p:sldId id="1172" r:id="rId100"/>
    <p:sldId id="1173" r:id="rId101"/>
    <p:sldId id="1092" r:id="rId102"/>
    <p:sldId id="1093" r:id="rId103"/>
    <p:sldId id="1094" r:id="rId104"/>
    <p:sldId id="1095" r:id="rId105"/>
    <p:sldId id="1096" r:id="rId106"/>
    <p:sldId id="1097" r:id="rId107"/>
    <p:sldId id="1098" r:id="rId108"/>
    <p:sldId id="1099" r:id="rId109"/>
    <p:sldId id="1100" r:id="rId110"/>
    <p:sldId id="1101" r:id="rId111"/>
    <p:sldId id="1102" r:id="rId112"/>
    <p:sldId id="1103" r:id="rId113"/>
    <p:sldId id="1104" r:id="rId114"/>
    <p:sldId id="1105" r:id="rId115"/>
    <p:sldId id="1106" r:id="rId116"/>
    <p:sldId id="1107" r:id="rId117"/>
    <p:sldId id="1108" r:id="rId118"/>
    <p:sldId id="1109" r:id="rId119"/>
    <p:sldId id="1110" r:id="rId120"/>
    <p:sldId id="814" r:id="rId121"/>
    <p:sldId id="802" r:id="rId122"/>
    <p:sldId id="803" r:id="rId123"/>
    <p:sldId id="804" r:id="rId124"/>
    <p:sldId id="805" r:id="rId125"/>
    <p:sldId id="806" r:id="rId126"/>
    <p:sldId id="807" r:id="rId127"/>
    <p:sldId id="808" r:id="rId128"/>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1206C271-A17B-4745-8409-D19C184D271D}">
          <p14:sldIdLst>
            <p14:sldId id="1132"/>
            <p14:sldId id="1133"/>
            <p14:sldId id="1134"/>
            <p14:sldId id="392"/>
            <p14:sldId id="1135"/>
            <p14:sldId id="1136"/>
            <p14:sldId id="1137"/>
            <p14:sldId id="393"/>
            <p14:sldId id="394"/>
            <p14:sldId id="391"/>
            <p14:sldId id="396"/>
            <p14:sldId id="413"/>
            <p14:sldId id="402"/>
            <p14:sldId id="403"/>
            <p14:sldId id="404"/>
            <p14:sldId id="395"/>
            <p14:sldId id="405"/>
            <p14:sldId id="406"/>
            <p14:sldId id="407"/>
            <p14:sldId id="408"/>
            <p14:sldId id="409"/>
            <p14:sldId id="410"/>
            <p14:sldId id="411"/>
            <p14:sldId id="412"/>
            <p14:sldId id="399"/>
            <p14:sldId id="400"/>
            <p14:sldId id="1174"/>
            <p14:sldId id="398"/>
            <p14:sldId id="1175"/>
            <p14:sldId id="1176"/>
            <p14:sldId id="1177"/>
            <p14:sldId id="1189"/>
            <p14:sldId id="1178"/>
            <p14:sldId id="1179"/>
            <p14:sldId id="1180"/>
            <p14:sldId id="401"/>
            <p14:sldId id="452"/>
            <p14:sldId id="1181"/>
            <p14:sldId id="1182"/>
            <p14:sldId id="1183"/>
            <p14:sldId id="1184"/>
            <p14:sldId id="1185"/>
            <p14:sldId id="1186"/>
            <p14:sldId id="1187"/>
            <p14:sldId id="518"/>
            <p14:sldId id="420"/>
            <p14:sldId id="454"/>
            <p14:sldId id="421"/>
            <p14:sldId id="422"/>
            <p14:sldId id="456"/>
            <p14:sldId id="424"/>
            <p14:sldId id="423"/>
            <p14:sldId id="425"/>
            <p14:sldId id="426"/>
            <p14:sldId id="455"/>
            <p14:sldId id="419"/>
            <p14:sldId id="521"/>
            <p14:sldId id="416"/>
            <p14:sldId id="417"/>
            <p14:sldId id="418"/>
            <p14:sldId id="427"/>
            <p14:sldId id="428"/>
            <p14:sldId id="1188"/>
            <p14:sldId id="430"/>
            <p14:sldId id="1138"/>
            <p14:sldId id="1139"/>
            <p14:sldId id="1140"/>
            <p14:sldId id="1141"/>
            <p14:sldId id="1142"/>
            <p14:sldId id="1143"/>
            <p14:sldId id="1144"/>
            <p14:sldId id="1145"/>
            <p14:sldId id="1146"/>
            <p14:sldId id="1147"/>
            <p14:sldId id="1148"/>
            <p14:sldId id="1149"/>
            <p14:sldId id="1150"/>
            <p14:sldId id="1151"/>
            <p14:sldId id="1152"/>
            <p14:sldId id="1153"/>
            <p14:sldId id="1154"/>
            <p14:sldId id="1155"/>
            <p14:sldId id="1156"/>
            <p14:sldId id="1157"/>
            <p14:sldId id="1158"/>
            <p14:sldId id="1159"/>
            <p14:sldId id="1160"/>
            <p14:sldId id="1161"/>
            <p14:sldId id="1162"/>
            <p14:sldId id="1163"/>
            <p14:sldId id="1164"/>
            <p14:sldId id="1165"/>
            <p14:sldId id="1166"/>
            <p14:sldId id="1167"/>
            <p14:sldId id="1168"/>
            <p14:sldId id="1169"/>
            <p14:sldId id="1170"/>
            <p14:sldId id="1171"/>
            <p14:sldId id="1172"/>
            <p14:sldId id="1173"/>
            <p14:sldId id="1092"/>
            <p14:sldId id="1093"/>
            <p14:sldId id="1094"/>
            <p14:sldId id="1095"/>
            <p14:sldId id="1096"/>
            <p14:sldId id="1097"/>
            <p14:sldId id="1098"/>
            <p14:sldId id="1099"/>
            <p14:sldId id="1100"/>
            <p14:sldId id="1101"/>
            <p14:sldId id="1102"/>
            <p14:sldId id="1103"/>
            <p14:sldId id="1104"/>
            <p14:sldId id="1105"/>
            <p14:sldId id="1106"/>
            <p14:sldId id="1107"/>
            <p14:sldId id="1108"/>
            <p14:sldId id="1109"/>
            <p14:sldId id="1110"/>
            <p14:sldId id="814"/>
            <p14:sldId id="802"/>
            <p14:sldId id="803"/>
            <p14:sldId id="804"/>
            <p14:sldId id="805"/>
            <p14:sldId id="806"/>
            <p14:sldId id="807"/>
            <p14:sldId id="80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90204" autoAdjust="0"/>
  </p:normalViewPr>
  <p:slideViewPr>
    <p:cSldViewPr snapToGrid="0">
      <p:cViewPr varScale="1">
        <p:scale>
          <a:sx n="115" d="100"/>
          <a:sy n="115" d="100"/>
        </p:scale>
        <p:origin x="952" y="19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520" y="-9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handoutMaster" Target="handoutMasters/handout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r>
              <a:rPr lang="en-US"/>
              <a:t>Christo Wilson</a:t>
            </a:r>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r>
              <a:rPr lang="en-US"/>
              <a:t>8/22/2012</a:t>
            </a:r>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r>
              <a:rPr lang="en-US"/>
              <a:t>Defense</a:t>
            </a:r>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03CF3CE8-99B9-4E0D-8156-BD8D62DE6A20}" type="slidenum">
              <a:rPr lang="en-US" smtClean="0"/>
              <a:t>‹#›</a:t>
            </a:fld>
            <a:endParaRPr lang="en-US"/>
          </a:p>
        </p:txBody>
      </p:sp>
    </p:spTree>
    <p:extLst>
      <p:ext uri="{BB962C8B-B14F-4D97-AF65-F5344CB8AC3E}">
        <p14:creationId xmlns:p14="http://schemas.microsoft.com/office/powerpoint/2010/main" val="428249905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r>
              <a:rPr lang="en-US"/>
              <a:t>Christo Wilson</a:t>
            </a:r>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r>
              <a:rPr lang="en-US"/>
              <a:t>8/22/2012</a:t>
            </a:r>
          </a:p>
        </p:txBody>
      </p:sp>
      <p:sp>
        <p:nvSpPr>
          <p:cNvPr id="4" name="Slide Image Placeholder 3"/>
          <p:cNvSpPr>
            <a:spLocks noGrp="1" noRot="1" noChangeAspect="1"/>
          </p:cNvSpPr>
          <p:nvPr>
            <p:ph type="sldImg" idx="2"/>
          </p:nvPr>
        </p:nvSpPr>
        <p:spPr>
          <a:xfrm>
            <a:off x="342900" y="696913"/>
            <a:ext cx="61976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r>
              <a:rPr lang="en-US"/>
              <a:t>Defense</a:t>
            </a:r>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77FBF96E-C445-4FF1-86A3-96F5585B6DBD}" type="slidenum">
              <a:rPr lang="en-US" smtClean="0"/>
              <a:t>‹#›</a:t>
            </a:fld>
            <a:endParaRPr lang="en-US"/>
          </a:p>
        </p:txBody>
      </p:sp>
    </p:spTree>
    <p:extLst>
      <p:ext uri="{BB962C8B-B14F-4D97-AF65-F5344CB8AC3E}">
        <p14:creationId xmlns:p14="http://schemas.microsoft.com/office/powerpoint/2010/main" val="243219080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B0C4F5CD-D0E5-DF41-B525-E9817144DF91}" type="slidenum">
              <a:rPr lang="en-US" sz="1200"/>
              <a:pPr eaLnBrk="1" hangingPunct="1"/>
              <a:t>1</a:t>
            </a:fld>
            <a:endParaRPr lang="en-US" sz="1200"/>
          </a:p>
        </p:txBody>
      </p:sp>
      <p:sp>
        <p:nvSpPr>
          <p:cNvPr id="46082" name="Rectangle 2"/>
          <p:cNvSpPr>
            <a:spLocks noGrp="1" noRot="1" noChangeAspect="1" noChangeArrowheads="1" noTextEdit="1"/>
          </p:cNvSpPr>
          <p:nvPr>
            <p:ph type="sldImg"/>
          </p:nvPr>
        </p:nvSpPr>
        <p:spPr>
          <a:xfrm>
            <a:off x="381000" y="685800"/>
            <a:ext cx="6096000" cy="3429000"/>
          </a:xfrm>
          <a:ln/>
        </p:spPr>
      </p:sp>
      <p:sp>
        <p:nvSpPr>
          <p:cNvPr id="4608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0043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A526F0-6E5E-4CAB-96E8-BB3B2D6E3603}" type="slidenum">
              <a:rPr lang="en-US"/>
              <a:pPr/>
              <a:t>13</a:t>
            </a:fld>
            <a:endParaRPr lang="en-US"/>
          </a:p>
        </p:txBody>
      </p:sp>
      <p:sp>
        <p:nvSpPr>
          <p:cNvPr id="264194" name="Rectangle 2"/>
          <p:cNvSpPr>
            <a:spLocks noGrp="1" noRot="1" noChangeAspect="1" noChangeArrowheads="1" noTextEdit="1"/>
          </p:cNvSpPr>
          <p:nvPr>
            <p:ph type="sldImg"/>
          </p:nvPr>
        </p:nvSpPr>
        <p:spPr>
          <a:xfrm>
            <a:off x="342900" y="696913"/>
            <a:ext cx="6197600" cy="3486150"/>
          </a:xfrm>
          <a:ln/>
        </p:spPr>
      </p:sp>
      <p:sp>
        <p:nvSpPr>
          <p:cNvPr id="264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83760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154DEF-B27F-48FE-A4D0-68FF32949F4F}" type="slidenum">
              <a:rPr lang="en-US"/>
              <a:pPr/>
              <a:t>14</a:t>
            </a:fld>
            <a:endParaRPr lang="en-US"/>
          </a:p>
        </p:txBody>
      </p:sp>
      <p:sp>
        <p:nvSpPr>
          <p:cNvPr id="262146" name="Rectangle 2"/>
          <p:cNvSpPr>
            <a:spLocks noGrp="1" noRot="1" noChangeAspect="1" noChangeArrowheads="1" noTextEdit="1"/>
          </p:cNvSpPr>
          <p:nvPr>
            <p:ph type="sldImg"/>
          </p:nvPr>
        </p:nvSpPr>
        <p:spPr>
          <a:xfrm>
            <a:off x="342900" y="696913"/>
            <a:ext cx="6197600" cy="3486150"/>
          </a:xfrm>
          <a:ln/>
        </p:spPr>
      </p:sp>
      <p:sp>
        <p:nvSpPr>
          <p:cNvPr id="262147"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196745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84C38D-23EF-4A8F-ADBA-4E20A2AC4A20}" type="slidenum">
              <a:rPr lang="en-US"/>
              <a:pPr/>
              <a:t>15</a:t>
            </a:fld>
            <a:endParaRPr lang="en-US"/>
          </a:p>
        </p:txBody>
      </p:sp>
      <p:sp>
        <p:nvSpPr>
          <p:cNvPr id="265218" name="Rectangle 2"/>
          <p:cNvSpPr>
            <a:spLocks noGrp="1" noRot="1" noChangeAspect="1" noChangeArrowheads="1" noTextEdit="1"/>
          </p:cNvSpPr>
          <p:nvPr>
            <p:ph type="sldImg"/>
          </p:nvPr>
        </p:nvSpPr>
        <p:spPr>
          <a:xfrm>
            <a:off x="342900" y="696913"/>
            <a:ext cx="6197600" cy="3486150"/>
          </a:xfrm>
          <a:ln/>
        </p:spPr>
      </p:sp>
      <p:sp>
        <p:nvSpPr>
          <p:cNvPr id="265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21243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AF7B3D-40F2-4622-9FCB-3534B467FF83}" type="slidenum">
              <a:rPr lang="en-US"/>
              <a:pPr/>
              <a:t>16</a:t>
            </a:fld>
            <a:endParaRPr lang="en-US"/>
          </a:p>
        </p:txBody>
      </p:sp>
      <p:sp>
        <p:nvSpPr>
          <p:cNvPr id="192514" name="Rectangle 2"/>
          <p:cNvSpPr>
            <a:spLocks noGrp="1" noRot="1" noChangeAspect="1" noChangeArrowheads="1" noTextEdit="1"/>
          </p:cNvSpPr>
          <p:nvPr>
            <p:ph type="sldImg"/>
          </p:nvPr>
        </p:nvSpPr>
        <p:spPr>
          <a:xfrm>
            <a:off x="344488" y="698500"/>
            <a:ext cx="6196012" cy="3486150"/>
          </a:xfrm>
          <a:ln/>
        </p:spPr>
      </p:sp>
      <p:sp>
        <p:nvSpPr>
          <p:cNvPr id="192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0657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F70716-F029-4D38-8D13-A7A57A249B78}" type="slidenum">
              <a:rPr lang="en-US"/>
              <a:pPr/>
              <a:t>17</a:t>
            </a:fld>
            <a:endParaRPr lang="en-US"/>
          </a:p>
        </p:txBody>
      </p:sp>
      <p:sp>
        <p:nvSpPr>
          <p:cNvPr id="215042" name="Rectangle 2"/>
          <p:cNvSpPr>
            <a:spLocks noGrp="1" noRot="1" noChangeAspect="1" noChangeArrowheads="1" noTextEdit="1"/>
          </p:cNvSpPr>
          <p:nvPr>
            <p:ph type="sldImg"/>
          </p:nvPr>
        </p:nvSpPr>
        <p:spPr>
          <a:xfrm>
            <a:off x="342900" y="696913"/>
            <a:ext cx="6197600" cy="3486150"/>
          </a:xfrm>
          <a:ln/>
        </p:spPr>
      </p:sp>
      <p:sp>
        <p:nvSpPr>
          <p:cNvPr id="215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9337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FB7646-A273-4C89-A8FD-87A8EC8ED1D2}" type="slidenum">
              <a:rPr lang="en-US"/>
              <a:pPr/>
              <a:t>18</a:t>
            </a:fld>
            <a:endParaRPr lang="en-US"/>
          </a:p>
        </p:txBody>
      </p:sp>
      <p:sp>
        <p:nvSpPr>
          <p:cNvPr id="267266" name="Rectangle 2"/>
          <p:cNvSpPr>
            <a:spLocks noGrp="1" noRot="1" noChangeAspect="1" noChangeArrowheads="1" noTextEdit="1"/>
          </p:cNvSpPr>
          <p:nvPr>
            <p:ph type="sldImg"/>
          </p:nvPr>
        </p:nvSpPr>
        <p:spPr>
          <a:xfrm>
            <a:off x="342900" y="696913"/>
            <a:ext cx="6197600" cy="3486150"/>
          </a:xfrm>
          <a:ln/>
        </p:spPr>
      </p:sp>
      <p:sp>
        <p:nvSpPr>
          <p:cNvPr id="267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05247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864720-8C92-4A7F-96CF-3EF10FBB8090}" type="slidenum">
              <a:rPr lang="en-US"/>
              <a:pPr/>
              <a:t>19</a:t>
            </a:fld>
            <a:endParaRPr lang="en-US"/>
          </a:p>
        </p:txBody>
      </p:sp>
      <p:sp>
        <p:nvSpPr>
          <p:cNvPr id="271362" name="Rectangle 2"/>
          <p:cNvSpPr>
            <a:spLocks noGrp="1" noRot="1" noChangeAspect="1" noChangeArrowheads="1" noTextEdit="1"/>
          </p:cNvSpPr>
          <p:nvPr>
            <p:ph type="sldImg"/>
          </p:nvPr>
        </p:nvSpPr>
        <p:spPr>
          <a:xfrm>
            <a:off x="342900" y="696913"/>
            <a:ext cx="6197600" cy="3486150"/>
          </a:xfrm>
          <a:ln/>
        </p:spPr>
      </p:sp>
      <p:sp>
        <p:nvSpPr>
          <p:cNvPr id="271363" name="Rectangle 3"/>
          <p:cNvSpPr>
            <a:spLocks noGrp="1" noChangeArrowheads="1"/>
          </p:cNvSpPr>
          <p:nvPr>
            <p:ph type="body" idx="1"/>
          </p:nvPr>
        </p:nvSpPr>
        <p:spPr/>
        <p:txBody>
          <a:bodyPr/>
          <a:lstStyle/>
          <a:p>
            <a:pPr lvl="1"/>
            <a:r>
              <a:rPr lang="en-US" dirty="0"/>
              <a:t>17,000+ Gnutella peers for 60 hours</a:t>
            </a:r>
          </a:p>
          <a:p>
            <a:pPr lvl="1"/>
            <a:r>
              <a:rPr lang="en-US" dirty="0"/>
              <a:t>7,000 Napster peers for 25 hours</a:t>
            </a:r>
          </a:p>
          <a:p>
            <a:endParaRPr lang="en-US" dirty="0"/>
          </a:p>
        </p:txBody>
      </p:sp>
    </p:spTree>
    <p:extLst>
      <p:ext uri="{BB962C8B-B14F-4D97-AF65-F5344CB8AC3E}">
        <p14:creationId xmlns:p14="http://schemas.microsoft.com/office/powerpoint/2010/main" val="166228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49DD74-1130-4E35-BF5A-D2C933C42461}" type="slidenum">
              <a:rPr lang="en-US"/>
              <a:pPr/>
              <a:t>20</a:t>
            </a:fld>
            <a:endParaRPr lang="en-US"/>
          </a:p>
        </p:txBody>
      </p:sp>
      <p:sp>
        <p:nvSpPr>
          <p:cNvPr id="275458" name="Rectangle 2"/>
          <p:cNvSpPr>
            <a:spLocks noGrp="1" noRot="1" noChangeAspect="1" noChangeArrowheads="1" noTextEdit="1"/>
          </p:cNvSpPr>
          <p:nvPr>
            <p:ph type="sldImg"/>
          </p:nvPr>
        </p:nvSpPr>
        <p:spPr>
          <a:xfrm>
            <a:off x="342900" y="696913"/>
            <a:ext cx="6197600" cy="3486150"/>
          </a:xfrm>
          <a:ln/>
        </p:spPr>
      </p:sp>
      <p:sp>
        <p:nvSpPr>
          <p:cNvPr id="275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66095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700C13-7662-42A6-8EE3-E22222385DA5}" type="slidenum">
              <a:rPr lang="en-US"/>
              <a:pPr/>
              <a:t>21</a:t>
            </a:fld>
            <a:endParaRPr lang="en-US"/>
          </a:p>
        </p:txBody>
      </p:sp>
      <p:sp>
        <p:nvSpPr>
          <p:cNvPr id="194562" name="Rectangle 2"/>
          <p:cNvSpPr>
            <a:spLocks noGrp="1" noRot="1" noChangeAspect="1" noChangeArrowheads="1" noTextEdit="1"/>
          </p:cNvSpPr>
          <p:nvPr>
            <p:ph type="sldImg"/>
          </p:nvPr>
        </p:nvSpPr>
        <p:spPr>
          <a:xfrm>
            <a:off x="344488" y="698500"/>
            <a:ext cx="6196012" cy="3486150"/>
          </a:xfrm>
          <a:ln/>
        </p:spPr>
      </p:sp>
      <p:sp>
        <p:nvSpPr>
          <p:cNvPr id="194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2294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8EAC20-212A-480B-8A30-87D07CD3B7E3}" type="slidenum">
              <a:rPr lang="en-US"/>
              <a:pPr/>
              <a:t>22</a:t>
            </a:fld>
            <a:endParaRPr lang="en-US"/>
          </a:p>
        </p:txBody>
      </p:sp>
      <p:sp>
        <p:nvSpPr>
          <p:cNvPr id="216066" name="Rectangle 2"/>
          <p:cNvSpPr>
            <a:spLocks noGrp="1" noRot="1" noChangeAspect="1" noChangeArrowheads="1" noTextEdit="1"/>
          </p:cNvSpPr>
          <p:nvPr>
            <p:ph type="sldImg"/>
          </p:nvPr>
        </p:nvSpPr>
        <p:spPr>
          <a:xfrm>
            <a:off x="342900" y="696913"/>
            <a:ext cx="6197600" cy="3486150"/>
          </a:xfrm>
          <a:ln/>
        </p:spPr>
      </p:sp>
      <p:sp>
        <p:nvSpPr>
          <p:cNvPr id="2160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97219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49DC2369-2588-1545-99FA-C6B889AEA0FA}" type="slidenum">
              <a:rPr lang="en-US" sz="1200" b="0"/>
              <a:pPr eaLnBrk="1" hangingPunct="1"/>
              <a:t>2</a:t>
            </a:fld>
            <a:endParaRPr lang="en-US" sz="1200" b="0"/>
          </a:p>
        </p:txBody>
      </p:sp>
      <p:sp>
        <p:nvSpPr>
          <p:cNvPr id="141315" name="Rectangle 2"/>
          <p:cNvSpPr>
            <a:spLocks noGrp="1" noRot="1" noChangeAspect="1" noChangeArrowheads="1"/>
          </p:cNvSpPr>
          <p:nvPr>
            <p:ph type="sldImg"/>
          </p:nvPr>
        </p:nvSpPr>
        <p:spPr>
          <a:xfrm>
            <a:off x="381000" y="685800"/>
            <a:ext cx="6096000" cy="3429000"/>
          </a:xfrm>
          <a:solidFill>
            <a:srgbClr val="FFFFFF"/>
          </a:solidFill>
          <a:ln/>
        </p:spPr>
      </p:sp>
      <p:sp>
        <p:nvSpPr>
          <p:cNvPr id="14131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958116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48F12A-161A-49FB-BA7A-CDDA675899C3}" type="slidenum">
              <a:rPr lang="en-US"/>
              <a:pPr/>
              <a:t>23</a:t>
            </a:fld>
            <a:endParaRPr lang="en-US"/>
          </a:p>
        </p:txBody>
      </p:sp>
      <p:sp>
        <p:nvSpPr>
          <p:cNvPr id="217090" name="Rectangle 2"/>
          <p:cNvSpPr>
            <a:spLocks noGrp="1" noRot="1" noChangeAspect="1" noChangeArrowheads="1" noTextEdit="1"/>
          </p:cNvSpPr>
          <p:nvPr>
            <p:ph type="sldImg"/>
          </p:nvPr>
        </p:nvSpPr>
        <p:spPr>
          <a:xfrm>
            <a:off x="342900" y="696913"/>
            <a:ext cx="6197600" cy="3486150"/>
          </a:xfrm>
          <a:ln/>
        </p:spPr>
      </p:sp>
      <p:sp>
        <p:nvSpPr>
          <p:cNvPr id="2170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2881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0D3E52-C740-41FA-8A6D-82B0A70DA300}" type="slidenum">
              <a:rPr lang="en-US"/>
              <a:pPr/>
              <a:t>24</a:t>
            </a:fld>
            <a:endParaRPr lang="en-US"/>
          </a:p>
        </p:txBody>
      </p:sp>
      <p:sp>
        <p:nvSpPr>
          <p:cNvPr id="218114" name="Rectangle 2"/>
          <p:cNvSpPr>
            <a:spLocks noGrp="1" noRot="1" noChangeAspect="1" noChangeArrowheads="1" noTextEdit="1"/>
          </p:cNvSpPr>
          <p:nvPr>
            <p:ph type="sldImg"/>
          </p:nvPr>
        </p:nvSpPr>
        <p:spPr>
          <a:xfrm>
            <a:off x="342900" y="696913"/>
            <a:ext cx="6197600" cy="3486150"/>
          </a:xfrm>
          <a:ln/>
        </p:spPr>
      </p:sp>
      <p:sp>
        <p:nvSpPr>
          <p:cNvPr id="218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53060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EC5070-ED4E-490E-9846-B5DFAC2E7FC7}" type="slidenum">
              <a:rPr lang="en-US"/>
              <a:pPr/>
              <a:t>25</a:t>
            </a:fld>
            <a:endParaRPr lang="en-US"/>
          </a:p>
        </p:txBody>
      </p:sp>
      <p:sp>
        <p:nvSpPr>
          <p:cNvPr id="199682" name="Rectangle 2"/>
          <p:cNvSpPr>
            <a:spLocks noGrp="1" noRot="1" noChangeAspect="1" noChangeArrowheads="1" noTextEdit="1"/>
          </p:cNvSpPr>
          <p:nvPr>
            <p:ph type="sldImg"/>
          </p:nvPr>
        </p:nvSpPr>
        <p:spPr>
          <a:xfrm>
            <a:off x="342900" y="696913"/>
            <a:ext cx="6197600" cy="3486150"/>
          </a:xfrm>
          <a:ln/>
        </p:spPr>
      </p:sp>
      <p:sp>
        <p:nvSpPr>
          <p:cNvPr id="199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2220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E6096E-A111-4FC5-B152-6DB6BFD97E78}" type="slidenum">
              <a:rPr lang="en-US"/>
              <a:pPr/>
              <a:t>26</a:t>
            </a:fld>
            <a:endParaRPr lang="en-US"/>
          </a:p>
        </p:txBody>
      </p:sp>
      <p:sp>
        <p:nvSpPr>
          <p:cNvPr id="220162" name="Rectangle 2"/>
          <p:cNvSpPr>
            <a:spLocks noGrp="1" noRot="1" noChangeAspect="1" noChangeArrowheads="1" noTextEdit="1"/>
          </p:cNvSpPr>
          <p:nvPr>
            <p:ph type="sldImg"/>
          </p:nvPr>
        </p:nvSpPr>
        <p:spPr>
          <a:xfrm>
            <a:off x="342900" y="696913"/>
            <a:ext cx="6197600" cy="3486150"/>
          </a:xfrm>
          <a:ln/>
        </p:spPr>
      </p:sp>
      <p:sp>
        <p:nvSpPr>
          <p:cNvPr id="2201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63291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76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Christo Wilson</a:t>
            </a:r>
          </a:p>
        </p:txBody>
      </p:sp>
      <p:sp>
        <p:nvSpPr>
          <p:cNvPr id="5" name="Date Placeholder 4"/>
          <p:cNvSpPr>
            <a:spLocks noGrp="1"/>
          </p:cNvSpPr>
          <p:nvPr>
            <p:ph type="dt" idx="11"/>
          </p:nvPr>
        </p:nvSpPr>
        <p:spPr/>
        <p:txBody>
          <a:bodyPr/>
          <a:lstStyle/>
          <a:p>
            <a:r>
              <a:rPr lang="en-US"/>
              <a:t>8/22/2012</a:t>
            </a:r>
          </a:p>
        </p:txBody>
      </p:sp>
      <p:sp>
        <p:nvSpPr>
          <p:cNvPr id="6" name="Footer Placeholder 5"/>
          <p:cNvSpPr>
            <a:spLocks noGrp="1"/>
          </p:cNvSpPr>
          <p:nvPr>
            <p:ph type="ftr" sz="quarter" idx="12"/>
          </p:nvPr>
        </p:nvSpPr>
        <p:spPr/>
        <p:txBody>
          <a:bodyPr/>
          <a:lstStyle/>
          <a:p>
            <a:r>
              <a:rPr lang="en-US"/>
              <a:t>Defense</a:t>
            </a:r>
          </a:p>
        </p:txBody>
      </p:sp>
      <p:sp>
        <p:nvSpPr>
          <p:cNvPr id="7" name="Slide Number Placeholder 6"/>
          <p:cNvSpPr>
            <a:spLocks noGrp="1"/>
          </p:cNvSpPr>
          <p:nvPr>
            <p:ph type="sldNum" sz="quarter" idx="13"/>
          </p:nvPr>
        </p:nvSpPr>
        <p:spPr/>
        <p:txBody>
          <a:bodyPr/>
          <a:lstStyle/>
          <a:p>
            <a:fld id="{77FBF96E-C445-4FF1-86A3-96F5585B6DBD}" type="slidenum">
              <a:rPr lang="en-US" smtClean="0"/>
              <a:t>29</a:t>
            </a:fld>
            <a:endParaRPr lang="en-US"/>
          </a:p>
        </p:txBody>
      </p:sp>
    </p:spTree>
    <p:extLst>
      <p:ext uri="{BB962C8B-B14F-4D97-AF65-F5344CB8AC3E}">
        <p14:creationId xmlns:p14="http://schemas.microsoft.com/office/powerpoint/2010/main" val="1241724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Christo Wilson</a:t>
            </a:r>
          </a:p>
        </p:txBody>
      </p:sp>
      <p:sp>
        <p:nvSpPr>
          <p:cNvPr id="5" name="Date Placeholder 4"/>
          <p:cNvSpPr>
            <a:spLocks noGrp="1"/>
          </p:cNvSpPr>
          <p:nvPr>
            <p:ph type="dt" idx="1"/>
          </p:nvPr>
        </p:nvSpPr>
        <p:spPr/>
        <p:txBody>
          <a:bodyPr/>
          <a:lstStyle/>
          <a:p>
            <a:r>
              <a:rPr lang="en-US"/>
              <a:t>8/22/2012</a:t>
            </a:r>
          </a:p>
        </p:txBody>
      </p:sp>
      <p:sp>
        <p:nvSpPr>
          <p:cNvPr id="6" name="Footer Placeholder 5"/>
          <p:cNvSpPr>
            <a:spLocks noGrp="1"/>
          </p:cNvSpPr>
          <p:nvPr>
            <p:ph type="ftr" sz="quarter" idx="4"/>
          </p:nvPr>
        </p:nvSpPr>
        <p:spPr/>
        <p:txBody>
          <a:bodyPr/>
          <a:lstStyle/>
          <a:p>
            <a:r>
              <a:rPr lang="en-US"/>
              <a:t>Defense</a:t>
            </a:r>
          </a:p>
        </p:txBody>
      </p:sp>
      <p:sp>
        <p:nvSpPr>
          <p:cNvPr id="7" name="Slide Number Placeholder 6"/>
          <p:cNvSpPr>
            <a:spLocks noGrp="1"/>
          </p:cNvSpPr>
          <p:nvPr>
            <p:ph type="sldNum" sz="quarter" idx="5"/>
          </p:nvPr>
        </p:nvSpPr>
        <p:spPr/>
        <p:txBody>
          <a:bodyPr/>
          <a:lstStyle/>
          <a:p>
            <a:fld id="{77FBF96E-C445-4FF1-86A3-96F5585B6DBD}" type="slidenum">
              <a:rPr lang="en-US" smtClean="0"/>
              <a:t>36</a:t>
            </a:fld>
            <a:endParaRPr lang="en-US"/>
          </a:p>
        </p:txBody>
      </p:sp>
    </p:spTree>
    <p:extLst>
      <p:ext uri="{BB962C8B-B14F-4D97-AF65-F5344CB8AC3E}">
        <p14:creationId xmlns:p14="http://schemas.microsoft.com/office/powerpoint/2010/main" val="25441835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FB7646-A273-4C89-A8FD-87A8EC8ED1D2}" type="slidenum">
              <a:rPr lang="en-US"/>
              <a:pPr/>
              <a:t>37</a:t>
            </a:fld>
            <a:endParaRPr lang="en-US"/>
          </a:p>
        </p:txBody>
      </p:sp>
      <p:sp>
        <p:nvSpPr>
          <p:cNvPr id="267266" name="Rectangle 2"/>
          <p:cNvSpPr>
            <a:spLocks noGrp="1" noRot="1" noChangeAspect="1" noChangeArrowheads="1" noTextEdit="1"/>
          </p:cNvSpPr>
          <p:nvPr>
            <p:ph type="sldImg"/>
          </p:nvPr>
        </p:nvSpPr>
        <p:spPr>
          <a:xfrm>
            <a:off x="342900" y="696913"/>
            <a:ext cx="6197600" cy="3486150"/>
          </a:xfrm>
          <a:ln/>
        </p:spPr>
      </p:sp>
      <p:sp>
        <p:nvSpPr>
          <p:cNvPr id="267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641956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76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Christo Wilson</a:t>
            </a:r>
          </a:p>
        </p:txBody>
      </p:sp>
      <p:sp>
        <p:nvSpPr>
          <p:cNvPr id="5" name="Date Placeholder 4"/>
          <p:cNvSpPr>
            <a:spLocks noGrp="1"/>
          </p:cNvSpPr>
          <p:nvPr>
            <p:ph type="dt" idx="11"/>
          </p:nvPr>
        </p:nvSpPr>
        <p:spPr/>
        <p:txBody>
          <a:bodyPr/>
          <a:lstStyle/>
          <a:p>
            <a:r>
              <a:rPr lang="en-US"/>
              <a:t>8/22/2012</a:t>
            </a:r>
          </a:p>
        </p:txBody>
      </p:sp>
      <p:sp>
        <p:nvSpPr>
          <p:cNvPr id="6" name="Footer Placeholder 5"/>
          <p:cNvSpPr>
            <a:spLocks noGrp="1"/>
          </p:cNvSpPr>
          <p:nvPr>
            <p:ph type="ftr" sz="quarter" idx="12"/>
          </p:nvPr>
        </p:nvSpPr>
        <p:spPr/>
        <p:txBody>
          <a:bodyPr/>
          <a:lstStyle/>
          <a:p>
            <a:r>
              <a:rPr lang="en-US"/>
              <a:t>Defense</a:t>
            </a:r>
          </a:p>
        </p:txBody>
      </p:sp>
      <p:sp>
        <p:nvSpPr>
          <p:cNvPr id="7" name="Slide Number Placeholder 6"/>
          <p:cNvSpPr>
            <a:spLocks noGrp="1"/>
          </p:cNvSpPr>
          <p:nvPr>
            <p:ph type="sldNum" sz="quarter" idx="13"/>
          </p:nvPr>
        </p:nvSpPr>
        <p:spPr/>
        <p:txBody>
          <a:bodyPr/>
          <a:lstStyle/>
          <a:p>
            <a:fld id="{77FBF96E-C445-4FF1-86A3-96F5585B6DBD}" type="slidenum">
              <a:rPr lang="en-US" smtClean="0"/>
              <a:t>49</a:t>
            </a:fld>
            <a:endParaRPr lang="en-US"/>
          </a:p>
        </p:txBody>
      </p:sp>
    </p:spTree>
    <p:extLst>
      <p:ext uri="{BB962C8B-B14F-4D97-AF65-F5344CB8AC3E}">
        <p14:creationId xmlns:p14="http://schemas.microsoft.com/office/powerpoint/2010/main" val="23365002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76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Christo Wilson</a:t>
            </a:r>
          </a:p>
        </p:txBody>
      </p:sp>
      <p:sp>
        <p:nvSpPr>
          <p:cNvPr id="5" name="Date Placeholder 4"/>
          <p:cNvSpPr>
            <a:spLocks noGrp="1"/>
          </p:cNvSpPr>
          <p:nvPr>
            <p:ph type="dt" idx="11"/>
          </p:nvPr>
        </p:nvSpPr>
        <p:spPr/>
        <p:txBody>
          <a:bodyPr/>
          <a:lstStyle/>
          <a:p>
            <a:r>
              <a:rPr lang="en-US"/>
              <a:t>8/22/2012</a:t>
            </a:r>
          </a:p>
        </p:txBody>
      </p:sp>
      <p:sp>
        <p:nvSpPr>
          <p:cNvPr id="6" name="Footer Placeholder 5"/>
          <p:cNvSpPr>
            <a:spLocks noGrp="1"/>
          </p:cNvSpPr>
          <p:nvPr>
            <p:ph type="ftr" sz="quarter" idx="12"/>
          </p:nvPr>
        </p:nvSpPr>
        <p:spPr/>
        <p:txBody>
          <a:bodyPr/>
          <a:lstStyle/>
          <a:p>
            <a:r>
              <a:rPr lang="en-US"/>
              <a:t>Defense</a:t>
            </a:r>
          </a:p>
        </p:txBody>
      </p:sp>
      <p:sp>
        <p:nvSpPr>
          <p:cNvPr id="7" name="Slide Number Placeholder 6"/>
          <p:cNvSpPr>
            <a:spLocks noGrp="1"/>
          </p:cNvSpPr>
          <p:nvPr>
            <p:ph type="sldNum" sz="quarter" idx="13"/>
          </p:nvPr>
        </p:nvSpPr>
        <p:spPr/>
        <p:txBody>
          <a:bodyPr/>
          <a:lstStyle/>
          <a:p>
            <a:fld id="{77FBF96E-C445-4FF1-86A3-96F5585B6DBD}" type="slidenum">
              <a:rPr lang="en-US" smtClean="0"/>
              <a:t>50</a:t>
            </a:fld>
            <a:endParaRPr lang="en-US"/>
          </a:p>
        </p:txBody>
      </p:sp>
    </p:spTree>
    <p:extLst>
      <p:ext uri="{BB962C8B-B14F-4D97-AF65-F5344CB8AC3E}">
        <p14:creationId xmlns:p14="http://schemas.microsoft.com/office/powerpoint/2010/main" val="33660697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Christo Wilson</a:t>
            </a:r>
          </a:p>
        </p:txBody>
      </p:sp>
      <p:sp>
        <p:nvSpPr>
          <p:cNvPr id="5" name="Date Placeholder 4"/>
          <p:cNvSpPr>
            <a:spLocks noGrp="1"/>
          </p:cNvSpPr>
          <p:nvPr>
            <p:ph type="dt" idx="1"/>
          </p:nvPr>
        </p:nvSpPr>
        <p:spPr/>
        <p:txBody>
          <a:bodyPr/>
          <a:lstStyle/>
          <a:p>
            <a:r>
              <a:rPr lang="en-US"/>
              <a:t>8/22/2012</a:t>
            </a:r>
          </a:p>
        </p:txBody>
      </p:sp>
      <p:sp>
        <p:nvSpPr>
          <p:cNvPr id="6" name="Footer Placeholder 5"/>
          <p:cNvSpPr>
            <a:spLocks noGrp="1"/>
          </p:cNvSpPr>
          <p:nvPr>
            <p:ph type="ftr" sz="quarter" idx="4"/>
          </p:nvPr>
        </p:nvSpPr>
        <p:spPr/>
        <p:txBody>
          <a:bodyPr/>
          <a:lstStyle/>
          <a:p>
            <a:r>
              <a:rPr lang="en-US"/>
              <a:t>Defense</a:t>
            </a:r>
          </a:p>
        </p:txBody>
      </p:sp>
      <p:sp>
        <p:nvSpPr>
          <p:cNvPr id="7" name="Slide Number Placeholder 6"/>
          <p:cNvSpPr>
            <a:spLocks noGrp="1"/>
          </p:cNvSpPr>
          <p:nvPr>
            <p:ph type="sldNum" sz="quarter" idx="5"/>
          </p:nvPr>
        </p:nvSpPr>
        <p:spPr/>
        <p:txBody>
          <a:bodyPr/>
          <a:lstStyle/>
          <a:p>
            <a:fld id="{77FBF96E-C445-4FF1-86A3-96F5585B6DBD}" type="slidenum">
              <a:rPr lang="en-US" smtClean="0"/>
              <a:t>55</a:t>
            </a:fld>
            <a:endParaRPr lang="en-US"/>
          </a:p>
        </p:txBody>
      </p:sp>
    </p:spTree>
    <p:extLst>
      <p:ext uri="{BB962C8B-B14F-4D97-AF65-F5344CB8AC3E}">
        <p14:creationId xmlns:p14="http://schemas.microsoft.com/office/powerpoint/2010/main" val="2430504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1058C3-E666-4321-B6ED-864E022E7AA9}" type="slidenum">
              <a:rPr lang="en-US"/>
              <a:pPr/>
              <a:t>4</a:t>
            </a:fld>
            <a:endParaRPr lang="en-US"/>
          </a:p>
        </p:txBody>
      </p:sp>
      <p:sp>
        <p:nvSpPr>
          <p:cNvPr id="256002" name="Rectangle 2"/>
          <p:cNvSpPr>
            <a:spLocks noGrp="1" noRot="1" noChangeAspect="1" noChangeArrowheads="1" noTextEdit="1"/>
          </p:cNvSpPr>
          <p:nvPr>
            <p:ph type="sldImg"/>
          </p:nvPr>
        </p:nvSpPr>
        <p:spPr>
          <a:xfrm>
            <a:off x="342900" y="696913"/>
            <a:ext cx="6197600" cy="3486150"/>
          </a:xfrm>
          <a:ln/>
        </p:spPr>
      </p:sp>
      <p:sp>
        <p:nvSpPr>
          <p:cNvPr id="2560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468874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Christo Wilson</a:t>
            </a:r>
          </a:p>
        </p:txBody>
      </p:sp>
      <p:sp>
        <p:nvSpPr>
          <p:cNvPr id="5" name="Date Placeholder 4"/>
          <p:cNvSpPr>
            <a:spLocks noGrp="1"/>
          </p:cNvSpPr>
          <p:nvPr>
            <p:ph type="dt" idx="1"/>
          </p:nvPr>
        </p:nvSpPr>
        <p:spPr/>
        <p:txBody>
          <a:bodyPr/>
          <a:lstStyle/>
          <a:p>
            <a:r>
              <a:rPr lang="en-US"/>
              <a:t>8/22/2012</a:t>
            </a:r>
          </a:p>
        </p:txBody>
      </p:sp>
      <p:sp>
        <p:nvSpPr>
          <p:cNvPr id="6" name="Footer Placeholder 5"/>
          <p:cNvSpPr>
            <a:spLocks noGrp="1"/>
          </p:cNvSpPr>
          <p:nvPr>
            <p:ph type="ftr" sz="quarter" idx="4"/>
          </p:nvPr>
        </p:nvSpPr>
        <p:spPr/>
        <p:txBody>
          <a:bodyPr/>
          <a:lstStyle/>
          <a:p>
            <a:r>
              <a:rPr lang="en-US"/>
              <a:t>Defense</a:t>
            </a:r>
          </a:p>
        </p:txBody>
      </p:sp>
      <p:sp>
        <p:nvSpPr>
          <p:cNvPr id="7" name="Slide Number Placeholder 6"/>
          <p:cNvSpPr>
            <a:spLocks noGrp="1"/>
          </p:cNvSpPr>
          <p:nvPr>
            <p:ph type="sldNum" sz="quarter" idx="5"/>
          </p:nvPr>
        </p:nvSpPr>
        <p:spPr/>
        <p:txBody>
          <a:bodyPr/>
          <a:lstStyle/>
          <a:p>
            <a:fld id="{77FBF96E-C445-4FF1-86A3-96F5585B6DBD}" type="slidenum">
              <a:rPr lang="en-US" smtClean="0"/>
              <a:t>57</a:t>
            </a:fld>
            <a:endParaRPr lang="en-US"/>
          </a:p>
        </p:txBody>
      </p:sp>
    </p:spTree>
    <p:extLst>
      <p:ext uri="{BB962C8B-B14F-4D97-AF65-F5344CB8AC3E}">
        <p14:creationId xmlns:p14="http://schemas.microsoft.com/office/powerpoint/2010/main" val="36746272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81107B-19A9-498B-B853-362FD07F76A3}" type="slidenum">
              <a:rPr lang="en-US"/>
              <a:pPr/>
              <a:t>64</a:t>
            </a:fld>
            <a:endParaRPr lang="en-US"/>
          </a:p>
        </p:txBody>
      </p:sp>
      <p:sp>
        <p:nvSpPr>
          <p:cNvPr id="98306" name="Rectangle 2"/>
          <p:cNvSpPr>
            <a:spLocks noGrp="1" noRot="1" noChangeAspect="1" noChangeArrowheads="1" noTextEdit="1"/>
          </p:cNvSpPr>
          <p:nvPr>
            <p:ph type="sldImg"/>
          </p:nvPr>
        </p:nvSpPr>
        <p:spPr>
          <a:xfrm>
            <a:off x="342900" y="696913"/>
            <a:ext cx="6197600" cy="3486150"/>
          </a:xfrm>
          <a:ln/>
        </p:spPr>
      </p:sp>
      <p:sp>
        <p:nvSpPr>
          <p:cNvPr id="98307" name="Rectangle 3"/>
          <p:cNvSpPr>
            <a:spLocks noGrp="1" noChangeArrowheads="1"/>
          </p:cNvSpPr>
          <p:nvPr>
            <p:ph type="body" idx="1"/>
          </p:nvPr>
        </p:nvSpPr>
        <p:spPr>
          <a:xfrm>
            <a:off x="688182" y="4416510"/>
            <a:ext cx="5505450" cy="4183220"/>
          </a:xfrm>
        </p:spPr>
        <p:txBody>
          <a:bodyPr/>
          <a:lstStyle/>
          <a:p>
            <a:endParaRPr lang="en-US"/>
          </a:p>
        </p:txBody>
      </p:sp>
    </p:spTree>
    <p:extLst>
      <p:ext uri="{BB962C8B-B14F-4D97-AF65-F5344CB8AC3E}">
        <p14:creationId xmlns:p14="http://schemas.microsoft.com/office/powerpoint/2010/main" val="18088767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8508F09A-D615-B948-84ED-6323A0C4769B}" type="slidenum">
              <a:rPr lang="en-US" sz="1200" b="0"/>
              <a:pPr eaLnBrk="1" hangingPunct="1"/>
              <a:t>65</a:t>
            </a:fld>
            <a:endParaRPr lang="en-US" sz="1200" b="0"/>
          </a:p>
        </p:txBody>
      </p:sp>
      <p:sp>
        <p:nvSpPr>
          <p:cNvPr id="27651" name="Rectangle 2"/>
          <p:cNvSpPr>
            <a:spLocks noGrp="1" noRot="1" noChangeAspect="1" noChangeArrowheads="1" noTextEdit="1"/>
          </p:cNvSpPr>
          <p:nvPr>
            <p:ph type="sldImg"/>
          </p:nvPr>
        </p:nvSpPr>
        <p:spPr>
          <a:xfrm>
            <a:off x="381000" y="685800"/>
            <a:ext cx="6096000" cy="3429000"/>
          </a:xfrm>
          <a:ln/>
        </p:spPr>
      </p:sp>
      <p:sp>
        <p:nvSpPr>
          <p:cNvPr id="2765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74253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29A6DEE3-E979-7342-A584-94647FE6DA59}" type="slidenum">
              <a:rPr lang="en-US" sz="1200" b="0"/>
              <a:pPr eaLnBrk="1" hangingPunct="1"/>
              <a:t>66</a:t>
            </a:fld>
            <a:endParaRPr lang="en-US" sz="1200" b="0"/>
          </a:p>
        </p:txBody>
      </p:sp>
      <p:sp>
        <p:nvSpPr>
          <p:cNvPr id="29699" name="Rectangle 2"/>
          <p:cNvSpPr>
            <a:spLocks noGrp="1" noRot="1" noChangeAspect="1" noChangeArrowheads="1"/>
          </p:cNvSpPr>
          <p:nvPr>
            <p:ph type="sldImg"/>
          </p:nvPr>
        </p:nvSpPr>
        <p:spPr>
          <a:xfrm>
            <a:off x="582613" y="796925"/>
            <a:ext cx="5695950" cy="3205163"/>
          </a:xfrm>
          <a:solidFill>
            <a:srgbClr val="FFFFFF"/>
          </a:solidFill>
          <a:ln/>
        </p:spPr>
      </p:sp>
      <p:sp>
        <p:nvSpPr>
          <p:cNvPr id="29700" name="Rectangle 3"/>
          <p:cNvSpPr>
            <a:spLocks noGrp="1" noChangeArrowheads="1"/>
          </p:cNvSpPr>
          <p:nvPr>
            <p:ph type="body" idx="1"/>
          </p:nvPr>
        </p:nvSpPr>
        <p:spPr>
          <a:xfrm>
            <a:off x="914400" y="4346575"/>
            <a:ext cx="5029200" cy="3849688"/>
          </a:xfrm>
          <a:solidFill>
            <a:srgbClr val="FFFFFF"/>
          </a:solidFill>
          <a:ln>
            <a:solidFill>
              <a:srgbClr val="000000"/>
            </a:solidFill>
          </a:ln>
        </p:spPr>
        <p:txBody>
          <a:bodyPr lIns="86493" tIns="43247" rIns="86493" bIns="43247"/>
          <a:lstStyle/>
          <a:p>
            <a:pPr eaLnBrk="1" hangingPunct="1"/>
            <a:r>
              <a:rPr lang="en-US" sz="1100"/>
              <a:t>that can occur as a result of: </a:t>
            </a:r>
          </a:p>
          <a:p>
            <a:pPr lvl="1" eaLnBrk="1" hangingPunct="1"/>
            <a:r>
              <a:rPr lang="en-US"/>
              <a:t>random initial neighbor selection</a:t>
            </a:r>
          </a:p>
          <a:p>
            <a:pPr lvl="1" eaLnBrk="1" hangingPunct="1"/>
            <a:r>
              <a:rPr lang="en-US"/>
              <a:t>aggressive partition repair</a:t>
            </a:r>
          </a:p>
          <a:p>
            <a:pPr lvl="1" eaLnBrk="1" hangingPunct="1"/>
            <a:r>
              <a:rPr lang="en-US"/>
              <a:t>multicast group membership changes</a:t>
            </a:r>
          </a:p>
          <a:p>
            <a:pPr lvl="1" eaLnBrk="1" hangingPunct="1"/>
            <a:r>
              <a:rPr lang="en-US"/>
              <a:t>transient nature of underlying physical network conditions</a:t>
            </a:r>
          </a:p>
          <a:p>
            <a:pPr eaLnBrk="1" hangingPunct="1"/>
            <a:endParaRPr lang="en-US"/>
          </a:p>
        </p:txBody>
      </p:sp>
    </p:spTree>
    <p:extLst>
      <p:ext uri="{BB962C8B-B14F-4D97-AF65-F5344CB8AC3E}">
        <p14:creationId xmlns:p14="http://schemas.microsoft.com/office/powerpoint/2010/main" val="16909528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A4F1AE62-A62F-1D48-8824-3466DA89E358}" type="slidenum">
              <a:rPr lang="en-US" sz="1200" b="0"/>
              <a:pPr eaLnBrk="1" hangingPunct="1"/>
              <a:t>67</a:t>
            </a:fld>
            <a:endParaRPr lang="en-US" sz="1200" b="0"/>
          </a:p>
        </p:txBody>
      </p:sp>
      <p:sp>
        <p:nvSpPr>
          <p:cNvPr id="31747" name="Rectangle 2"/>
          <p:cNvSpPr>
            <a:spLocks noGrp="1" noRot="1" noChangeAspect="1" noChangeArrowheads="1" noTextEdit="1"/>
          </p:cNvSpPr>
          <p:nvPr>
            <p:ph type="sldImg"/>
          </p:nvPr>
        </p:nvSpPr>
        <p:spPr>
          <a:xfrm>
            <a:off x="381000" y="685800"/>
            <a:ext cx="6096000" cy="3429000"/>
          </a:xfrm>
          <a:ln/>
        </p:spPr>
      </p:sp>
      <p:sp>
        <p:nvSpPr>
          <p:cNvPr id="3174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8579370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A9D467AF-EFBD-C54E-B22B-E0627AAA6EB0}" type="slidenum">
              <a:rPr lang="en-US" sz="1200" b="0"/>
              <a:pPr eaLnBrk="1" hangingPunct="1"/>
              <a:t>68</a:t>
            </a:fld>
            <a:endParaRPr lang="en-US" sz="1200" b="0"/>
          </a:p>
        </p:txBody>
      </p:sp>
      <p:sp>
        <p:nvSpPr>
          <p:cNvPr id="35843"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35844"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9680603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22B341C1-F779-D145-8711-A13D521182A3}" type="slidenum">
              <a:rPr lang="en-US" sz="1200" b="0"/>
              <a:pPr eaLnBrk="1" hangingPunct="1"/>
              <a:t>69</a:t>
            </a:fld>
            <a:endParaRPr lang="en-US" sz="1200" b="0"/>
          </a:p>
        </p:txBody>
      </p:sp>
      <p:sp>
        <p:nvSpPr>
          <p:cNvPr id="37891" name="Rectangle 2"/>
          <p:cNvSpPr>
            <a:spLocks noGrp="1" noRot="1" noChangeAspect="1" noChangeArrowheads="1" noTextEdit="1"/>
          </p:cNvSpPr>
          <p:nvPr>
            <p:ph type="sldImg"/>
          </p:nvPr>
        </p:nvSpPr>
        <p:spPr>
          <a:xfrm>
            <a:off x="381000" y="685800"/>
            <a:ext cx="6096000" cy="3429000"/>
          </a:xfrm>
          <a:ln/>
        </p:spPr>
      </p:sp>
      <p:sp>
        <p:nvSpPr>
          <p:cNvPr id="3789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2249470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0BF911C7-E8B9-7147-A5BD-FCD30391F070}" type="slidenum">
              <a:rPr lang="en-US" sz="1200" b="0"/>
              <a:pPr eaLnBrk="1" hangingPunct="1"/>
              <a:t>70</a:t>
            </a:fld>
            <a:endParaRPr lang="en-US" sz="1200" b="0"/>
          </a:p>
        </p:txBody>
      </p:sp>
      <p:sp>
        <p:nvSpPr>
          <p:cNvPr id="39939" name="Rectangle 2"/>
          <p:cNvSpPr>
            <a:spLocks noGrp="1" noRot="1" noChangeAspect="1" noChangeArrowheads="1" noTextEdit="1"/>
          </p:cNvSpPr>
          <p:nvPr>
            <p:ph type="sldImg"/>
          </p:nvPr>
        </p:nvSpPr>
        <p:spPr>
          <a:xfrm>
            <a:off x="381000" y="685800"/>
            <a:ext cx="6096000" cy="3429000"/>
          </a:xfrm>
          <a:ln/>
        </p:spPr>
      </p:sp>
      <p:sp>
        <p:nvSpPr>
          <p:cNvPr id="3994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0274604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CA544512-1232-D743-9507-A501BB810D81}" type="slidenum">
              <a:rPr lang="en-US" sz="1200" b="0"/>
              <a:pPr eaLnBrk="1" hangingPunct="1"/>
              <a:t>71</a:t>
            </a:fld>
            <a:endParaRPr lang="en-US" sz="1200" b="0"/>
          </a:p>
        </p:txBody>
      </p:sp>
      <p:sp>
        <p:nvSpPr>
          <p:cNvPr id="41987" name="Rectangle 2"/>
          <p:cNvSpPr>
            <a:spLocks noGrp="1" noRot="1" noChangeAspect="1" noChangeArrowheads="1" noTextEdit="1"/>
          </p:cNvSpPr>
          <p:nvPr>
            <p:ph type="sldImg"/>
          </p:nvPr>
        </p:nvSpPr>
        <p:spPr>
          <a:xfrm>
            <a:off x="381000" y="685800"/>
            <a:ext cx="6096000" cy="3429000"/>
          </a:xfrm>
          <a:ln/>
        </p:spPr>
      </p:sp>
      <p:sp>
        <p:nvSpPr>
          <p:cNvPr id="4198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9828827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3FFB36E8-E83F-0542-9C89-547E8ED256B0}" type="slidenum">
              <a:rPr lang="en-US" sz="1200" b="0"/>
              <a:pPr eaLnBrk="1" hangingPunct="1"/>
              <a:t>72</a:t>
            </a:fld>
            <a:endParaRPr lang="en-US" sz="1200" b="0"/>
          </a:p>
        </p:txBody>
      </p:sp>
      <p:sp>
        <p:nvSpPr>
          <p:cNvPr id="44035" name="Rectangle 2"/>
          <p:cNvSpPr>
            <a:spLocks noGrp="1" noRot="1" noChangeAspect="1" noChangeArrowheads="1" noTextEdit="1"/>
          </p:cNvSpPr>
          <p:nvPr>
            <p:ph type="sldImg"/>
          </p:nvPr>
        </p:nvSpPr>
        <p:spPr>
          <a:xfrm>
            <a:off x="381000" y="685800"/>
            <a:ext cx="6096000" cy="3429000"/>
          </a:xfrm>
          <a:ln/>
        </p:spPr>
      </p:sp>
      <p:sp>
        <p:nvSpPr>
          <p:cNvPr id="4403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2675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F35AC84C-4767-F04F-9F71-15CC9987AC98}" type="slidenum">
              <a:rPr lang="en-US" sz="1200" b="0"/>
              <a:pPr eaLnBrk="1" hangingPunct="1"/>
              <a:t>5</a:t>
            </a:fld>
            <a:endParaRPr lang="en-US" sz="1200" b="0"/>
          </a:p>
        </p:txBody>
      </p:sp>
      <p:sp>
        <p:nvSpPr>
          <p:cNvPr id="21507" name="Rectangle 2"/>
          <p:cNvSpPr>
            <a:spLocks noGrp="1" noRot="1" noChangeAspect="1" noChangeArrowheads="1" noTextEdit="1"/>
          </p:cNvSpPr>
          <p:nvPr>
            <p:ph type="sldImg"/>
          </p:nvPr>
        </p:nvSpPr>
        <p:spPr>
          <a:xfrm>
            <a:off x="381000" y="685800"/>
            <a:ext cx="6096000" cy="3429000"/>
          </a:xfrm>
          <a:ln/>
        </p:spPr>
      </p:sp>
      <p:sp>
        <p:nvSpPr>
          <p:cNvPr id="2150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6109729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45AFAE8C-E412-6F44-A218-D860B31226E3}" type="slidenum">
              <a:rPr lang="en-US" sz="1200" b="0"/>
              <a:pPr eaLnBrk="1" hangingPunct="1"/>
              <a:t>73</a:t>
            </a:fld>
            <a:endParaRPr lang="en-US" sz="1200" b="0"/>
          </a:p>
        </p:txBody>
      </p:sp>
      <p:sp>
        <p:nvSpPr>
          <p:cNvPr id="46083" name="Rectangle 2"/>
          <p:cNvSpPr>
            <a:spLocks noGrp="1" noRot="1" noChangeAspect="1" noChangeArrowheads="1" noTextEdit="1"/>
          </p:cNvSpPr>
          <p:nvPr>
            <p:ph type="sldImg"/>
          </p:nvPr>
        </p:nvSpPr>
        <p:spPr>
          <a:xfrm>
            <a:off x="381000" y="685800"/>
            <a:ext cx="6096000" cy="3429000"/>
          </a:xfrm>
          <a:ln/>
        </p:spPr>
      </p:sp>
      <p:sp>
        <p:nvSpPr>
          <p:cNvPr id="4608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6732934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9A06A9A8-DDE5-B044-81F8-15ADE7266C62}" type="slidenum">
              <a:rPr lang="en-US" sz="1200" b="0"/>
              <a:pPr eaLnBrk="1" hangingPunct="1"/>
              <a:t>74</a:t>
            </a:fld>
            <a:endParaRPr lang="en-US" sz="1200" b="0"/>
          </a:p>
        </p:txBody>
      </p:sp>
      <p:sp>
        <p:nvSpPr>
          <p:cNvPr id="48131" name="Rectangle 2"/>
          <p:cNvSpPr>
            <a:spLocks noGrp="1" noRot="1" noChangeAspect="1" noChangeArrowheads="1" noTextEdit="1"/>
          </p:cNvSpPr>
          <p:nvPr>
            <p:ph type="sldImg"/>
          </p:nvPr>
        </p:nvSpPr>
        <p:spPr>
          <a:xfrm>
            <a:off x="381000" y="685800"/>
            <a:ext cx="6096000" cy="3429000"/>
          </a:xfrm>
          <a:ln/>
        </p:spPr>
      </p:sp>
      <p:sp>
        <p:nvSpPr>
          <p:cNvPr id="4813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7360553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2F8A0D62-D6D9-8341-A4AD-EB1A31D8F479}" type="slidenum">
              <a:rPr lang="en-US" sz="1200" b="0"/>
              <a:pPr eaLnBrk="1" hangingPunct="1"/>
              <a:t>75</a:t>
            </a:fld>
            <a:endParaRPr lang="en-US" sz="1200" b="0"/>
          </a:p>
        </p:txBody>
      </p:sp>
      <p:sp>
        <p:nvSpPr>
          <p:cNvPr id="50179" name="Rectangle 2"/>
          <p:cNvSpPr>
            <a:spLocks noGrp="1" noRot="1" noChangeAspect="1" noChangeArrowheads="1" noTextEdit="1"/>
          </p:cNvSpPr>
          <p:nvPr>
            <p:ph type="sldImg"/>
          </p:nvPr>
        </p:nvSpPr>
        <p:spPr>
          <a:xfrm>
            <a:off x="381000" y="685800"/>
            <a:ext cx="6096000" cy="3429000"/>
          </a:xfrm>
          <a:ln/>
        </p:spPr>
      </p:sp>
      <p:sp>
        <p:nvSpPr>
          <p:cNvPr id="5018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5252583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6BE62441-E589-414E-A25D-1EA8270BBD35}" type="slidenum">
              <a:rPr lang="en-US" sz="1200" b="0"/>
              <a:pPr eaLnBrk="1" hangingPunct="1"/>
              <a:t>76</a:t>
            </a:fld>
            <a:endParaRPr lang="en-US" sz="1200" b="0"/>
          </a:p>
        </p:txBody>
      </p:sp>
      <p:sp>
        <p:nvSpPr>
          <p:cNvPr id="52227" name="Rectangle 2"/>
          <p:cNvSpPr>
            <a:spLocks noGrp="1" noRot="1" noChangeAspect="1" noChangeArrowheads="1" noTextEdit="1"/>
          </p:cNvSpPr>
          <p:nvPr>
            <p:ph type="sldImg"/>
          </p:nvPr>
        </p:nvSpPr>
        <p:spPr>
          <a:xfrm>
            <a:off x="381000" y="685800"/>
            <a:ext cx="6096000" cy="3429000"/>
          </a:xfrm>
          <a:ln/>
        </p:spPr>
      </p:sp>
      <p:sp>
        <p:nvSpPr>
          <p:cNvPr id="5222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9469176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36CB95E7-A23F-7041-8B31-9C02F86702FF}" type="slidenum">
              <a:rPr lang="en-US" sz="1200" b="0"/>
              <a:pPr eaLnBrk="1" hangingPunct="1"/>
              <a:t>77</a:t>
            </a:fld>
            <a:endParaRPr lang="en-US" sz="1200" b="0"/>
          </a:p>
        </p:txBody>
      </p:sp>
      <p:sp>
        <p:nvSpPr>
          <p:cNvPr id="54275" name="Rectangle 2"/>
          <p:cNvSpPr>
            <a:spLocks noGrp="1" noRot="1" noChangeAspect="1" noChangeArrowheads="1" noTextEdit="1"/>
          </p:cNvSpPr>
          <p:nvPr>
            <p:ph type="sldImg"/>
          </p:nvPr>
        </p:nvSpPr>
        <p:spPr>
          <a:xfrm>
            <a:off x="381000" y="685800"/>
            <a:ext cx="6096000" cy="3429000"/>
          </a:xfrm>
          <a:ln/>
        </p:spPr>
      </p:sp>
      <p:sp>
        <p:nvSpPr>
          <p:cNvPr id="5427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7167792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AC4C339C-2431-D546-B01F-14A7D7B6DD9B}" type="slidenum">
              <a:rPr lang="en-US" sz="1200" b="0"/>
              <a:pPr eaLnBrk="1" hangingPunct="1"/>
              <a:t>78</a:t>
            </a:fld>
            <a:endParaRPr lang="en-US" sz="1200" b="0"/>
          </a:p>
        </p:txBody>
      </p:sp>
      <p:sp>
        <p:nvSpPr>
          <p:cNvPr id="56323" name="Rectangle 2"/>
          <p:cNvSpPr>
            <a:spLocks noGrp="1" noRot="1" noChangeAspect="1" noChangeArrowheads="1" noTextEdit="1"/>
          </p:cNvSpPr>
          <p:nvPr>
            <p:ph type="sldImg"/>
          </p:nvPr>
        </p:nvSpPr>
        <p:spPr>
          <a:xfrm>
            <a:off x="381000" y="685800"/>
            <a:ext cx="6096000" cy="3429000"/>
          </a:xfrm>
          <a:ln/>
        </p:spPr>
      </p:sp>
      <p:sp>
        <p:nvSpPr>
          <p:cNvPr id="5632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1012087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3FEA8CFB-3E2F-4A44-86DE-F0A5F7B99989}" type="slidenum">
              <a:rPr lang="en-US" sz="1200" b="0"/>
              <a:pPr eaLnBrk="1" hangingPunct="1"/>
              <a:t>79</a:t>
            </a:fld>
            <a:endParaRPr lang="en-US" sz="1200" b="0"/>
          </a:p>
        </p:txBody>
      </p:sp>
      <p:sp>
        <p:nvSpPr>
          <p:cNvPr id="58371" name="Rectangle 2"/>
          <p:cNvSpPr>
            <a:spLocks noGrp="1" noRot="1" noChangeAspect="1" noChangeArrowheads="1" noTextEdit="1"/>
          </p:cNvSpPr>
          <p:nvPr>
            <p:ph type="sldImg"/>
          </p:nvPr>
        </p:nvSpPr>
        <p:spPr>
          <a:xfrm>
            <a:off x="381000" y="685800"/>
            <a:ext cx="6096000" cy="3429000"/>
          </a:xfrm>
          <a:ln/>
        </p:spPr>
      </p:sp>
      <p:sp>
        <p:nvSpPr>
          <p:cNvPr id="5837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8560433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3F2A7F23-0D99-DF49-9F66-88210C289EA2}" type="slidenum">
              <a:rPr lang="en-US" sz="1200" b="0"/>
              <a:pPr eaLnBrk="1" hangingPunct="1"/>
              <a:t>81</a:t>
            </a:fld>
            <a:endParaRPr lang="en-US" sz="1200" b="0"/>
          </a:p>
        </p:txBody>
      </p:sp>
      <p:sp>
        <p:nvSpPr>
          <p:cNvPr id="62467" name="Rectangle 2"/>
          <p:cNvSpPr>
            <a:spLocks noGrp="1" noRot="1" noChangeAspect="1" noChangeArrowheads="1" noTextEdit="1"/>
          </p:cNvSpPr>
          <p:nvPr>
            <p:ph type="sldImg"/>
          </p:nvPr>
        </p:nvSpPr>
        <p:spPr>
          <a:xfrm>
            <a:off x="381000" y="685800"/>
            <a:ext cx="6096000" cy="3429000"/>
          </a:xfrm>
          <a:ln/>
        </p:spPr>
      </p:sp>
      <p:sp>
        <p:nvSpPr>
          <p:cNvPr id="6246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0472098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6EEC22E5-1F3D-014B-89FB-3093EEBCE878}" type="slidenum">
              <a:rPr lang="en-US" sz="1200" b="0"/>
              <a:pPr eaLnBrk="1" hangingPunct="1"/>
              <a:t>82</a:t>
            </a:fld>
            <a:endParaRPr lang="en-US" sz="1200" b="0"/>
          </a:p>
        </p:txBody>
      </p:sp>
      <p:sp>
        <p:nvSpPr>
          <p:cNvPr id="64515" name="Rectangle 2"/>
          <p:cNvSpPr>
            <a:spLocks noGrp="1" noRot="1" noChangeAspect="1" noChangeArrowheads="1" noTextEdit="1"/>
          </p:cNvSpPr>
          <p:nvPr>
            <p:ph type="sldImg"/>
          </p:nvPr>
        </p:nvSpPr>
        <p:spPr>
          <a:xfrm>
            <a:off x="381000" y="685800"/>
            <a:ext cx="6096000" cy="3429000"/>
          </a:xfrm>
          <a:ln/>
        </p:spPr>
      </p:sp>
      <p:sp>
        <p:nvSpPr>
          <p:cNvPr id="6451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8782968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22967975-C4FF-E44D-A108-979E24A4E543}" type="slidenum">
              <a:rPr lang="en-US" sz="1200" b="0"/>
              <a:pPr eaLnBrk="1" hangingPunct="1"/>
              <a:t>83</a:t>
            </a:fld>
            <a:endParaRPr lang="en-US" sz="1200" b="0"/>
          </a:p>
        </p:txBody>
      </p:sp>
      <p:sp>
        <p:nvSpPr>
          <p:cNvPr id="66563" name="Rectangle 2"/>
          <p:cNvSpPr>
            <a:spLocks noGrp="1" noRot="1" noChangeAspect="1" noChangeArrowheads="1" noTextEdit="1"/>
          </p:cNvSpPr>
          <p:nvPr>
            <p:ph type="sldImg"/>
          </p:nvPr>
        </p:nvSpPr>
        <p:spPr>
          <a:xfrm>
            <a:off x="381000" y="685800"/>
            <a:ext cx="6096000" cy="3429000"/>
          </a:xfrm>
          <a:ln/>
        </p:spPr>
      </p:sp>
      <p:sp>
        <p:nvSpPr>
          <p:cNvPr id="6656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960521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37A083CA-CC2E-9841-82E6-A5EC5FE98F74}" type="slidenum">
              <a:rPr lang="en-US" sz="1200" b="0"/>
              <a:pPr eaLnBrk="1" hangingPunct="1"/>
              <a:t>6</a:t>
            </a:fld>
            <a:endParaRPr lang="en-US" sz="1200" b="0"/>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2950090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D8ED460B-ED91-4544-A980-DEF1ABC33A62}" type="slidenum">
              <a:rPr lang="en-US" sz="1200" b="0"/>
              <a:pPr eaLnBrk="1" hangingPunct="1"/>
              <a:t>84</a:t>
            </a:fld>
            <a:endParaRPr lang="en-US" sz="1200" b="0"/>
          </a:p>
        </p:txBody>
      </p:sp>
      <p:sp>
        <p:nvSpPr>
          <p:cNvPr id="68611" name="Rectangle 2"/>
          <p:cNvSpPr>
            <a:spLocks noGrp="1" noRot="1" noChangeAspect="1" noChangeArrowheads="1" noTextEdit="1"/>
          </p:cNvSpPr>
          <p:nvPr>
            <p:ph type="sldImg"/>
          </p:nvPr>
        </p:nvSpPr>
        <p:spPr>
          <a:xfrm>
            <a:off x="381000" y="685800"/>
            <a:ext cx="6096000" cy="3429000"/>
          </a:xfrm>
          <a:ln/>
        </p:spPr>
      </p:sp>
      <p:sp>
        <p:nvSpPr>
          <p:cNvPr id="6861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821209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6EBBF61D-844A-3142-B3EC-4E00A31327EB}" type="slidenum">
              <a:rPr lang="en-US" sz="1200" b="0"/>
              <a:pPr eaLnBrk="1" hangingPunct="1"/>
              <a:t>85</a:t>
            </a:fld>
            <a:endParaRPr lang="en-US" sz="1200" b="0"/>
          </a:p>
        </p:txBody>
      </p:sp>
      <p:sp>
        <p:nvSpPr>
          <p:cNvPr id="70659" name="Rectangle 2"/>
          <p:cNvSpPr>
            <a:spLocks noGrp="1" noRot="1" noChangeAspect="1" noChangeArrowheads="1" noTextEdit="1"/>
          </p:cNvSpPr>
          <p:nvPr>
            <p:ph type="sldImg"/>
          </p:nvPr>
        </p:nvSpPr>
        <p:spPr>
          <a:xfrm>
            <a:off x="381000" y="685800"/>
            <a:ext cx="6096000" cy="3429000"/>
          </a:xfrm>
          <a:ln/>
        </p:spPr>
      </p:sp>
      <p:sp>
        <p:nvSpPr>
          <p:cNvPr id="7066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2730698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6A9E15ED-FE66-874A-BB2D-EFE0DBB8955E}" type="slidenum">
              <a:rPr lang="en-US" sz="1200" b="0"/>
              <a:pPr eaLnBrk="1" hangingPunct="1"/>
              <a:t>86</a:t>
            </a:fld>
            <a:endParaRPr lang="en-US" sz="1200" b="0"/>
          </a:p>
        </p:txBody>
      </p:sp>
      <p:sp>
        <p:nvSpPr>
          <p:cNvPr id="72707" name="Rectangle 2"/>
          <p:cNvSpPr>
            <a:spLocks noGrp="1" noRot="1" noChangeAspect="1" noChangeArrowheads="1" noTextEdit="1"/>
          </p:cNvSpPr>
          <p:nvPr>
            <p:ph type="sldImg"/>
          </p:nvPr>
        </p:nvSpPr>
        <p:spPr>
          <a:xfrm>
            <a:off x="381000" y="685800"/>
            <a:ext cx="6096000" cy="3429000"/>
          </a:xfrm>
          <a:ln/>
        </p:spPr>
      </p:sp>
      <p:sp>
        <p:nvSpPr>
          <p:cNvPr id="7270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005465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D46E66F5-5C92-4749-813C-9DED0387CBAF}" type="slidenum">
              <a:rPr lang="en-US" sz="1200" b="0"/>
              <a:pPr eaLnBrk="1" hangingPunct="1"/>
              <a:t>87</a:t>
            </a:fld>
            <a:endParaRPr lang="en-US" sz="1200" b="0"/>
          </a:p>
        </p:txBody>
      </p:sp>
      <p:sp>
        <p:nvSpPr>
          <p:cNvPr id="74755" name="Rectangle 2"/>
          <p:cNvSpPr>
            <a:spLocks noGrp="1" noRot="1" noChangeAspect="1" noChangeArrowheads="1" noTextEdit="1"/>
          </p:cNvSpPr>
          <p:nvPr>
            <p:ph type="sldImg"/>
          </p:nvPr>
        </p:nvSpPr>
        <p:spPr>
          <a:xfrm>
            <a:off x="381000" y="685800"/>
            <a:ext cx="6096000" cy="3429000"/>
          </a:xfrm>
          <a:ln/>
        </p:spPr>
      </p:sp>
      <p:sp>
        <p:nvSpPr>
          <p:cNvPr id="7475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6217431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873E4366-4AA2-A24C-A30E-84FFED9AA151}" type="slidenum">
              <a:rPr lang="en-US" sz="1200" b="0"/>
              <a:pPr eaLnBrk="1" hangingPunct="1"/>
              <a:t>88</a:t>
            </a:fld>
            <a:endParaRPr lang="en-US" sz="1200" b="0"/>
          </a:p>
        </p:txBody>
      </p:sp>
      <p:sp>
        <p:nvSpPr>
          <p:cNvPr id="76803" name="Rectangle 2"/>
          <p:cNvSpPr>
            <a:spLocks noGrp="1" noRot="1" noChangeAspect="1" noChangeArrowheads="1" noTextEdit="1"/>
          </p:cNvSpPr>
          <p:nvPr>
            <p:ph type="sldImg"/>
          </p:nvPr>
        </p:nvSpPr>
        <p:spPr>
          <a:xfrm>
            <a:off x="381000" y="685800"/>
            <a:ext cx="6096000" cy="3429000"/>
          </a:xfrm>
          <a:ln/>
        </p:spPr>
      </p:sp>
      <p:sp>
        <p:nvSpPr>
          <p:cNvPr id="7680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7472972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6AEA4ACF-E2C8-C747-9DAC-44142CD7AEFA}" type="slidenum">
              <a:rPr lang="en-US" sz="1200" b="0"/>
              <a:pPr eaLnBrk="1" hangingPunct="1"/>
              <a:t>89</a:t>
            </a:fld>
            <a:endParaRPr lang="en-US" sz="1200" b="0"/>
          </a:p>
        </p:txBody>
      </p:sp>
      <p:sp>
        <p:nvSpPr>
          <p:cNvPr id="78851" name="Rectangle 2"/>
          <p:cNvSpPr>
            <a:spLocks noGrp="1" noRot="1" noChangeAspect="1" noChangeArrowheads="1" noTextEdit="1"/>
          </p:cNvSpPr>
          <p:nvPr>
            <p:ph type="sldImg"/>
          </p:nvPr>
        </p:nvSpPr>
        <p:spPr>
          <a:xfrm>
            <a:off x="381000" y="685800"/>
            <a:ext cx="6096000" cy="3429000"/>
          </a:xfrm>
          <a:ln/>
        </p:spPr>
      </p:sp>
      <p:sp>
        <p:nvSpPr>
          <p:cNvPr id="7885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122988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6A7A645B-AAA7-624F-9F9B-420DB9601520}" type="slidenum">
              <a:rPr lang="en-US" sz="1200" b="0"/>
              <a:pPr eaLnBrk="1" hangingPunct="1"/>
              <a:t>90</a:t>
            </a:fld>
            <a:endParaRPr lang="en-US" sz="1200" b="0"/>
          </a:p>
        </p:txBody>
      </p:sp>
      <p:sp>
        <p:nvSpPr>
          <p:cNvPr id="80899" name="Rectangle 2"/>
          <p:cNvSpPr>
            <a:spLocks noGrp="1" noRot="1" noChangeAspect="1" noChangeArrowheads="1" noTextEdit="1"/>
          </p:cNvSpPr>
          <p:nvPr>
            <p:ph type="sldImg"/>
          </p:nvPr>
        </p:nvSpPr>
        <p:spPr>
          <a:xfrm>
            <a:off x="381000" y="685800"/>
            <a:ext cx="6096000" cy="3429000"/>
          </a:xfrm>
          <a:ln/>
        </p:spPr>
      </p:sp>
      <p:sp>
        <p:nvSpPr>
          <p:cNvPr id="8090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1216247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2B213DA1-9A88-C841-9DBE-87605CC2FDC3}" type="slidenum">
              <a:rPr lang="en-US" sz="1200" b="0"/>
              <a:pPr eaLnBrk="1" hangingPunct="1"/>
              <a:t>91</a:t>
            </a:fld>
            <a:endParaRPr lang="en-US" sz="1200" b="0"/>
          </a:p>
        </p:txBody>
      </p:sp>
      <p:sp>
        <p:nvSpPr>
          <p:cNvPr id="82947" name="Rectangle 2"/>
          <p:cNvSpPr>
            <a:spLocks noGrp="1" noRot="1" noChangeAspect="1" noChangeArrowheads="1" noTextEdit="1"/>
          </p:cNvSpPr>
          <p:nvPr>
            <p:ph type="sldImg"/>
          </p:nvPr>
        </p:nvSpPr>
        <p:spPr>
          <a:xfrm>
            <a:off x="381000" y="685800"/>
            <a:ext cx="6096000" cy="3429000"/>
          </a:xfrm>
          <a:ln/>
        </p:spPr>
      </p:sp>
      <p:sp>
        <p:nvSpPr>
          <p:cNvPr id="8294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9840769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90733B57-0F73-5C44-AB37-9ED63C9FF67B}" type="slidenum">
              <a:rPr lang="en-US" sz="1200" b="0"/>
              <a:pPr eaLnBrk="1" hangingPunct="1"/>
              <a:t>92</a:t>
            </a:fld>
            <a:endParaRPr lang="en-US" sz="1200" b="0"/>
          </a:p>
        </p:txBody>
      </p:sp>
      <p:sp>
        <p:nvSpPr>
          <p:cNvPr id="84995" name="Rectangle 2"/>
          <p:cNvSpPr>
            <a:spLocks noGrp="1" noRot="1" noChangeAspect="1" noChangeArrowheads="1" noTextEdit="1"/>
          </p:cNvSpPr>
          <p:nvPr>
            <p:ph type="sldImg"/>
          </p:nvPr>
        </p:nvSpPr>
        <p:spPr>
          <a:xfrm>
            <a:off x="381000" y="685800"/>
            <a:ext cx="6096000" cy="3429000"/>
          </a:xfrm>
          <a:ln/>
        </p:spPr>
      </p:sp>
      <p:sp>
        <p:nvSpPr>
          <p:cNvPr id="8499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419398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EAA0FE33-8C23-5249-B23F-916BDB389FE4}" type="slidenum">
              <a:rPr lang="en-US" sz="1200" b="0"/>
              <a:pPr eaLnBrk="1" hangingPunct="1"/>
              <a:t>93</a:t>
            </a:fld>
            <a:endParaRPr lang="en-US" sz="1200" b="0"/>
          </a:p>
        </p:txBody>
      </p:sp>
      <p:sp>
        <p:nvSpPr>
          <p:cNvPr id="87043" name="Rectangle 2"/>
          <p:cNvSpPr>
            <a:spLocks noGrp="1" noRot="1" noChangeAspect="1" noChangeArrowheads="1" noTextEdit="1"/>
          </p:cNvSpPr>
          <p:nvPr>
            <p:ph type="sldImg"/>
          </p:nvPr>
        </p:nvSpPr>
        <p:spPr>
          <a:xfrm>
            <a:off x="381000" y="685800"/>
            <a:ext cx="6096000" cy="3429000"/>
          </a:xfrm>
          <a:ln/>
        </p:spPr>
      </p:sp>
      <p:sp>
        <p:nvSpPr>
          <p:cNvPr id="8704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968232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F7B2C71E-63C1-C148-9B31-CE68A2379ED7}" type="slidenum">
              <a:rPr lang="en-US" sz="1200" b="0"/>
              <a:pPr eaLnBrk="1" hangingPunct="1"/>
              <a:t>7</a:t>
            </a:fld>
            <a:endParaRPr lang="en-US" sz="1200" b="0"/>
          </a:p>
        </p:txBody>
      </p:sp>
      <p:sp>
        <p:nvSpPr>
          <p:cNvPr id="25603" name="Rectangle 2"/>
          <p:cNvSpPr>
            <a:spLocks noGrp="1" noRot="1" noChangeAspect="1" noChangeArrowheads="1" noTextEdit="1"/>
          </p:cNvSpPr>
          <p:nvPr>
            <p:ph type="sldImg"/>
          </p:nvPr>
        </p:nvSpPr>
        <p:spPr>
          <a:xfrm>
            <a:off x="381000" y="685800"/>
            <a:ext cx="6096000" cy="3429000"/>
          </a:xfrm>
          <a:ln/>
        </p:spPr>
      </p:sp>
      <p:sp>
        <p:nvSpPr>
          <p:cNvPr id="2560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3183472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8310380F-D735-EE4E-B93B-537840E41417}" type="slidenum">
              <a:rPr lang="en-US" sz="1200" b="0"/>
              <a:pPr eaLnBrk="1" hangingPunct="1"/>
              <a:t>94</a:t>
            </a:fld>
            <a:endParaRPr lang="en-US" sz="1200" b="0"/>
          </a:p>
        </p:txBody>
      </p:sp>
      <p:sp>
        <p:nvSpPr>
          <p:cNvPr id="89091" name="Rectangle 2"/>
          <p:cNvSpPr>
            <a:spLocks noGrp="1" noRot="1" noChangeAspect="1" noChangeArrowheads="1" noTextEdit="1"/>
          </p:cNvSpPr>
          <p:nvPr>
            <p:ph type="sldImg"/>
          </p:nvPr>
        </p:nvSpPr>
        <p:spPr>
          <a:xfrm>
            <a:off x="381000" y="685800"/>
            <a:ext cx="6096000" cy="3429000"/>
          </a:xfrm>
          <a:ln/>
        </p:spPr>
      </p:sp>
      <p:sp>
        <p:nvSpPr>
          <p:cNvPr id="8909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5323412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396C0B99-57EE-1F47-902B-B45C0CA39250}" type="slidenum">
              <a:rPr lang="en-US" sz="1200" b="0"/>
              <a:pPr eaLnBrk="1" hangingPunct="1"/>
              <a:t>95</a:t>
            </a:fld>
            <a:endParaRPr lang="en-US" sz="1200" b="0"/>
          </a:p>
        </p:txBody>
      </p:sp>
      <p:sp>
        <p:nvSpPr>
          <p:cNvPr id="91139" name="Rectangle 2"/>
          <p:cNvSpPr>
            <a:spLocks noGrp="1" noRot="1" noChangeAspect="1" noChangeArrowheads="1" noTextEdit="1"/>
          </p:cNvSpPr>
          <p:nvPr>
            <p:ph type="sldImg"/>
          </p:nvPr>
        </p:nvSpPr>
        <p:spPr>
          <a:xfrm>
            <a:off x="381000" y="685800"/>
            <a:ext cx="6096000" cy="3429000"/>
          </a:xfrm>
          <a:ln/>
        </p:spPr>
      </p:sp>
      <p:sp>
        <p:nvSpPr>
          <p:cNvPr id="9114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4323134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ACD13AC5-5BDD-4448-BA87-9AD856270FA7}" type="slidenum">
              <a:rPr lang="en-US" sz="1200" b="0"/>
              <a:pPr eaLnBrk="1" hangingPunct="1"/>
              <a:t>96</a:t>
            </a:fld>
            <a:endParaRPr lang="en-US" sz="1200" b="0"/>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8880590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12A593CC-D291-9947-9F16-3DE76B806EAB}" type="slidenum">
              <a:rPr lang="en-US" sz="1200" b="0"/>
              <a:pPr eaLnBrk="1" hangingPunct="1"/>
              <a:t>97</a:t>
            </a:fld>
            <a:endParaRPr lang="en-US" sz="1200" b="0"/>
          </a:p>
        </p:txBody>
      </p:sp>
      <p:sp>
        <p:nvSpPr>
          <p:cNvPr id="95235" name="Rectangle 2"/>
          <p:cNvSpPr>
            <a:spLocks noGrp="1" noRot="1" noChangeAspect="1" noChangeArrowheads="1" noTextEdit="1"/>
          </p:cNvSpPr>
          <p:nvPr>
            <p:ph type="sldImg"/>
          </p:nvPr>
        </p:nvSpPr>
        <p:spPr>
          <a:xfrm>
            <a:off x="381000" y="685800"/>
            <a:ext cx="6096000" cy="3429000"/>
          </a:xfrm>
          <a:ln/>
        </p:spPr>
      </p:sp>
      <p:sp>
        <p:nvSpPr>
          <p:cNvPr id="9523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97114688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46FD8048-1596-444E-B552-61FF2A1A0F69}" type="slidenum">
              <a:rPr lang="en-US" sz="1200" b="0"/>
              <a:pPr eaLnBrk="1" hangingPunct="1"/>
              <a:t>98</a:t>
            </a:fld>
            <a:endParaRPr lang="en-US" sz="1200" b="0"/>
          </a:p>
        </p:txBody>
      </p:sp>
      <p:sp>
        <p:nvSpPr>
          <p:cNvPr id="97283" name="Rectangle 2"/>
          <p:cNvSpPr>
            <a:spLocks noGrp="1" noRot="1" noChangeAspect="1" noChangeArrowheads="1" noTextEdit="1"/>
          </p:cNvSpPr>
          <p:nvPr>
            <p:ph type="sldImg"/>
          </p:nvPr>
        </p:nvSpPr>
        <p:spPr>
          <a:xfrm>
            <a:off x="381000" y="685800"/>
            <a:ext cx="6096000" cy="3429000"/>
          </a:xfrm>
          <a:ln/>
        </p:spPr>
      </p:sp>
      <p:sp>
        <p:nvSpPr>
          <p:cNvPr id="9728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76182235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2213EBD8-3434-9F45-9EF7-43826D8FB9DA}" type="slidenum">
              <a:rPr lang="en-US" sz="1200" b="0"/>
              <a:pPr eaLnBrk="1" hangingPunct="1"/>
              <a:t>99</a:t>
            </a:fld>
            <a:endParaRPr lang="en-US" sz="1200" b="0"/>
          </a:p>
        </p:txBody>
      </p:sp>
      <p:sp>
        <p:nvSpPr>
          <p:cNvPr id="99331" name="Rectangle 2"/>
          <p:cNvSpPr>
            <a:spLocks noGrp="1" noRot="1" noChangeAspect="1" noChangeArrowheads="1" noTextEdit="1"/>
          </p:cNvSpPr>
          <p:nvPr>
            <p:ph type="sldImg"/>
          </p:nvPr>
        </p:nvSpPr>
        <p:spPr>
          <a:xfrm>
            <a:off x="381000" y="685800"/>
            <a:ext cx="6096000" cy="3429000"/>
          </a:xfrm>
          <a:ln/>
        </p:spPr>
      </p:sp>
      <p:sp>
        <p:nvSpPr>
          <p:cNvPr id="9933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17327004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3757BB19-2043-5443-842E-A1ED5E117A73}" type="slidenum">
              <a:rPr lang="en-US"/>
              <a:pPr/>
              <a:t>101</a:t>
            </a:fld>
            <a:endParaRPr lang="en-US"/>
          </a:p>
        </p:txBody>
      </p:sp>
      <p:sp>
        <p:nvSpPr>
          <p:cNvPr id="37891" name="Rectangle 2"/>
          <p:cNvSpPr>
            <a:spLocks noGrp="1" noRot="1" noChangeAspect="1" noChangeArrowheads="1" noTextEdit="1"/>
          </p:cNvSpPr>
          <p:nvPr>
            <p:ph type="sldImg"/>
          </p:nvPr>
        </p:nvSpPr>
        <p:spPr>
          <a:xfrm>
            <a:off x="381000" y="685800"/>
            <a:ext cx="6096000" cy="3429000"/>
          </a:xfrm>
          <a:ln/>
        </p:spPr>
      </p:sp>
      <p:sp>
        <p:nvSpPr>
          <p:cNvPr id="378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347737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1AC79F6D-F09B-D941-88A8-EF0AAA561B96}" type="slidenum">
              <a:rPr lang="en-US"/>
              <a:pPr/>
              <a:t>102</a:t>
            </a:fld>
            <a:endParaRPr lang="en-US"/>
          </a:p>
        </p:txBody>
      </p:sp>
      <p:sp>
        <p:nvSpPr>
          <p:cNvPr id="39939" name="Rectangle 2"/>
          <p:cNvSpPr>
            <a:spLocks noGrp="1" noRot="1" noChangeAspect="1" noChangeArrowheads="1" noTextEdit="1"/>
          </p:cNvSpPr>
          <p:nvPr>
            <p:ph type="sldImg"/>
          </p:nvPr>
        </p:nvSpPr>
        <p:spPr>
          <a:xfrm>
            <a:off x="381000" y="685800"/>
            <a:ext cx="6096000" cy="3429000"/>
          </a:xfrm>
          <a:ln/>
        </p:spPr>
      </p:sp>
      <p:sp>
        <p:nvSpPr>
          <p:cNvPr id="399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610883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DD061ABB-A197-9746-B954-3C241A4828D2}" type="slidenum">
              <a:rPr lang="en-US"/>
              <a:pPr/>
              <a:t>103</a:t>
            </a:fld>
            <a:endParaRPr lang="en-US"/>
          </a:p>
        </p:txBody>
      </p:sp>
      <p:sp>
        <p:nvSpPr>
          <p:cNvPr id="41987" name="Rectangle 2"/>
          <p:cNvSpPr>
            <a:spLocks noGrp="1" noRot="1" noChangeAspect="1" noChangeArrowheads="1" noTextEdit="1"/>
          </p:cNvSpPr>
          <p:nvPr>
            <p:ph type="sldImg"/>
          </p:nvPr>
        </p:nvSpPr>
        <p:spPr>
          <a:xfrm>
            <a:off x="381000" y="685800"/>
            <a:ext cx="6096000" cy="3429000"/>
          </a:xfrm>
          <a:ln/>
        </p:spPr>
      </p:sp>
      <p:sp>
        <p:nvSpPr>
          <p:cNvPr id="419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199042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B95ADDA9-EB8E-DA49-A6F9-7C4F6D2196F6}" type="slidenum">
              <a:rPr lang="en-US"/>
              <a:pPr/>
              <a:t>104</a:t>
            </a:fld>
            <a:endParaRPr lang="en-US"/>
          </a:p>
        </p:txBody>
      </p:sp>
      <p:sp>
        <p:nvSpPr>
          <p:cNvPr id="44035" name="Rectangle 2"/>
          <p:cNvSpPr>
            <a:spLocks noGrp="1" noRot="1" noChangeAspect="1" noChangeArrowheads="1" noTextEdit="1"/>
          </p:cNvSpPr>
          <p:nvPr>
            <p:ph type="sldImg"/>
          </p:nvPr>
        </p:nvSpPr>
        <p:spPr>
          <a:xfrm>
            <a:off x="381000" y="685800"/>
            <a:ext cx="6096000" cy="3429000"/>
          </a:xfrm>
          <a:ln/>
        </p:spPr>
      </p:sp>
      <p:sp>
        <p:nvSpPr>
          <p:cNvPr id="440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75709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65FABF-0762-4848-A4C3-5364E597DA7C}" type="slidenum">
              <a:rPr lang="en-US"/>
              <a:pPr/>
              <a:t>8</a:t>
            </a:fld>
            <a:endParaRPr lang="en-US"/>
          </a:p>
        </p:txBody>
      </p:sp>
      <p:sp>
        <p:nvSpPr>
          <p:cNvPr id="257026" name="Rectangle 2"/>
          <p:cNvSpPr>
            <a:spLocks noGrp="1" noRot="1" noChangeAspect="1" noChangeArrowheads="1" noTextEdit="1"/>
          </p:cNvSpPr>
          <p:nvPr>
            <p:ph type="sldImg"/>
          </p:nvPr>
        </p:nvSpPr>
        <p:spPr>
          <a:xfrm>
            <a:off x="342900" y="696913"/>
            <a:ext cx="6197600" cy="3486150"/>
          </a:xfrm>
          <a:ln/>
        </p:spPr>
      </p:sp>
      <p:sp>
        <p:nvSpPr>
          <p:cNvPr id="2570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768232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CD9D046-BCA9-1746-A4DA-A10F4FBE39C6}" type="slidenum">
              <a:rPr lang="en-US"/>
              <a:pPr/>
              <a:t>105</a:t>
            </a:fld>
            <a:endParaRPr lang="en-US"/>
          </a:p>
        </p:txBody>
      </p:sp>
      <p:sp>
        <p:nvSpPr>
          <p:cNvPr id="46083"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46084"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US"/>
              <a:t>This is the practical result: some theoretical ability to limit impact of faulty entities by performing simultaneous and concurrent identity validation</a:t>
            </a:r>
          </a:p>
        </p:txBody>
      </p:sp>
    </p:spTree>
    <p:extLst>
      <p:ext uri="{BB962C8B-B14F-4D97-AF65-F5344CB8AC3E}">
        <p14:creationId xmlns:p14="http://schemas.microsoft.com/office/powerpoint/2010/main" val="293450837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FFBD396-EEB7-034C-AD95-B0EDC6AEC887}" type="slidenum">
              <a:rPr lang="en-US"/>
              <a:pPr/>
              <a:t>106</a:t>
            </a:fld>
            <a:endParaRPr lang="en-US"/>
          </a:p>
        </p:txBody>
      </p:sp>
      <p:sp>
        <p:nvSpPr>
          <p:cNvPr id="48131" name="Rectangle 2"/>
          <p:cNvSpPr>
            <a:spLocks noGrp="1" noRot="1" noChangeAspect="1" noChangeArrowheads="1" noTextEdit="1"/>
          </p:cNvSpPr>
          <p:nvPr>
            <p:ph type="sldImg"/>
          </p:nvPr>
        </p:nvSpPr>
        <p:spPr>
          <a:xfrm>
            <a:off x="381000" y="685800"/>
            <a:ext cx="6096000" cy="3429000"/>
          </a:xfrm>
          <a:ln/>
        </p:spPr>
      </p:sp>
      <p:sp>
        <p:nvSpPr>
          <p:cNvPr id="481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3628470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7B9EAE8-9E3E-3944-BB51-6EC312CA8BBB}" type="slidenum">
              <a:rPr lang="en-US"/>
              <a:pPr/>
              <a:t>107</a:t>
            </a:fld>
            <a:endParaRPr lang="en-US"/>
          </a:p>
        </p:txBody>
      </p:sp>
      <p:sp>
        <p:nvSpPr>
          <p:cNvPr id="50179" name="Rectangle 2"/>
          <p:cNvSpPr>
            <a:spLocks noGrp="1" noRot="1" noChangeAspect="1" noChangeArrowheads="1" noTextEdit="1"/>
          </p:cNvSpPr>
          <p:nvPr>
            <p:ph type="sldImg"/>
          </p:nvPr>
        </p:nvSpPr>
        <p:spPr>
          <a:xfrm>
            <a:off x="381000" y="685800"/>
            <a:ext cx="6096000" cy="3429000"/>
          </a:xfrm>
          <a:ln/>
        </p:spPr>
      </p:sp>
      <p:sp>
        <p:nvSpPr>
          <p:cNvPr id="501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5600351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685542B3-223A-8243-938A-B5D41055C83B}" type="slidenum">
              <a:rPr lang="en-US"/>
              <a:pPr/>
              <a:t>108</a:t>
            </a:fld>
            <a:endParaRPr lang="en-US"/>
          </a:p>
        </p:txBody>
      </p:sp>
      <p:sp>
        <p:nvSpPr>
          <p:cNvPr id="52227" name="Rectangle 2"/>
          <p:cNvSpPr>
            <a:spLocks noGrp="1" noRot="1" noChangeAspect="1" noChangeArrowheads="1" noTextEdit="1"/>
          </p:cNvSpPr>
          <p:nvPr>
            <p:ph type="sldImg"/>
          </p:nvPr>
        </p:nvSpPr>
        <p:spPr>
          <a:xfrm>
            <a:off x="381000" y="685800"/>
            <a:ext cx="6096000" cy="3429000"/>
          </a:xfrm>
          <a:ln/>
        </p:spPr>
      </p:sp>
      <p:sp>
        <p:nvSpPr>
          <p:cNvPr id="522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084554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7ABA5B8F-35AD-6D4A-91A5-C22C24BBC88C}" type="slidenum">
              <a:rPr lang="en-US"/>
              <a:pPr/>
              <a:t>109</a:t>
            </a:fld>
            <a:endParaRPr lang="en-US"/>
          </a:p>
        </p:txBody>
      </p:sp>
      <p:sp>
        <p:nvSpPr>
          <p:cNvPr id="54275" name="Rectangle 2"/>
          <p:cNvSpPr>
            <a:spLocks noGrp="1" noRot="1" noChangeAspect="1" noChangeArrowheads="1" noTextEdit="1"/>
          </p:cNvSpPr>
          <p:nvPr>
            <p:ph type="sldImg"/>
          </p:nvPr>
        </p:nvSpPr>
        <p:spPr>
          <a:xfrm>
            <a:off x="381000" y="685800"/>
            <a:ext cx="6096000" cy="3429000"/>
          </a:xfrm>
          <a:ln/>
        </p:spPr>
      </p:sp>
      <p:sp>
        <p:nvSpPr>
          <p:cNvPr id="5427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8610514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A598FDC-18F8-DB41-BBC1-A3BD7D96260D}" type="slidenum">
              <a:rPr lang="en-US"/>
              <a:pPr/>
              <a:t>110</a:t>
            </a:fld>
            <a:endParaRPr lang="en-US"/>
          </a:p>
        </p:txBody>
      </p:sp>
      <p:sp>
        <p:nvSpPr>
          <p:cNvPr id="57347" name="Rectangle 2"/>
          <p:cNvSpPr>
            <a:spLocks noGrp="1" noRot="1" noChangeAspect="1" noChangeArrowheads="1" noTextEdit="1"/>
          </p:cNvSpPr>
          <p:nvPr>
            <p:ph type="sldImg"/>
          </p:nvPr>
        </p:nvSpPr>
        <p:spPr>
          <a:xfrm>
            <a:off x="381000" y="685800"/>
            <a:ext cx="6096000" cy="3429000"/>
          </a:xfrm>
          <a:ln/>
        </p:spPr>
      </p:sp>
      <p:sp>
        <p:nvSpPr>
          <p:cNvPr id="573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9842606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21972083-81C5-E947-AE94-F761CA540687}" type="slidenum">
              <a:rPr lang="en-US"/>
              <a:pPr/>
              <a:t>111</a:t>
            </a:fld>
            <a:endParaRPr lang="en-US"/>
          </a:p>
        </p:txBody>
      </p:sp>
      <p:sp>
        <p:nvSpPr>
          <p:cNvPr id="59395" name="Rectangle 2"/>
          <p:cNvSpPr>
            <a:spLocks noGrp="1" noRot="1" noChangeAspect="1" noChangeArrowheads="1" noTextEdit="1"/>
          </p:cNvSpPr>
          <p:nvPr>
            <p:ph type="sldImg"/>
          </p:nvPr>
        </p:nvSpPr>
        <p:spPr>
          <a:xfrm>
            <a:off x="381000" y="685800"/>
            <a:ext cx="6096000" cy="3429000"/>
          </a:xfrm>
          <a:ln/>
        </p:spPr>
      </p:sp>
      <p:sp>
        <p:nvSpPr>
          <p:cNvPr id="593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0204136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BD1DE7F-C8B8-544D-853E-1F96ACCDD928}" type="slidenum">
              <a:rPr lang="en-US"/>
              <a:pPr/>
              <a:t>112</a:t>
            </a:fld>
            <a:endParaRPr lang="en-US"/>
          </a:p>
        </p:txBody>
      </p:sp>
      <p:sp>
        <p:nvSpPr>
          <p:cNvPr id="61443" name="Rectangle 2"/>
          <p:cNvSpPr>
            <a:spLocks noGrp="1" noRot="1" noChangeAspect="1" noChangeArrowheads="1" noTextEdit="1"/>
          </p:cNvSpPr>
          <p:nvPr>
            <p:ph type="sldImg"/>
          </p:nvPr>
        </p:nvSpPr>
        <p:spPr>
          <a:xfrm>
            <a:off x="381000" y="685800"/>
            <a:ext cx="6096000" cy="3429000"/>
          </a:xfrm>
          <a:ln/>
        </p:spPr>
      </p:sp>
      <p:sp>
        <p:nvSpPr>
          <p:cNvPr id="614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7468086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446E7C9-4C77-E44F-88DA-02D617BE0DA2}" type="slidenum">
              <a:rPr lang="en-US"/>
              <a:pPr/>
              <a:t>113</a:t>
            </a:fld>
            <a:endParaRPr lang="en-US"/>
          </a:p>
        </p:txBody>
      </p:sp>
      <p:sp>
        <p:nvSpPr>
          <p:cNvPr id="63491" name="Rectangle 2"/>
          <p:cNvSpPr>
            <a:spLocks noGrp="1" noRot="1" noChangeAspect="1" noChangeArrowheads="1" noTextEdit="1"/>
          </p:cNvSpPr>
          <p:nvPr>
            <p:ph type="sldImg"/>
          </p:nvPr>
        </p:nvSpPr>
        <p:spPr>
          <a:xfrm>
            <a:off x="381000" y="685800"/>
            <a:ext cx="6096000" cy="3429000"/>
          </a:xfrm>
          <a:ln/>
        </p:spPr>
      </p:sp>
      <p:sp>
        <p:nvSpPr>
          <p:cNvPr id="634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6951309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DFB85ED-9449-A541-9E4D-FC995DC0CDB0}" type="slidenum">
              <a:rPr lang="en-US"/>
              <a:pPr/>
              <a:t>114</a:t>
            </a:fld>
            <a:endParaRPr lang="en-US"/>
          </a:p>
        </p:txBody>
      </p:sp>
      <p:sp>
        <p:nvSpPr>
          <p:cNvPr id="65539" name="Rectangle 2"/>
          <p:cNvSpPr>
            <a:spLocks noGrp="1" noRot="1" noChangeAspect="1" noChangeArrowheads="1" noTextEdit="1"/>
          </p:cNvSpPr>
          <p:nvPr>
            <p:ph type="sldImg"/>
          </p:nvPr>
        </p:nvSpPr>
        <p:spPr>
          <a:xfrm>
            <a:off x="381000" y="685800"/>
            <a:ext cx="6096000" cy="3429000"/>
          </a:xfrm>
          <a:ln/>
        </p:spPr>
      </p:sp>
      <p:sp>
        <p:nvSpPr>
          <p:cNvPr id="655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90023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2174BB-05DA-4A3B-9937-64874F33B394}" type="slidenum">
              <a:rPr lang="en-US"/>
              <a:pPr/>
              <a:t>9</a:t>
            </a:fld>
            <a:endParaRPr lang="en-US"/>
          </a:p>
        </p:txBody>
      </p:sp>
      <p:sp>
        <p:nvSpPr>
          <p:cNvPr id="258050" name="Rectangle 2"/>
          <p:cNvSpPr>
            <a:spLocks noGrp="1" noRot="1" noChangeAspect="1" noChangeArrowheads="1" noTextEdit="1"/>
          </p:cNvSpPr>
          <p:nvPr>
            <p:ph type="sldImg"/>
          </p:nvPr>
        </p:nvSpPr>
        <p:spPr>
          <a:xfrm>
            <a:off x="342900" y="696913"/>
            <a:ext cx="6197600" cy="3486150"/>
          </a:xfrm>
          <a:ln/>
        </p:spPr>
      </p:sp>
      <p:sp>
        <p:nvSpPr>
          <p:cNvPr id="2580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618068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37E1E231-288E-2E4E-AA84-3C4A6BCCB991}" type="slidenum">
              <a:rPr lang="en-US"/>
              <a:pPr/>
              <a:t>115</a:t>
            </a:fld>
            <a:endParaRPr lang="en-US"/>
          </a:p>
        </p:txBody>
      </p:sp>
      <p:sp>
        <p:nvSpPr>
          <p:cNvPr id="67587" name="Rectangle 2"/>
          <p:cNvSpPr>
            <a:spLocks noGrp="1" noRot="1" noChangeAspect="1" noChangeArrowheads="1" noTextEdit="1"/>
          </p:cNvSpPr>
          <p:nvPr>
            <p:ph type="sldImg"/>
          </p:nvPr>
        </p:nvSpPr>
        <p:spPr>
          <a:xfrm>
            <a:off x="381000" y="685800"/>
            <a:ext cx="6096000" cy="3429000"/>
          </a:xfrm>
          <a:ln/>
        </p:spPr>
      </p:sp>
      <p:sp>
        <p:nvSpPr>
          <p:cNvPr id="675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8989984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5D0DB7CF-08DD-9046-8E33-58A0CF269AF2}" type="slidenum">
              <a:rPr lang="en-US"/>
              <a:pPr/>
              <a:t>116</a:t>
            </a:fld>
            <a:endParaRPr lang="en-US"/>
          </a:p>
        </p:txBody>
      </p:sp>
      <p:sp>
        <p:nvSpPr>
          <p:cNvPr id="69635" name="Rectangle 2"/>
          <p:cNvSpPr>
            <a:spLocks noGrp="1" noRot="1" noChangeAspect="1" noChangeArrowheads="1" noTextEdit="1"/>
          </p:cNvSpPr>
          <p:nvPr>
            <p:ph type="sldImg"/>
          </p:nvPr>
        </p:nvSpPr>
        <p:spPr>
          <a:xfrm>
            <a:off x="381000" y="685800"/>
            <a:ext cx="6096000" cy="3429000"/>
          </a:xfrm>
          <a:ln/>
        </p:spPr>
      </p:sp>
      <p:sp>
        <p:nvSpPr>
          <p:cNvPr id="696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2763805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5E486DEF-0AC5-1245-B4F5-7B1E50C76AC2}" type="slidenum">
              <a:rPr lang="en-US"/>
              <a:pPr/>
              <a:t>117</a:t>
            </a:fld>
            <a:endParaRPr lang="en-US"/>
          </a:p>
        </p:txBody>
      </p:sp>
      <p:sp>
        <p:nvSpPr>
          <p:cNvPr id="71683" name="Rectangle 2"/>
          <p:cNvSpPr>
            <a:spLocks noGrp="1" noRot="1" noChangeAspect="1" noChangeArrowheads="1" noTextEdit="1"/>
          </p:cNvSpPr>
          <p:nvPr>
            <p:ph type="sldImg"/>
          </p:nvPr>
        </p:nvSpPr>
        <p:spPr>
          <a:xfrm>
            <a:off x="381000" y="685800"/>
            <a:ext cx="6096000" cy="3429000"/>
          </a:xfrm>
          <a:ln/>
        </p:spPr>
      </p:sp>
      <p:sp>
        <p:nvSpPr>
          <p:cNvPr id="7168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5660286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7D33A65-F6CB-6045-B66A-821EEA6EEE67}" type="slidenum">
              <a:rPr lang="en-US"/>
              <a:pPr/>
              <a:t>118</a:t>
            </a:fld>
            <a:endParaRPr lang="en-US"/>
          </a:p>
        </p:txBody>
      </p:sp>
      <p:sp>
        <p:nvSpPr>
          <p:cNvPr id="73731" name="Rectangle 2"/>
          <p:cNvSpPr>
            <a:spLocks noGrp="1" noRot="1" noChangeAspect="1" noChangeArrowheads="1" noTextEdit="1"/>
          </p:cNvSpPr>
          <p:nvPr>
            <p:ph type="sldImg"/>
          </p:nvPr>
        </p:nvSpPr>
        <p:spPr>
          <a:xfrm>
            <a:off x="381000" y="685800"/>
            <a:ext cx="6096000" cy="3429000"/>
          </a:xfrm>
          <a:ln/>
        </p:spPr>
      </p:sp>
      <p:sp>
        <p:nvSpPr>
          <p:cNvPr id="737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1509580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E3BBA2C-F6F9-4649-8D58-0950365069F6}" type="slidenum">
              <a:rPr lang="en-US"/>
              <a:pPr/>
              <a:t>119</a:t>
            </a:fld>
            <a:endParaRPr lang="en-US"/>
          </a:p>
        </p:txBody>
      </p:sp>
      <p:sp>
        <p:nvSpPr>
          <p:cNvPr id="75779" name="Rectangle 2"/>
          <p:cNvSpPr>
            <a:spLocks noGrp="1" noRot="1" noChangeAspect="1" noChangeArrowheads="1" noTextEdit="1"/>
          </p:cNvSpPr>
          <p:nvPr>
            <p:ph type="sldImg"/>
          </p:nvPr>
        </p:nvSpPr>
        <p:spPr>
          <a:xfrm>
            <a:off x="381000" y="685800"/>
            <a:ext cx="6096000" cy="3429000"/>
          </a:xfrm>
          <a:ln/>
        </p:spPr>
      </p:sp>
      <p:sp>
        <p:nvSpPr>
          <p:cNvPr id="757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6970850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237575-3CAF-3642-B080-1DF6406276DA}" type="slidenum">
              <a:rPr lang="en-US" smtClean="0"/>
              <a:pPr/>
              <a:t>127</a:t>
            </a:fld>
            <a:endParaRPr lang="en-US"/>
          </a:p>
        </p:txBody>
      </p:sp>
    </p:spTree>
    <p:extLst>
      <p:ext uri="{BB962C8B-B14F-4D97-AF65-F5344CB8AC3E}">
        <p14:creationId xmlns:p14="http://schemas.microsoft.com/office/powerpoint/2010/main" val="2090086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C778BA-8383-4815-90FC-7B8AF658A427}" type="slidenum">
              <a:rPr lang="en-US"/>
              <a:pPr/>
              <a:t>11</a:t>
            </a:fld>
            <a:endParaRPr lang="en-US"/>
          </a:p>
        </p:txBody>
      </p:sp>
      <p:sp>
        <p:nvSpPr>
          <p:cNvPr id="214018" name="Rectangle 2"/>
          <p:cNvSpPr>
            <a:spLocks noGrp="1" noRot="1" noChangeAspect="1" noChangeArrowheads="1" noTextEdit="1"/>
          </p:cNvSpPr>
          <p:nvPr>
            <p:ph type="sldImg"/>
          </p:nvPr>
        </p:nvSpPr>
        <p:spPr>
          <a:xfrm>
            <a:off x="342900" y="696913"/>
            <a:ext cx="6197600" cy="3486150"/>
          </a:xfrm>
          <a:ln/>
        </p:spPr>
      </p:sp>
      <p:sp>
        <p:nvSpPr>
          <p:cNvPr id="214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68519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a:prstGeom prst="rect">
            <a:avLst/>
          </a:prstGeo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780524" y="236539"/>
            <a:ext cx="7823200" cy="365125"/>
          </a:xfrm>
          <a:prstGeom prst="rect">
            <a:avLst/>
          </a:prstGeo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283B9EA5-CE9A-4950-A80C-5ADF06B45BB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128000" y="6248401"/>
            <a:ext cx="3556000" cy="365125"/>
          </a:xfrm>
          <a:prstGeom prst="rect">
            <a:avLst/>
          </a:prstGeom>
        </p:spPr>
        <p:txBody>
          <a:bodyPr/>
          <a:lstStyle/>
          <a:p>
            <a:endParaRPr lang="en-US"/>
          </a:p>
        </p:txBody>
      </p:sp>
      <p:sp>
        <p:nvSpPr>
          <p:cNvPr id="5" name="Footer Placeholder 4"/>
          <p:cNvSpPr>
            <a:spLocks noGrp="1"/>
          </p:cNvSpPr>
          <p:nvPr>
            <p:ph type="ftr" sz="quarter" idx="11"/>
          </p:nvPr>
        </p:nvSpPr>
        <p:spPr>
          <a:xfrm>
            <a:off x="812801" y="6248207"/>
            <a:ext cx="7228111"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83B9EA5-CE9A-4950-A80C-5ADF06B45BB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a:prstGeom prst="rect">
            <a:avLst/>
          </a:prstGeom>
        </p:spPr>
        <p:txBody>
          <a:bodyPr/>
          <a:lstStyle/>
          <a:p>
            <a:endParaRPr lang="en-US"/>
          </a:p>
        </p:txBody>
      </p:sp>
      <p:sp>
        <p:nvSpPr>
          <p:cNvPr id="5" name="Footer Placeholder 4"/>
          <p:cNvSpPr>
            <a:spLocks noGrp="1"/>
          </p:cNvSpPr>
          <p:nvPr>
            <p:ph type="ftr" sz="quarter" idx="11"/>
          </p:nvPr>
        </p:nvSpPr>
        <p:spPr>
          <a:xfrm>
            <a:off x="609602" y="6248208"/>
            <a:ext cx="7431311" cy="365125"/>
          </a:xfrm>
          <a:prstGeom prst="rect">
            <a:avLst/>
          </a:prstGeom>
        </p:spPr>
        <p:txBody>
          <a:bodyPr/>
          <a:lstStyle/>
          <a:p>
            <a:endParaRPr lang="en-US"/>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Slide Number Placeholder 5"/>
          <p:cNvSpPr>
            <a:spLocks noGrp="1"/>
          </p:cNvSpPr>
          <p:nvPr>
            <p:ph type="sldNum" sz="quarter" idx="12"/>
          </p:nvPr>
        </p:nvSpPr>
        <p:spPr>
          <a:xfrm rot="5400000">
            <a:off x="8075084" y="103716"/>
            <a:ext cx="533400" cy="325968"/>
          </a:xfrm>
        </p:spPr>
        <p:txBody>
          <a:bodyPr/>
          <a:lstStyle/>
          <a:p>
            <a:fld id="{283B9EA5-CE9A-4950-A80C-5ADF06B45BB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3" name="Rectangle 2"/>
          <p:cNvSpPr/>
          <p:nvPr/>
        </p:nvSpPr>
        <p:spPr>
          <a:xfrm>
            <a:off x="1219200" y="2438400"/>
            <a:ext cx="9753600" cy="12954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4" name="Rectangle 3"/>
          <p:cNvSpPr/>
          <p:nvPr/>
        </p:nvSpPr>
        <p:spPr>
          <a:xfrm>
            <a:off x="1219200" y="2438400"/>
            <a:ext cx="304800" cy="1295400"/>
          </a:xfrm>
          <a:prstGeom prst="rect">
            <a:avLst/>
          </a:prstGeom>
          <a:solidFill>
            <a:schemeClr val="bg1">
              <a:lumMod val="50000"/>
            </a:schemeClr>
          </a:solidFill>
          <a:ln w="6350" cap="rnd" cmpd="sng" algn="ctr">
            <a:solidFill>
              <a:schemeClr val="accent1">
                <a:lumMod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9" name="Subtitle 8"/>
          <p:cNvSpPr>
            <a:spLocks noGrp="1"/>
          </p:cNvSpPr>
          <p:nvPr>
            <p:ph type="subTitle" idx="1"/>
          </p:nvPr>
        </p:nvSpPr>
        <p:spPr>
          <a:xfrm>
            <a:off x="1625600" y="2659593"/>
            <a:ext cx="9144000" cy="1007533"/>
          </a:xfrm>
        </p:spPr>
        <p:txBody>
          <a:bodyPr/>
          <a:lstStyle>
            <a:lvl1pPr marL="0" indent="0" algn="r">
              <a:buNone/>
              <a:defRPr sz="2000" baseline="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Tree>
    <p:extLst>
      <p:ext uri="{BB962C8B-B14F-4D97-AF65-F5344CB8AC3E}">
        <p14:creationId xmlns:p14="http://schemas.microsoft.com/office/powerpoint/2010/main" val="3625451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16000" y="152400"/>
            <a:ext cx="10261600" cy="685800"/>
          </a:xfrm>
        </p:spPr>
        <p:txBody>
          <a:bodyPr/>
          <a:lstStyle/>
          <a:p>
            <a:r>
              <a:rPr lang="en-US"/>
              <a:t>Click to edit Master title style</a:t>
            </a:r>
          </a:p>
        </p:txBody>
      </p:sp>
      <p:sp>
        <p:nvSpPr>
          <p:cNvPr id="3" name="Table Placeholder 2"/>
          <p:cNvSpPr>
            <a:spLocks noGrp="1"/>
          </p:cNvSpPr>
          <p:nvPr>
            <p:ph type="tbl" idx="1"/>
          </p:nvPr>
        </p:nvSpPr>
        <p:spPr>
          <a:xfrm>
            <a:off x="1016000" y="1295400"/>
            <a:ext cx="10261600" cy="4648200"/>
          </a:xfrm>
        </p:spPr>
        <p:txBody>
          <a:bodyPr/>
          <a:lstStyle/>
          <a:p>
            <a:pPr lvl="0"/>
            <a:endParaRPr lang="en-US" noProof="0"/>
          </a:p>
        </p:txBody>
      </p:sp>
      <p:sp>
        <p:nvSpPr>
          <p:cNvPr id="4" name="Rectangle 11"/>
          <p:cNvSpPr>
            <a:spLocks noGrp="1" noChangeArrowheads="1"/>
          </p:cNvSpPr>
          <p:nvPr>
            <p:ph type="dt" sz="half" idx="10"/>
          </p:nvPr>
        </p:nvSpPr>
        <p:spPr>
          <a:xfrm>
            <a:off x="-304800" y="6553200"/>
            <a:ext cx="2946400" cy="457200"/>
          </a:xfrm>
          <a:prstGeom prst="rect">
            <a:avLst/>
          </a:prstGeom>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a:t>DHTs</a:t>
            </a:r>
          </a:p>
        </p:txBody>
      </p:sp>
      <p:sp>
        <p:nvSpPr>
          <p:cNvPr id="6" name="Rectangle 13"/>
          <p:cNvSpPr>
            <a:spLocks noGrp="1" noChangeArrowheads="1"/>
          </p:cNvSpPr>
          <p:nvPr>
            <p:ph type="sldNum" sz="quarter" idx="12"/>
          </p:nvPr>
        </p:nvSpPr>
        <p:spPr>
          <a:ln/>
        </p:spPr>
        <p:txBody>
          <a:bodyPr/>
          <a:lstStyle>
            <a:lvl1pPr>
              <a:defRPr/>
            </a:lvl1pPr>
          </a:lstStyle>
          <a:p>
            <a:fld id="{C602E242-E3CE-1543-8ACA-B4A908C2D143}" type="slidenum">
              <a:rPr lang="en-US"/>
              <a:pPr/>
              <a:t>‹#›</a:t>
            </a:fld>
            <a:endParaRPr lang="en-US"/>
          </a:p>
        </p:txBody>
      </p:sp>
    </p:spTree>
    <p:extLst>
      <p:ext uri="{BB962C8B-B14F-4D97-AF65-F5344CB8AC3E}">
        <p14:creationId xmlns:p14="http://schemas.microsoft.com/office/powerpoint/2010/main" val="1156824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228600"/>
            <a:ext cx="11785600" cy="990600"/>
          </a:xfrm>
        </p:spPr>
        <p:txBody>
          <a:bodyPr/>
          <a:lstStyle/>
          <a:p>
            <a:r>
              <a:rPr kumimoji="0" lang="en-US"/>
              <a:t>Click to edit Master title style</a:t>
            </a:r>
          </a:p>
        </p:txBody>
      </p:sp>
      <p:sp>
        <p:nvSpPr>
          <p:cNvPr id="6" name="Slide Number Placeholder 5"/>
          <p:cNvSpPr>
            <a:spLocks noGrp="1"/>
          </p:cNvSpPr>
          <p:nvPr>
            <p:ph type="sldNum" sz="quarter" idx="12"/>
          </p:nvPr>
        </p:nvSpPr>
        <p:spPr>
          <a:xfrm>
            <a:off x="0" y="1256270"/>
            <a:ext cx="711200" cy="304800"/>
          </a:xfrm>
        </p:spPr>
        <p:txBody>
          <a:bodyPr/>
          <a:lstStyle>
            <a:lvl1pPr>
              <a:defRPr sz="1800">
                <a:solidFill>
                  <a:srgbClr val="FFFFFF"/>
                </a:solidFill>
              </a:defRPr>
            </a:lvl1pPr>
          </a:lstStyle>
          <a:p>
            <a:fld id="{283B9EA5-CE9A-4950-A80C-5ADF06B45BB8}" type="slidenum">
              <a:rPr lang="en-US" smtClean="0"/>
              <a:pPr/>
              <a:t>‹#›</a:t>
            </a:fld>
            <a:endParaRPr lang="en-US" dirty="0"/>
          </a:p>
        </p:txBody>
      </p:sp>
      <p:sp>
        <p:nvSpPr>
          <p:cNvPr id="8" name="Content Placeholder 7"/>
          <p:cNvSpPr>
            <a:spLocks noGrp="1"/>
          </p:cNvSpPr>
          <p:nvPr>
            <p:ph sz="quarter" idx="1"/>
          </p:nvPr>
        </p:nvSpPr>
        <p:spPr>
          <a:xfrm>
            <a:off x="203200" y="1600200"/>
            <a:ext cx="11785600" cy="5105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2286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3048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828800" y="3048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828800" y="3048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3" name="Slide Number Placeholder 12"/>
          <p:cNvSpPr>
            <a:spLocks noGrp="1"/>
          </p:cNvSpPr>
          <p:nvPr>
            <p:ph type="sldNum" sz="quarter" idx="11"/>
          </p:nvPr>
        </p:nvSpPr>
        <p:spPr>
          <a:xfrm>
            <a:off x="0" y="457200"/>
            <a:ext cx="1727200" cy="701676"/>
          </a:xfrm>
        </p:spPr>
        <p:txBody>
          <a:bodyPr>
            <a:noAutofit/>
          </a:bodyPr>
          <a:lstStyle>
            <a:lvl1pPr>
              <a:defRPr sz="2400">
                <a:solidFill>
                  <a:srgbClr val="FFFFFF"/>
                </a:solidFill>
              </a:defRPr>
            </a:lvl1pPr>
          </a:lstStyle>
          <a:p>
            <a:fld id="{283B9EA5-CE9A-4950-A80C-5ADF06B45BB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a:xfrm>
            <a:off x="8128000" y="6248401"/>
            <a:ext cx="3556000" cy="365125"/>
          </a:xfrm>
          <a:prstGeom prst="rect">
            <a:avLst/>
          </a:prstGeom>
        </p:spPr>
        <p:txBody>
          <a:bodyPr rtlCol="0"/>
          <a:lstStyle/>
          <a:p>
            <a:endParaRPr lang="en-US"/>
          </a:p>
        </p:txBody>
      </p:sp>
      <p:sp>
        <p:nvSpPr>
          <p:cNvPr id="10" name="Slide Number Placeholder 9"/>
          <p:cNvSpPr>
            <a:spLocks noGrp="1"/>
          </p:cNvSpPr>
          <p:nvPr>
            <p:ph type="sldNum" sz="quarter" idx="16"/>
          </p:nvPr>
        </p:nvSpPr>
        <p:spPr/>
        <p:txBody>
          <a:bodyPr rtlCol="0"/>
          <a:lstStyle/>
          <a:p>
            <a:fld id="{283B9EA5-CE9A-4950-A80C-5ADF06B45BB8}" type="slidenum">
              <a:rPr lang="en-US" smtClean="0"/>
              <a:t>‹#›</a:t>
            </a:fld>
            <a:endParaRPr lang="en-US"/>
          </a:p>
        </p:txBody>
      </p:sp>
      <p:sp>
        <p:nvSpPr>
          <p:cNvPr id="12" name="Footer Placeholder 11"/>
          <p:cNvSpPr>
            <a:spLocks noGrp="1"/>
          </p:cNvSpPr>
          <p:nvPr>
            <p:ph type="ftr" sz="quarter" idx="17"/>
          </p:nvPr>
        </p:nvSpPr>
        <p:spPr>
          <a:xfrm>
            <a:off x="812801" y="6248207"/>
            <a:ext cx="7228111" cy="365125"/>
          </a:xfrm>
          <a:prstGeom prst="rect">
            <a:avLst/>
          </a:prstGeom>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a:xfrm>
            <a:off x="8128000" y="6248401"/>
            <a:ext cx="3556000" cy="365125"/>
          </a:xfrm>
          <a:prstGeom prst="rect">
            <a:avLst/>
          </a:prstGeom>
        </p:spPr>
        <p:txBody>
          <a:bodyPr rtlCol="0"/>
          <a:lstStyle/>
          <a:p>
            <a:endParaRPr lang="en-US"/>
          </a:p>
        </p:txBody>
      </p:sp>
      <p:sp>
        <p:nvSpPr>
          <p:cNvPr id="12" name="Slide Number Placeholder 11"/>
          <p:cNvSpPr>
            <a:spLocks noGrp="1"/>
          </p:cNvSpPr>
          <p:nvPr>
            <p:ph type="sldNum" sz="quarter" idx="16"/>
          </p:nvPr>
        </p:nvSpPr>
        <p:spPr/>
        <p:txBody>
          <a:bodyPr rtlCol="0"/>
          <a:lstStyle/>
          <a:p>
            <a:fld id="{283B9EA5-CE9A-4950-A80C-5ADF06B45BB8}" type="slidenum">
              <a:rPr lang="en-US" smtClean="0"/>
              <a:t>‹#›</a:t>
            </a:fld>
            <a:endParaRPr lang="en-US"/>
          </a:p>
        </p:txBody>
      </p:sp>
      <p:sp>
        <p:nvSpPr>
          <p:cNvPr id="14" name="Footer Placeholder 13"/>
          <p:cNvSpPr>
            <a:spLocks noGrp="1"/>
          </p:cNvSpPr>
          <p:nvPr>
            <p:ph type="ftr" sz="quarter" idx="17"/>
          </p:nvPr>
        </p:nvSpPr>
        <p:spPr>
          <a:xfrm>
            <a:off x="812801" y="6248207"/>
            <a:ext cx="7228111" cy="365125"/>
          </a:xfrm>
          <a:prstGeom prst="rect">
            <a:avLst/>
          </a:prstGeom>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a:xfrm>
            <a:off x="8128000" y="6248401"/>
            <a:ext cx="3556000" cy="365125"/>
          </a:xfrm>
          <a:prstGeom prst="rect">
            <a:avLst/>
          </a:prstGeom>
        </p:spPr>
        <p:txBody>
          <a:bodyPr/>
          <a:lstStyle/>
          <a:p>
            <a:endParaRPr lang="en-US"/>
          </a:p>
        </p:txBody>
      </p:sp>
      <p:sp>
        <p:nvSpPr>
          <p:cNvPr id="4" name="Footer Placeholder 3"/>
          <p:cNvSpPr>
            <a:spLocks noGrp="1"/>
          </p:cNvSpPr>
          <p:nvPr>
            <p:ph type="ftr" sz="quarter" idx="11"/>
          </p:nvPr>
        </p:nvSpPr>
        <p:spPr>
          <a:xfrm>
            <a:off x="812801" y="6248207"/>
            <a:ext cx="7228111"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83B9EA5-CE9A-4950-A80C-5ADF06B45BB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128000" y="6248401"/>
            <a:ext cx="3556000" cy="365125"/>
          </a:xfrm>
          <a:prstGeom prst="rect">
            <a:avLst/>
          </a:prstGeom>
        </p:spPr>
        <p:txBody>
          <a:bodyPr/>
          <a:lstStyle/>
          <a:p>
            <a:endParaRPr lang="en-US"/>
          </a:p>
        </p:txBody>
      </p:sp>
      <p:sp>
        <p:nvSpPr>
          <p:cNvPr id="3" name="Footer Placeholder 2"/>
          <p:cNvSpPr>
            <a:spLocks noGrp="1"/>
          </p:cNvSpPr>
          <p:nvPr>
            <p:ph type="ftr" sz="quarter" idx="11"/>
          </p:nvPr>
        </p:nvSpPr>
        <p:spPr>
          <a:xfrm>
            <a:off x="812801" y="6248207"/>
            <a:ext cx="7228111"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283B9EA5-CE9A-4950-A80C-5ADF06B45BB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a:xfrm>
            <a:off x="8128000" y="6248401"/>
            <a:ext cx="3556000" cy="365125"/>
          </a:xfrm>
          <a:prstGeom prst="rect">
            <a:avLst/>
          </a:prstGeom>
        </p:spPr>
        <p:txBody>
          <a:bodyPr/>
          <a:lstStyle/>
          <a:p>
            <a:endParaRPr lang="en-US"/>
          </a:p>
        </p:txBody>
      </p:sp>
      <p:sp>
        <p:nvSpPr>
          <p:cNvPr id="6" name="Footer Placeholder 5"/>
          <p:cNvSpPr>
            <a:spLocks noGrp="1"/>
          </p:cNvSpPr>
          <p:nvPr>
            <p:ph type="ftr" sz="quarter" idx="11"/>
          </p:nvPr>
        </p:nvSpPr>
        <p:spPr>
          <a:xfrm>
            <a:off x="812801" y="6248207"/>
            <a:ext cx="7228111"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83B9EA5-CE9A-4950-A80C-5ADF06B45BB8}" type="slidenum">
              <a:rPr lang="en-US" smtClean="0"/>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Date Placeholder 11"/>
          <p:cNvSpPr>
            <a:spLocks noGrp="1"/>
          </p:cNvSpPr>
          <p:nvPr>
            <p:ph type="dt" sz="half" idx="10"/>
          </p:nvPr>
        </p:nvSpPr>
        <p:spPr>
          <a:xfrm>
            <a:off x="8331200" y="6248401"/>
            <a:ext cx="3556000" cy="365125"/>
          </a:xfrm>
          <a:prstGeom prst="rect">
            <a:avLst/>
          </a:prstGeom>
        </p:spPr>
        <p:txBody>
          <a:bodyPr rtlCol="0"/>
          <a:lstStyle/>
          <a:p>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283B9EA5-CE9A-4950-A80C-5ADF06B45BB8}" type="slidenum">
              <a:rPr lang="en-US" smtClean="0"/>
              <a:t>‹#›</a:t>
            </a:fld>
            <a:endParaRPr lang="en-US"/>
          </a:p>
        </p:txBody>
      </p:sp>
      <p:sp>
        <p:nvSpPr>
          <p:cNvPr id="14" name="Footer Placeholder 13"/>
          <p:cNvSpPr>
            <a:spLocks noGrp="1"/>
          </p:cNvSpPr>
          <p:nvPr>
            <p:ph type="ftr" sz="quarter" idx="12"/>
          </p:nvPr>
        </p:nvSpPr>
        <p:spPr>
          <a:xfrm>
            <a:off x="2133600" y="6248207"/>
            <a:ext cx="6096000" cy="365125"/>
          </a:xfrm>
          <a:prstGeom prst="rect">
            <a:avLst/>
          </a:prstGeom>
        </p:spPr>
        <p:txBody>
          <a:bodyPr rtlCol="0"/>
          <a:lstStyle/>
          <a:p>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203200" y="228600"/>
            <a:ext cx="117856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203200" y="1600200"/>
            <a:ext cx="11785600" cy="51054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6179" y="1257917"/>
            <a:ext cx="793579" cy="260728"/>
          </a:xfrm>
          <a:prstGeom prst="rect">
            <a:avLst/>
          </a:prstGeom>
        </p:spPr>
        <p:txBody>
          <a:bodyPr vert="horz" anchor="ctr" anchorCtr="0">
            <a:normAutofit/>
          </a:bodyPr>
          <a:lstStyle>
            <a:lvl1pPr algn="ctr" eaLnBrk="1" latinLnBrk="0" hangingPunct="1">
              <a:defRPr kumimoji="0" sz="1800" b="1">
                <a:solidFill>
                  <a:srgbClr val="FFFFFF"/>
                </a:solidFill>
              </a:defRPr>
            </a:lvl1pPr>
          </a:lstStyle>
          <a:p>
            <a:fld id="{283B9EA5-CE9A-4950-A80C-5ADF06B45B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wmf"/><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tif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ctrTitle"/>
          </p:nvPr>
        </p:nvSpPr>
        <p:spPr>
          <a:xfrm>
            <a:off x="2690812" y="3898783"/>
            <a:ext cx="6858000" cy="990600"/>
          </a:xfrm>
        </p:spPr>
        <p:txBody>
          <a:bodyPr>
            <a:normAutofit fontScale="90000"/>
          </a:bodyPr>
          <a:lstStyle/>
          <a:p>
            <a:r>
              <a:rPr lang="is-IS" dirty="0">
                <a:latin typeface="Bookman Old Style" charset="0"/>
              </a:rPr>
              <a:t>4730</a:t>
            </a:r>
            <a:r>
              <a:rPr lang="en-US" dirty="0">
                <a:latin typeface="Bookman Old Style" charset="0"/>
              </a:rPr>
              <a:t>: Distributed Systems</a:t>
            </a:r>
            <a:br>
              <a:rPr lang="en-US" dirty="0">
                <a:latin typeface="Bookman Old Style" charset="0"/>
              </a:rPr>
            </a:br>
            <a:r>
              <a:rPr lang="en-US" dirty="0"/>
              <a:t>Lookup services. Chord. </a:t>
            </a:r>
            <a:r>
              <a:rPr lang="en-US" dirty="0" err="1"/>
              <a:t>Kademlia</a:t>
            </a:r>
            <a:r>
              <a:rPr lang="en-US" dirty="0"/>
              <a:t>. DHT.</a:t>
            </a:r>
            <a:br>
              <a:rPr lang="en-US" dirty="0"/>
            </a:br>
            <a:endParaRPr lang="en-US" dirty="0">
              <a:latin typeface="Bookman Old Style" charset="0"/>
            </a:endParaRPr>
          </a:p>
        </p:txBody>
      </p:sp>
      <p:sp>
        <p:nvSpPr>
          <p:cNvPr id="15366" name="Rectangle 3"/>
          <p:cNvSpPr>
            <a:spLocks noGrp="1" noChangeArrowheads="1"/>
          </p:cNvSpPr>
          <p:nvPr>
            <p:ph type="subTitle" idx="1"/>
          </p:nvPr>
        </p:nvSpPr>
        <p:spPr/>
        <p:txBody>
          <a:bodyPr>
            <a:normAutofit/>
          </a:bodyPr>
          <a:lstStyle/>
          <a:p>
            <a:pPr fontAlgn="auto">
              <a:spcAft>
                <a:spcPts val="0"/>
              </a:spcAft>
              <a:defRPr/>
            </a:pPr>
            <a:r>
              <a:rPr lang="en-US" dirty="0"/>
              <a:t>10/14/24</a:t>
            </a:r>
          </a:p>
        </p:txBody>
      </p:sp>
      <p:sp>
        <p:nvSpPr>
          <p:cNvPr id="11267" name="TextBox 7"/>
          <p:cNvSpPr txBox="1">
            <a:spLocks noChangeArrowheads="1"/>
          </p:cNvSpPr>
          <p:nvPr/>
        </p:nvSpPr>
        <p:spPr bwMode="auto">
          <a:xfrm>
            <a:off x="7213600" y="5041900"/>
            <a:ext cx="1841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sz="1800"/>
          </a:p>
        </p:txBody>
      </p:sp>
      <p:sp>
        <p:nvSpPr>
          <p:cNvPr id="2" name="TextBox 1"/>
          <p:cNvSpPr txBox="1"/>
          <p:nvPr/>
        </p:nvSpPr>
        <p:spPr>
          <a:xfrm>
            <a:off x="12484100" y="2527301"/>
            <a:ext cx="184731"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75966856"/>
      </p:ext>
    </p:extLst>
  </p:cSld>
  <p:clrMapOvr>
    <a:masterClrMapping/>
  </p:clrMapOvr>
  <p:transition advTm="14514"/>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Outline</a:t>
            </a:r>
          </a:p>
        </p:txBody>
      </p:sp>
      <p:sp>
        <p:nvSpPr>
          <p:cNvPr id="6" name="Text Placeholder 5"/>
          <p:cNvSpPr>
            <a:spLocks noGrp="1"/>
          </p:cNvSpPr>
          <p:nvPr>
            <p:ph type="body" idx="1"/>
          </p:nvPr>
        </p:nvSpPr>
        <p:spPr>
          <a:xfrm>
            <a:off x="1097280" y="1868490"/>
            <a:ext cx="9387840" cy="4252911"/>
          </a:xfrm>
        </p:spPr>
        <p:txBody>
          <a:bodyPr>
            <a:noAutofit/>
          </a:bodyPr>
          <a:lstStyle/>
          <a:p>
            <a:pPr marL="571486" indent="-571486">
              <a:buFont typeface="Wingdings" pitchFamily="2" charset="2"/>
              <a:buChar char="q"/>
            </a:pPr>
            <a:r>
              <a:rPr lang="en-US" sz="4400" dirty="0"/>
              <a:t>Unstructured P2P</a:t>
            </a:r>
          </a:p>
          <a:p>
            <a:pPr marL="571486" indent="-571486">
              <a:buFont typeface="Wingdings" pitchFamily="2" charset="2"/>
              <a:buChar char="q"/>
            </a:pPr>
            <a:r>
              <a:rPr lang="en-US" sz="4400" dirty="0"/>
              <a:t>BitTorrent Basics</a:t>
            </a:r>
          </a:p>
          <a:p>
            <a:pPr marL="571486" indent="-571486">
              <a:buFont typeface="Wingdings" pitchFamily="2" charset="2"/>
              <a:buChar char="q"/>
            </a:pPr>
            <a:r>
              <a:rPr lang="en-US" sz="4400" dirty="0" err="1"/>
              <a:t>μTP</a:t>
            </a:r>
            <a:r>
              <a:rPr lang="en-US" sz="4400" dirty="0"/>
              <a:t>: Micro Transport Protocol</a:t>
            </a:r>
          </a:p>
          <a:p>
            <a:pPr marL="571486" indent="-571486">
              <a:buFont typeface="Wingdings" pitchFamily="2" charset="2"/>
              <a:buChar char="q"/>
            </a:pPr>
            <a:r>
              <a:rPr lang="en-US" sz="4400" dirty="0"/>
              <a:t>Cheating on BitTorrent</a:t>
            </a:r>
          </a:p>
        </p:txBody>
      </p:sp>
      <p:sp>
        <p:nvSpPr>
          <p:cNvPr id="3" name="Slide Number Placeholder 2"/>
          <p:cNvSpPr>
            <a:spLocks noGrp="1"/>
          </p:cNvSpPr>
          <p:nvPr>
            <p:ph type="sldNum" sz="quarter" idx="12"/>
          </p:nvPr>
        </p:nvSpPr>
        <p:spPr>
          <a:xfrm>
            <a:off x="7977102" y="5019691"/>
            <a:ext cx="984019" cy="98993"/>
          </a:xfrm>
          <a:prstGeom prst="rect">
            <a:avLst/>
          </a:prstGeom>
        </p:spPr>
        <p:txBody>
          <a:bodyPr vert="horz" lIns="91440" tIns="45720" rIns="91440" bIns="45720" rtlCol="0" anchor="ctr">
            <a:normAutofit fontScale="25000" lnSpcReduction="20000"/>
          </a:bodyPr>
          <a:lstStyle>
            <a:defPPr>
              <a:defRPr lang="en-US"/>
            </a:defPPr>
            <a:lvl1pPr marL="0" algn="r" defTabSz="914400" rtl="0" eaLnBrk="1" latinLnBrk="0" hangingPunct="1">
              <a:defRPr sz="788"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3B9EA5-CE9A-4950-A80C-5ADF06B45BB8}" type="slidenum">
              <a:rPr lang="en-US" smtClean="0"/>
              <a:pPr/>
              <a:t>10</a:t>
            </a:fld>
            <a:endParaRPr lang="en-US" dirty="0"/>
          </a:p>
        </p:txBody>
      </p:sp>
    </p:spTree>
    <p:extLst>
      <p:ext uri="{BB962C8B-B14F-4D97-AF65-F5344CB8AC3E}">
        <p14:creationId xmlns:p14="http://schemas.microsoft.com/office/powerpoint/2010/main" val="2922851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2057400" y="2659593"/>
            <a:ext cx="7467600" cy="1007533"/>
          </a:xfrm>
        </p:spPr>
        <p:txBody>
          <a:bodyPr/>
          <a:lstStyle/>
          <a:p>
            <a:r>
              <a:rPr lang="en-US" sz="2400" dirty="0"/>
              <a:t>3: Attacks against CHORD</a:t>
            </a:r>
          </a:p>
        </p:txBody>
      </p:sp>
    </p:spTree>
    <p:extLst>
      <p:ext uri="{BB962C8B-B14F-4D97-AF65-F5344CB8AC3E}">
        <p14:creationId xmlns:p14="http://schemas.microsoft.com/office/powerpoint/2010/main" val="424533657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9" name="Rectangle 2"/>
          <p:cNvSpPr>
            <a:spLocks noGrp="1" noChangeArrowheads="1"/>
          </p:cNvSpPr>
          <p:nvPr>
            <p:ph type="title"/>
          </p:nvPr>
        </p:nvSpPr>
        <p:spPr/>
        <p:txBody>
          <a:bodyPr/>
          <a:lstStyle/>
          <a:p>
            <a:pPr eaLnBrk="1" hangingPunct="1"/>
            <a:r>
              <a:rPr lang="en-US"/>
              <a:t>Node ID Assignment Implications</a:t>
            </a:r>
          </a:p>
        </p:txBody>
      </p:sp>
      <p:sp>
        <p:nvSpPr>
          <p:cNvPr id="36897" name="Rectangle 31"/>
          <p:cNvSpPr>
            <a:spLocks noGrp="1" noChangeArrowheads="1"/>
          </p:cNvSpPr>
          <p:nvPr>
            <p:ph sz="quarter" idx="1"/>
          </p:nvPr>
        </p:nvSpPr>
        <p:spPr>
          <a:xfrm>
            <a:off x="609600" y="1463040"/>
            <a:ext cx="3505200" cy="4937760"/>
          </a:xfrm>
          <a:noFill/>
        </p:spPr>
        <p:txBody>
          <a:bodyPr/>
          <a:lstStyle/>
          <a:p>
            <a:pPr eaLnBrk="1" hangingPunct="1">
              <a:lnSpc>
                <a:spcPct val="90000"/>
              </a:lnSpc>
            </a:pPr>
            <a:r>
              <a:rPr lang="en-US" altLang="zh-CN" sz="2300" dirty="0"/>
              <a:t>Node ID determines where will the node be placed in the structured overlay</a:t>
            </a:r>
          </a:p>
          <a:p>
            <a:pPr eaLnBrk="1" hangingPunct="1">
              <a:lnSpc>
                <a:spcPct val="90000"/>
              </a:lnSpc>
            </a:pPr>
            <a:r>
              <a:rPr lang="en-US" altLang="zh-CN" sz="2300" dirty="0"/>
              <a:t>Determines who the neighbors are going to be</a:t>
            </a:r>
          </a:p>
          <a:p>
            <a:pPr eaLnBrk="1" hangingPunct="1">
              <a:lnSpc>
                <a:spcPct val="90000"/>
              </a:lnSpc>
            </a:pPr>
            <a:r>
              <a:rPr lang="en-US" altLang="zh-CN" sz="2300" dirty="0"/>
              <a:t>Determines what objects a node will hold</a:t>
            </a:r>
          </a:p>
          <a:p>
            <a:pPr lvl="1" eaLnBrk="1" hangingPunct="1">
              <a:lnSpc>
                <a:spcPct val="90000"/>
              </a:lnSpc>
            </a:pPr>
            <a:endParaRPr lang="en-US" altLang="zh-CN" sz="2000" dirty="0"/>
          </a:p>
        </p:txBody>
      </p:sp>
      <p:sp>
        <p:nvSpPr>
          <p:cNvPr id="34"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35"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101</a:t>
            </a:fld>
            <a:endParaRPr lang="en-US"/>
          </a:p>
        </p:txBody>
      </p:sp>
      <p:sp>
        <p:nvSpPr>
          <p:cNvPr id="36870" name="Text Box 3"/>
          <p:cNvSpPr txBox="1">
            <a:spLocks noChangeArrowheads="1"/>
          </p:cNvSpPr>
          <p:nvPr/>
        </p:nvSpPr>
        <p:spPr bwMode="auto">
          <a:xfrm>
            <a:off x="9220200" y="1219201"/>
            <a:ext cx="1518364" cy="830997"/>
          </a:xfrm>
          <a:prstGeom prst="rect">
            <a:avLst/>
          </a:prstGeom>
          <a:noFill/>
          <a:ln w="9525">
            <a:noFill/>
            <a:miter lim="800000"/>
            <a:headEnd/>
            <a:tailEnd/>
          </a:ln>
        </p:spPr>
        <p:txBody>
          <a:bodyPr wrap="none">
            <a:prstTxWarp prst="textNoShape">
              <a:avLst/>
            </a:prstTxWarp>
            <a:spAutoFit/>
          </a:bodyPr>
          <a:lstStyle/>
          <a:p>
            <a:r>
              <a:rPr lang="en-US" b="1"/>
              <a:t>m = 6</a:t>
            </a:r>
          </a:p>
          <a:p>
            <a:r>
              <a:rPr lang="en-US" b="1"/>
              <a:t>10 nodes</a:t>
            </a:r>
          </a:p>
        </p:txBody>
      </p:sp>
      <p:sp>
        <p:nvSpPr>
          <p:cNvPr id="36871" name="Oval 4"/>
          <p:cNvSpPr>
            <a:spLocks noChangeArrowheads="1"/>
          </p:cNvSpPr>
          <p:nvPr/>
        </p:nvSpPr>
        <p:spPr bwMode="auto">
          <a:xfrm>
            <a:off x="5486400" y="1949450"/>
            <a:ext cx="3810000" cy="35052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36872" name="Oval 5"/>
          <p:cNvSpPr>
            <a:spLocks noChangeArrowheads="1"/>
          </p:cNvSpPr>
          <p:nvPr/>
        </p:nvSpPr>
        <p:spPr bwMode="auto">
          <a:xfrm>
            <a:off x="5715000" y="2559050"/>
            <a:ext cx="228600" cy="228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36873" name="Oval 6"/>
          <p:cNvSpPr>
            <a:spLocks noChangeArrowheads="1"/>
          </p:cNvSpPr>
          <p:nvPr/>
        </p:nvSpPr>
        <p:spPr bwMode="auto">
          <a:xfrm>
            <a:off x="7543800" y="1873250"/>
            <a:ext cx="228600" cy="228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36874" name="Oval 7"/>
          <p:cNvSpPr>
            <a:spLocks noChangeArrowheads="1"/>
          </p:cNvSpPr>
          <p:nvPr/>
        </p:nvSpPr>
        <p:spPr bwMode="auto">
          <a:xfrm>
            <a:off x="8686800" y="2444750"/>
            <a:ext cx="228600" cy="228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36875" name="Oval 8"/>
          <p:cNvSpPr>
            <a:spLocks noChangeArrowheads="1"/>
          </p:cNvSpPr>
          <p:nvPr/>
        </p:nvSpPr>
        <p:spPr bwMode="auto">
          <a:xfrm>
            <a:off x="9144000" y="3168650"/>
            <a:ext cx="228600" cy="228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endParaRPr lang="en-US"/>
          </a:p>
        </p:txBody>
      </p:sp>
      <p:sp>
        <p:nvSpPr>
          <p:cNvPr id="36876" name="Oval 9"/>
          <p:cNvSpPr>
            <a:spLocks noChangeArrowheads="1"/>
          </p:cNvSpPr>
          <p:nvPr/>
        </p:nvSpPr>
        <p:spPr bwMode="auto">
          <a:xfrm>
            <a:off x="8915400" y="4540250"/>
            <a:ext cx="228600" cy="228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endParaRPr lang="en-US"/>
          </a:p>
        </p:txBody>
      </p:sp>
      <p:sp>
        <p:nvSpPr>
          <p:cNvPr id="36877" name="Oval 10"/>
          <p:cNvSpPr>
            <a:spLocks noChangeArrowheads="1"/>
          </p:cNvSpPr>
          <p:nvPr/>
        </p:nvSpPr>
        <p:spPr bwMode="auto">
          <a:xfrm>
            <a:off x="7315200" y="5378450"/>
            <a:ext cx="228600" cy="228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endParaRPr lang="en-US"/>
          </a:p>
        </p:txBody>
      </p:sp>
      <p:sp>
        <p:nvSpPr>
          <p:cNvPr id="36878" name="Oval 11"/>
          <p:cNvSpPr>
            <a:spLocks noChangeArrowheads="1"/>
          </p:cNvSpPr>
          <p:nvPr/>
        </p:nvSpPr>
        <p:spPr bwMode="auto">
          <a:xfrm>
            <a:off x="6553200" y="5226050"/>
            <a:ext cx="228600" cy="228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endParaRPr lang="en-US"/>
          </a:p>
        </p:txBody>
      </p:sp>
      <p:sp>
        <p:nvSpPr>
          <p:cNvPr id="36879" name="Oval 12"/>
          <p:cNvSpPr>
            <a:spLocks noChangeArrowheads="1"/>
          </p:cNvSpPr>
          <p:nvPr/>
        </p:nvSpPr>
        <p:spPr bwMode="auto">
          <a:xfrm>
            <a:off x="6019800" y="4921250"/>
            <a:ext cx="228600" cy="228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endParaRPr lang="en-US"/>
          </a:p>
        </p:txBody>
      </p:sp>
      <p:sp>
        <p:nvSpPr>
          <p:cNvPr id="36880" name="Oval 13"/>
          <p:cNvSpPr>
            <a:spLocks noChangeArrowheads="1"/>
          </p:cNvSpPr>
          <p:nvPr/>
        </p:nvSpPr>
        <p:spPr bwMode="auto">
          <a:xfrm>
            <a:off x="5410200" y="3549650"/>
            <a:ext cx="228600" cy="228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endParaRPr lang="en-US"/>
          </a:p>
        </p:txBody>
      </p:sp>
      <p:sp>
        <p:nvSpPr>
          <p:cNvPr id="36881" name="Oval 14"/>
          <p:cNvSpPr>
            <a:spLocks noChangeArrowheads="1"/>
          </p:cNvSpPr>
          <p:nvPr/>
        </p:nvSpPr>
        <p:spPr bwMode="auto">
          <a:xfrm>
            <a:off x="5486400" y="3016250"/>
            <a:ext cx="228600" cy="228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endParaRPr lang="en-US"/>
          </a:p>
        </p:txBody>
      </p:sp>
      <p:sp>
        <p:nvSpPr>
          <p:cNvPr id="36882" name="Text Box 15"/>
          <p:cNvSpPr txBox="1">
            <a:spLocks noChangeArrowheads="1"/>
          </p:cNvSpPr>
          <p:nvPr/>
        </p:nvSpPr>
        <p:spPr bwMode="auto">
          <a:xfrm>
            <a:off x="9378950" y="3138489"/>
            <a:ext cx="750526" cy="461665"/>
          </a:xfrm>
          <a:prstGeom prst="rect">
            <a:avLst/>
          </a:prstGeom>
          <a:noFill/>
          <a:ln w="9525">
            <a:noFill/>
            <a:miter lim="800000"/>
            <a:headEnd/>
            <a:tailEnd/>
          </a:ln>
        </p:spPr>
        <p:txBody>
          <a:bodyPr wrap="none">
            <a:prstTxWarp prst="textNoShape">
              <a:avLst/>
            </a:prstTxWarp>
            <a:spAutoFit/>
          </a:bodyPr>
          <a:lstStyle/>
          <a:p>
            <a:r>
              <a:rPr lang="en-US"/>
              <a:t>N14</a:t>
            </a:r>
          </a:p>
        </p:txBody>
      </p:sp>
      <p:sp>
        <p:nvSpPr>
          <p:cNvPr id="36883" name="Text Box 16"/>
          <p:cNvSpPr txBox="1">
            <a:spLocks noChangeArrowheads="1"/>
          </p:cNvSpPr>
          <p:nvPr/>
        </p:nvSpPr>
        <p:spPr bwMode="auto">
          <a:xfrm>
            <a:off x="7315201" y="1416051"/>
            <a:ext cx="579005" cy="461665"/>
          </a:xfrm>
          <a:prstGeom prst="rect">
            <a:avLst/>
          </a:prstGeom>
          <a:noFill/>
          <a:ln w="9525">
            <a:noFill/>
            <a:miter lim="800000"/>
            <a:headEnd/>
            <a:tailEnd/>
          </a:ln>
        </p:spPr>
        <p:txBody>
          <a:bodyPr wrap="none">
            <a:prstTxWarp prst="textNoShape">
              <a:avLst/>
            </a:prstTxWarp>
            <a:spAutoFit/>
          </a:bodyPr>
          <a:lstStyle/>
          <a:p>
            <a:r>
              <a:rPr lang="en-US"/>
              <a:t>N1</a:t>
            </a:r>
          </a:p>
        </p:txBody>
      </p:sp>
      <p:sp>
        <p:nvSpPr>
          <p:cNvPr id="36884" name="Text Box 17"/>
          <p:cNvSpPr txBox="1">
            <a:spLocks noChangeArrowheads="1"/>
          </p:cNvSpPr>
          <p:nvPr/>
        </p:nvSpPr>
        <p:spPr bwMode="auto">
          <a:xfrm>
            <a:off x="5791200" y="1905001"/>
            <a:ext cx="750526" cy="461665"/>
          </a:xfrm>
          <a:prstGeom prst="rect">
            <a:avLst/>
          </a:prstGeom>
          <a:noFill/>
          <a:ln w="9525">
            <a:noFill/>
            <a:miter lim="800000"/>
            <a:headEnd/>
            <a:tailEnd/>
          </a:ln>
        </p:spPr>
        <p:txBody>
          <a:bodyPr wrap="none">
            <a:prstTxWarp prst="textNoShape">
              <a:avLst/>
            </a:prstTxWarp>
            <a:spAutoFit/>
          </a:bodyPr>
          <a:lstStyle/>
          <a:p>
            <a:r>
              <a:rPr lang="en-US"/>
              <a:t>N56</a:t>
            </a:r>
          </a:p>
        </p:txBody>
      </p:sp>
      <p:sp>
        <p:nvSpPr>
          <p:cNvPr id="36885" name="Text Box 18"/>
          <p:cNvSpPr txBox="1">
            <a:spLocks noChangeArrowheads="1"/>
          </p:cNvSpPr>
          <p:nvPr/>
        </p:nvSpPr>
        <p:spPr bwMode="auto">
          <a:xfrm>
            <a:off x="4876800" y="2940051"/>
            <a:ext cx="750526" cy="461665"/>
          </a:xfrm>
          <a:prstGeom prst="rect">
            <a:avLst/>
          </a:prstGeom>
          <a:noFill/>
          <a:ln w="9525">
            <a:noFill/>
            <a:miter lim="800000"/>
            <a:headEnd/>
            <a:tailEnd/>
          </a:ln>
        </p:spPr>
        <p:txBody>
          <a:bodyPr wrap="none">
            <a:prstTxWarp prst="textNoShape">
              <a:avLst/>
            </a:prstTxWarp>
            <a:spAutoFit/>
          </a:bodyPr>
          <a:lstStyle/>
          <a:p>
            <a:r>
              <a:rPr lang="en-US"/>
              <a:t>N51</a:t>
            </a:r>
          </a:p>
        </p:txBody>
      </p:sp>
      <p:sp>
        <p:nvSpPr>
          <p:cNvPr id="36886" name="Text Box 19"/>
          <p:cNvSpPr txBox="1">
            <a:spLocks noChangeArrowheads="1"/>
          </p:cNvSpPr>
          <p:nvPr/>
        </p:nvSpPr>
        <p:spPr bwMode="auto">
          <a:xfrm>
            <a:off x="4800600" y="3487739"/>
            <a:ext cx="750526" cy="461665"/>
          </a:xfrm>
          <a:prstGeom prst="rect">
            <a:avLst/>
          </a:prstGeom>
          <a:noFill/>
          <a:ln w="9525">
            <a:noFill/>
            <a:miter lim="800000"/>
            <a:headEnd/>
            <a:tailEnd/>
          </a:ln>
        </p:spPr>
        <p:txBody>
          <a:bodyPr wrap="none">
            <a:prstTxWarp prst="textNoShape">
              <a:avLst/>
            </a:prstTxWarp>
            <a:spAutoFit/>
          </a:bodyPr>
          <a:lstStyle/>
          <a:p>
            <a:r>
              <a:rPr lang="en-US"/>
              <a:t>N48</a:t>
            </a:r>
          </a:p>
        </p:txBody>
      </p:sp>
      <p:sp>
        <p:nvSpPr>
          <p:cNvPr id="36887" name="Text Box 20"/>
          <p:cNvSpPr txBox="1">
            <a:spLocks noChangeArrowheads="1"/>
          </p:cNvSpPr>
          <p:nvPr/>
        </p:nvSpPr>
        <p:spPr bwMode="auto">
          <a:xfrm>
            <a:off x="5416550" y="4845051"/>
            <a:ext cx="750526" cy="461665"/>
          </a:xfrm>
          <a:prstGeom prst="rect">
            <a:avLst/>
          </a:prstGeom>
          <a:noFill/>
          <a:ln w="9525">
            <a:noFill/>
            <a:miter lim="800000"/>
            <a:headEnd/>
            <a:tailEnd/>
          </a:ln>
        </p:spPr>
        <p:txBody>
          <a:bodyPr wrap="none">
            <a:prstTxWarp prst="textNoShape">
              <a:avLst/>
            </a:prstTxWarp>
            <a:spAutoFit/>
          </a:bodyPr>
          <a:lstStyle/>
          <a:p>
            <a:r>
              <a:rPr lang="en-US"/>
              <a:t>N42</a:t>
            </a:r>
          </a:p>
        </p:txBody>
      </p:sp>
      <p:sp>
        <p:nvSpPr>
          <p:cNvPr id="36888" name="Text Box 21"/>
          <p:cNvSpPr txBox="1">
            <a:spLocks noChangeArrowheads="1"/>
          </p:cNvSpPr>
          <p:nvPr/>
        </p:nvSpPr>
        <p:spPr bwMode="auto">
          <a:xfrm>
            <a:off x="9074150" y="4343401"/>
            <a:ext cx="750526" cy="461665"/>
          </a:xfrm>
          <a:prstGeom prst="rect">
            <a:avLst/>
          </a:prstGeom>
          <a:noFill/>
          <a:ln w="9525">
            <a:noFill/>
            <a:miter lim="800000"/>
            <a:headEnd/>
            <a:tailEnd/>
          </a:ln>
        </p:spPr>
        <p:txBody>
          <a:bodyPr wrap="none">
            <a:prstTxWarp prst="textNoShape">
              <a:avLst/>
            </a:prstTxWarp>
            <a:spAutoFit/>
          </a:bodyPr>
          <a:lstStyle/>
          <a:p>
            <a:r>
              <a:rPr lang="en-US"/>
              <a:t>N21</a:t>
            </a:r>
          </a:p>
        </p:txBody>
      </p:sp>
      <p:sp>
        <p:nvSpPr>
          <p:cNvPr id="36889" name="Text Box 22"/>
          <p:cNvSpPr txBox="1">
            <a:spLocks noChangeArrowheads="1"/>
          </p:cNvSpPr>
          <p:nvPr/>
        </p:nvSpPr>
        <p:spPr bwMode="auto">
          <a:xfrm>
            <a:off x="7239000" y="5576889"/>
            <a:ext cx="750526" cy="461665"/>
          </a:xfrm>
          <a:prstGeom prst="rect">
            <a:avLst/>
          </a:prstGeom>
          <a:noFill/>
          <a:ln w="9525">
            <a:noFill/>
            <a:miter lim="800000"/>
            <a:headEnd/>
            <a:tailEnd/>
          </a:ln>
        </p:spPr>
        <p:txBody>
          <a:bodyPr wrap="none">
            <a:prstTxWarp prst="textNoShape">
              <a:avLst/>
            </a:prstTxWarp>
            <a:spAutoFit/>
          </a:bodyPr>
          <a:lstStyle/>
          <a:p>
            <a:r>
              <a:rPr lang="en-US"/>
              <a:t>N32</a:t>
            </a:r>
          </a:p>
        </p:txBody>
      </p:sp>
      <p:sp>
        <p:nvSpPr>
          <p:cNvPr id="36890" name="Text Box 23"/>
          <p:cNvSpPr txBox="1">
            <a:spLocks noChangeArrowheads="1"/>
          </p:cNvSpPr>
          <p:nvPr/>
        </p:nvSpPr>
        <p:spPr bwMode="auto">
          <a:xfrm>
            <a:off x="6477000" y="5468939"/>
            <a:ext cx="750526" cy="461665"/>
          </a:xfrm>
          <a:prstGeom prst="rect">
            <a:avLst/>
          </a:prstGeom>
          <a:noFill/>
          <a:ln w="9525">
            <a:noFill/>
            <a:miter lim="800000"/>
            <a:headEnd/>
            <a:tailEnd/>
          </a:ln>
        </p:spPr>
        <p:txBody>
          <a:bodyPr wrap="none">
            <a:prstTxWarp prst="textNoShape">
              <a:avLst/>
            </a:prstTxWarp>
            <a:spAutoFit/>
          </a:bodyPr>
          <a:lstStyle/>
          <a:p>
            <a:r>
              <a:rPr lang="en-US"/>
              <a:t>N38</a:t>
            </a:r>
          </a:p>
        </p:txBody>
      </p:sp>
      <p:sp>
        <p:nvSpPr>
          <p:cNvPr id="36891" name="AutoShape 24"/>
          <p:cNvSpPr>
            <a:spLocks/>
          </p:cNvSpPr>
          <p:nvPr/>
        </p:nvSpPr>
        <p:spPr bwMode="auto">
          <a:xfrm>
            <a:off x="9525000" y="1981201"/>
            <a:ext cx="914400" cy="461665"/>
          </a:xfrm>
          <a:prstGeom prst="borderCallout1">
            <a:avLst>
              <a:gd name="adj1" fmla="val 30380"/>
              <a:gd name="adj2" fmla="val -8333"/>
              <a:gd name="adj3" fmla="val 331222"/>
              <a:gd name="adj4" fmla="val -30903"/>
            </a:avLst>
          </a:prstGeom>
          <a:solidFill>
            <a:srgbClr val="FFFF99"/>
          </a:solidFill>
          <a:ln w="9525">
            <a:solidFill>
              <a:schemeClr val="tx1"/>
            </a:solidFill>
            <a:miter lim="800000"/>
            <a:headEnd/>
            <a:tailEnd/>
          </a:ln>
        </p:spPr>
        <p:txBody>
          <a:bodyPr>
            <a:prstTxWarp prst="textNoShape">
              <a:avLst/>
            </a:prstTxWarp>
            <a:spAutoFit/>
          </a:bodyPr>
          <a:lstStyle/>
          <a:p>
            <a:r>
              <a:rPr lang="en-US"/>
              <a:t>K10</a:t>
            </a:r>
          </a:p>
        </p:txBody>
      </p:sp>
      <p:sp>
        <p:nvSpPr>
          <p:cNvPr id="36892" name="AutoShape 25"/>
          <p:cNvSpPr>
            <a:spLocks/>
          </p:cNvSpPr>
          <p:nvPr/>
        </p:nvSpPr>
        <p:spPr bwMode="auto">
          <a:xfrm>
            <a:off x="4724400" y="1828801"/>
            <a:ext cx="914400" cy="461665"/>
          </a:xfrm>
          <a:prstGeom prst="borderCallout1">
            <a:avLst>
              <a:gd name="adj1" fmla="val 30380"/>
              <a:gd name="adj2" fmla="val 108333"/>
              <a:gd name="adj3" fmla="val 211394"/>
              <a:gd name="adj4" fmla="val 118231"/>
            </a:avLst>
          </a:prstGeom>
          <a:solidFill>
            <a:srgbClr val="FFFF99"/>
          </a:solidFill>
          <a:ln w="9525">
            <a:solidFill>
              <a:schemeClr val="tx1"/>
            </a:solidFill>
            <a:miter lim="800000"/>
            <a:headEnd/>
            <a:tailEnd/>
          </a:ln>
        </p:spPr>
        <p:txBody>
          <a:bodyPr>
            <a:prstTxWarp prst="textNoShape">
              <a:avLst/>
            </a:prstTxWarp>
            <a:spAutoFit/>
          </a:bodyPr>
          <a:lstStyle/>
          <a:p>
            <a:r>
              <a:rPr lang="en-US"/>
              <a:t>K54</a:t>
            </a:r>
          </a:p>
        </p:txBody>
      </p:sp>
      <p:sp>
        <p:nvSpPr>
          <p:cNvPr id="36893" name="AutoShape 26"/>
          <p:cNvSpPr>
            <a:spLocks/>
          </p:cNvSpPr>
          <p:nvPr/>
        </p:nvSpPr>
        <p:spPr bwMode="auto">
          <a:xfrm>
            <a:off x="9144000" y="5213351"/>
            <a:ext cx="914400" cy="461665"/>
          </a:xfrm>
          <a:prstGeom prst="borderCallout1">
            <a:avLst>
              <a:gd name="adj1" fmla="val 30380"/>
              <a:gd name="adj2" fmla="val -8333"/>
              <a:gd name="adj3" fmla="val 68356"/>
              <a:gd name="adj4" fmla="val -189412"/>
            </a:avLst>
          </a:prstGeom>
          <a:solidFill>
            <a:srgbClr val="FFFF99"/>
          </a:solidFill>
          <a:ln w="9525">
            <a:solidFill>
              <a:schemeClr val="tx1"/>
            </a:solidFill>
            <a:miter lim="800000"/>
            <a:headEnd/>
            <a:tailEnd/>
          </a:ln>
        </p:spPr>
        <p:txBody>
          <a:bodyPr>
            <a:prstTxWarp prst="textNoShape">
              <a:avLst/>
            </a:prstTxWarp>
            <a:spAutoFit/>
          </a:bodyPr>
          <a:lstStyle/>
          <a:p>
            <a:r>
              <a:rPr lang="en-US"/>
              <a:t>K24</a:t>
            </a:r>
          </a:p>
        </p:txBody>
      </p:sp>
      <p:sp>
        <p:nvSpPr>
          <p:cNvPr id="36894" name="AutoShape 27"/>
          <p:cNvSpPr>
            <a:spLocks/>
          </p:cNvSpPr>
          <p:nvPr/>
        </p:nvSpPr>
        <p:spPr bwMode="auto">
          <a:xfrm>
            <a:off x="8534400" y="5795964"/>
            <a:ext cx="914400" cy="461665"/>
          </a:xfrm>
          <a:prstGeom prst="borderCallout1">
            <a:avLst>
              <a:gd name="adj1" fmla="val 30380"/>
              <a:gd name="adj2" fmla="val -8333"/>
              <a:gd name="adj3" fmla="val -78481"/>
              <a:gd name="adj4" fmla="val -119273"/>
            </a:avLst>
          </a:prstGeom>
          <a:solidFill>
            <a:srgbClr val="FFFF99"/>
          </a:solidFill>
          <a:ln w="9525">
            <a:solidFill>
              <a:schemeClr val="tx1"/>
            </a:solidFill>
            <a:miter lim="800000"/>
            <a:headEnd/>
            <a:tailEnd/>
          </a:ln>
        </p:spPr>
        <p:txBody>
          <a:bodyPr>
            <a:prstTxWarp prst="textNoShape">
              <a:avLst/>
            </a:prstTxWarp>
            <a:spAutoFit/>
          </a:bodyPr>
          <a:lstStyle/>
          <a:p>
            <a:r>
              <a:rPr lang="en-US"/>
              <a:t>K30</a:t>
            </a:r>
          </a:p>
        </p:txBody>
      </p:sp>
      <p:sp>
        <p:nvSpPr>
          <p:cNvPr id="36895" name="AutoShape 28"/>
          <p:cNvSpPr>
            <a:spLocks/>
          </p:cNvSpPr>
          <p:nvPr/>
        </p:nvSpPr>
        <p:spPr bwMode="auto">
          <a:xfrm>
            <a:off x="5410200" y="5867401"/>
            <a:ext cx="914400" cy="461665"/>
          </a:xfrm>
          <a:prstGeom prst="borderCallout1">
            <a:avLst>
              <a:gd name="adj1" fmla="val 30380"/>
              <a:gd name="adj2" fmla="val 108333"/>
              <a:gd name="adj3" fmla="val -133333"/>
              <a:gd name="adj4" fmla="val 132468"/>
            </a:avLst>
          </a:prstGeom>
          <a:solidFill>
            <a:srgbClr val="FFFF99"/>
          </a:solidFill>
          <a:ln w="9525">
            <a:solidFill>
              <a:schemeClr val="tx1"/>
            </a:solidFill>
            <a:miter lim="800000"/>
            <a:headEnd/>
            <a:tailEnd/>
          </a:ln>
        </p:spPr>
        <p:txBody>
          <a:bodyPr>
            <a:prstTxWarp prst="textNoShape">
              <a:avLst/>
            </a:prstTxWarp>
            <a:spAutoFit/>
          </a:bodyPr>
          <a:lstStyle/>
          <a:p>
            <a:r>
              <a:rPr lang="en-US"/>
              <a:t>K38</a:t>
            </a:r>
          </a:p>
        </p:txBody>
      </p:sp>
      <p:sp>
        <p:nvSpPr>
          <p:cNvPr id="36896" name="Text Box 29"/>
          <p:cNvSpPr txBox="1">
            <a:spLocks noChangeArrowheads="1"/>
          </p:cNvSpPr>
          <p:nvPr/>
        </p:nvSpPr>
        <p:spPr bwMode="auto">
          <a:xfrm>
            <a:off x="8991601" y="2133601"/>
            <a:ext cx="579005" cy="461665"/>
          </a:xfrm>
          <a:prstGeom prst="rect">
            <a:avLst/>
          </a:prstGeom>
          <a:noFill/>
          <a:ln w="9525">
            <a:noFill/>
            <a:miter lim="800000"/>
            <a:headEnd/>
            <a:tailEnd/>
          </a:ln>
        </p:spPr>
        <p:txBody>
          <a:bodyPr wrap="none">
            <a:prstTxWarp prst="textNoShape">
              <a:avLst/>
            </a:prstTxWarp>
            <a:spAutoFit/>
          </a:bodyPr>
          <a:lstStyle/>
          <a:p>
            <a:r>
              <a:rPr lang="en-US"/>
              <a:t>N8</a:t>
            </a:r>
          </a:p>
        </p:txBody>
      </p:sp>
    </p:spTree>
    <p:extLst>
      <p:ext uri="{BB962C8B-B14F-4D97-AF65-F5344CB8AC3E}">
        <p14:creationId xmlns:p14="http://schemas.microsoft.com/office/powerpoint/2010/main" val="197278102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7" name="Rectangle 2"/>
          <p:cNvSpPr>
            <a:spLocks noGrp="1" noChangeArrowheads="1"/>
          </p:cNvSpPr>
          <p:nvPr>
            <p:ph type="title"/>
          </p:nvPr>
        </p:nvSpPr>
        <p:spPr/>
        <p:txBody>
          <a:bodyPr/>
          <a:lstStyle/>
          <a:p>
            <a:pPr eaLnBrk="1" hangingPunct="1"/>
            <a:r>
              <a:rPr lang="en-US" altLang="zh-CN"/>
              <a:t>Attacks Based on Node ID Assignment </a:t>
            </a:r>
          </a:p>
        </p:txBody>
      </p:sp>
      <p:sp>
        <p:nvSpPr>
          <p:cNvPr id="38918" name="Rectangle 3"/>
          <p:cNvSpPr>
            <a:spLocks noGrp="1" noChangeArrowheads="1"/>
          </p:cNvSpPr>
          <p:nvPr>
            <p:ph sz="quarter" idx="1"/>
          </p:nvPr>
        </p:nvSpPr>
        <p:spPr/>
        <p:txBody>
          <a:bodyPr/>
          <a:lstStyle/>
          <a:p>
            <a:pPr eaLnBrk="1" hangingPunct="1"/>
            <a:r>
              <a:rPr lang="en-US" altLang="zh-CN" sz="2700"/>
              <a:t>What if attacker can choose the ID of a node? </a:t>
            </a:r>
          </a:p>
          <a:p>
            <a:pPr lvl="1" eaLnBrk="1" hangingPunct="1"/>
            <a:r>
              <a:rPr lang="en-US" altLang="zh-CN" sz="2200"/>
              <a:t>Surround a victim node</a:t>
            </a:r>
          </a:p>
          <a:p>
            <a:pPr lvl="1" eaLnBrk="1" hangingPunct="1"/>
            <a:r>
              <a:rPr lang="en-US" altLang="zh-CN" sz="2200"/>
              <a:t>Partition a p2p network</a:t>
            </a:r>
          </a:p>
          <a:p>
            <a:pPr lvl="1" eaLnBrk="1" hangingPunct="1"/>
            <a:r>
              <a:rPr lang="en-US" altLang="zh-CN" sz="2200"/>
              <a:t>Can control what object will be a replica for</a:t>
            </a:r>
          </a:p>
          <a:p>
            <a:pPr lvl="1" eaLnBrk="1" hangingPunct="1"/>
            <a:r>
              <a:rPr lang="en-US" sz="2200"/>
              <a:t>Holding objects allow an attacker to delete, corrupt or deny access to objects</a:t>
            </a:r>
            <a:endParaRPr lang="en-US" altLang="zh-CN" sz="2200"/>
          </a:p>
          <a:p>
            <a:pPr eaLnBrk="1" hangingPunct="1"/>
            <a:r>
              <a:rPr lang="en-US" altLang="zh-CN" sz="2700"/>
              <a:t>Can an attacker choose the ID of a node?</a:t>
            </a:r>
          </a:p>
          <a:p>
            <a:pPr lvl="1" eaLnBrk="1" hangingPunct="1"/>
            <a:r>
              <a:rPr lang="en-US" altLang="zh-CN" sz="2200"/>
              <a:t>In some systems ID is randomly generated</a:t>
            </a:r>
          </a:p>
          <a:p>
            <a:pPr lvl="1" eaLnBrk="1" hangingPunct="1"/>
            <a:r>
              <a:rPr lang="en-US" altLang="zh-CN" sz="2200"/>
              <a:t>In some systems ID is the hash of the IP address</a:t>
            </a:r>
          </a:p>
        </p:txBody>
      </p:sp>
      <p:sp>
        <p:nvSpPr>
          <p:cNvPr id="7"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8"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102</a:t>
            </a:fld>
            <a:endParaRPr lang="en-US"/>
          </a:p>
        </p:txBody>
      </p:sp>
    </p:spTree>
    <p:extLst>
      <p:ext uri="{BB962C8B-B14F-4D97-AF65-F5344CB8AC3E}">
        <p14:creationId xmlns:p14="http://schemas.microsoft.com/office/powerpoint/2010/main" val="73302686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5" name="Rectangle 2"/>
          <p:cNvSpPr>
            <a:spLocks noGrp="1" noChangeArrowheads="1"/>
          </p:cNvSpPr>
          <p:nvPr>
            <p:ph type="title"/>
          </p:nvPr>
        </p:nvSpPr>
        <p:spPr/>
        <p:txBody>
          <a:bodyPr/>
          <a:lstStyle/>
          <a:p>
            <a:pPr eaLnBrk="1" hangingPunct="1"/>
            <a:r>
              <a:rPr lang="en-US"/>
              <a:t>Sybil Attack</a:t>
            </a:r>
          </a:p>
        </p:txBody>
      </p:sp>
      <p:sp>
        <p:nvSpPr>
          <p:cNvPr id="40966" name="Rectangle 3"/>
          <p:cNvSpPr>
            <a:spLocks noGrp="1" noChangeArrowheads="1"/>
          </p:cNvSpPr>
          <p:nvPr>
            <p:ph idx="1"/>
          </p:nvPr>
        </p:nvSpPr>
        <p:spPr/>
        <p:txBody>
          <a:bodyPr/>
          <a:lstStyle/>
          <a:p>
            <a:pPr eaLnBrk="1" hangingPunct="1"/>
            <a:r>
              <a:rPr lang="en-US" sz="2400"/>
              <a:t>Attack particular to peer networks, a malicious attacker takes/forges multiple identities</a:t>
            </a:r>
          </a:p>
          <a:p>
            <a:pPr eaLnBrk="1" hangingPunct="1"/>
            <a:r>
              <a:rPr lang="en-US" sz="2400"/>
              <a:t>Result: attacker controls a significant part of the system while correct nodes are not aware of this, they see different identities</a:t>
            </a:r>
          </a:p>
          <a:p>
            <a:pPr lvl="1" eaLnBrk="1" hangingPunct="1"/>
            <a:r>
              <a:rPr lang="en-US" sz="2200">
                <a:sym typeface="Wingdings" charset="2"/>
              </a:rPr>
              <a:t>destroy cohesion of the overlay</a:t>
            </a:r>
          </a:p>
          <a:p>
            <a:pPr lvl="1" eaLnBrk="1" hangingPunct="1"/>
            <a:r>
              <a:rPr lang="en-US" sz="2200">
                <a:sym typeface="Wingdings" charset="2"/>
              </a:rPr>
              <a:t>observe network status</a:t>
            </a:r>
          </a:p>
          <a:p>
            <a:pPr lvl="1" eaLnBrk="1" hangingPunct="1"/>
            <a:r>
              <a:rPr lang="en-US" sz="2200">
                <a:sym typeface="Wingdings" charset="2"/>
              </a:rPr>
              <a:t>slow down, destroy overlay</a:t>
            </a:r>
          </a:p>
          <a:p>
            <a:pPr lvl="1" eaLnBrk="1" hangingPunct="1"/>
            <a:r>
              <a:rPr lang="en-US" sz="2200">
                <a:sym typeface="Wingdings" charset="2"/>
              </a:rPr>
              <a:t>DoS</a:t>
            </a:r>
            <a:endParaRPr lang="en-US" sz="2000"/>
          </a:p>
          <a:p>
            <a:pPr eaLnBrk="1" hangingPunct="1"/>
            <a:r>
              <a:rPr lang="en-US" sz="2400">
                <a:solidFill>
                  <a:srgbClr val="FF0000"/>
                </a:solidFill>
              </a:rPr>
              <a:t>How to ensure/validate distinct identities refer to distinct entities?</a:t>
            </a:r>
          </a:p>
        </p:txBody>
      </p:sp>
      <p:sp>
        <p:nvSpPr>
          <p:cNvPr id="7"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8"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103</a:t>
            </a:fld>
            <a:endParaRPr lang="en-US"/>
          </a:p>
        </p:txBody>
      </p:sp>
    </p:spTree>
    <p:extLst>
      <p:ext uri="{BB962C8B-B14F-4D97-AF65-F5344CB8AC3E}">
        <p14:creationId xmlns:p14="http://schemas.microsoft.com/office/powerpoint/2010/main" val="333205943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3" name="Rectangle 2"/>
          <p:cNvSpPr>
            <a:spLocks noGrp="1" noChangeArrowheads="1"/>
          </p:cNvSpPr>
          <p:nvPr>
            <p:ph type="title"/>
          </p:nvPr>
        </p:nvSpPr>
        <p:spPr/>
        <p:txBody>
          <a:bodyPr/>
          <a:lstStyle/>
          <a:p>
            <a:pPr eaLnBrk="1" hangingPunct="1"/>
            <a:r>
              <a:rPr lang="en-US"/>
              <a:t>Evaluating Identity</a:t>
            </a:r>
          </a:p>
        </p:txBody>
      </p:sp>
      <p:sp>
        <p:nvSpPr>
          <p:cNvPr id="43014" name="Rectangle 3"/>
          <p:cNvSpPr>
            <a:spLocks noGrp="1" noChangeArrowheads="1"/>
          </p:cNvSpPr>
          <p:nvPr>
            <p:ph idx="1"/>
          </p:nvPr>
        </p:nvSpPr>
        <p:spPr/>
        <p:txBody>
          <a:bodyPr/>
          <a:lstStyle/>
          <a:p>
            <a:pPr eaLnBrk="1" hangingPunct="1"/>
            <a:r>
              <a:rPr lang="en-US" sz="2700"/>
              <a:t>Straightforward form of identity: secure hash of a public key</a:t>
            </a:r>
          </a:p>
          <a:p>
            <a:pPr eaLnBrk="1" hangingPunct="1"/>
            <a:r>
              <a:rPr lang="en-US" sz="2700"/>
              <a:t>How to evaluate/learn the identity of other entities</a:t>
            </a:r>
          </a:p>
          <a:p>
            <a:pPr lvl="1" eaLnBrk="1" hangingPunct="1"/>
            <a:r>
              <a:rPr lang="en-US" sz="2200"/>
              <a:t>Use a trusted agency (learn from trusted source)</a:t>
            </a:r>
          </a:p>
          <a:p>
            <a:pPr lvl="1" eaLnBrk="1" hangingPunct="1"/>
            <a:r>
              <a:rPr lang="en-US" sz="2200"/>
              <a:t>A node has a direct way of validating other nodes - direct validation (learn directly)</a:t>
            </a:r>
          </a:p>
          <a:p>
            <a:pPr lvl="1" eaLnBrk="1" hangingPunct="1"/>
            <a:r>
              <a:rPr lang="en-US" sz="2200"/>
              <a:t>Using other untrusted agencies - indirect validation (learn from others)</a:t>
            </a:r>
          </a:p>
          <a:p>
            <a:pPr eaLnBrk="1" hangingPunct="1"/>
            <a:r>
              <a:rPr lang="en-US" sz="2700"/>
              <a:t>Which one is best?</a:t>
            </a:r>
          </a:p>
        </p:txBody>
      </p:sp>
      <p:sp>
        <p:nvSpPr>
          <p:cNvPr id="7"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8"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104</a:t>
            </a:fld>
            <a:endParaRPr lang="en-US"/>
          </a:p>
        </p:txBody>
      </p:sp>
    </p:spTree>
    <p:extLst>
      <p:ext uri="{BB962C8B-B14F-4D97-AF65-F5344CB8AC3E}">
        <p14:creationId xmlns:p14="http://schemas.microsoft.com/office/powerpoint/2010/main" val="362107111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188082-A077-7797-2A62-EBA198BDC6E2}"/>
              </a:ext>
            </a:extLst>
          </p:cNvPr>
          <p:cNvSpPr>
            <a:spLocks noGrp="1"/>
          </p:cNvSpPr>
          <p:nvPr>
            <p:ph type="title"/>
          </p:nvPr>
        </p:nvSpPr>
        <p:spPr/>
        <p:txBody>
          <a:bodyPr/>
          <a:lstStyle/>
          <a:p>
            <a:r>
              <a:rPr lang="en-US" sz="3200" dirty="0">
                <a:latin typeface="+mj-lt"/>
              </a:rPr>
              <a:t>Direct and Indirect Validation (Untrusted Sources)</a:t>
            </a:r>
            <a:endParaRPr lang="en-US" dirty="0"/>
          </a:p>
        </p:txBody>
      </p:sp>
      <p:sp>
        <p:nvSpPr>
          <p:cNvPr id="45061" name="Rectangle 2"/>
          <p:cNvSpPr>
            <a:spLocks noGrp="1" noChangeArrowheads="1"/>
          </p:cNvSpPr>
          <p:nvPr>
            <p:ph sz="quarter" idx="1"/>
          </p:nvPr>
        </p:nvSpPr>
        <p:spPr/>
        <p:txBody>
          <a:bodyPr/>
          <a:lstStyle/>
          <a:p>
            <a:pPr eaLnBrk="1" hangingPunct="1"/>
            <a:r>
              <a:rPr lang="en-US" sz="2700" dirty="0"/>
              <a:t>Utilize computational tasks to validate distinctness;</a:t>
            </a:r>
          </a:p>
          <a:p>
            <a:pPr lvl="1" eaLnBrk="1" hangingPunct="1"/>
            <a:r>
              <a:rPr lang="en-US" sz="2200" dirty="0"/>
              <a:t>validate distinctness of two entities by getting them to  perform some task (for example a computational puzzle) that a single entity could not</a:t>
            </a:r>
          </a:p>
          <a:p>
            <a:pPr lvl="1" eaLnBrk="1" hangingPunct="1"/>
            <a:r>
              <a:rPr lang="en-US" sz="2200" dirty="0"/>
              <a:t>can not assume homogeneous resources, only minimum; faulty entity could have more than minimum</a:t>
            </a:r>
          </a:p>
          <a:p>
            <a:pPr lvl="1" eaLnBrk="1" hangingPunct="1"/>
            <a:r>
              <a:rPr lang="en-US" sz="2200" dirty="0"/>
              <a:t>goal is to make it practical impossible for an adversary to have challenges issued simultaneously, limit the number of identities he can forge</a:t>
            </a:r>
          </a:p>
        </p:txBody>
      </p:sp>
      <p:sp>
        <p:nvSpPr>
          <p:cNvPr id="7"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8"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105</a:t>
            </a:fld>
            <a:endParaRPr lang="en-US"/>
          </a:p>
        </p:txBody>
      </p:sp>
      <p:sp>
        <p:nvSpPr>
          <p:cNvPr id="45062" name="Rectangle 3"/>
          <p:cNvSpPr>
            <a:spLocks noChangeArrowheads="1"/>
          </p:cNvSpPr>
          <p:nvPr/>
        </p:nvSpPr>
        <p:spPr bwMode="auto">
          <a:xfrm>
            <a:off x="1828800" y="381000"/>
            <a:ext cx="8229600" cy="685800"/>
          </a:xfrm>
          <a:prstGeom prst="rect">
            <a:avLst/>
          </a:prstGeom>
          <a:noFill/>
          <a:ln w="9525">
            <a:noFill/>
            <a:miter lim="800000"/>
            <a:headEnd/>
            <a:tailEnd/>
          </a:ln>
        </p:spPr>
        <p:txBody>
          <a:bodyPr anchor="b">
            <a:prstTxWarp prst="textNoShape">
              <a:avLst/>
            </a:prstTxWarp>
          </a:bodyPr>
          <a:lstStyle/>
          <a:p>
            <a:endParaRPr lang="en-US" sz="3600" dirty="0">
              <a:latin typeface="+mj-lt"/>
            </a:endParaRPr>
          </a:p>
        </p:txBody>
      </p:sp>
    </p:spTree>
    <p:extLst>
      <p:ext uri="{BB962C8B-B14F-4D97-AF65-F5344CB8AC3E}">
        <p14:creationId xmlns:p14="http://schemas.microsoft.com/office/powerpoint/2010/main" val="9217791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9" name="Rectangle 2"/>
          <p:cNvSpPr>
            <a:spLocks noGrp="1" noChangeArrowheads="1"/>
          </p:cNvSpPr>
          <p:nvPr>
            <p:ph type="title"/>
          </p:nvPr>
        </p:nvSpPr>
        <p:spPr/>
        <p:txBody>
          <a:bodyPr/>
          <a:lstStyle/>
          <a:p>
            <a:pPr eaLnBrk="1" hangingPunct="1"/>
            <a:r>
              <a:rPr lang="en-US" dirty="0"/>
              <a:t>Direct Validation Limitations</a:t>
            </a:r>
          </a:p>
        </p:txBody>
      </p:sp>
      <p:sp>
        <p:nvSpPr>
          <p:cNvPr id="47110" name="Rectangle 3"/>
          <p:cNvSpPr>
            <a:spLocks noGrp="1" noChangeArrowheads="1"/>
          </p:cNvSpPr>
          <p:nvPr>
            <p:ph idx="1"/>
          </p:nvPr>
        </p:nvSpPr>
        <p:spPr/>
        <p:txBody>
          <a:bodyPr/>
          <a:lstStyle/>
          <a:p>
            <a:pPr eaLnBrk="1" hangingPunct="1"/>
            <a:r>
              <a:rPr lang="en-US"/>
              <a:t>Even with severely resource constrains, a faulty entity can counterfeit a constant number of identities</a:t>
            </a:r>
          </a:p>
          <a:p>
            <a:pPr eaLnBrk="1" hangingPunct="1"/>
            <a:r>
              <a:rPr lang="en-US"/>
              <a:t>Each correct entity must simultaneously validate all the identities it is presented otherwise a faulty entity can counterfeit an unbounded number of identities </a:t>
            </a:r>
          </a:p>
        </p:txBody>
      </p:sp>
      <p:sp>
        <p:nvSpPr>
          <p:cNvPr id="7"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8"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106</a:t>
            </a:fld>
            <a:endParaRPr lang="en-US"/>
          </a:p>
        </p:txBody>
      </p:sp>
    </p:spTree>
    <p:extLst>
      <p:ext uri="{BB962C8B-B14F-4D97-AF65-F5344CB8AC3E}">
        <p14:creationId xmlns:p14="http://schemas.microsoft.com/office/powerpoint/2010/main" val="324897258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7" name="Rectangle 2"/>
          <p:cNvSpPr>
            <a:spLocks noGrp="1" noChangeArrowheads="1"/>
          </p:cNvSpPr>
          <p:nvPr>
            <p:ph type="title"/>
          </p:nvPr>
        </p:nvSpPr>
        <p:spPr/>
        <p:txBody>
          <a:bodyPr/>
          <a:lstStyle/>
          <a:p>
            <a:pPr eaLnBrk="1" hangingPunct="1"/>
            <a:r>
              <a:rPr lang="en-US"/>
              <a:t>Indirect Validation</a:t>
            </a:r>
          </a:p>
        </p:txBody>
      </p:sp>
      <p:sp>
        <p:nvSpPr>
          <p:cNvPr id="49158" name="Rectangle 3"/>
          <p:cNvSpPr>
            <a:spLocks noGrp="1" noChangeArrowheads="1"/>
          </p:cNvSpPr>
          <p:nvPr>
            <p:ph idx="1"/>
          </p:nvPr>
        </p:nvSpPr>
        <p:spPr/>
        <p:txBody>
          <a:bodyPr/>
          <a:lstStyle/>
          <a:p>
            <a:pPr eaLnBrk="1" hangingPunct="1"/>
            <a:r>
              <a:rPr lang="en-US"/>
              <a:t>A sufficiently large set of faulty entities can counterfeit an unbounded number of identities</a:t>
            </a:r>
          </a:p>
          <a:p>
            <a:pPr eaLnBrk="1" hangingPunct="1"/>
            <a:r>
              <a:rPr lang="en-US"/>
              <a:t>All entities in the system must perform their identity validations concurrently, otherwise a faulty identity can counterfeit a constant number of multiple identities</a:t>
            </a:r>
          </a:p>
        </p:txBody>
      </p:sp>
      <p:sp>
        <p:nvSpPr>
          <p:cNvPr id="7"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8"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107</a:t>
            </a:fld>
            <a:endParaRPr lang="en-US"/>
          </a:p>
        </p:txBody>
      </p:sp>
    </p:spTree>
    <p:extLst>
      <p:ext uri="{BB962C8B-B14F-4D97-AF65-F5344CB8AC3E}">
        <p14:creationId xmlns:p14="http://schemas.microsoft.com/office/powerpoint/2010/main" val="249664460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5" name="Rectangle 2"/>
          <p:cNvSpPr>
            <a:spLocks noGrp="1" noChangeArrowheads="1"/>
          </p:cNvSpPr>
          <p:nvPr>
            <p:ph type="title"/>
          </p:nvPr>
        </p:nvSpPr>
        <p:spPr/>
        <p:txBody>
          <a:bodyPr/>
          <a:lstStyle/>
          <a:p>
            <a:pPr eaLnBrk="1" hangingPunct="1"/>
            <a:r>
              <a:rPr lang="en-US" altLang="zh-CN"/>
              <a:t>Certified (Secure) NodeID Assignment</a:t>
            </a:r>
          </a:p>
        </p:txBody>
      </p:sp>
      <p:sp>
        <p:nvSpPr>
          <p:cNvPr id="51206" name="Rectangle 3"/>
          <p:cNvSpPr>
            <a:spLocks noGrp="1" noChangeArrowheads="1"/>
          </p:cNvSpPr>
          <p:nvPr>
            <p:ph sz="quarter" idx="1"/>
          </p:nvPr>
        </p:nvSpPr>
        <p:spPr/>
        <p:txBody>
          <a:bodyPr/>
          <a:lstStyle/>
          <a:p>
            <a:pPr eaLnBrk="1" hangingPunct="1">
              <a:lnSpc>
                <a:spcPct val="90000"/>
              </a:lnSpc>
            </a:pPr>
            <a:r>
              <a:rPr lang="en-US" altLang="zh-CN" sz="2700"/>
              <a:t>Delegate ID generation to trusted CAs</a:t>
            </a:r>
          </a:p>
          <a:p>
            <a:pPr eaLnBrk="1" hangingPunct="1"/>
            <a:r>
              <a:rPr lang="en-US" sz="2400">
                <a:solidFill>
                  <a:srgbClr val="000000"/>
                </a:solidFill>
              </a:rPr>
              <a:t>Bind IPs with nodeIds such that colluding attackers can not exchange certificates </a:t>
            </a:r>
          </a:p>
          <a:p>
            <a:pPr eaLnBrk="1" hangingPunct="1"/>
            <a:r>
              <a:rPr lang="en-US" sz="2400">
                <a:solidFill>
                  <a:srgbClr val="000000"/>
                </a:solidFill>
              </a:rPr>
              <a:t>Nodes must pay for certificates to prevent attackers from buying many "correct" certificates </a:t>
            </a:r>
          </a:p>
          <a:p>
            <a:pPr eaLnBrk="1" hangingPunct="1"/>
            <a:r>
              <a:rPr lang="en-US" sz="2700">
                <a:sym typeface="Wingdings" charset="2"/>
              </a:rPr>
              <a:t>Works for static IP addresses</a:t>
            </a:r>
          </a:p>
          <a:p>
            <a:pPr eaLnBrk="1" hangingPunct="1"/>
            <a:r>
              <a:rPr lang="en-US" sz="2700">
                <a:sym typeface="Wingdings" charset="2"/>
              </a:rPr>
              <a:t>Does not solve all problems: what happens if the IP changes?</a:t>
            </a:r>
          </a:p>
          <a:p>
            <a:pPr eaLnBrk="1" hangingPunct="1"/>
            <a:r>
              <a:rPr lang="en-US" sz="2700">
                <a:sym typeface="Wingdings" charset="2"/>
              </a:rPr>
              <a:t>What happens if the trusted CA is not available or can not be reached?</a:t>
            </a:r>
          </a:p>
        </p:txBody>
      </p:sp>
      <p:sp>
        <p:nvSpPr>
          <p:cNvPr id="7"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8"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108</a:t>
            </a:fld>
            <a:endParaRPr lang="en-US"/>
          </a:p>
        </p:txBody>
      </p:sp>
    </p:spTree>
    <p:extLst>
      <p:ext uri="{BB962C8B-B14F-4D97-AF65-F5344CB8AC3E}">
        <p14:creationId xmlns:p14="http://schemas.microsoft.com/office/powerpoint/2010/main" val="37508672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3" name="Rectangle 2"/>
          <p:cNvSpPr>
            <a:spLocks noGrp="1" noChangeArrowheads="1"/>
          </p:cNvSpPr>
          <p:nvPr>
            <p:ph type="title"/>
          </p:nvPr>
        </p:nvSpPr>
        <p:spPr/>
        <p:txBody>
          <a:bodyPr/>
          <a:lstStyle/>
          <a:p>
            <a:pPr eaLnBrk="1" hangingPunct="1"/>
            <a:r>
              <a:rPr lang="en-US" altLang="zh-CN"/>
              <a:t>Certified (Secure) NodeID Assignment</a:t>
            </a:r>
          </a:p>
        </p:txBody>
      </p:sp>
      <p:sp>
        <p:nvSpPr>
          <p:cNvPr id="53254" name="Rectangle 3"/>
          <p:cNvSpPr>
            <a:spLocks noGrp="1" noChangeArrowheads="1"/>
          </p:cNvSpPr>
          <p:nvPr>
            <p:ph sz="quarter" idx="1"/>
          </p:nvPr>
        </p:nvSpPr>
        <p:spPr/>
        <p:txBody>
          <a:bodyPr/>
          <a:lstStyle/>
          <a:p>
            <a:pPr eaLnBrk="1" hangingPunct="1">
              <a:lnSpc>
                <a:spcPct val="90000"/>
              </a:lnSpc>
            </a:pPr>
            <a:endParaRPr lang="en-US" sz="2800">
              <a:solidFill>
                <a:srgbClr val="000000"/>
              </a:solidFill>
            </a:endParaRPr>
          </a:p>
          <a:p>
            <a:pPr eaLnBrk="1" hangingPunct="1"/>
            <a:r>
              <a:rPr lang="en-US" sz="2800">
                <a:solidFill>
                  <a:srgbClr val="000000"/>
                </a:solidFill>
              </a:rPr>
              <a:t>How about distributed ID generation with periodic renewal of distributed IDs </a:t>
            </a:r>
          </a:p>
          <a:p>
            <a:pPr lvl="1" eaLnBrk="1" hangingPunct="1"/>
            <a:r>
              <a:rPr lang="en-US"/>
              <a:t>Addresses single point of failure</a:t>
            </a:r>
          </a:p>
          <a:p>
            <a:pPr lvl="1" eaLnBrk="1" hangingPunct="1"/>
            <a:r>
              <a:rPr lang="en-US"/>
              <a:t>Requires techniques to moderate the rate at which attackers can acquire node IDs</a:t>
            </a:r>
            <a:endParaRPr lang="en-US">
              <a:solidFill>
                <a:srgbClr val="000000"/>
              </a:solidFill>
            </a:endParaRPr>
          </a:p>
        </p:txBody>
      </p:sp>
      <p:sp>
        <p:nvSpPr>
          <p:cNvPr id="7"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8"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109</a:t>
            </a:fld>
            <a:endParaRPr lang="en-US"/>
          </a:p>
        </p:txBody>
      </p:sp>
    </p:spTree>
    <p:extLst>
      <p:ext uri="{BB962C8B-B14F-4D97-AF65-F5344CB8AC3E}">
        <p14:creationId xmlns:p14="http://schemas.microsoft.com/office/powerpoint/2010/main" val="3265201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normAutofit/>
          </a:bodyPr>
          <a:lstStyle/>
          <a:p>
            <a:r>
              <a:rPr lang="en-US"/>
              <a:t>Centralized Approach</a:t>
            </a:r>
          </a:p>
        </p:txBody>
      </p:sp>
      <p:sp>
        <p:nvSpPr>
          <p:cNvPr id="195587" name="Rectangle 3"/>
          <p:cNvSpPr>
            <a:spLocks noGrp="1" noChangeArrowheads="1"/>
          </p:cNvSpPr>
          <p:nvPr>
            <p:ph idx="1"/>
          </p:nvPr>
        </p:nvSpPr>
        <p:spPr/>
        <p:txBody>
          <a:bodyPr>
            <a:normAutofit/>
          </a:bodyPr>
          <a:lstStyle/>
          <a:p>
            <a:r>
              <a:rPr lang="en-US" dirty="0"/>
              <a:t>The original: Napster</a:t>
            </a:r>
          </a:p>
          <a:p>
            <a:pPr lvl="1"/>
            <a:r>
              <a:rPr lang="en-US" dirty="0"/>
              <a:t>1999-2001</a:t>
            </a:r>
          </a:p>
          <a:p>
            <a:pPr lvl="1"/>
            <a:r>
              <a:rPr lang="en-US" dirty="0"/>
              <a:t>Shawn Fanning, Sean Parker</a:t>
            </a:r>
          </a:p>
          <a:p>
            <a:pPr lvl="1"/>
            <a:r>
              <a:rPr lang="en-US" dirty="0"/>
              <a:t>Invented at NEU</a:t>
            </a:r>
          </a:p>
          <a:p>
            <a:pPr lvl="1"/>
            <a:r>
              <a:rPr lang="en-US" dirty="0"/>
              <a:t>Specialized in MP3s (but not for long)</a:t>
            </a:r>
          </a:p>
          <a:p>
            <a:r>
              <a:rPr lang="en-US" dirty="0"/>
              <a:t>Centralized index server(s)</a:t>
            </a:r>
          </a:p>
          <a:p>
            <a:pPr lvl="1"/>
            <a:r>
              <a:rPr lang="en-US" dirty="0"/>
              <a:t>Supported all queries</a:t>
            </a:r>
          </a:p>
          <a:p>
            <a:r>
              <a:rPr lang="en-US" dirty="0"/>
              <a:t>What caused its downfall?</a:t>
            </a:r>
          </a:p>
          <a:p>
            <a:pPr lvl="1"/>
            <a:r>
              <a:rPr lang="en-US" dirty="0"/>
              <a:t>Not scalable</a:t>
            </a:r>
          </a:p>
          <a:p>
            <a:pPr lvl="1"/>
            <a:r>
              <a:rPr lang="en-US" dirty="0"/>
              <a:t>Centralization of liability</a:t>
            </a:r>
          </a:p>
        </p:txBody>
      </p:sp>
      <p:sp>
        <p:nvSpPr>
          <p:cNvPr id="4"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11</a:t>
            </a:fld>
            <a:endParaRPr lang="en-US" dirty="0"/>
          </a:p>
        </p:txBody>
      </p:sp>
      <p:pic>
        <p:nvPicPr>
          <p:cNvPr id="1027" name="Picture 3" descr="D:\Classes\CS 4700\assets\napster_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3861" y="1426483"/>
            <a:ext cx="3048000" cy="2286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15113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5587">
                                            <p:txEl>
                                              <p:pRg st="8" end="8"/>
                                            </p:txEl>
                                          </p:spTgt>
                                        </p:tgtEl>
                                        <p:attrNameLst>
                                          <p:attrName>style.visibility</p:attrName>
                                        </p:attrNameLst>
                                      </p:cBhvr>
                                      <p:to>
                                        <p:strVal val="visible"/>
                                      </p:to>
                                    </p:set>
                                    <p:animEffect transition="in" filter="fade">
                                      <p:cBhvr>
                                        <p:cTn id="7" dur="500"/>
                                        <p:tgtEl>
                                          <p:spTgt spid="195587">
                                            <p:txEl>
                                              <p:pRg st="8" end="8"/>
                                            </p:txEl>
                                          </p:spTgt>
                                        </p:tgtEl>
                                      </p:cBhvr>
                                    </p:animEffect>
                                    <p:anim calcmode="lin" valueType="num">
                                      <p:cBhvr>
                                        <p:cTn id="8" dur="500" fill="hold"/>
                                        <p:tgtEl>
                                          <p:spTgt spid="195587">
                                            <p:txEl>
                                              <p:pRg st="8" end="8"/>
                                            </p:txEl>
                                          </p:spTgt>
                                        </p:tgtEl>
                                        <p:attrNameLst>
                                          <p:attrName>ppt_x</p:attrName>
                                        </p:attrNameLst>
                                      </p:cBhvr>
                                      <p:tavLst>
                                        <p:tav tm="0">
                                          <p:val>
                                            <p:strVal val="#ppt_x"/>
                                          </p:val>
                                        </p:tav>
                                        <p:tav tm="100000">
                                          <p:val>
                                            <p:strVal val="#ppt_x"/>
                                          </p:val>
                                        </p:tav>
                                      </p:tavLst>
                                    </p:anim>
                                    <p:anim calcmode="lin" valueType="num">
                                      <p:cBhvr>
                                        <p:cTn id="9" dur="500" fill="hold"/>
                                        <p:tgtEl>
                                          <p:spTgt spid="195587">
                                            <p:txEl>
                                              <p:pRg st="8" end="8"/>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5587">
                                            <p:txEl>
                                              <p:pRg st="9" end="9"/>
                                            </p:txEl>
                                          </p:spTgt>
                                        </p:tgtEl>
                                        <p:attrNameLst>
                                          <p:attrName>style.visibility</p:attrName>
                                        </p:attrNameLst>
                                      </p:cBhvr>
                                      <p:to>
                                        <p:strVal val="visible"/>
                                      </p:to>
                                    </p:set>
                                    <p:animEffect transition="in" filter="fade">
                                      <p:cBhvr>
                                        <p:cTn id="12" dur="500"/>
                                        <p:tgtEl>
                                          <p:spTgt spid="195587">
                                            <p:txEl>
                                              <p:pRg st="9" end="9"/>
                                            </p:txEl>
                                          </p:spTgt>
                                        </p:tgtEl>
                                      </p:cBhvr>
                                    </p:animEffect>
                                    <p:anim calcmode="lin" valueType="num">
                                      <p:cBhvr>
                                        <p:cTn id="13" dur="500" fill="hold"/>
                                        <p:tgtEl>
                                          <p:spTgt spid="195587">
                                            <p:txEl>
                                              <p:pRg st="9" end="9"/>
                                            </p:txEl>
                                          </p:spTgt>
                                        </p:tgtEl>
                                        <p:attrNameLst>
                                          <p:attrName>ppt_x</p:attrName>
                                        </p:attrNameLst>
                                      </p:cBhvr>
                                      <p:tavLst>
                                        <p:tav tm="0">
                                          <p:val>
                                            <p:strVal val="#ppt_x"/>
                                          </p:val>
                                        </p:tav>
                                        <p:tav tm="100000">
                                          <p:val>
                                            <p:strVal val="#ppt_x"/>
                                          </p:val>
                                        </p:tav>
                                      </p:tavLst>
                                    </p:anim>
                                    <p:anim calcmode="lin" valueType="num">
                                      <p:cBhvr>
                                        <p:cTn id="14" dur="500" fill="hold"/>
                                        <p:tgtEl>
                                          <p:spTgt spid="19558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5" name="Rectangle 2"/>
          <p:cNvSpPr>
            <a:spLocks noGrp="1" noChangeArrowheads="1"/>
          </p:cNvSpPr>
          <p:nvPr>
            <p:ph type="title"/>
          </p:nvPr>
        </p:nvSpPr>
        <p:spPr/>
        <p:txBody>
          <a:bodyPr/>
          <a:lstStyle/>
          <a:p>
            <a:pPr eaLnBrk="1" hangingPunct="1"/>
            <a:r>
              <a:rPr lang="en-US"/>
              <a:t>Routing Table Maintenance</a:t>
            </a:r>
          </a:p>
        </p:txBody>
      </p:sp>
      <p:sp>
        <p:nvSpPr>
          <p:cNvPr id="56326" name="Rectangle 3"/>
          <p:cNvSpPr>
            <a:spLocks noGrp="1" noChangeArrowheads="1"/>
          </p:cNvSpPr>
          <p:nvPr>
            <p:ph sz="quarter" idx="1"/>
          </p:nvPr>
        </p:nvSpPr>
        <p:spPr>
          <a:xfrm>
            <a:off x="609600" y="1463040"/>
            <a:ext cx="5867400" cy="4937760"/>
          </a:xfrm>
        </p:spPr>
        <p:txBody>
          <a:bodyPr/>
          <a:lstStyle/>
          <a:p>
            <a:pPr eaLnBrk="1" hangingPunct="1"/>
            <a:r>
              <a:rPr lang="en-US" dirty="0"/>
              <a:t>Routing table contains information about where to ‘look next’</a:t>
            </a:r>
          </a:p>
          <a:p>
            <a:pPr eaLnBrk="1" hangingPunct="1"/>
            <a:r>
              <a:rPr lang="en-US" dirty="0"/>
              <a:t>Table is updated based on information from other nodes</a:t>
            </a:r>
          </a:p>
        </p:txBody>
      </p:sp>
      <p:sp>
        <p:nvSpPr>
          <p:cNvPr id="11"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12"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110</a:t>
            </a:fld>
            <a:endParaRPr lang="en-US"/>
          </a:p>
        </p:txBody>
      </p:sp>
      <p:graphicFrame>
        <p:nvGraphicFramePr>
          <p:cNvPr id="93191" name="Group 7"/>
          <p:cNvGraphicFramePr>
            <a:graphicFrameLocks noGrp="1"/>
          </p:cNvGraphicFramePr>
          <p:nvPr>
            <p:ph type="tbl" idx="4294967295"/>
          </p:nvPr>
        </p:nvGraphicFramePr>
        <p:xfrm>
          <a:off x="7772400" y="2560635"/>
          <a:ext cx="2138363" cy="3230565"/>
        </p:xfrm>
        <a:graphic>
          <a:graphicData uri="http://schemas.openxmlformats.org/drawingml/2006/table">
            <a:tbl>
              <a:tblPr/>
              <a:tblGrid>
                <a:gridCol w="1069975">
                  <a:extLst>
                    <a:ext uri="{9D8B030D-6E8A-4147-A177-3AD203B41FA5}">
                      <a16:colId xmlns:a16="http://schemas.microsoft.com/office/drawing/2014/main" val="20000"/>
                    </a:ext>
                  </a:extLst>
                </a:gridCol>
                <a:gridCol w="1068388">
                  <a:extLst>
                    <a:ext uri="{9D8B030D-6E8A-4147-A177-3AD203B41FA5}">
                      <a16:colId xmlns:a16="http://schemas.microsoft.com/office/drawing/2014/main" val="20001"/>
                    </a:ext>
                  </a:extLst>
                </a:gridCol>
              </a:tblGrid>
              <a:tr h="538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a:ln>
                            <a:noFill/>
                          </a:ln>
                          <a:solidFill>
                            <a:schemeClr val="tx1"/>
                          </a:solidFill>
                          <a:effectLst/>
                          <a:latin typeface="Arial" charset="0"/>
                          <a:ea typeface="Arial" charset="0"/>
                          <a:cs typeface="Arial" charset="0"/>
                        </a:rPr>
                        <a:t>N8+1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a:ln>
                            <a:noFill/>
                          </a:ln>
                          <a:solidFill>
                            <a:schemeClr val="tx1"/>
                          </a:solidFill>
                          <a:effectLst/>
                          <a:latin typeface="Arial" charset="0"/>
                          <a:ea typeface="Arial" charset="0"/>
                          <a:cs typeface="Arial" charset="0"/>
                        </a:rPr>
                        <a:t>N14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8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a:ln>
                            <a:noFill/>
                          </a:ln>
                          <a:solidFill>
                            <a:schemeClr val="tx1"/>
                          </a:solidFill>
                          <a:effectLst/>
                          <a:latin typeface="Arial" charset="0"/>
                          <a:ea typeface="Arial" charset="0"/>
                          <a:cs typeface="Arial" charset="0"/>
                        </a:rPr>
                        <a:t>N8+2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a:ln>
                            <a:noFill/>
                          </a:ln>
                          <a:solidFill>
                            <a:schemeClr val="tx1"/>
                          </a:solidFill>
                          <a:effectLst/>
                          <a:latin typeface="Arial" charset="0"/>
                          <a:ea typeface="Arial" charset="0"/>
                          <a:cs typeface="Arial" charset="0"/>
                        </a:rPr>
                        <a:t>N14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9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a:ln>
                            <a:noFill/>
                          </a:ln>
                          <a:solidFill>
                            <a:schemeClr val="tx1"/>
                          </a:solidFill>
                          <a:effectLst/>
                          <a:latin typeface="Arial" charset="0"/>
                          <a:ea typeface="Arial" charset="0"/>
                          <a:cs typeface="Arial" charset="0"/>
                        </a:rPr>
                        <a:t>N8+4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a:ln>
                            <a:noFill/>
                          </a:ln>
                          <a:solidFill>
                            <a:schemeClr val="tx1"/>
                          </a:solidFill>
                          <a:effectLst/>
                          <a:latin typeface="Arial" charset="0"/>
                          <a:ea typeface="Arial" charset="0"/>
                          <a:cs typeface="Arial" charset="0"/>
                        </a:rPr>
                        <a:t>N14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8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a:ln>
                            <a:noFill/>
                          </a:ln>
                          <a:solidFill>
                            <a:schemeClr val="tx1"/>
                          </a:solidFill>
                          <a:effectLst/>
                          <a:latin typeface="Arial" charset="0"/>
                          <a:ea typeface="Arial" charset="0"/>
                          <a:cs typeface="Arial" charset="0"/>
                        </a:rPr>
                        <a:t>N8+8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a:ln>
                            <a:noFill/>
                          </a:ln>
                          <a:solidFill>
                            <a:schemeClr val="tx1"/>
                          </a:solidFill>
                          <a:effectLst/>
                          <a:latin typeface="Arial" charset="0"/>
                          <a:ea typeface="Arial" charset="0"/>
                          <a:cs typeface="Arial" charset="0"/>
                        </a:rPr>
                        <a:t>N21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8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a:ln>
                            <a:noFill/>
                          </a:ln>
                          <a:solidFill>
                            <a:schemeClr val="tx1"/>
                          </a:solidFill>
                          <a:effectLst/>
                          <a:latin typeface="Arial" charset="0"/>
                          <a:ea typeface="Arial" charset="0"/>
                          <a:cs typeface="Arial" charset="0"/>
                        </a:rPr>
                        <a:t>N8+16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a:ln>
                            <a:noFill/>
                          </a:ln>
                          <a:solidFill>
                            <a:schemeClr val="tx1"/>
                          </a:solidFill>
                          <a:effectLst/>
                          <a:latin typeface="Arial" charset="0"/>
                          <a:ea typeface="Arial" charset="0"/>
                          <a:cs typeface="Arial" charset="0"/>
                        </a:rPr>
                        <a:t>N32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8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a:ln>
                            <a:noFill/>
                          </a:ln>
                          <a:solidFill>
                            <a:schemeClr val="tx1"/>
                          </a:solidFill>
                          <a:effectLst/>
                          <a:latin typeface="Arial" charset="0"/>
                          <a:ea typeface="Arial" charset="0"/>
                          <a:cs typeface="Arial" charset="0"/>
                        </a:rPr>
                        <a:t>N8+32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a:ln>
                            <a:noFill/>
                          </a:ln>
                          <a:solidFill>
                            <a:schemeClr val="tx1"/>
                          </a:solidFill>
                          <a:effectLst/>
                          <a:latin typeface="Arial" charset="0"/>
                          <a:ea typeface="Arial" charset="0"/>
                          <a:cs typeface="Arial" charset="0"/>
                        </a:rPr>
                        <a:t>N42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6350" name="Text Box 30"/>
          <p:cNvSpPr txBox="1">
            <a:spLocks noChangeArrowheads="1"/>
          </p:cNvSpPr>
          <p:nvPr/>
        </p:nvSpPr>
        <p:spPr bwMode="auto">
          <a:xfrm>
            <a:off x="7329488" y="1935164"/>
            <a:ext cx="2963888" cy="461665"/>
          </a:xfrm>
          <a:prstGeom prst="rect">
            <a:avLst/>
          </a:prstGeom>
          <a:noFill/>
          <a:ln w="9525">
            <a:noFill/>
            <a:miter lim="800000"/>
            <a:headEnd/>
            <a:tailEnd/>
          </a:ln>
        </p:spPr>
        <p:txBody>
          <a:bodyPr wrap="none">
            <a:prstTxWarp prst="textNoShape">
              <a:avLst/>
            </a:prstTxWarp>
            <a:spAutoFit/>
          </a:bodyPr>
          <a:lstStyle/>
          <a:p>
            <a:r>
              <a:rPr lang="en-US" b="1"/>
              <a:t>Finger Table for N8</a:t>
            </a:r>
          </a:p>
        </p:txBody>
      </p:sp>
      <p:sp>
        <p:nvSpPr>
          <p:cNvPr id="56351" name="Text Box 33"/>
          <p:cNvSpPr txBox="1">
            <a:spLocks noChangeArrowheads="1"/>
          </p:cNvSpPr>
          <p:nvPr/>
        </p:nvSpPr>
        <p:spPr bwMode="auto">
          <a:xfrm>
            <a:off x="3657600" y="5791201"/>
            <a:ext cx="7005444" cy="461665"/>
          </a:xfrm>
          <a:prstGeom prst="rect">
            <a:avLst/>
          </a:prstGeom>
          <a:noFill/>
          <a:ln w="9525">
            <a:noFill/>
            <a:miter lim="800000"/>
            <a:headEnd/>
            <a:tailEnd/>
          </a:ln>
        </p:spPr>
        <p:txBody>
          <a:bodyPr wrap="none">
            <a:prstTxWarp prst="textNoShape">
              <a:avLst/>
            </a:prstTxWarp>
            <a:spAutoFit/>
          </a:bodyPr>
          <a:lstStyle/>
          <a:p>
            <a:r>
              <a:rPr lang="en-US" i="1"/>
              <a:t>finger [k]</a:t>
            </a:r>
            <a:r>
              <a:rPr lang="en-US"/>
              <a:t> = </a:t>
            </a:r>
            <a:r>
              <a:rPr lang="en-US" i="1"/>
              <a:t>first node that succeeds </a:t>
            </a:r>
            <a:r>
              <a:rPr lang="en-US"/>
              <a:t>(n+2</a:t>
            </a:r>
            <a:r>
              <a:rPr lang="en-US" baseline="30000"/>
              <a:t>k-1</a:t>
            </a:r>
            <a:r>
              <a:rPr lang="en-US"/>
              <a:t>)mod2</a:t>
            </a:r>
            <a:r>
              <a:rPr lang="en-US" baseline="30000"/>
              <a:t>m</a:t>
            </a:r>
          </a:p>
        </p:txBody>
      </p:sp>
      <p:sp>
        <p:nvSpPr>
          <p:cNvPr id="56352" name="Text Box 37"/>
          <p:cNvSpPr txBox="1">
            <a:spLocks noChangeArrowheads="1"/>
          </p:cNvSpPr>
          <p:nvPr/>
        </p:nvSpPr>
        <p:spPr bwMode="auto">
          <a:xfrm>
            <a:off x="9234489" y="1295401"/>
            <a:ext cx="979755" cy="461665"/>
          </a:xfrm>
          <a:prstGeom prst="rect">
            <a:avLst/>
          </a:prstGeom>
          <a:noFill/>
          <a:ln w="9525">
            <a:noFill/>
            <a:miter lim="800000"/>
            <a:headEnd/>
            <a:tailEnd/>
          </a:ln>
        </p:spPr>
        <p:txBody>
          <a:bodyPr wrap="none">
            <a:prstTxWarp prst="textNoShape">
              <a:avLst/>
            </a:prstTxWarp>
            <a:spAutoFit/>
          </a:bodyPr>
          <a:lstStyle/>
          <a:p>
            <a:r>
              <a:rPr lang="en-US" b="1"/>
              <a:t>m = 6</a:t>
            </a:r>
          </a:p>
        </p:txBody>
      </p:sp>
    </p:spTree>
    <p:extLst>
      <p:ext uri="{BB962C8B-B14F-4D97-AF65-F5344CB8AC3E}">
        <p14:creationId xmlns:p14="http://schemas.microsoft.com/office/powerpoint/2010/main" val="345390624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4" name="Rectangle 4"/>
          <p:cNvSpPr>
            <a:spLocks noGrp="1" noChangeArrowheads="1"/>
          </p:cNvSpPr>
          <p:nvPr>
            <p:ph type="title"/>
          </p:nvPr>
        </p:nvSpPr>
        <p:spPr/>
        <p:txBody>
          <a:bodyPr/>
          <a:lstStyle/>
          <a:p>
            <a:pPr eaLnBrk="1" hangingPunct="1"/>
            <a:r>
              <a:rPr lang="en-US" altLang="zh-CN"/>
              <a:t>Attack Against Maintaining Routing Table</a:t>
            </a:r>
            <a:endParaRPr lang="en-US" sz="2800"/>
          </a:p>
        </p:txBody>
      </p:sp>
      <p:sp>
        <p:nvSpPr>
          <p:cNvPr id="58373" name="Rectangle 3"/>
          <p:cNvSpPr>
            <a:spLocks noGrp="1" noChangeArrowheads="1"/>
          </p:cNvSpPr>
          <p:nvPr>
            <p:ph sz="quarter" idx="1"/>
          </p:nvPr>
        </p:nvSpPr>
        <p:spPr/>
        <p:txBody>
          <a:bodyPr/>
          <a:lstStyle/>
          <a:p>
            <a:pPr eaLnBrk="1" hangingPunct="1"/>
            <a:r>
              <a:rPr lang="en-US">
                <a:sym typeface="Wingdings" charset="2"/>
              </a:rPr>
              <a:t>Attackers can easily supply ‘malicious’ updates or can return incorrect lookup</a:t>
            </a:r>
          </a:p>
          <a:p>
            <a:pPr lvl="1" eaLnBrk="1" hangingPunct="1"/>
            <a:r>
              <a:rPr lang="en-US">
                <a:sym typeface="Wingdings" charset="2"/>
              </a:rPr>
              <a:t>point to faulty </a:t>
            </a:r>
            <a:r>
              <a:rPr lang="en-US" altLang="zh-CN"/>
              <a:t>or non-existent nodes</a:t>
            </a:r>
          </a:p>
          <a:p>
            <a:pPr lvl="1" eaLnBrk="1" hangingPunct="1"/>
            <a:r>
              <a:rPr lang="en-US" altLang="zh-CN"/>
              <a:t>fake the closest node</a:t>
            </a:r>
          </a:p>
          <a:p>
            <a:pPr lvl="1" eaLnBrk="1" hangingPunct="1"/>
            <a:r>
              <a:rPr lang="en-US" altLang="zh-CN"/>
              <a:t>lie about next hop </a:t>
            </a:r>
          </a:p>
          <a:p>
            <a:pPr eaLnBrk="1" hangingPunct="1"/>
            <a:r>
              <a:rPr lang="en-US" altLang="zh-CN"/>
              <a:t>Result: lookup will fail (denial of information to a node) or the lookup algorithm will have sub-optimal performance</a:t>
            </a:r>
          </a:p>
        </p:txBody>
      </p:sp>
      <p:sp>
        <p:nvSpPr>
          <p:cNvPr id="7"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8"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111</a:t>
            </a:fld>
            <a:endParaRPr lang="en-US"/>
          </a:p>
        </p:txBody>
      </p:sp>
    </p:spTree>
    <p:extLst>
      <p:ext uri="{BB962C8B-B14F-4D97-AF65-F5344CB8AC3E}">
        <p14:creationId xmlns:p14="http://schemas.microsoft.com/office/powerpoint/2010/main" val="250555217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21" name="Rectangle 2"/>
          <p:cNvSpPr>
            <a:spLocks noGrp="1" noChangeArrowheads="1"/>
          </p:cNvSpPr>
          <p:nvPr>
            <p:ph type="title"/>
          </p:nvPr>
        </p:nvSpPr>
        <p:spPr/>
        <p:txBody>
          <a:bodyPr/>
          <a:lstStyle/>
          <a:p>
            <a:pPr eaLnBrk="1" hangingPunct="1"/>
            <a:r>
              <a:rPr lang="en-US"/>
              <a:t>Secure Routing Table Maintenance</a:t>
            </a:r>
          </a:p>
        </p:txBody>
      </p:sp>
      <p:sp>
        <p:nvSpPr>
          <p:cNvPr id="60422" name="Rectangle 3"/>
          <p:cNvSpPr>
            <a:spLocks noGrp="1" noChangeArrowheads="1"/>
          </p:cNvSpPr>
          <p:nvPr>
            <p:ph idx="1"/>
          </p:nvPr>
        </p:nvSpPr>
        <p:spPr/>
        <p:txBody>
          <a:bodyPr/>
          <a:lstStyle/>
          <a:p>
            <a:pPr eaLnBrk="1" hangingPunct="1"/>
            <a:r>
              <a:rPr lang="en-US" sz="2400">
                <a:solidFill>
                  <a:srgbClr val="000000"/>
                </a:solidFill>
              </a:rPr>
              <a:t>Constrained Routing Tables: Identify invariants in the system and look for violations of the invariants</a:t>
            </a:r>
          </a:p>
          <a:p>
            <a:pPr eaLnBrk="1" hangingPunct="1"/>
            <a:r>
              <a:rPr lang="en-US" sz="2400">
                <a:solidFill>
                  <a:srgbClr val="000000"/>
                </a:solidFill>
              </a:rPr>
              <a:t>Maintain two routing tables - one that uses proximity information and one that constrains entries to "specific" values</a:t>
            </a:r>
          </a:p>
          <a:p>
            <a:pPr lvl="1" eaLnBrk="1" hangingPunct="1"/>
            <a:r>
              <a:rPr lang="en-US" sz="2000">
                <a:solidFill>
                  <a:srgbClr val="000000"/>
                </a:solidFill>
              </a:rPr>
              <a:t>Proximity routing used in normal operation</a:t>
            </a:r>
          </a:p>
          <a:p>
            <a:pPr lvl="1" eaLnBrk="1" hangingPunct="1"/>
            <a:r>
              <a:rPr lang="en-US" sz="2000">
                <a:solidFill>
                  <a:srgbClr val="000000"/>
                </a:solidFill>
              </a:rPr>
              <a:t>Constrained routing used when failures occur:</a:t>
            </a:r>
          </a:p>
          <a:p>
            <a:pPr eaLnBrk="1" hangingPunct="1"/>
            <a:r>
              <a:rPr lang="en-US" sz="2400">
                <a:solidFill>
                  <a:srgbClr val="000000"/>
                </a:solidFill>
              </a:rPr>
              <a:t>Other proposed solutions involve anonymous auditing</a:t>
            </a:r>
          </a:p>
        </p:txBody>
      </p:sp>
      <p:sp>
        <p:nvSpPr>
          <p:cNvPr id="7"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8"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112</a:t>
            </a:fld>
            <a:endParaRPr lang="en-US"/>
          </a:p>
        </p:txBody>
      </p:sp>
    </p:spTree>
    <p:extLst>
      <p:ext uri="{BB962C8B-B14F-4D97-AF65-F5344CB8AC3E}">
        <p14:creationId xmlns:p14="http://schemas.microsoft.com/office/powerpoint/2010/main" val="25968180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9" name="Rectangle 2"/>
          <p:cNvSpPr>
            <a:spLocks noGrp="1" noChangeArrowheads="1"/>
          </p:cNvSpPr>
          <p:nvPr>
            <p:ph type="title"/>
          </p:nvPr>
        </p:nvSpPr>
        <p:spPr/>
        <p:txBody>
          <a:bodyPr/>
          <a:lstStyle/>
          <a:p>
            <a:pPr eaLnBrk="1" hangingPunct="1"/>
            <a:r>
              <a:rPr lang="en-US"/>
              <a:t>Secure Bootstrapping</a:t>
            </a:r>
          </a:p>
        </p:txBody>
      </p:sp>
      <p:sp>
        <p:nvSpPr>
          <p:cNvPr id="62470" name="Rectangle 3"/>
          <p:cNvSpPr>
            <a:spLocks noGrp="1" noChangeArrowheads="1"/>
          </p:cNvSpPr>
          <p:nvPr>
            <p:ph idx="1"/>
          </p:nvPr>
        </p:nvSpPr>
        <p:spPr/>
        <p:txBody>
          <a:bodyPr/>
          <a:lstStyle/>
          <a:p>
            <a:pPr eaLnBrk="1" hangingPunct="1">
              <a:lnSpc>
                <a:spcPct val="90000"/>
              </a:lnSpc>
            </a:pPr>
            <a:r>
              <a:rPr lang="en-US" sz="2400">
                <a:solidFill>
                  <a:srgbClr val="000000"/>
                </a:solidFill>
              </a:rPr>
              <a:t>How to securely bootstrap the routing table?</a:t>
            </a:r>
          </a:p>
          <a:p>
            <a:pPr lvl="1" eaLnBrk="1" hangingPunct="1">
              <a:lnSpc>
                <a:spcPct val="90000"/>
              </a:lnSpc>
            </a:pPr>
            <a:r>
              <a:rPr lang="en-US" sz="2400">
                <a:solidFill>
                  <a:srgbClr val="000000"/>
                </a:solidFill>
              </a:rPr>
              <a:t>A new node, n, picks a subset of bootstrap nodes to query and join the network</a:t>
            </a:r>
          </a:p>
          <a:p>
            <a:pPr lvl="1" eaLnBrk="1" hangingPunct="1">
              <a:lnSpc>
                <a:spcPct val="90000"/>
              </a:lnSpc>
            </a:pPr>
            <a:r>
              <a:rPr lang="en-US" sz="2400">
                <a:solidFill>
                  <a:srgbClr val="000000"/>
                </a:solidFill>
              </a:rPr>
              <a:t>n uses the bootstrap information to initialize its constrained routing table </a:t>
            </a:r>
          </a:p>
          <a:p>
            <a:pPr eaLnBrk="1" hangingPunct="1">
              <a:lnSpc>
                <a:spcPct val="90000"/>
              </a:lnSpc>
            </a:pPr>
            <a:endParaRPr lang="en-US" sz="2400">
              <a:solidFill>
                <a:srgbClr val="000000"/>
              </a:solidFill>
            </a:endParaRPr>
          </a:p>
          <a:p>
            <a:pPr eaLnBrk="1" hangingPunct="1">
              <a:lnSpc>
                <a:spcPct val="90000"/>
              </a:lnSpc>
            </a:pPr>
            <a:endParaRPr lang="en-US" sz="2700"/>
          </a:p>
        </p:txBody>
      </p:sp>
      <p:sp>
        <p:nvSpPr>
          <p:cNvPr id="7"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8"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113</a:t>
            </a:fld>
            <a:endParaRPr lang="en-US"/>
          </a:p>
        </p:txBody>
      </p:sp>
    </p:spTree>
    <p:extLst>
      <p:ext uri="{BB962C8B-B14F-4D97-AF65-F5344CB8AC3E}">
        <p14:creationId xmlns:p14="http://schemas.microsoft.com/office/powerpoint/2010/main" val="220575667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7" name="Rectangle 2"/>
          <p:cNvSpPr>
            <a:spLocks noGrp="1" noChangeArrowheads="1"/>
          </p:cNvSpPr>
          <p:nvPr>
            <p:ph type="title"/>
          </p:nvPr>
        </p:nvSpPr>
        <p:spPr/>
        <p:txBody>
          <a:bodyPr/>
          <a:lstStyle/>
          <a:p>
            <a:pPr eaLnBrk="1" hangingPunct="1"/>
            <a:r>
              <a:rPr lang="en-US" altLang="zh-CN"/>
              <a:t>Attacks on Forwarding</a:t>
            </a:r>
          </a:p>
        </p:txBody>
      </p:sp>
      <p:sp>
        <p:nvSpPr>
          <p:cNvPr id="64518" name="Rectangle 3"/>
          <p:cNvSpPr>
            <a:spLocks noGrp="1" noChangeArrowheads="1"/>
          </p:cNvSpPr>
          <p:nvPr>
            <p:ph idx="1"/>
          </p:nvPr>
        </p:nvSpPr>
        <p:spPr/>
        <p:txBody>
          <a:bodyPr/>
          <a:lstStyle/>
          <a:p>
            <a:pPr eaLnBrk="1" hangingPunct="1"/>
            <a:r>
              <a:rPr lang="en-US" altLang="zh-CN"/>
              <a:t>Simply ignore forwarding messages, route to the wrong node </a:t>
            </a:r>
          </a:p>
          <a:p>
            <a:pPr lvl="1" eaLnBrk="1" hangingPunct="1"/>
            <a:r>
              <a:rPr lang="en-US" altLang="zh-CN"/>
              <a:t>Failed if ANY one in routing is faulty</a:t>
            </a:r>
          </a:p>
          <a:p>
            <a:pPr lvl="1" eaLnBrk="1" hangingPunct="1"/>
            <a:r>
              <a:rPr lang="en-US">
                <a:sym typeface="Wingdings" charset="2"/>
              </a:rPr>
              <a:t>Probability of routing successfully to a replica root is </a:t>
            </a:r>
            <a:r>
              <a:rPr lang="en-US" altLang="zh-CN"/>
              <a:t>(1-f)</a:t>
            </a:r>
            <a:r>
              <a:rPr lang="en-US" altLang="zh-CN" baseline="30000"/>
              <a:t>h-1</a:t>
            </a:r>
            <a:endParaRPr lang="en-US" altLang="zh-CN"/>
          </a:p>
          <a:p>
            <a:pPr lvl="1" eaLnBrk="1" hangingPunct="1"/>
            <a:r>
              <a:rPr lang="en-US"/>
              <a:t>h is the number of average hops for delivering a message</a:t>
            </a:r>
          </a:p>
          <a:p>
            <a:pPr lvl="1" eaLnBrk="1" hangingPunct="1"/>
            <a:r>
              <a:rPr lang="en-US"/>
              <a:t>h depends on the overlay</a:t>
            </a:r>
          </a:p>
          <a:p>
            <a:pPr lvl="1" eaLnBrk="1" hangingPunct="1"/>
            <a:endParaRPr lang="en-US" altLang="zh-CN"/>
          </a:p>
        </p:txBody>
      </p:sp>
      <p:sp>
        <p:nvSpPr>
          <p:cNvPr id="7"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8"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114</a:t>
            </a:fld>
            <a:endParaRPr lang="en-US"/>
          </a:p>
        </p:txBody>
      </p:sp>
    </p:spTree>
    <p:extLst>
      <p:ext uri="{BB962C8B-B14F-4D97-AF65-F5344CB8AC3E}">
        <p14:creationId xmlns:p14="http://schemas.microsoft.com/office/powerpoint/2010/main" val="209768809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5" name="Rectangle 2"/>
          <p:cNvSpPr>
            <a:spLocks noGrp="1" noChangeArrowheads="1"/>
          </p:cNvSpPr>
          <p:nvPr>
            <p:ph type="title"/>
          </p:nvPr>
        </p:nvSpPr>
        <p:spPr/>
        <p:txBody>
          <a:bodyPr/>
          <a:lstStyle/>
          <a:p>
            <a:pPr eaLnBrk="1" hangingPunct="1"/>
            <a:r>
              <a:rPr lang="en-US"/>
              <a:t>Secure Message Forwarding</a:t>
            </a:r>
          </a:p>
        </p:txBody>
      </p:sp>
      <p:sp>
        <p:nvSpPr>
          <p:cNvPr id="66566" name="Rectangle 3"/>
          <p:cNvSpPr>
            <a:spLocks noGrp="1" noChangeArrowheads="1"/>
          </p:cNvSpPr>
          <p:nvPr>
            <p:ph idx="1"/>
          </p:nvPr>
        </p:nvSpPr>
        <p:spPr/>
        <p:txBody>
          <a:bodyPr/>
          <a:lstStyle/>
          <a:p>
            <a:pPr eaLnBrk="1" hangingPunct="1"/>
            <a:r>
              <a:rPr lang="en-US" sz="2800">
                <a:solidFill>
                  <a:srgbClr val="000000"/>
                </a:solidFill>
              </a:rPr>
              <a:t>Ensure that with high probability, at least on copy of a message reaches every correct replica root</a:t>
            </a:r>
          </a:p>
          <a:p>
            <a:pPr eaLnBrk="1" hangingPunct="1"/>
            <a:r>
              <a:rPr lang="en-US"/>
              <a:t>Collect the prospective set of replica roots from the prospective root node</a:t>
            </a:r>
            <a:endParaRPr lang="en-US" sz="2800">
              <a:solidFill>
                <a:srgbClr val="000000"/>
              </a:solidFill>
            </a:endParaRPr>
          </a:p>
          <a:p>
            <a:pPr eaLnBrk="1" hangingPunct="1"/>
            <a:r>
              <a:rPr lang="en-US" altLang="zh-CN"/>
              <a:t>Apply </a:t>
            </a:r>
            <a:r>
              <a:rPr lang="en-US" altLang="zh-CN" b="1">
                <a:solidFill>
                  <a:srgbClr val="FF0000"/>
                </a:solidFill>
              </a:rPr>
              <a:t>routing failure test</a:t>
            </a:r>
            <a:r>
              <a:rPr lang="en-US" altLang="zh-CN"/>
              <a:t> to determine if routing worked correctly, If no, use </a:t>
            </a:r>
            <a:r>
              <a:rPr lang="en-US" altLang="zh-CN" b="1" i="1">
                <a:solidFill>
                  <a:srgbClr val="0000CC"/>
                </a:solidFill>
              </a:rPr>
              <a:t>redundant </a:t>
            </a:r>
            <a:r>
              <a:rPr lang="en-US" altLang="zh-CN" b="1">
                <a:solidFill>
                  <a:srgbClr val="0000CC"/>
                </a:solidFill>
              </a:rPr>
              <a:t>and/or </a:t>
            </a:r>
            <a:r>
              <a:rPr lang="en-US" altLang="zh-CN" b="1" i="1">
                <a:solidFill>
                  <a:srgbClr val="0000CC"/>
                </a:solidFill>
              </a:rPr>
              <a:t>iterative routing.</a:t>
            </a:r>
            <a:endParaRPr lang="en-US" b="1" i="1">
              <a:solidFill>
                <a:srgbClr val="0000CC"/>
              </a:solidFill>
            </a:endParaRPr>
          </a:p>
        </p:txBody>
      </p:sp>
      <p:sp>
        <p:nvSpPr>
          <p:cNvPr id="7"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8"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115</a:t>
            </a:fld>
            <a:endParaRPr lang="en-US"/>
          </a:p>
        </p:txBody>
      </p:sp>
    </p:spTree>
    <p:extLst>
      <p:ext uri="{BB962C8B-B14F-4D97-AF65-F5344CB8AC3E}">
        <p14:creationId xmlns:p14="http://schemas.microsoft.com/office/powerpoint/2010/main" val="219901079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3" name="Rectangle 2"/>
          <p:cNvSpPr>
            <a:spLocks noGrp="1" noChangeArrowheads="1"/>
          </p:cNvSpPr>
          <p:nvPr>
            <p:ph type="title"/>
          </p:nvPr>
        </p:nvSpPr>
        <p:spPr/>
        <p:txBody>
          <a:bodyPr/>
          <a:lstStyle/>
          <a:p>
            <a:pPr eaLnBrk="1" hangingPunct="1"/>
            <a:r>
              <a:rPr lang="en-US"/>
              <a:t>Testing Routing</a:t>
            </a:r>
          </a:p>
        </p:txBody>
      </p:sp>
      <p:sp>
        <p:nvSpPr>
          <p:cNvPr id="68614" name="Rectangle 3"/>
          <p:cNvSpPr>
            <a:spLocks noGrp="1" noChangeArrowheads="1"/>
          </p:cNvSpPr>
          <p:nvPr>
            <p:ph idx="1"/>
          </p:nvPr>
        </p:nvSpPr>
        <p:spPr/>
        <p:txBody>
          <a:bodyPr/>
          <a:lstStyle/>
          <a:p>
            <a:pPr eaLnBrk="1" hangingPunct="1">
              <a:lnSpc>
                <a:spcPct val="90000"/>
              </a:lnSpc>
            </a:pPr>
            <a:r>
              <a:rPr lang="en-US" sz="2000">
                <a:solidFill>
                  <a:srgbClr val="000000"/>
                </a:solidFill>
              </a:rPr>
              <a:t>Route Failure Test: </a:t>
            </a:r>
          </a:p>
          <a:p>
            <a:pPr lvl="1" eaLnBrk="1" hangingPunct="1">
              <a:lnSpc>
                <a:spcPct val="90000"/>
              </a:lnSpc>
            </a:pPr>
            <a:r>
              <a:rPr lang="en-US" sz="2200">
                <a:solidFill>
                  <a:srgbClr val="0000CC"/>
                </a:solidFill>
              </a:rPr>
              <a:t>Average density of nodeIds per unit of “volume” in the id space is greater than the average density of faulty nodes</a:t>
            </a:r>
          </a:p>
          <a:p>
            <a:pPr lvl="1" eaLnBrk="1" hangingPunct="1">
              <a:lnSpc>
                <a:spcPct val="90000"/>
              </a:lnSpc>
            </a:pPr>
            <a:r>
              <a:rPr lang="en-US" sz="1800">
                <a:solidFill>
                  <a:srgbClr val="000000"/>
                </a:solidFill>
              </a:rPr>
              <a:t>Compares density of nodeIds in the neighbor set of the sender with the density of nodeIds close to the replica roots of the destination key </a:t>
            </a:r>
          </a:p>
          <a:p>
            <a:pPr lvl="1" eaLnBrk="1" hangingPunct="1">
              <a:lnSpc>
                <a:spcPct val="90000"/>
              </a:lnSpc>
            </a:pPr>
            <a:r>
              <a:rPr lang="en-US" sz="1800">
                <a:solidFill>
                  <a:srgbClr val="000000"/>
                </a:solidFill>
              </a:rPr>
              <a:t>Have sender contact all prospective roots</a:t>
            </a:r>
          </a:p>
          <a:p>
            <a:pPr lvl="1" eaLnBrk="1" hangingPunct="1">
              <a:lnSpc>
                <a:spcPct val="90000"/>
              </a:lnSpc>
            </a:pPr>
            <a:r>
              <a:rPr lang="en-US" altLang="zh-CN" sz="2000"/>
              <a:t>Timeout to detect ignoring routing msgs, selecting the appropriate threshold not easy</a:t>
            </a:r>
          </a:p>
          <a:p>
            <a:pPr eaLnBrk="1" hangingPunct="1">
              <a:lnSpc>
                <a:spcPct val="90000"/>
              </a:lnSpc>
            </a:pPr>
            <a:r>
              <a:rPr lang="en-US" sz="2000">
                <a:solidFill>
                  <a:srgbClr val="000000"/>
                </a:solidFill>
              </a:rPr>
              <a:t>Use redundant routing when test fails</a:t>
            </a:r>
          </a:p>
          <a:p>
            <a:pPr lvl="1" eaLnBrk="1" hangingPunct="1">
              <a:lnSpc>
                <a:spcPct val="90000"/>
              </a:lnSpc>
            </a:pPr>
            <a:r>
              <a:rPr lang="en-US" sz="1800">
                <a:solidFill>
                  <a:srgbClr val="000000"/>
                </a:solidFill>
              </a:rPr>
              <a:t>Neighbor set anycast - sends copies of message towards destination until they reach a node with the key in its neighbor set. </a:t>
            </a:r>
          </a:p>
          <a:p>
            <a:pPr eaLnBrk="1" hangingPunct="1">
              <a:lnSpc>
                <a:spcPct val="90000"/>
              </a:lnSpc>
            </a:pPr>
            <a:r>
              <a:rPr lang="en-US" sz="2000">
                <a:solidFill>
                  <a:srgbClr val="000000"/>
                </a:solidFill>
              </a:rPr>
              <a:t>How about false positives and false negatives when performing the routing failure test? </a:t>
            </a:r>
          </a:p>
          <a:p>
            <a:pPr eaLnBrk="1" hangingPunct="1">
              <a:lnSpc>
                <a:spcPct val="90000"/>
              </a:lnSpc>
            </a:pPr>
            <a:r>
              <a:rPr lang="en-US" sz="2000">
                <a:solidFill>
                  <a:srgbClr val="000000"/>
                </a:solidFill>
              </a:rPr>
              <a:t>Redundant routing has high overhead?</a:t>
            </a:r>
          </a:p>
          <a:p>
            <a:pPr eaLnBrk="1" hangingPunct="1">
              <a:lnSpc>
                <a:spcPct val="90000"/>
              </a:lnSpc>
            </a:pPr>
            <a:endParaRPr lang="en-US" sz="2000"/>
          </a:p>
        </p:txBody>
      </p:sp>
      <p:sp>
        <p:nvSpPr>
          <p:cNvPr id="7"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8"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116</a:t>
            </a:fld>
            <a:endParaRPr lang="en-US"/>
          </a:p>
        </p:txBody>
      </p:sp>
    </p:spTree>
    <p:extLst>
      <p:ext uri="{BB962C8B-B14F-4D97-AF65-F5344CB8AC3E}">
        <p14:creationId xmlns:p14="http://schemas.microsoft.com/office/powerpoint/2010/main" val="371632496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61" name="Rectangle 2"/>
          <p:cNvSpPr>
            <a:spLocks noGrp="1" noChangeArrowheads="1"/>
          </p:cNvSpPr>
          <p:nvPr>
            <p:ph type="title"/>
          </p:nvPr>
        </p:nvSpPr>
        <p:spPr/>
        <p:txBody>
          <a:bodyPr/>
          <a:lstStyle/>
          <a:p>
            <a:pPr eaLnBrk="1" hangingPunct="1"/>
            <a:r>
              <a:rPr lang="en-US" altLang="zh-CN"/>
              <a:t>Iterative Routing</a:t>
            </a:r>
          </a:p>
        </p:txBody>
      </p:sp>
      <p:sp>
        <p:nvSpPr>
          <p:cNvPr id="70662" name="Rectangle 3"/>
          <p:cNvSpPr>
            <a:spLocks noGrp="1" noChangeArrowheads="1"/>
          </p:cNvSpPr>
          <p:nvPr>
            <p:ph idx="1"/>
          </p:nvPr>
        </p:nvSpPr>
        <p:spPr/>
        <p:txBody>
          <a:bodyPr/>
          <a:lstStyle/>
          <a:p>
            <a:pPr eaLnBrk="1" hangingPunct="1"/>
            <a:r>
              <a:rPr lang="en-US" altLang="zh-CN"/>
              <a:t>Alternative to redundant routing</a:t>
            </a:r>
          </a:p>
          <a:p>
            <a:pPr eaLnBrk="1" hangingPunct="1"/>
            <a:r>
              <a:rPr lang="en-US" altLang="zh-CN"/>
              <a:t>Every lookup answer goes back to the requester that can verify that the next hop gets him closer (using the distance function) to the node hosting the object associated with the requested key</a:t>
            </a:r>
          </a:p>
          <a:p>
            <a:pPr eaLnBrk="1" hangingPunct="1"/>
            <a:r>
              <a:rPr lang="en-US" altLang="zh-CN"/>
              <a:t>Iterative routing is more secure, but more expensive </a:t>
            </a:r>
          </a:p>
        </p:txBody>
      </p:sp>
      <p:sp>
        <p:nvSpPr>
          <p:cNvPr id="7"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8"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117</a:t>
            </a:fld>
            <a:endParaRPr lang="en-US"/>
          </a:p>
        </p:txBody>
      </p:sp>
    </p:spTree>
    <p:extLst>
      <p:ext uri="{BB962C8B-B14F-4D97-AF65-F5344CB8AC3E}">
        <p14:creationId xmlns:p14="http://schemas.microsoft.com/office/powerpoint/2010/main" val="152592695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9" name="Rectangle 2"/>
          <p:cNvSpPr>
            <a:spLocks noGrp="1" noChangeArrowheads="1"/>
          </p:cNvSpPr>
          <p:nvPr>
            <p:ph type="title"/>
          </p:nvPr>
        </p:nvSpPr>
        <p:spPr/>
        <p:txBody>
          <a:bodyPr/>
          <a:lstStyle/>
          <a:p>
            <a:pPr eaLnBrk="1" hangingPunct="1"/>
            <a:r>
              <a:rPr lang="en-US" altLang="zh-CN"/>
              <a:t>What Does Secure Routing Buy Us?</a:t>
            </a:r>
          </a:p>
        </p:txBody>
      </p:sp>
      <p:sp>
        <p:nvSpPr>
          <p:cNvPr id="72710" name="Rectangle 3"/>
          <p:cNvSpPr>
            <a:spLocks noGrp="1" noChangeArrowheads="1"/>
          </p:cNvSpPr>
          <p:nvPr>
            <p:ph idx="1"/>
          </p:nvPr>
        </p:nvSpPr>
        <p:spPr/>
        <p:txBody>
          <a:bodyPr/>
          <a:lstStyle/>
          <a:p>
            <a:pPr eaLnBrk="1" hangingPunct="1">
              <a:lnSpc>
                <a:spcPct val="90000"/>
              </a:lnSpc>
            </a:pPr>
            <a:r>
              <a:rPr lang="en-US" altLang="zh-CN"/>
              <a:t>Prevents attacks at join time: secure nodeID assignment and bootstrapping</a:t>
            </a:r>
          </a:p>
          <a:p>
            <a:pPr eaLnBrk="1" hangingPunct="1">
              <a:lnSpc>
                <a:spcPct val="90000"/>
              </a:lnSpc>
            </a:pPr>
            <a:r>
              <a:rPr lang="en-US" altLang="zh-CN"/>
              <a:t>Ensure that when a correct node sends a message for a particular key, the message reaches all correct replica roots for the key with very high probability.</a:t>
            </a:r>
          </a:p>
          <a:p>
            <a:pPr eaLnBrk="1" hangingPunct="1">
              <a:lnSpc>
                <a:spcPct val="90000"/>
              </a:lnSpc>
            </a:pPr>
            <a:r>
              <a:rPr lang="en-US" altLang="zh-CN"/>
              <a:t>What about the data? We need other mechanisms, for example self-certifying data</a:t>
            </a:r>
          </a:p>
        </p:txBody>
      </p:sp>
      <p:sp>
        <p:nvSpPr>
          <p:cNvPr id="7"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8"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118</a:t>
            </a:fld>
            <a:endParaRPr lang="en-US"/>
          </a:p>
        </p:txBody>
      </p:sp>
    </p:spTree>
    <p:extLst>
      <p:ext uri="{BB962C8B-B14F-4D97-AF65-F5344CB8AC3E}">
        <p14:creationId xmlns:p14="http://schemas.microsoft.com/office/powerpoint/2010/main" val="16873907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7" name="Rectangle 2"/>
          <p:cNvSpPr>
            <a:spLocks noGrp="1" noChangeArrowheads="1"/>
          </p:cNvSpPr>
          <p:nvPr>
            <p:ph type="title"/>
          </p:nvPr>
        </p:nvSpPr>
        <p:spPr/>
        <p:txBody>
          <a:bodyPr/>
          <a:lstStyle/>
          <a:p>
            <a:pPr eaLnBrk="1" hangingPunct="1"/>
            <a:r>
              <a:rPr lang="en-US"/>
              <a:t>Self-Certifying Data</a:t>
            </a:r>
          </a:p>
        </p:txBody>
      </p:sp>
      <p:sp>
        <p:nvSpPr>
          <p:cNvPr id="74758" name="Rectangle 3"/>
          <p:cNvSpPr>
            <a:spLocks noGrp="1" noChangeArrowheads="1"/>
          </p:cNvSpPr>
          <p:nvPr>
            <p:ph idx="1"/>
          </p:nvPr>
        </p:nvSpPr>
        <p:spPr/>
        <p:txBody>
          <a:bodyPr/>
          <a:lstStyle/>
          <a:p>
            <a:pPr eaLnBrk="1" hangingPunct="1"/>
            <a:r>
              <a:rPr lang="en-US" sz="2400" dirty="0">
                <a:solidFill>
                  <a:srgbClr val="000000"/>
                </a:solidFill>
              </a:rPr>
              <a:t>Client can check data and only needs to rely on routing when certification check fails.</a:t>
            </a:r>
          </a:p>
          <a:p>
            <a:pPr eaLnBrk="1" hangingPunct="1"/>
            <a:r>
              <a:rPr lang="en-US" sz="2400" dirty="0">
                <a:solidFill>
                  <a:srgbClr val="000000"/>
                </a:solidFill>
              </a:rPr>
              <a:t>Reduces the reliance on the redundant, secure routing primitive (you still need secure forwarding otherwise there is no data to verify in the first place)</a:t>
            </a:r>
          </a:p>
          <a:p>
            <a:pPr eaLnBrk="1" hangingPunct="1"/>
            <a:r>
              <a:rPr lang="en-US" sz="2400" dirty="0">
                <a:solidFill>
                  <a:srgbClr val="000000"/>
                </a:solidFill>
              </a:rPr>
              <a:t>Uses concepts like proactive signature sharing or group keys/signatures.</a:t>
            </a:r>
          </a:p>
          <a:p>
            <a:pPr eaLnBrk="1" hangingPunct="1"/>
            <a:r>
              <a:rPr lang="en-US" sz="2700" dirty="0">
                <a:sym typeface="Wingdings" charset="2"/>
              </a:rPr>
              <a:t>Self-certifying data can eliminate the overhead of secure routing in common cases</a:t>
            </a:r>
            <a:endParaRPr lang="en-US" sz="2700" dirty="0"/>
          </a:p>
          <a:p>
            <a:pPr eaLnBrk="1" hangingPunct="1"/>
            <a:endParaRPr lang="en-US" sz="1300" dirty="0">
              <a:solidFill>
                <a:srgbClr val="000000"/>
              </a:solidFill>
              <a:latin typeface="Lucida Grande" charset="0"/>
            </a:endParaRPr>
          </a:p>
        </p:txBody>
      </p:sp>
      <p:sp>
        <p:nvSpPr>
          <p:cNvPr id="7"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8"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119</a:t>
            </a:fld>
            <a:endParaRPr lang="en-US"/>
          </a:p>
        </p:txBody>
      </p:sp>
    </p:spTree>
    <p:extLst>
      <p:ext uri="{BB962C8B-B14F-4D97-AF65-F5344CB8AC3E}">
        <p14:creationId xmlns:p14="http://schemas.microsoft.com/office/powerpoint/2010/main" val="3791730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Napster Architecture</a:t>
            </a:r>
          </a:p>
        </p:txBody>
      </p:sp>
      <p:sp>
        <p:nvSpPr>
          <p:cNvPr id="13" name="Content Placeholder 12"/>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12</a:t>
            </a:fld>
            <a:endParaRPr lang="en-US" dirty="0"/>
          </a:p>
        </p:txBody>
      </p:sp>
      <p:sp>
        <p:nvSpPr>
          <p:cNvPr id="5" name="Cloud 4"/>
          <p:cNvSpPr/>
          <p:nvPr/>
        </p:nvSpPr>
        <p:spPr>
          <a:xfrm>
            <a:off x="1676400" y="4473576"/>
            <a:ext cx="8697685" cy="2220461"/>
          </a:xfrm>
          <a:prstGeom prst="cloud">
            <a:avLst/>
          </a:prstGeom>
          <a:solidFill>
            <a:schemeClr val="bg2"/>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5093885" y="1458482"/>
            <a:ext cx="2131487" cy="707886"/>
          </a:xfrm>
          <a:prstGeom prst="rect">
            <a:avLst/>
          </a:prstGeom>
          <a:noFill/>
        </p:spPr>
        <p:txBody>
          <a:bodyPr wrap="square" rtlCol="0">
            <a:spAutoFit/>
          </a:bodyPr>
          <a:lstStyle/>
          <a:p>
            <a:pPr algn="ctr"/>
            <a:r>
              <a:rPr lang="en-US" sz="2000" dirty="0"/>
              <a:t>Napster</a:t>
            </a:r>
          </a:p>
          <a:p>
            <a:pPr algn="ctr"/>
            <a:r>
              <a:rPr lang="en-US" sz="2000" dirty="0"/>
              <a:t>Central Server</a:t>
            </a:r>
          </a:p>
        </p:txBody>
      </p:sp>
      <p:cxnSp>
        <p:nvCxnSpPr>
          <p:cNvPr id="14" name="Straight Connector 13"/>
          <p:cNvCxnSpPr/>
          <p:nvPr/>
        </p:nvCxnSpPr>
        <p:spPr>
          <a:xfrm flipV="1">
            <a:off x="2993799" y="3004459"/>
            <a:ext cx="3286359" cy="219846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891080" y="3004459"/>
            <a:ext cx="2389077" cy="3199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475067" y="3004459"/>
            <a:ext cx="805091" cy="219846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6280158" y="3004459"/>
            <a:ext cx="205815" cy="319950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6280157" y="3004458"/>
            <a:ext cx="936947" cy="210027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6280158" y="3004458"/>
            <a:ext cx="2483359" cy="276497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6280157" y="3004459"/>
            <a:ext cx="3136048" cy="1968523"/>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050" name="Picture 2" descr="D:\Classes\CS 4700\assets\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453" y="4972981"/>
            <a:ext cx="652691" cy="652691"/>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descr="D:\Classes\CS 4700\assets\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4735" y="5877613"/>
            <a:ext cx="652691" cy="652691"/>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2" descr="D:\Classes\CS 4700\assets\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721" y="4909465"/>
            <a:ext cx="652691" cy="652691"/>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 descr="D:\Classes\CS 4700\assets\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625" y="5877615"/>
            <a:ext cx="652691" cy="652691"/>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descr="D:\Classes\CS 4700\assets\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0759" y="4778383"/>
            <a:ext cx="652691" cy="652691"/>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2" descr="D:\Classes\CS 4700\assets\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7169" y="5431073"/>
            <a:ext cx="652691" cy="652691"/>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2" descr="D:\Classes\CS 4700\assets\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860" y="4778383"/>
            <a:ext cx="652691" cy="652691"/>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D:\Classes\CS 4700\assets\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9886" y="2166369"/>
            <a:ext cx="979487" cy="979487"/>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3" descr="D:\Classes\CS 4700\assets\napster_0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4758" y="2437954"/>
            <a:ext cx="1133309" cy="84998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38" name="Group 37"/>
          <p:cNvGrpSpPr/>
          <p:nvPr/>
        </p:nvGrpSpPr>
        <p:grpSpPr>
          <a:xfrm flipH="1">
            <a:off x="2133600" y="2649177"/>
            <a:ext cx="2666328" cy="954107"/>
            <a:chOff x="1219200" y="4876799"/>
            <a:chExt cx="5181605" cy="1384996"/>
          </a:xfrm>
        </p:grpSpPr>
        <p:sp>
          <p:nvSpPr>
            <p:cNvPr id="39" name="Rectangular Callout 38"/>
            <p:cNvSpPr/>
            <p:nvPr/>
          </p:nvSpPr>
          <p:spPr>
            <a:xfrm>
              <a:off x="1219200" y="4876799"/>
              <a:ext cx="5181601" cy="1384995"/>
            </a:xfrm>
            <a:prstGeom prst="wedgeRectCallout">
              <a:avLst>
                <a:gd name="adj1" fmla="val -39946"/>
                <a:gd name="adj2" fmla="val 91315"/>
              </a:avLst>
            </a:prstGeom>
            <a:solidFill>
              <a:schemeClr val="accent1"/>
            </a:solidFill>
            <a:ln w="38100" cap="flat" cmpd="sng" algn="ctr">
              <a:solidFill>
                <a:srgbClr val="DA1F28">
                  <a:lumMod val="50000"/>
                </a:srgbClr>
              </a:solidFill>
              <a:prstDash val="solid"/>
            </a:ln>
            <a:effectLst/>
          </p:spPr>
          <p:txBody>
            <a:bodyPr rtlCol="0" anchor="ctr"/>
            <a:lstStyle/>
            <a:p>
              <a:pPr algn="ctr" defTabSz="914377">
                <a:defRPr/>
              </a:pPr>
              <a:endParaRPr lang="en-US" kern="0">
                <a:solidFill>
                  <a:sysClr val="window" lastClr="FFFFFF"/>
                </a:solidFill>
                <a:latin typeface="Tw Cen MT"/>
              </a:endParaRPr>
            </a:p>
          </p:txBody>
        </p:sp>
        <p:sp>
          <p:nvSpPr>
            <p:cNvPr id="40" name="TextBox 39"/>
            <p:cNvSpPr txBox="1"/>
            <p:nvPr/>
          </p:nvSpPr>
          <p:spPr>
            <a:xfrm>
              <a:off x="1219206" y="4876799"/>
              <a:ext cx="5181599" cy="1384996"/>
            </a:xfrm>
            <a:prstGeom prst="rect">
              <a:avLst/>
            </a:prstGeom>
            <a:noFill/>
          </p:spPr>
          <p:txBody>
            <a:bodyPr wrap="square" rtlCol="0">
              <a:spAutoFit/>
            </a:bodyPr>
            <a:lstStyle/>
            <a:p>
              <a:pPr algn="ctr" defTabSz="914377">
                <a:defRPr/>
              </a:pPr>
              <a:r>
                <a:rPr lang="en-US" sz="2800" kern="0" dirty="0">
                  <a:solidFill>
                    <a:sysClr val="window" lastClr="FFFFFF"/>
                  </a:solidFill>
                </a:rPr>
                <a:t>Log-in, upload list of files</a:t>
              </a:r>
            </a:p>
          </p:txBody>
        </p:sp>
      </p:grpSp>
      <p:grpSp>
        <p:nvGrpSpPr>
          <p:cNvPr id="49" name="Group 48"/>
          <p:cNvGrpSpPr/>
          <p:nvPr/>
        </p:nvGrpSpPr>
        <p:grpSpPr>
          <a:xfrm flipH="1">
            <a:off x="1660635" y="3100488"/>
            <a:ext cx="2666328" cy="954107"/>
            <a:chOff x="1219200" y="4876799"/>
            <a:chExt cx="5181605" cy="1384995"/>
          </a:xfrm>
        </p:grpSpPr>
        <p:sp>
          <p:nvSpPr>
            <p:cNvPr id="50" name="Rectangular Callout 49"/>
            <p:cNvSpPr/>
            <p:nvPr/>
          </p:nvSpPr>
          <p:spPr>
            <a:xfrm>
              <a:off x="1219200" y="4876799"/>
              <a:ext cx="5181601" cy="1384995"/>
            </a:xfrm>
            <a:prstGeom prst="wedgeRectCallout">
              <a:avLst>
                <a:gd name="adj1" fmla="val -9734"/>
                <a:gd name="adj2" fmla="val 141516"/>
              </a:avLst>
            </a:prstGeom>
            <a:solidFill>
              <a:schemeClr val="accent1"/>
            </a:solidFill>
            <a:ln w="38100" cap="flat" cmpd="sng" algn="ctr">
              <a:solidFill>
                <a:srgbClr val="DA1F28">
                  <a:lumMod val="50000"/>
                </a:srgbClr>
              </a:solidFill>
              <a:prstDash val="solid"/>
            </a:ln>
            <a:effectLst/>
          </p:spPr>
          <p:txBody>
            <a:bodyPr rtlCol="0" anchor="ctr"/>
            <a:lstStyle/>
            <a:p>
              <a:pPr algn="ctr" defTabSz="914377">
                <a:defRPr/>
              </a:pPr>
              <a:endParaRPr lang="en-US" kern="0">
                <a:solidFill>
                  <a:sysClr val="window" lastClr="FFFFFF"/>
                </a:solidFill>
                <a:latin typeface="Tw Cen MT"/>
              </a:endParaRPr>
            </a:p>
          </p:txBody>
        </p:sp>
        <p:sp>
          <p:nvSpPr>
            <p:cNvPr id="51" name="TextBox 50"/>
            <p:cNvSpPr txBox="1"/>
            <p:nvPr/>
          </p:nvSpPr>
          <p:spPr>
            <a:xfrm>
              <a:off x="1219206" y="4876799"/>
              <a:ext cx="5181599" cy="1384995"/>
            </a:xfrm>
            <a:prstGeom prst="rect">
              <a:avLst/>
            </a:prstGeom>
            <a:noFill/>
          </p:spPr>
          <p:txBody>
            <a:bodyPr wrap="square" rtlCol="0">
              <a:spAutoFit/>
            </a:bodyPr>
            <a:lstStyle/>
            <a:p>
              <a:pPr algn="ctr" defTabSz="914377">
                <a:defRPr/>
              </a:pPr>
              <a:r>
                <a:rPr lang="en-US" sz="2800" kern="0" dirty="0">
                  <a:solidFill>
                    <a:sysClr val="window" lastClr="FFFFFF"/>
                  </a:solidFill>
                </a:rPr>
                <a:t>Search for Batman</a:t>
              </a:r>
            </a:p>
          </p:txBody>
        </p:sp>
      </p:grpSp>
      <p:sp>
        <p:nvSpPr>
          <p:cNvPr id="2061" name="Oval 2060"/>
          <p:cNvSpPr/>
          <p:nvPr/>
        </p:nvSpPr>
        <p:spPr>
          <a:xfrm>
            <a:off x="3140193" y="4876355"/>
            <a:ext cx="326571" cy="326571"/>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2" name="TextBox 2061"/>
          <p:cNvSpPr txBox="1"/>
          <p:nvPr/>
        </p:nvSpPr>
        <p:spPr>
          <a:xfrm>
            <a:off x="2815704" y="5583805"/>
            <a:ext cx="340158" cy="400110"/>
          </a:xfrm>
          <a:prstGeom prst="rect">
            <a:avLst/>
          </a:prstGeom>
          <a:noFill/>
        </p:spPr>
        <p:txBody>
          <a:bodyPr wrap="none" rtlCol="0">
            <a:spAutoFit/>
          </a:bodyPr>
          <a:lstStyle/>
          <a:p>
            <a:r>
              <a:rPr lang="en-US" sz="2000" dirty="0"/>
              <a:t>A</a:t>
            </a:r>
          </a:p>
        </p:txBody>
      </p:sp>
      <p:sp>
        <p:nvSpPr>
          <p:cNvPr id="54" name="TextBox 53"/>
          <p:cNvSpPr txBox="1"/>
          <p:nvPr/>
        </p:nvSpPr>
        <p:spPr>
          <a:xfrm>
            <a:off x="3320144" y="6003905"/>
            <a:ext cx="312906" cy="400110"/>
          </a:xfrm>
          <a:prstGeom prst="rect">
            <a:avLst/>
          </a:prstGeom>
          <a:noFill/>
        </p:spPr>
        <p:txBody>
          <a:bodyPr wrap="none" rtlCol="0">
            <a:spAutoFit/>
          </a:bodyPr>
          <a:lstStyle/>
          <a:p>
            <a:r>
              <a:rPr lang="en-US" sz="2000" dirty="0"/>
              <a:t>B</a:t>
            </a:r>
          </a:p>
        </p:txBody>
      </p:sp>
      <p:sp>
        <p:nvSpPr>
          <p:cNvPr id="55" name="TextBox 54"/>
          <p:cNvSpPr txBox="1"/>
          <p:nvPr/>
        </p:nvSpPr>
        <p:spPr>
          <a:xfrm>
            <a:off x="5296972" y="5477504"/>
            <a:ext cx="340158" cy="400110"/>
          </a:xfrm>
          <a:prstGeom prst="rect">
            <a:avLst/>
          </a:prstGeom>
          <a:noFill/>
        </p:spPr>
        <p:txBody>
          <a:bodyPr wrap="none" rtlCol="0">
            <a:spAutoFit/>
          </a:bodyPr>
          <a:lstStyle/>
          <a:p>
            <a:r>
              <a:rPr lang="en-US" sz="2000" dirty="0"/>
              <a:t>C</a:t>
            </a:r>
          </a:p>
        </p:txBody>
      </p:sp>
      <p:sp>
        <p:nvSpPr>
          <p:cNvPr id="56" name="TextBox 55"/>
          <p:cNvSpPr txBox="1"/>
          <p:nvPr/>
        </p:nvSpPr>
        <p:spPr>
          <a:xfrm>
            <a:off x="6026877" y="6213495"/>
            <a:ext cx="340158" cy="400110"/>
          </a:xfrm>
          <a:prstGeom prst="rect">
            <a:avLst/>
          </a:prstGeom>
          <a:noFill/>
        </p:spPr>
        <p:txBody>
          <a:bodyPr wrap="none" rtlCol="0">
            <a:spAutoFit/>
          </a:bodyPr>
          <a:lstStyle/>
          <a:p>
            <a:r>
              <a:rPr lang="en-US" sz="2000" dirty="0"/>
              <a:t>D</a:t>
            </a:r>
          </a:p>
        </p:txBody>
      </p:sp>
      <p:sp>
        <p:nvSpPr>
          <p:cNvPr id="57" name="TextBox 56"/>
          <p:cNvSpPr txBox="1"/>
          <p:nvPr/>
        </p:nvSpPr>
        <p:spPr>
          <a:xfrm>
            <a:off x="7047276" y="5383751"/>
            <a:ext cx="296876" cy="400110"/>
          </a:xfrm>
          <a:prstGeom prst="rect">
            <a:avLst/>
          </a:prstGeom>
          <a:noFill/>
        </p:spPr>
        <p:txBody>
          <a:bodyPr wrap="none" rtlCol="0">
            <a:spAutoFit/>
          </a:bodyPr>
          <a:lstStyle/>
          <a:p>
            <a:r>
              <a:rPr lang="en-US" sz="2000" dirty="0"/>
              <a:t>E</a:t>
            </a:r>
          </a:p>
        </p:txBody>
      </p:sp>
      <p:sp>
        <p:nvSpPr>
          <p:cNvPr id="58" name="TextBox 57"/>
          <p:cNvSpPr txBox="1"/>
          <p:nvPr/>
        </p:nvSpPr>
        <p:spPr>
          <a:xfrm>
            <a:off x="8259076" y="5845369"/>
            <a:ext cx="296876" cy="400110"/>
          </a:xfrm>
          <a:prstGeom prst="rect">
            <a:avLst/>
          </a:prstGeom>
          <a:noFill/>
        </p:spPr>
        <p:txBody>
          <a:bodyPr wrap="none" rtlCol="0">
            <a:spAutoFit/>
          </a:bodyPr>
          <a:lstStyle/>
          <a:p>
            <a:r>
              <a:rPr lang="en-US" sz="2000" dirty="0"/>
              <a:t>F</a:t>
            </a:r>
          </a:p>
        </p:txBody>
      </p:sp>
      <p:sp>
        <p:nvSpPr>
          <p:cNvPr id="59" name="TextBox 58"/>
          <p:cNvSpPr txBox="1"/>
          <p:nvPr/>
        </p:nvSpPr>
        <p:spPr>
          <a:xfrm>
            <a:off x="9238111" y="5346721"/>
            <a:ext cx="381836" cy="400110"/>
          </a:xfrm>
          <a:prstGeom prst="rect">
            <a:avLst/>
          </a:prstGeom>
          <a:noFill/>
        </p:spPr>
        <p:txBody>
          <a:bodyPr wrap="none" rtlCol="0">
            <a:spAutoFit/>
          </a:bodyPr>
          <a:lstStyle/>
          <a:p>
            <a:r>
              <a:rPr lang="en-US" sz="2000" dirty="0"/>
              <a:t>G</a:t>
            </a:r>
          </a:p>
        </p:txBody>
      </p:sp>
      <p:grpSp>
        <p:nvGrpSpPr>
          <p:cNvPr id="62" name="Group 61"/>
          <p:cNvGrpSpPr/>
          <p:nvPr/>
        </p:nvGrpSpPr>
        <p:grpSpPr>
          <a:xfrm flipH="1">
            <a:off x="7076224" y="1573022"/>
            <a:ext cx="2263721" cy="954107"/>
            <a:chOff x="1219200" y="4876799"/>
            <a:chExt cx="5181605" cy="1384996"/>
          </a:xfrm>
          <a:solidFill>
            <a:schemeClr val="accent1">
              <a:lumMod val="75000"/>
            </a:schemeClr>
          </a:solidFill>
        </p:grpSpPr>
        <p:sp>
          <p:nvSpPr>
            <p:cNvPr id="63" name="Rectangular Callout 62"/>
            <p:cNvSpPr/>
            <p:nvPr/>
          </p:nvSpPr>
          <p:spPr>
            <a:xfrm>
              <a:off x="1219200" y="4876799"/>
              <a:ext cx="5181601" cy="1384995"/>
            </a:xfrm>
            <a:prstGeom prst="wedgeRectCallout">
              <a:avLst>
                <a:gd name="adj1" fmla="val 70694"/>
                <a:gd name="adj2" fmla="val 95879"/>
              </a:avLst>
            </a:prstGeom>
            <a:solidFill>
              <a:schemeClr val="accent1"/>
            </a:solidFill>
            <a:ln w="38100" cap="flat" cmpd="sng" algn="ctr">
              <a:solidFill>
                <a:srgbClr val="DA1F28">
                  <a:lumMod val="50000"/>
                </a:srgbClr>
              </a:solidFill>
              <a:prstDash val="solid"/>
            </a:ln>
            <a:effectLst/>
          </p:spPr>
          <p:txBody>
            <a:bodyPr rtlCol="0" anchor="ctr"/>
            <a:lstStyle/>
            <a:p>
              <a:pPr algn="ctr" defTabSz="914377">
                <a:defRPr/>
              </a:pPr>
              <a:endParaRPr lang="en-US" kern="0">
                <a:solidFill>
                  <a:sysClr val="window" lastClr="FFFFFF"/>
                </a:solidFill>
                <a:latin typeface="Tw Cen MT"/>
              </a:endParaRPr>
            </a:p>
          </p:txBody>
        </p:sp>
        <p:sp>
          <p:nvSpPr>
            <p:cNvPr id="64" name="TextBox 63"/>
            <p:cNvSpPr txBox="1"/>
            <p:nvPr/>
          </p:nvSpPr>
          <p:spPr>
            <a:xfrm>
              <a:off x="1219207" y="4876799"/>
              <a:ext cx="5181598" cy="1384996"/>
            </a:xfrm>
            <a:prstGeom prst="rect">
              <a:avLst/>
            </a:prstGeom>
            <a:solidFill>
              <a:schemeClr val="accent1"/>
            </a:solidFill>
          </p:spPr>
          <p:txBody>
            <a:bodyPr wrap="square" rtlCol="0">
              <a:spAutoFit/>
            </a:bodyPr>
            <a:lstStyle/>
            <a:p>
              <a:pPr algn="ctr" defTabSz="914377">
                <a:defRPr/>
              </a:pPr>
              <a:r>
                <a:rPr lang="en-US" sz="2800" kern="0" dirty="0">
                  <a:solidFill>
                    <a:sysClr val="window" lastClr="FFFFFF"/>
                  </a:solidFill>
                </a:rPr>
                <a:t>B and C have the file</a:t>
              </a:r>
            </a:p>
          </p:txBody>
        </p:sp>
      </p:grpSp>
      <p:sp>
        <p:nvSpPr>
          <p:cNvPr id="65" name="Oval 64"/>
          <p:cNvSpPr/>
          <p:nvPr/>
        </p:nvSpPr>
        <p:spPr>
          <a:xfrm>
            <a:off x="6070921" y="2862945"/>
            <a:ext cx="326571" cy="326571"/>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023641" y="5088905"/>
            <a:ext cx="326571" cy="326571"/>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2976907" y="5314219"/>
            <a:ext cx="326571" cy="326571"/>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5" name="Group 2064"/>
          <p:cNvGrpSpPr/>
          <p:nvPr/>
        </p:nvGrpSpPr>
        <p:grpSpPr>
          <a:xfrm>
            <a:off x="4647483" y="4654105"/>
            <a:ext cx="870036" cy="1312604"/>
            <a:chOff x="3618972" y="2862944"/>
            <a:chExt cx="4063443" cy="6130427"/>
          </a:xfrm>
        </p:grpSpPr>
        <p:sp>
          <p:nvSpPr>
            <p:cNvPr id="2064" name="Oval 2063"/>
            <p:cNvSpPr/>
            <p:nvPr/>
          </p:nvSpPr>
          <p:spPr>
            <a:xfrm>
              <a:off x="5997836" y="2862944"/>
              <a:ext cx="1447993" cy="20465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3618972" y="2971709"/>
              <a:ext cx="4063443" cy="6021662"/>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4028243" y="5755055"/>
            <a:ext cx="906044" cy="1342676"/>
          </a:xfrm>
          <a:prstGeom prst="rect">
            <a:avLst/>
          </a:prstGeom>
          <a:noFill/>
          <a:extLst>
            <a:ext uri="{909E8E84-426E-40dd-AFC4-6F175D3DCCD1}">
              <a14:hiddenFill xmlns="" xmlns:a14="http://schemas.microsoft.com/office/drawing/2010/main">
                <a:solidFill>
                  <a:srgbClr val="FFFFFF"/>
                </a:solidFill>
              </a14:hiddenFill>
            </a:ext>
          </a:extLst>
        </p:spPr>
      </p:pic>
      <p:pic>
        <p:nvPicPr>
          <p:cNvPr id="2066" name="Picture 5" descr="D:\Classes\CS 4700\assets\riaa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5085" y="1631061"/>
            <a:ext cx="1999649" cy="2036228"/>
          </a:xfrm>
          <a:prstGeom prst="rect">
            <a:avLst/>
          </a:prstGeom>
          <a:noFill/>
          <a:extLst>
            <a:ext uri="{909E8E84-426E-40dd-AFC4-6F175D3DCCD1}">
              <a14:hiddenFill xmlns="" xmlns:a14="http://schemas.microsoft.com/office/drawing/2010/main">
                <a:solidFill>
                  <a:srgbClr val="FFFFFF"/>
                </a:solidFill>
              </a14:hiddenFill>
            </a:ext>
          </a:extLst>
        </p:spPr>
      </p:pic>
      <p:pic>
        <p:nvPicPr>
          <p:cNvPr id="2067" name="Picture 6" descr="D:\Classes\CS 4700\assets\skul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62660" y="1777629"/>
            <a:ext cx="1743091" cy="174309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84484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500"/>
                            </p:stCondLst>
                            <p:childTnLst>
                              <p:par>
                                <p:cTn id="13" presetID="42" presetClass="entr" presetSubtype="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anim calcmode="lin" valueType="num">
                                      <p:cBhvr>
                                        <p:cTn id="16" dur="500" fill="hold"/>
                                        <p:tgtEl>
                                          <p:spTgt spid="38"/>
                                        </p:tgtEl>
                                        <p:attrNameLst>
                                          <p:attrName>ppt_x</p:attrName>
                                        </p:attrNameLst>
                                      </p:cBhvr>
                                      <p:tavLst>
                                        <p:tav tm="0">
                                          <p:val>
                                            <p:strVal val="#ppt_x"/>
                                          </p:val>
                                        </p:tav>
                                        <p:tav tm="100000">
                                          <p:val>
                                            <p:strVal val="#ppt_x"/>
                                          </p:val>
                                        </p:tav>
                                      </p:tavLst>
                                    </p:anim>
                                    <p:anim calcmode="lin" valueType="num">
                                      <p:cBhvr>
                                        <p:cTn id="17" dur="5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xit" presetSubtype="0" fill="hold" nodeType="clickEffect">
                                  <p:stCondLst>
                                    <p:cond delay="0"/>
                                  </p:stCondLst>
                                  <p:childTnLst>
                                    <p:animEffect transition="out" filter="fade">
                                      <p:cBhvr>
                                        <p:cTn id="21" dur="500"/>
                                        <p:tgtEl>
                                          <p:spTgt spid="38"/>
                                        </p:tgtEl>
                                      </p:cBhvr>
                                    </p:animEffect>
                                    <p:anim calcmode="lin" valueType="num">
                                      <p:cBhvr>
                                        <p:cTn id="22" dur="500"/>
                                        <p:tgtEl>
                                          <p:spTgt spid="38"/>
                                        </p:tgtEl>
                                        <p:attrNameLst>
                                          <p:attrName>ppt_x</p:attrName>
                                        </p:attrNameLst>
                                      </p:cBhvr>
                                      <p:tavLst>
                                        <p:tav tm="0">
                                          <p:val>
                                            <p:strVal val="ppt_x"/>
                                          </p:val>
                                        </p:tav>
                                        <p:tav tm="100000">
                                          <p:val>
                                            <p:strVal val="ppt_x"/>
                                          </p:val>
                                        </p:tav>
                                      </p:tavLst>
                                    </p:anim>
                                    <p:anim calcmode="lin" valueType="num">
                                      <p:cBhvr>
                                        <p:cTn id="23" dur="500"/>
                                        <p:tgtEl>
                                          <p:spTgt spid="38"/>
                                        </p:tgtEl>
                                        <p:attrNameLst>
                                          <p:attrName>ppt_y</p:attrName>
                                        </p:attrNameLst>
                                      </p:cBhvr>
                                      <p:tavLst>
                                        <p:tav tm="0">
                                          <p:val>
                                            <p:strVal val="ppt_y"/>
                                          </p:val>
                                        </p:tav>
                                        <p:tav tm="100000">
                                          <p:val>
                                            <p:strVal val="ppt_y+.1"/>
                                          </p:val>
                                        </p:tav>
                                      </p:tavLst>
                                    </p:anim>
                                    <p:set>
                                      <p:cBhvr>
                                        <p:cTn id="24" dur="1" fill="hold">
                                          <p:stCondLst>
                                            <p:cond delay="499"/>
                                          </p:stCondLst>
                                        </p:cTn>
                                        <p:tgtEl>
                                          <p:spTgt spid="38"/>
                                        </p:tgtEl>
                                        <p:attrNameLst>
                                          <p:attrName>style.visibility</p:attrName>
                                        </p:attrNameLst>
                                      </p:cBhvr>
                                      <p:to>
                                        <p:strVal val="hidden"/>
                                      </p:to>
                                    </p:se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par>
                                <p:cTn id="29" presetID="22" presetClass="entr" presetSubtype="4"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down)">
                                      <p:cBhvr>
                                        <p:cTn id="31" dur="500"/>
                                        <p:tgtEl>
                                          <p:spTgt spid="20"/>
                                        </p:tgtEl>
                                      </p:cBhvr>
                                    </p:animEffect>
                                  </p:childTnLst>
                                </p:cTn>
                              </p:par>
                              <p:par>
                                <p:cTn id="32" presetID="22" presetClass="entr" presetSubtype="4"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par>
                                <p:cTn id="35" presetID="22" presetClass="entr" presetSubtype="4"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par>
                                <p:cTn id="38" presetID="22" presetClass="entr" presetSubtype="4"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down)">
                                      <p:cBhvr>
                                        <p:cTn id="40" dur="500"/>
                                        <p:tgtEl>
                                          <p:spTgt spid="23"/>
                                        </p:tgtEl>
                                      </p:cBhvr>
                                    </p:animEffect>
                                  </p:childTnLst>
                                </p:cTn>
                              </p:par>
                              <p:par>
                                <p:cTn id="41" presetID="22" presetClass="entr" presetSubtype="4"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down)">
                                      <p:cBhvr>
                                        <p:cTn id="43" dur="50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061"/>
                                        </p:tgtEl>
                                        <p:attrNameLst>
                                          <p:attrName>style.visibility</p:attrName>
                                        </p:attrNameLst>
                                      </p:cBhvr>
                                      <p:to>
                                        <p:strVal val="visible"/>
                                      </p:to>
                                    </p:set>
                                    <p:animEffect transition="in" filter="barn(inVertical)">
                                      <p:cBhvr>
                                        <p:cTn id="48" dur="500"/>
                                        <p:tgtEl>
                                          <p:spTgt spid="2061"/>
                                        </p:tgtEl>
                                      </p:cBhvr>
                                    </p:animEffect>
                                  </p:childTnLst>
                                </p:cTn>
                              </p:par>
                              <p:par>
                                <p:cTn id="49" presetID="42" presetClass="entr" presetSubtype="0" fill="hold" nodeType="with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500"/>
                                        <p:tgtEl>
                                          <p:spTgt spid="49"/>
                                        </p:tgtEl>
                                      </p:cBhvr>
                                    </p:animEffect>
                                    <p:anim calcmode="lin" valueType="num">
                                      <p:cBhvr>
                                        <p:cTn id="52" dur="500" fill="hold"/>
                                        <p:tgtEl>
                                          <p:spTgt spid="49"/>
                                        </p:tgtEl>
                                        <p:attrNameLst>
                                          <p:attrName>ppt_x</p:attrName>
                                        </p:attrNameLst>
                                      </p:cBhvr>
                                      <p:tavLst>
                                        <p:tav tm="0">
                                          <p:val>
                                            <p:strVal val="#ppt_x"/>
                                          </p:val>
                                        </p:tav>
                                        <p:tav tm="100000">
                                          <p:val>
                                            <p:strVal val="#ppt_x"/>
                                          </p:val>
                                        </p:tav>
                                      </p:tavLst>
                                    </p:anim>
                                    <p:anim calcmode="lin" valueType="num">
                                      <p:cBhvr>
                                        <p:cTn id="53" dur="5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xit" presetSubtype="0" fill="hold" nodeType="clickEffect">
                                  <p:stCondLst>
                                    <p:cond delay="0"/>
                                  </p:stCondLst>
                                  <p:childTnLst>
                                    <p:animEffect transition="out" filter="fade">
                                      <p:cBhvr>
                                        <p:cTn id="57" dur="500"/>
                                        <p:tgtEl>
                                          <p:spTgt spid="49"/>
                                        </p:tgtEl>
                                      </p:cBhvr>
                                    </p:animEffect>
                                    <p:anim calcmode="lin" valueType="num">
                                      <p:cBhvr>
                                        <p:cTn id="58" dur="500"/>
                                        <p:tgtEl>
                                          <p:spTgt spid="49"/>
                                        </p:tgtEl>
                                        <p:attrNameLst>
                                          <p:attrName>ppt_x</p:attrName>
                                        </p:attrNameLst>
                                      </p:cBhvr>
                                      <p:tavLst>
                                        <p:tav tm="0">
                                          <p:val>
                                            <p:strVal val="ppt_x"/>
                                          </p:val>
                                        </p:tav>
                                        <p:tav tm="100000">
                                          <p:val>
                                            <p:strVal val="ppt_x"/>
                                          </p:val>
                                        </p:tav>
                                      </p:tavLst>
                                    </p:anim>
                                    <p:anim calcmode="lin" valueType="num">
                                      <p:cBhvr>
                                        <p:cTn id="59" dur="500"/>
                                        <p:tgtEl>
                                          <p:spTgt spid="49"/>
                                        </p:tgtEl>
                                        <p:attrNameLst>
                                          <p:attrName>ppt_y</p:attrName>
                                        </p:attrNameLst>
                                      </p:cBhvr>
                                      <p:tavLst>
                                        <p:tav tm="0">
                                          <p:val>
                                            <p:strVal val="ppt_y"/>
                                          </p:val>
                                        </p:tav>
                                        <p:tav tm="100000">
                                          <p:val>
                                            <p:strVal val="ppt_y+.1"/>
                                          </p:val>
                                        </p:tav>
                                      </p:tavLst>
                                    </p:anim>
                                    <p:set>
                                      <p:cBhvr>
                                        <p:cTn id="60" dur="1" fill="hold">
                                          <p:stCondLst>
                                            <p:cond delay="499"/>
                                          </p:stCondLst>
                                        </p:cTn>
                                        <p:tgtEl>
                                          <p:spTgt spid="49"/>
                                        </p:tgtEl>
                                        <p:attrNameLst>
                                          <p:attrName>style.visibility</p:attrName>
                                        </p:attrNameLst>
                                      </p:cBhvr>
                                      <p:to>
                                        <p:strVal val="hidden"/>
                                      </p:to>
                                    </p:set>
                                  </p:childTnLst>
                                </p:cTn>
                              </p:par>
                            </p:childTnLst>
                          </p:cTn>
                        </p:par>
                        <p:par>
                          <p:cTn id="61" fill="hold">
                            <p:stCondLst>
                              <p:cond delay="500"/>
                            </p:stCondLst>
                            <p:childTnLst>
                              <p:par>
                                <p:cTn id="62" presetID="42" presetClass="path" presetSubtype="0" accel="50000" decel="50000" fill="hold" grpId="1" nodeType="afterEffect">
                                  <p:stCondLst>
                                    <p:cond delay="0"/>
                                  </p:stCondLst>
                                  <p:childTnLst>
                                    <p:animMotion origin="layout" path="M 3.05556E-6 3.45679E-6 L 0.24844 -0.30062 " pathEditMode="relative" rAng="0" ptsTypes="AA">
                                      <p:cBhvr>
                                        <p:cTn id="63" dur="1000" fill="hold"/>
                                        <p:tgtEl>
                                          <p:spTgt spid="2061"/>
                                        </p:tgtEl>
                                        <p:attrNameLst>
                                          <p:attrName>ppt_x</p:attrName>
                                          <p:attrName>ppt_y</p:attrName>
                                        </p:attrNameLst>
                                      </p:cBhvr>
                                      <p:rCtr x="12535" y="-15216"/>
                                    </p:animMotion>
                                  </p:childTnLst>
                                </p:cTn>
                              </p:par>
                            </p:childTnLst>
                          </p:cTn>
                        </p:par>
                        <p:par>
                          <p:cTn id="64" fill="hold">
                            <p:stCondLst>
                              <p:cond delay="1500"/>
                            </p:stCondLst>
                            <p:childTnLst>
                              <p:par>
                                <p:cTn id="65" presetID="16" presetClass="exit" presetSubtype="21" fill="hold" grpId="2" nodeType="afterEffect">
                                  <p:stCondLst>
                                    <p:cond delay="0"/>
                                  </p:stCondLst>
                                  <p:childTnLst>
                                    <p:animEffect transition="out" filter="barn(inVertical)">
                                      <p:cBhvr>
                                        <p:cTn id="66" dur="500"/>
                                        <p:tgtEl>
                                          <p:spTgt spid="2061"/>
                                        </p:tgtEl>
                                      </p:cBhvr>
                                    </p:animEffect>
                                    <p:set>
                                      <p:cBhvr>
                                        <p:cTn id="67" dur="1" fill="hold">
                                          <p:stCondLst>
                                            <p:cond delay="499"/>
                                          </p:stCondLst>
                                        </p:cTn>
                                        <p:tgtEl>
                                          <p:spTgt spid="2061"/>
                                        </p:tgtEl>
                                        <p:attrNameLst>
                                          <p:attrName>style.visibility</p:attrName>
                                        </p:attrNameLst>
                                      </p:cBhvr>
                                      <p:to>
                                        <p:strVal val="hidden"/>
                                      </p:to>
                                    </p:set>
                                  </p:childTnLst>
                                </p:cTn>
                              </p:par>
                            </p:childTnLst>
                          </p:cTn>
                        </p:par>
                        <p:par>
                          <p:cTn id="68" fill="hold">
                            <p:stCondLst>
                              <p:cond delay="2000"/>
                            </p:stCondLst>
                            <p:childTnLst>
                              <p:par>
                                <p:cTn id="69" presetID="16" presetClass="entr" presetSubtype="21"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Effect transition="in" filter="barn(inVertical)">
                                      <p:cBhvr>
                                        <p:cTn id="71" dur="500"/>
                                        <p:tgtEl>
                                          <p:spTgt spid="65"/>
                                        </p:tgtEl>
                                      </p:cBhvr>
                                    </p:animEffect>
                                  </p:childTnLst>
                                </p:cTn>
                              </p:par>
                              <p:par>
                                <p:cTn id="72" presetID="42" presetClass="entr" presetSubtype="0" fill="hold" nodeType="withEffect">
                                  <p:stCondLst>
                                    <p:cond delay="0"/>
                                  </p:stCondLst>
                                  <p:childTnLst>
                                    <p:set>
                                      <p:cBhvr>
                                        <p:cTn id="73" dur="1" fill="hold">
                                          <p:stCondLst>
                                            <p:cond delay="0"/>
                                          </p:stCondLst>
                                        </p:cTn>
                                        <p:tgtEl>
                                          <p:spTgt spid="62"/>
                                        </p:tgtEl>
                                        <p:attrNameLst>
                                          <p:attrName>style.visibility</p:attrName>
                                        </p:attrNameLst>
                                      </p:cBhvr>
                                      <p:to>
                                        <p:strVal val="visible"/>
                                      </p:to>
                                    </p:set>
                                    <p:animEffect transition="in" filter="fade">
                                      <p:cBhvr>
                                        <p:cTn id="74" dur="500"/>
                                        <p:tgtEl>
                                          <p:spTgt spid="62"/>
                                        </p:tgtEl>
                                      </p:cBhvr>
                                    </p:animEffect>
                                    <p:anim calcmode="lin" valueType="num">
                                      <p:cBhvr>
                                        <p:cTn id="75" dur="500" fill="hold"/>
                                        <p:tgtEl>
                                          <p:spTgt spid="62"/>
                                        </p:tgtEl>
                                        <p:attrNameLst>
                                          <p:attrName>ppt_x</p:attrName>
                                        </p:attrNameLst>
                                      </p:cBhvr>
                                      <p:tavLst>
                                        <p:tav tm="0">
                                          <p:val>
                                            <p:strVal val="#ppt_x"/>
                                          </p:val>
                                        </p:tav>
                                        <p:tav tm="100000">
                                          <p:val>
                                            <p:strVal val="#ppt_x"/>
                                          </p:val>
                                        </p:tav>
                                      </p:tavLst>
                                    </p:anim>
                                    <p:anim calcmode="lin" valueType="num">
                                      <p:cBhvr>
                                        <p:cTn id="76" dur="5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xit" presetSubtype="0" fill="hold" nodeType="clickEffect">
                                  <p:stCondLst>
                                    <p:cond delay="0"/>
                                  </p:stCondLst>
                                  <p:childTnLst>
                                    <p:animEffect transition="out" filter="fade">
                                      <p:cBhvr>
                                        <p:cTn id="80" dur="500"/>
                                        <p:tgtEl>
                                          <p:spTgt spid="62"/>
                                        </p:tgtEl>
                                      </p:cBhvr>
                                    </p:animEffect>
                                    <p:anim calcmode="lin" valueType="num">
                                      <p:cBhvr>
                                        <p:cTn id="81" dur="500"/>
                                        <p:tgtEl>
                                          <p:spTgt spid="62"/>
                                        </p:tgtEl>
                                        <p:attrNameLst>
                                          <p:attrName>ppt_x</p:attrName>
                                        </p:attrNameLst>
                                      </p:cBhvr>
                                      <p:tavLst>
                                        <p:tav tm="0">
                                          <p:val>
                                            <p:strVal val="ppt_x"/>
                                          </p:val>
                                        </p:tav>
                                        <p:tav tm="100000">
                                          <p:val>
                                            <p:strVal val="ppt_x"/>
                                          </p:val>
                                        </p:tav>
                                      </p:tavLst>
                                    </p:anim>
                                    <p:anim calcmode="lin" valueType="num">
                                      <p:cBhvr>
                                        <p:cTn id="82" dur="500"/>
                                        <p:tgtEl>
                                          <p:spTgt spid="62"/>
                                        </p:tgtEl>
                                        <p:attrNameLst>
                                          <p:attrName>ppt_y</p:attrName>
                                        </p:attrNameLst>
                                      </p:cBhvr>
                                      <p:tavLst>
                                        <p:tav tm="0">
                                          <p:val>
                                            <p:strVal val="ppt_y"/>
                                          </p:val>
                                        </p:tav>
                                        <p:tav tm="100000">
                                          <p:val>
                                            <p:strVal val="ppt_y+.1"/>
                                          </p:val>
                                        </p:tav>
                                      </p:tavLst>
                                    </p:anim>
                                    <p:set>
                                      <p:cBhvr>
                                        <p:cTn id="83" dur="1" fill="hold">
                                          <p:stCondLst>
                                            <p:cond delay="499"/>
                                          </p:stCondLst>
                                        </p:cTn>
                                        <p:tgtEl>
                                          <p:spTgt spid="62"/>
                                        </p:tgtEl>
                                        <p:attrNameLst>
                                          <p:attrName>style.visibility</p:attrName>
                                        </p:attrNameLst>
                                      </p:cBhvr>
                                      <p:to>
                                        <p:strVal val="hidden"/>
                                      </p:to>
                                    </p:set>
                                  </p:childTnLst>
                                </p:cTn>
                              </p:par>
                            </p:childTnLst>
                          </p:cTn>
                        </p:par>
                        <p:par>
                          <p:cTn id="84" fill="hold">
                            <p:stCondLst>
                              <p:cond delay="500"/>
                            </p:stCondLst>
                            <p:childTnLst>
                              <p:par>
                                <p:cTn id="85" presetID="42" presetClass="path" presetSubtype="0" accel="50000" decel="50000" fill="hold" grpId="1" nodeType="afterEffect">
                                  <p:stCondLst>
                                    <p:cond delay="0"/>
                                  </p:stCondLst>
                                  <p:childTnLst>
                                    <p:animMotion origin="layout" path="M 0.00816 -0.0071 L -0.24027 0.29352 " pathEditMode="relative" rAng="0" ptsTypes="AA">
                                      <p:cBhvr>
                                        <p:cTn id="86" dur="1000" fill="hold"/>
                                        <p:tgtEl>
                                          <p:spTgt spid="65"/>
                                        </p:tgtEl>
                                        <p:attrNameLst>
                                          <p:attrName>ppt_x</p:attrName>
                                          <p:attrName>ppt_y</p:attrName>
                                        </p:attrNameLst>
                                      </p:cBhvr>
                                      <p:rCtr x="-13490" y="16327"/>
                                    </p:animMotion>
                                  </p:childTnLst>
                                </p:cTn>
                              </p:par>
                            </p:childTnLst>
                          </p:cTn>
                        </p:par>
                        <p:par>
                          <p:cTn id="87" fill="hold">
                            <p:stCondLst>
                              <p:cond delay="1500"/>
                            </p:stCondLst>
                            <p:childTnLst>
                              <p:par>
                                <p:cTn id="88" presetID="16" presetClass="exit" presetSubtype="21" fill="hold" grpId="2" nodeType="afterEffect">
                                  <p:stCondLst>
                                    <p:cond delay="0"/>
                                  </p:stCondLst>
                                  <p:childTnLst>
                                    <p:animEffect transition="out" filter="barn(inVertical)">
                                      <p:cBhvr>
                                        <p:cTn id="89" dur="500"/>
                                        <p:tgtEl>
                                          <p:spTgt spid="65"/>
                                        </p:tgtEl>
                                      </p:cBhvr>
                                    </p:animEffect>
                                    <p:set>
                                      <p:cBhvr>
                                        <p:cTn id="90" dur="1" fill="hold">
                                          <p:stCondLst>
                                            <p:cond delay="499"/>
                                          </p:stCondLst>
                                        </p:cTn>
                                        <p:tgtEl>
                                          <p:spTgt spid="65"/>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grpId="0" nodeType="clickEffect">
                                  <p:stCondLst>
                                    <p:cond delay="0"/>
                                  </p:stCondLst>
                                  <p:childTnLst>
                                    <p:set>
                                      <p:cBhvr>
                                        <p:cTn id="94" dur="1" fill="hold">
                                          <p:stCondLst>
                                            <p:cond delay="0"/>
                                          </p:stCondLst>
                                        </p:cTn>
                                        <p:tgtEl>
                                          <p:spTgt spid="66"/>
                                        </p:tgtEl>
                                        <p:attrNameLst>
                                          <p:attrName>style.visibility</p:attrName>
                                        </p:attrNameLst>
                                      </p:cBhvr>
                                      <p:to>
                                        <p:strVal val="visible"/>
                                      </p:to>
                                    </p:set>
                                    <p:animEffect transition="in" filter="barn(inVertical)">
                                      <p:cBhvr>
                                        <p:cTn id="95" dur="500"/>
                                        <p:tgtEl>
                                          <p:spTgt spid="66"/>
                                        </p:tgtEl>
                                      </p:cBhvr>
                                    </p:animEffect>
                                  </p:childTnLst>
                                </p:cTn>
                              </p:par>
                              <p:par>
                                <p:cTn id="96" presetID="16" presetClass="entr" presetSubtype="21" fill="hold" grpId="0" nodeType="with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barn(inVertical)">
                                      <p:cBhvr>
                                        <p:cTn id="98" dur="500"/>
                                        <p:tgtEl>
                                          <p:spTgt spid="67"/>
                                        </p:tgtEl>
                                      </p:cBhvr>
                                    </p:animEffect>
                                  </p:childTnLst>
                                </p:cTn>
                              </p:par>
                            </p:childTnLst>
                          </p:cTn>
                        </p:par>
                        <p:par>
                          <p:cTn id="99" fill="hold">
                            <p:stCondLst>
                              <p:cond delay="500"/>
                            </p:stCondLst>
                            <p:childTnLst>
                              <p:par>
                                <p:cTn id="100" presetID="42" presetClass="path" presetSubtype="0" accel="50000" decel="50000" fill="hold" grpId="1" nodeType="afterEffect">
                                  <p:stCondLst>
                                    <p:cond delay="0"/>
                                  </p:stCondLst>
                                  <p:childTnLst>
                                    <p:animMotion origin="layout" path="M -4.72222E-6 -7.40741E-7 L 0.18716 -0.00401 " pathEditMode="relative" rAng="0" ptsTypes="AA">
                                      <p:cBhvr>
                                        <p:cTn id="101" dur="1000" fill="hold"/>
                                        <p:tgtEl>
                                          <p:spTgt spid="66"/>
                                        </p:tgtEl>
                                        <p:attrNameLst>
                                          <p:attrName>ppt_x</p:attrName>
                                          <p:attrName>ppt_y</p:attrName>
                                        </p:attrNameLst>
                                      </p:cBhvr>
                                      <p:rCtr x="9358" y="-216"/>
                                    </p:animMotion>
                                  </p:childTnLst>
                                </p:cTn>
                              </p:par>
                              <p:par>
                                <p:cTn id="102" presetID="42" presetClass="path" presetSubtype="0" accel="50000" decel="50000" fill="hold" grpId="1" nodeType="withEffect">
                                  <p:stCondLst>
                                    <p:cond delay="0"/>
                                  </p:stCondLst>
                                  <p:childTnLst>
                                    <p:animMotion origin="layout" path="M 3.88889E-6 -1.11111E-6 L 0.07257 0.1007 " pathEditMode="relative" rAng="0" ptsTypes="AA">
                                      <p:cBhvr>
                                        <p:cTn id="103" dur="1000" fill="hold"/>
                                        <p:tgtEl>
                                          <p:spTgt spid="67"/>
                                        </p:tgtEl>
                                        <p:attrNameLst>
                                          <p:attrName>ppt_x</p:attrName>
                                          <p:attrName>ppt_y</p:attrName>
                                        </p:attrNameLst>
                                      </p:cBhvr>
                                      <p:rCtr x="3628" y="5023"/>
                                    </p:animMotion>
                                  </p:childTnLst>
                                </p:cTn>
                              </p:par>
                            </p:childTnLst>
                          </p:cTn>
                        </p:par>
                        <p:par>
                          <p:cTn id="104" fill="hold">
                            <p:stCondLst>
                              <p:cond delay="1500"/>
                            </p:stCondLst>
                            <p:childTnLst>
                              <p:par>
                                <p:cTn id="105" presetID="16" presetClass="exit" presetSubtype="21" fill="hold" grpId="2" nodeType="afterEffect">
                                  <p:stCondLst>
                                    <p:cond delay="0"/>
                                  </p:stCondLst>
                                  <p:childTnLst>
                                    <p:animEffect transition="out" filter="barn(inVertical)">
                                      <p:cBhvr>
                                        <p:cTn id="106" dur="500"/>
                                        <p:tgtEl>
                                          <p:spTgt spid="66"/>
                                        </p:tgtEl>
                                      </p:cBhvr>
                                    </p:animEffect>
                                    <p:set>
                                      <p:cBhvr>
                                        <p:cTn id="107" dur="1" fill="hold">
                                          <p:stCondLst>
                                            <p:cond delay="499"/>
                                          </p:stCondLst>
                                        </p:cTn>
                                        <p:tgtEl>
                                          <p:spTgt spid="66"/>
                                        </p:tgtEl>
                                        <p:attrNameLst>
                                          <p:attrName>style.visibility</p:attrName>
                                        </p:attrNameLst>
                                      </p:cBhvr>
                                      <p:to>
                                        <p:strVal val="hidden"/>
                                      </p:to>
                                    </p:set>
                                  </p:childTnLst>
                                </p:cTn>
                              </p:par>
                              <p:par>
                                <p:cTn id="108" presetID="16" presetClass="exit" presetSubtype="21" fill="hold" grpId="2" nodeType="withEffect">
                                  <p:stCondLst>
                                    <p:cond delay="0"/>
                                  </p:stCondLst>
                                  <p:childTnLst>
                                    <p:animEffect transition="out" filter="barn(inVertical)">
                                      <p:cBhvr>
                                        <p:cTn id="109" dur="500"/>
                                        <p:tgtEl>
                                          <p:spTgt spid="67"/>
                                        </p:tgtEl>
                                      </p:cBhvr>
                                    </p:animEffect>
                                    <p:set>
                                      <p:cBhvr>
                                        <p:cTn id="110" dur="1" fill="hold">
                                          <p:stCondLst>
                                            <p:cond delay="499"/>
                                          </p:stCondLst>
                                        </p:cTn>
                                        <p:tgtEl>
                                          <p:spTgt spid="67"/>
                                        </p:tgtEl>
                                        <p:attrNameLst>
                                          <p:attrName>style.visibility</p:attrName>
                                        </p:attrNameLst>
                                      </p:cBhvr>
                                      <p:to>
                                        <p:strVal val="hidden"/>
                                      </p:to>
                                    </p:set>
                                  </p:childTnLst>
                                </p:cTn>
                              </p:par>
                            </p:childTnLst>
                          </p:cTn>
                        </p:par>
                        <p:par>
                          <p:cTn id="111" fill="hold">
                            <p:stCondLst>
                              <p:cond delay="2000"/>
                            </p:stCondLst>
                            <p:childTnLst>
                              <p:par>
                                <p:cTn id="112" presetID="42" presetClass="path" presetSubtype="0" accel="50000" decel="50000" fill="hold" nodeType="afterEffect">
                                  <p:stCondLst>
                                    <p:cond delay="0"/>
                                  </p:stCondLst>
                                  <p:childTnLst>
                                    <p:animMotion origin="layout" path="M 0.0066 -0.00185 L -0.15556 -0.00864 " pathEditMode="relative" rAng="0" ptsTypes="AA">
                                      <p:cBhvr>
                                        <p:cTn id="113" dur="1000" fill="hold"/>
                                        <p:tgtEl>
                                          <p:spTgt spid="2065"/>
                                        </p:tgtEl>
                                        <p:attrNameLst>
                                          <p:attrName>ppt_x</p:attrName>
                                          <p:attrName>ppt_y</p:attrName>
                                        </p:attrNameLst>
                                      </p:cBhvr>
                                      <p:rCtr x="-9028" y="340"/>
                                    </p:animMotion>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nodeType="clickEffect">
                                  <p:stCondLst>
                                    <p:cond delay="0"/>
                                  </p:stCondLst>
                                  <p:childTnLst>
                                    <p:set>
                                      <p:cBhvr>
                                        <p:cTn id="117" dur="1" fill="hold">
                                          <p:stCondLst>
                                            <p:cond delay="0"/>
                                          </p:stCondLst>
                                        </p:cTn>
                                        <p:tgtEl>
                                          <p:spTgt spid="2066"/>
                                        </p:tgtEl>
                                        <p:attrNameLst>
                                          <p:attrName>style.visibility</p:attrName>
                                        </p:attrNameLst>
                                      </p:cBhvr>
                                      <p:to>
                                        <p:strVal val="visible"/>
                                      </p:to>
                                    </p:set>
                                    <p:animEffect transition="in" filter="fade">
                                      <p:cBhvr>
                                        <p:cTn id="118" dur="500"/>
                                        <p:tgtEl>
                                          <p:spTgt spid="2066"/>
                                        </p:tgtEl>
                                      </p:cBhvr>
                                    </p:animEffect>
                                    <p:anim calcmode="lin" valueType="num">
                                      <p:cBhvr>
                                        <p:cTn id="119" dur="500" fill="hold"/>
                                        <p:tgtEl>
                                          <p:spTgt spid="2066"/>
                                        </p:tgtEl>
                                        <p:attrNameLst>
                                          <p:attrName>ppt_x</p:attrName>
                                        </p:attrNameLst>
                                      </p:cBhvr>
                                      <p:tavLst>
                                        <p:tav tm="0">
                                          <p:val>
                                            <p:strVal val="#ppt_x"/>
                                          </p:val>
                                        </p:tav>
                                        <p:tav tm="100000">
                                          <p:val>
                                            <p:strVal val="#ppt_x"/>
                                          </p:val>
                                        </p:tav>
                                      </p:tavLst>
                                    </p:anim>
                                    <p:anim calcmode="lin" valueType="num">
                                      <p:cBhvr>
                                        <p:cTn id="120" dur="500" fill="hold"/>
                                        <p:tgtEl>
                                          <p:spTgt spid="2066"/>
                                        </p:tgtEl>
                                        <p:attrNameLst>
                                          <p:attrName>ppt_y</p:attrName>
                                        </p:attrNameLst>
                                      </p:cBhvr>
                                      <p:tavLst>
                                        <p:tav tm="0">
                                          <p:val>
                                            <p:strVal val="#ppt_y+.1"/>
                                          </p:val>
                                        </p:tav>
                                        <p:tav tm="100000">
                                          <p:val>
                                            <p:strVal val="#ppt_y"/>
                                          </p:val>
                                        </p:tav>
                                      </p:tavLst>
                                    </p:anim>
                                  </p:childTnLst>
                                </p:cTn>
                              </p:par>
                            </p:childTnLst>
                          </p:cTn>
                        </p:par>
                        <p:par>
                          <p:cTn id="121" fill="hold">
                            <p:stCondLst>
                              <p:cond delay="500"/>
                            </p:stCondLst>
                            <p:childTnLst>
                              <p:par>
                                <p:cTn id="122" presetID="31" presetClass="entr" presetSubtype="0" fill="hold" nodeType="afterEffect">
                                  <p:stCondLst>
                                    <p:cond delay="0"/>
                                  </p:stCondLst>
                                  <p:childTnLst>
                                    <p:set>
                                      <p:cBhvr>
                                        <p:cTn id="123" dur="1" fill="hold">
                                          <p:stCondLst>
                                            <p:cond delay="0"/>
                                          </p:stCondLst>
                                        </p:cTn>
                                        <p:tgtEl>
                                          <p:spTgt spid="2067"/>
                                        </p:tgtEl>
                                        <p:attrNameLst>
                                          <p:attrName>style.visibility</p:attrName>
                                        </p:attrNameLst>
                                      </p:cBhvr>
                                      <p:to>
                                        <p:strVal val="visible"/>
                                      </p:to>
                                    </p:set>
                                    <p:anim calcmode="lin" valueType="num">
                                      <p:cBhvr>
                                        <p:cTn id="124" dur="500" fill="hold"/>
                                        <p:tgtEl>
                                          <p:spTgt spid="2067"/>
                                        </p:tgtEl>
                                        <p:attrNameLst>
                                          <p:attrName>ppt_w</p:attrName>
                                        </p:attrNameLst>
                                      </p:cBhvr>
                                      <p:tavLst>
                                        <p:tav tm="0">
                                          <p:val>
                                            <p:fltVal val="0"/>
                                          </p:val>
                                        </p:tav>
                                        <p:tav tm="100000">
                                          <p:val>
                                            <p:strVal val="#ppt_w"/>
                                          </p:val>
                                        </p:tav>
                                      </p:tavLst>
                                    </p:anim>
                                    <p:anim calcmode="lin" valueType="num">
                                      <p:cBhvr>
                                        <p:cTn id="125" dur="500" fill="hold"/>
                                        <p:tgtEl>
                                          <p:spTgt spid="2067"/>
                                        </p:tgtEl>
                                        <p:attrNameLst>
                                          <p:attrName>ppt_h</p:attrName>
                                        </p:attrNameLst>
                                      </p:cBhvr>
                                      <p:tavLst>
                                        <p:tav tm="0">
                                          <p:val>
                                            <p:fltVal val="0"/>
                                          </p:val>
                                        </p:tav>
                                        <p:tav tm="100000">
                                          <p:val>
                                            <p:strVal val="#ppt_h"/>
                                          </p:val>
                                        </p:tav>
                                      </p:tavLst>
                                    </p:anim>
                                    <p:anim calcmode="lin" valueType="num">
                                      <p:cBhvr>
                                        <p:cTn id="126" dur="500" fill="hold"/>
                                        <p:tgtEl>
                                          <p:spTgt spid="2067"/>
                                        </p:tgtEl>
                                        <p:attrNameLst>
                                          <p:attrName>style.rotation</p:attrName>
                                        </p:attrNameLst>
                                      </p:cBhvr>
                                      <p:tavLst>
                                        <p:tav tm="0">
                                          <p:val>
                                            <p:fltVal val="90"/>
                                          </p:val>
                                        </p:tav>
                                        <p:tav tm="100000">
                                          <p:val>
                                            <p:fltVal val="0"/>
                                          </p:val>
                                        </p:tav>
                                      </p:tavLst>
                                    </p:anim>
                                    <p:animEffect transition="in" filter="fade">
                                      <p:cBhvr>
                                        <p:cTn id="127" dur="500"/>
                                        <p:tgtEl>
                                          <p:spTgt spid="2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1" grpId="0" animBg="1"/>
      <p:bldP spid="2061" grpId="1" animBg="1"/>
      <p:bldP spid="2061" grpId="2" animBg="1"/>
      <p:bldP spid="65" grpId="0" animBg="1"/>
      <p:bldP spid="65" grpId="1" animBg="1"/>
      <p:bldP spid="65" grpId="2" animBg="1"/>
      <p:bldP spid="66" grpId="0" animBg="1"/>
      <p:bldP spid="66" grpId="1" animBg="1"/>
      <p:bldP spid="66" grpId="2" animBg="1"/>
      <p:bldP spid="67" grpId="0" animBg="1"/>
      <p:bldP spid="67" grpId="1" animBg="1"/>
      <p:bldP spid="67" grpId="2" animBg="1"/>
    </p:bld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2057400" y="2659593"/>
            <a:ext cx="7467600" cy="1007533"/>
          </a:xfrm>
        </p:spPr>
        <p:txBody>
          <a:bodyPr/>
          <a:lstStyle/>
          <a:p>
            <a:r>
              <a:rPr lang="en-US" sz="2400" dirty="0"/>
              <a:t>4: </a:t>
            </a:r>
            <a:r>
              <a:rPr lang="en-US" sz="2400" dirty="0" err="1"/>
              <a:t>Kademlia</a:t>
            </a:r>
            <a:endParaRPr lang="en-US" sz="2400" dirty="0"/>
          </a:p>
        </p:txBody>
      </p:sp>
    </p:spTree>
    <p:extLst>
      <p:ext uri="{BB962C8B-B14F-4D97-AF65-F5344CB8AC3E}">
        <p14:creationId xmlns:p14="http://schemas.microsoft.com/office/powerpoint/2010/main" val="45700526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altLang="zh-TW"/>
              <a:t>Kademlia in a Nutshell</a:t>
            </a:r>
          </a:p>
        </p:txBody>
      </p:sp>
      <p:sp>
        <p:nvSpPr>
          <p:cNvPr id="133123" name="Rectangle 3"/>
          <p:cNvSpPr>
            <a:spLocks noGrp="1" noChangeArrowheads="1"/>
          </p:cNvSpPr>
          <p:nvPr>
            <p:ph type="body" idx="1"/>
          </p:nvPr>
        </p:nvSpPr>
        <p:spPr/>
        <p:txBody>
          <a:bodyPr/>
          <a:lstStyle/>
          <a:p>
            <a:r>
              <a:rPr lang="en-US" altLang="zh-TW" dirty="0"/>
              <a:t>Similar with other services, IDs based on SHA-1 hash into a 160 bits space.</a:t>
            </a:r>
          </a:p>
          <a:p>
            <a:r>
              <a:rPr lang="en-US" altLang="zh-TW" dirty="0"/>
              <a:t>Closeness between two objects measured as their bitwise XOR interpreted as an integer.</a:t>
            </a:r>
          </a:p>
          <a:p>
            <a:pPr marL="0" indent="0">
              <a:buNone/>
            </a:pPr>
            <a:r>
              <a:rPr lang="en-US" altLang="zh-TW" dirty="0"/>
              <a:t>			distance(a, b) = a XOR b</a:t>
            </a:r>
          </a:p>
          <a:p>
            <a:r>
              <a:rPr lang="en-US" altLang="zh-TW" dirty="0"/>
              <a:t>Distance is symmetric, </a:t>
            </a:r>
            <a:r>
              <a:rPr lang="en-US" altLang="zh-TW" dirty="0" err="1"/>
              <a:t>dist</a:t>
            </a:r>
            <a:r>
              <a:rPr lang="en-US" altLang="zh-TW" dirty="0"/>
              <a:t> (</a:t>
            </a:r>
            <a:r>
              <a:rPr lang="en-US" altLang="zh-TW" dirty="0" err="1"/>
              <a:t>a,b</a:t>
            </a:r>
            <a:r>
              <a:rPr lang="en-US" altLang="zh-TW" dirty="0"/>
              <a:t>) = </a:t>
            </a:r>
            <a:r>
              <a:rPr lang="en-US" altLang="zh-TW" dirty="0" err="1"/>
              <a:t>dist</a:t>
            </a:r>
            <a:r>
              <a:rPr lang="en-US" altLang="zh-TW" dirty="0"/>
              <a:t> (</a:t>
            </a:r>
            <a:r>
              <a:rPr lang="en-US" altLang="zh-TW" dirty="0" err="1"/>
              <a:t>b,a</a:t>
            </a:r>
            <a:r>
              <a:rPr lang="en-US" altLang="zh-TW" dirty="0"/>
              <a:t>)</a:t>
            </a:r>
          </a:p>
          <a:p>
            <a:r>
              <a:rPr lang="en-US" altLang="zh-TW" dirty="0"/>
              <a:t>Uses parallel asynchronous queries to avoid timeout delays of the failed nodes. Routes are selected based on latency </a:t>
            </a:r>
          </a:p>
          <a:p>
            <a:r>
              <a:rPr lang="en-US" altLang="zh-TW" dirty="0" err="1"/>
              <a:t>Kademlia</a:t>
            </a:r>
            <a:r>
              <a:rPr lang="en-US" altLang="zh-TW" dirty="0"/>
              <a:t> uses tree-based routing</a:t>
            </a:r>
          </a:p>
          <a:p>
            <a:endParaRPr lang="en-US" altLang="zh-TW" dirty="0"/>
          </a:p>
          <a:p>
            <a:endParaRPr lang="en-US" altLang="zh-TW" dirty="0"/>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121</a:t>
            </a:fld>
            <a:endParaRPr lang="en-US"/>
          </a:p>
        </p:txBody>
      </p:sp>
    </p:spTree>
    <p:extLst>
      <p:ext uri="{BB962C8B-B14F-4D97-AF65-F5344CB8AC3E}">
        <p14:creationId xmlns:p14="http://schemas.microsoft.com/office/powerpoint/2010/main" val="388868265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altLang="zh-TW"/>
              <a:t>Kademlia Binary Tree</a:t>
            </a:r>
          </a:p>
        </p:txBody>
      </p:sp>
      <p:sp>
        <p:nvSpPr>
          <p:cNvPr id="134147" name="Rectangle 3"/>
          <p:cNvSpPr>
            <a:spLocks noGrp="1" noChangeArrowheads="1"/>
          </p:cNvSpPr>
          <p:nvPr>
            <p:ph type="body" idx="1"/>
          </p:nvPr>
        </p:nvSpPr>
        <p:spPr/>
        <p:txBody>
          <a:bodyPr/>
          <a:lstStyle/>
          <a:p>
            <a:r>
              <a:rPr lang="en-US" altLang="zh-TW"/>
              <a:t>Start from root, for any given node, dividing the binary tree into a series of successively lower subtrees that do not contain the node and each correspond to a k-bucket</a:t>
            </a:r>
          </a:p>
          <a:p>
            <a:r>
              <a:rPr lang="en-US" altLang="zh-TW"/>
              <a:t>Every node keeps track of at least one node from each of its subtrees. </a:t>
            </a:r>
          </a:p>
          <a:p>
            <a:r>
              <a:rPr lang="en-US" altLang="zh-TW"/>
              <a:t>Every node keeps a list of (IP, Port, NodeID) triples, and (key, value) tuples for further exchanging information with others.</a:t>
            </a:r>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122</a:t>
            </a:fld>
            <a:endParaRPr lang="en-US"/>
          </a:p>
        </p:txBody>
      </p:sp>
    </p:spTree>
    <p:extLst>
      <p:ext uri="{BB962C8B-B14F-4D97-AF65-F5344CB8AC3E}">
        <p14:creationId xmlns:p14="http://schemas.microsoft.com/office/powerpoint/2010/main" val="111846136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5177" name="Rectangle 2"/>
          <p:cNvSpPr>
            <a:spLocks noGrp="1" noChangeArrowheads="1"/>
          </p:cNvSpPr>
          <p:nvPr>
            <p:ph type="title"/>
          </p:nvPr>
        </p:nvSpPr>
        <p:spPr/>
        <p:txBody>
          <a:bodyPr/>
          <a:lstStyle/>
          <a:p>
            <a:pPr eaLnBrk="1" hangingPunct="1"/>
            <a:r>
              <a:rPr kumimoji="1" lang="en-US" altLang="zh-TW" dirty="0" err="1">
                <a:cs typeface="ＭＳ Ｐゴシック" charset="0"/>
              </a:rPr>
              <a:t>Kademlia</a:t>
            </a:r>
            <a:r>
              <a:rPr kumimoji="1" lang="en-US" altLang="zh-TW" dirty="0">
                <a:cs typeface="ＭＳ Ｐゴシック" charset="0"/>
              </a:rPr>
              <a:t> Binary Tree</a:t>
            </a:r>
          </a:p>
        </p:txBody>
      </p:sp>
      <p:pic>
        <p:nvPicPr>
          <p:cNvPr id="135170" name="Picture 11"/>
          <p:cNvPicPr>
            <a:picLocks noGrp="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a:xfrm>
            <a:off x="1168971" y="1463675"/>
            <a:ext cx="9854057" cy="4937125"/>
          </a:xfrm>
          <a:solidFill>
            <a:srgbClr val="FFFF78"/>
          </a:solidFill>
        </p:spPr>
      </p:pic>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Introduction</a:t>
            </a:r>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123</a:t>
            </a:fld>
            <a:endParaRPr lang="en-US"/>
          </a:p>
        </p:txBody>
      </p:sp>
      <p:sp>
        <p:nvSpPr>
          <p:cNvPr id="135171" name="Rectangle 12"/>
          <p:cNvSpPr>
            <a:spLocks noGrp="1" noChangeArrowheads="1"/>
          </p:cNvSpPr>
          <p:nvPr>
            <p:ph type="body" sz="half" idx="4294967295"/>
          </p:nvPr>
        </p:nvSpPr>
        <p:spPr>
          <a:xfrm>
            <a:off x="0" y="1295400"/>
            <a:ext cx="8229600" cy="542925"/>
          </a:xfrm>
        </p:spPr>
        <p:txBody>
          <a:bodyPr/>
          <a:lstStyle/>
          <a:p>
            <a:pPr eaLnBrk="1" hangingPunct="1">
              <a:buFontTx/>
              <a:buNone/>
            </a:pPr>
            <a:r>
              <a:rPr kumimoji="1" lang="en-US" altLang="zh-TW" sz="2800" dirty="0">
                <a:latin typeface="Arial" charset="0"/>
              </a:rPr>
              <a:t>		</a:t>
            </a:r>
            <a:r>
              <a:rPr kumimoji="1" lang="en-US" altLang="zh-TW" sz="2400" dirty="0" err="1">
                <a:latin typeface="Arial" charset="0"/>
              </a:rPr>
              <a:t>Subtrees</a:t>
            </a:r>
            <a:r>
              <a:rPr kumimoji="1" lang="en-US" altLang="zh-TW" sz="2400" dirty="0">
                <a:latin typeface="Arial" charset="0"/>
              </a:rPr>
              <a:t> for a node 0011……</a:t>
            </a:r>
          </a:p>
        </p:txBody>
      </p:sp>
      <p:sp>
        <p:nvSpPr>
          <p:cNvPr id="135172" name="Oval 14"/>
          <p:cNvSpPr>
            <a:spLocks noChangeArrowheads="1"/>
          </p:cNvSpPr>
          <p:nvPr/>
        </p:nvSpPr>
        <p:spPr bwMode="auto">
          <a:xfrm>
            <a:off x="1752600" y="3200401"/>
            <a:ext cx="4343400" cy="2925763"/>
          </a:xfrm>
          <a:prstGeom prst="ellipse">
            <a:avLst/>
          </a:prstGeom>
          <a:noFill/>
          <a:ln w="38100">
            <a:solidFill>
              <a:srgbClr val="FF0A1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35173" name="Oval 15"/>
          <p:cNvSpPr>
            <a:spLocks noChangeArrowheads="1"/>
          </p:cNvSpPr>
          <p:nvPr/>
        </p:nvSpPr>
        <p:spPr bwMode="auto">
          <a:xfrm>
            <a:off x="6248400" y="3657600"/>
            <a:ext cx="1752600" cy="2209800"/>
          </a:xfrm>
          <a:prstGeom prst="ellipse">
            <a:avLst/>
          </a:prstGeom>
          <a:noFill/>
          <a:ln w="38100">
            <a:solidFill>
              <a:srgbClr val="FF0A1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35174" name="Oval 16"/>
          <p:cNvSpPr>
            <a:spLocks noChangeArrowheads="1"/>
          </p:cNvSpPr>
          <p:nvPr/>
        </p:nvSpPr>
        <p:spPr bwMode="auto">
          <a:xfrm>
            <a:off x="8534400" y="4648200"/>
            <a:ext cx="762000" cy="1219200"/>
          </a:xfrm>
          <a:prstGeom prst="ellipse">
            <a:avLst/>
          </a:prstGeom>
          <a:noFill/>
          <a:ln w="38100">
            <a:solidFill>
              <a:srgbClr val="FF0A1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35175" name="Oval 17"/>
          <p:cNvSpPr>
            <a:spLocks noChangeArrowheads="1"/>
          </p:cNvSpPr>
          <p:nvPr/>
        </p:nvSpPr>
        <p:spPr bwMode="auto">
          <a:xfrm>
            <a:off x="8191500" y="4800600"/>
            <a:ext cx="342900" cy="3048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135176" name="Oval 18"/>
          <p:cNvSpPr>
            <a:spLocks noChangeArrowheads="1"/>
          </p:cNvSpPr>
          <p:nvPr/>
        </p:nvSpPr>
        <p:spPr bwMode="auto">
          <a:xfrm>
            <a:off x="9448800" y="4191000"/>
            <a:ext cx="533400" cy="609600"/>
          </a:xfrm>
          <a:prstGeom prst="ellipse">
            <a:avLst/>
          </a:prstGeom>
          <a:noFill/>
          <a:ln w="38100">
            <a:solidFill>
              <a:srgbClr val="FF0A1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138646887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6194" name="Picture 11"/>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782889" y="1619250"/>
            <a:ext cx="6740525" cy="4902200"/>
          </a:xfrm>
          <a:noFill/>
        </p:spPr>
      </p:pic>
      <p:sp>
        <p:nvSpPr>
          <p:cNvPr id="136195" name="Rectangle 12"/>
          <p:cNvSpPr>
            <a:spLocks noChangeArrowheads="1"/>
          </p:cNvSpPr>
          <p:nvPr/>
        </p:nvSpPr>
        <p:spPr bwMode="auto">
          <a:xfrm>
            <a:off x="1981200" y="1143001"/>
            <a:ext cx="8229600" cy="50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zh-TW"/>
              <a:t>An example of lookup:  node 0011 is searching for 1110……in the network</a:t>
            </a:r>
          </a:p>
        </p:txBody>
      </p:sp>
      <p:sp>
        <p:nvSpPr>
          <p:cNvPr id="136196" name="Oval 13"/>
          <p:cNvSpPr>
            <a:spLocks noChangeArrowheads="1"/>
          </p:cNvSpPr>
          <p:nvPr/>
        </p:nvSpPr>
        <p:spPr bwMode="auto">
          <a:xfrm>
            <a:off x="7772400" y="4191000"/>
            <a:ext cx="152400" cy="304800"/>
          </a:xfrm>
          <a:prstGeom prst="ellipse">
            <a:avLst/>
          </a:prstGeom>
          <a:solidFill>
            <a:srgbClr val="FF0A11"/>
          </a:solidFill>
          <a:ln w="9525">
            <a:solidFill>
              <a:srgbClr val="FF0A11"/>
            </a:solidFill>
            <a:round/>
            <a:headEnd/>
            <a:tailEnd/>
          </a:ln>
        </p:spPr>
        <p:txBody>
          <a:bodyPr wrap="none" anchor="ctr"/>
          <a:lstStyle/>
          <a:p>
            <a:endParaRPr lang="en-US"/>
          </a:p>
        </p:txBody>
      </p:sp>
      <p:sp>
        <p:nvSpPr>
          <p:cNvPr id="136197" name="Oval 14"/>
          <p:cNvSpPr>
            <a:spLocks noChangeArrowheads="1"/>
          </p:cNvSpPr>
          <p:nvPr/>
        </p:nvSpPr>
        <p:spPr bwMode="auto">
          <a:xfrm>
            <a:off x="3657600" y="4191000"/>
            <a:ext cx="152400" cy="304800"/>
          </a:xfrm>
          <a:prstGeom prst="ellipse">
            <a:avLst/>
          </a:prstGeom>
          <a:solidFill>
            <a:srgbClr val="FF0A11"/>
          </a:solidFill>
          <a:ln w="9525">
            <a:solidFill>
              <a:srgbClr val="FF0A11"/>
            </a:solidFill>
            <a:round/>
            <a:headEnd/>
            <a:tailEnd/>
          </a:ln>
        </p:spPr>
        <p:txBody>
          <a:bodyPr wrap="none" anchor="ctr"/>
          <a:lstStyle/>
          <a:p>
            <a:endParaRPr lang="en-US"/>
          </a:p>
        </p:txBody>
      </p:sp>
      <p:sp>
        <p:nvSpPr>
          <p:cNvPr id="136198" name="Title 6"/>
          <p:cNvSpPr>
            <a:spLocks noGrp="1"/>
          </p:cNvSpPr>
          <p:nvPr>
            <p:ph type="title"/>
          </p:nvPr>
        </p:nvSpPr>
        <p:spPr/>
        <p:txBody>
          <a:bodyPr/>
          <a:lstStyle/>
          <a:p>
            <a:pPr eaLnBrk="1" hangingPunct="1"/>
            <a:r>
              <a:rPr lang="en-US" dirty="0" err="1">
                <a:cs typeface="Arial" charset="0"/>
              </a:rPr>
              <a:t>Kademlia</a:t>
            </a:r>
            <a:r>
              <a:rPr lang="en-US" dirty="0">
                <a:cs typeface="Arial" charset="0"/>
              </a:rPr>
              <a:t> Search</a:t>
            </a:r>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Introduction</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124</a:t>
            </a:fld>
            <a:endParaRPr lang="en-US"/>
          </a:p>
        </p:txBody>
      </p:sp>
    </p:spTree>
    <p:extLst>
      <p:ext uri="{BB962C8B-B14F-4D97-AF65-F5344CB8AC3E}">
        <p14:creationId xmlns:p14="http://schemas.microsoft.com/office/powerpoint/2010/main" val="17734616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altLang="zh-TW"/>
              <a:t>Kademlia Lookup</a:t>
            </a:r>
          </a:p>
        </p:txBody>
      </p:sp>
      <p:sp>
        <p:nvSpPr>
          <p:cNvPr id="137219" name="Rectangle 3"/>
          <p:cNvSpPr>
            <a:spLocks noGrp="1" noChangeArrowheads="1"/>
          </p:cNvSpPr>
          <p:nvPr>
            <p:ph type="body" idx="1"/>
          </p:nvPr>
        </p:nvSpPr>
        <p:spPr/>
        <p:txBody>
          <a:bodyPr/>
          <a:lstStyle/>
          <a:p>
            <a:r>
              <a:rPr lang="en-US" altLang="zh-TW"/>
              <a:t>Locate the k closest nodes to a given nodeID. </a:t>
            </a:r>
          </a:p>
          <a:p>
            <a:r>
              <a:rPr lang="en-US" altLang="zh-TW"/>
              <a:t>Uses a recursive algorithm for node lookups.</a:t>
            </a:r>
          </a:p>
          <a:p>
            <a:pPr lvl="1"/>
            <a:r>
              <a:rPr lang="en-US" altLang="zh-TW"/>
              <a:t>The lookup initiator starts by picking a node from its closest non-empty k-bucket.</a:t>
            </a:r>
          </a:p>
          <a:p>
            <a:pPr lvl="1"/>
            <a:r>
              <a:rPr lang="en-US" altLang="zh-TW"/>
              <a:t>The initiator then sends parallel, asynchronous FIND_NODE to the </a:t>
            </a:r>
            <a:r>
              <a:rPr lang="en-US" altLang="zh-TW">
                <a:sym typeface="Symbol" charset="0"/>
              </a:rPr>
              <a:t></a:t>
            </a:r>
            <a:r>
              <a:rPr lang="en-US" altLang="zh-TW"/>
              <a:t> nodes it has chosen.</a:t>
            </a:r>
          </a:p>
          <a:p>
            <a:pPr lvl="1"/>
            <a:r>
              <a:rPr lang="en-US" altLang="zh-TW"/>
              <a:t>The initiator resends the FIND_NODE to nodes it has learned about from previous requests. </a:t>
            </a:r>
          </a:p>
          <a:p>
            <a:pPr lvl="1"/>
            <a:r>
              <a:rPr lang="en-US" altLang="zh-TW"/>
              <a:t>If a round of FIND_NODES fails to return a node any closer than the closest already seen, the initiator resends the FIND_NODE to all of the k closest nodes it has not already queried.</a:t>
            </a:r>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125</a:t>
            </a:fld>
            <a:endParaRPr lang="en-US"/>
          </a:p>
        </p:txBody>
      </p:sp>
    </p:spTree>
    <p:extLst>
      <p:ext uri="{BB962C8B-B14F-4D97-AF65-F5344CB8AC3E}">
        <p14:creationId xmlns:p14="http://schemas.microsoft.com/office/powerpoint/2010/main" val="209491757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altLang="zh-TW"/>
              <a:t>Kademlia Keys Store</a:t>
            </a:r>
          </a:p>
        </p:txBody>
      </p:sp>
      <p:sp>
        <p:nvSpPr>
          <p:cNvPr id="138243" name="Rectangle 3"/>
          <p:cNvSpPr>
            <a:spLocks noGrp="1" noChangeArrowheads="1"/>
          </p:cNvSpPr>
          <p:nvPr>
            <p:ph type="body" idx="1"/>
          </p:nvPr>
        </p:nvSpPr>
        <p:spPr/>
        <p:txBody>
          <a:bodyPr/>
          <a:lstStyle/>
          <a:p>
            <a:r>
              <a:rPr lang="en-US" altLang="zh-TW"/>
              <a:t>To store a (key,value) pair, a participant locates the k closest nodes to the key.</a:t>
            </a:r>
          </a:p>
          <a:p>
            <a:r>
              <a:rPr lang="en-US" altLang="zh-TW"/>
              <a:t>Additionally, each node re-publishes (key,value) pairs as necessary to keep them alive</a:t>
            </a:r>
          </a:p>
          <a:p>
            <a:r>
              <a:rPr lang="en-US" altLang="zh-TW"/>
              <a:t>Kademlia’s current application (file sharing), requires the original publisher of a (key,value) pair to republish it every 24 hours. Otherwise, (key,value) pairs expire 24 hours after publication.</a:t>
            </a:r>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126</a:t>
            </a:fld>
            <a:endParaRPr lang="en-US"/>
          </a:p>
        </p:txBody>
      </p:sp>
    </p:spTree>
    <p:extLst>
      <p:ext uri="{BB962C8B-B14F-4D97-AF65-F5344CB8AC3E}">
        <p14:creationId xmlns:p14="http://schemas.microsoft.com/office/powerpoint/2010/main" val="90632553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altLang="zh-TW"/>
              <a:t>Kademlia Cost</a:t>
            </a:r>
          </a:p>
        </p:txBody>
      </p:sp>
      <p:sp>
        <p:nvSpPr>
          <p:cNvPr id="139267" name="Rectangle 3"/>
          <p:cNvSpPr>
            <a:spLocks noGrp="1" noChangeArrowheads="1"/>
          </p:cNvSpPr>
          <p:nvPr>
            <p:ph type="body" idx="1"/>
          </p:nvPr>
        </p:nvSpPr>
        <p:spPr/>
        <p:txBody>
          <a:bodyPr/>
          <a:lstStyle/>
          <a:p>
            <a:r>
              <a:rPr lang="en-US" altLang="zh-TW" dirty="0"/>
              <a:t>Operation cost</a:t>
            </a:r>
          </a:p>
          <a:p>
            <a:pPr lvl="1"/>
            <a:r>
              <a:rPr lang="en-US" altLang="zh-TW" dirty="0"/>
              <a:t>As low as other popular protocols</a:t>
            </a:r>
          </a:p>
          <a:p>
            <a:pPr lvl="1"/>
            <a:r>
              <a:rPr lang="en-US" altLang="zh-TW" dirty="0"/>
              <a:t>Look up, O(</a:t>
            </a:r>
            <a:r>
              <a:rPr lang="en-US" altLang="zh-TW" dirty="0" err="1"/>
              <a:t>logN</a:t>
            </a:r>
            <a:r>
              <a:rPr lang="en-US" altLang="zh-TW" dirty="0"/>
              <a:t>)</a:t>
            </a:r>
          </a:p>
          <a:p>
            <a:pPr lvl="1"/>
            <a:r>
              <a:rPr lang="en-US" altLang="zh-TW" dirty="0"/>
              <a:t>Join or leave, O(log2N)</a:t>
            </a:r>
          </a:p>
          <a:p>
            <a:r>
              <a:rPr lang="en-US" altLang="zh-TW" dirty="0"/>
              <a:t>Fault tolerance and concurrent change</a:t>
            </a:r>
          </a:p>
          <a:p>
            <a:pPr lvl="1"/>
            <a:r>
              <a:rPr lang="en-US" altLang="zh-TW" dirty="0"/>
              <a:t>Handles well, for the use of k-buckets</a:t>
            </a:r>
          </a:p>
          <a:p>
            <a:r>
              <a:rPr lang="en-US" altLang="zh-TW" dirty="0"/>
              <a:t>Proximity routing</a:t>
            </a:r>
          </a:p>
          <a:p>
            <a:pPr lvl="1"/>
            <a:r>
              <a:rPr lang="en-US" altLang="zh-TW" dirty="0" err="1"/>
              <a:t>Kademlia</a:t>
            </a:r>
            <a:r>
              <a:rPr lang="en-US" altLang="zh-TW" dirty="0"/>
              <a:t> can choose from </a:t>
            </a:r>
            <a:r>
              <a:rPr lang="en-US" altLang="zh-TW" dirty="0">
                <a:sym typeface="Symbol" charset="0"/>
              </a:rPr>
              <a:t></a:t>
            </a:r>
            <a:r>
              <a:rPr lang="en-US" altLang="zh-TW" dirty="0"/>
              <a:t> nodes that has lower latency</a:t>
            </a:r>
          </a:p>
          <a:p>
            <a:endParaRPr lang="en-US" altLang="zh-TW" dirty="0"/>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127</a:t>
            </a:fld>
            <a:endParaRPr lang="en-US"/>
          </a:p>
        </p:txBody>
      </p:sp>
    </p:spTree>
    <p:extLst>
      <p:ext uri="{BB962C8B-B14F-4D97-AF65-F5344CB8AC3E}">
        <p14:creationId xmlns:p14="http://schemas.microsoft.com/office/powerpoint/2010/main" val="1382858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normAutofit/>
          </a:bodyPr>
          <a:lstStyle/>
          <a:p>
            <a:r>
              <a:rPr lang="en-US"/>
              <a:t>Centralized != Scalable?</a:t>
            </a:r>
          </a:p>
        </p:txBody>
      </p:sp>
      <p:sp>
        <p:nvSpPr>
          <p:cNvPr id="260099" name="Rectangle 3"/>
          <p:cNvSpPr>
            <a:spLocks noGrp="1" noChangeArrowheads="1"/>
          </p:cNvSpPr>
          <p:nvPr>
            <p:ph idx="1"/>
          </p:nvPr>
        </p:nvSpPr>
        <p:spPr/>
        <p:txBody>
          <a:bodyPr>
            <a:normAutofit/>
          </a:bodyPr>
          <a:lstStyle/>
          <a:p>
            <a:r>
              <a:rPr lang="en-US" dirty="0"/>
              <a:t>Another centralized protocol: Maze</a:t>
            </a:r>
          </a:p>
          <a:p>
            <a:pPr lvl="1"/>
            <a:r>
              <a:rPr lang="en-US" dirty="0"/>
              <a:t>Was highly active network in China / Asia [early 2000s]</a:t>
            </a:r>
          </a:p>
          <a:p>
            <a:pPr lvl="1"/>
            <a:r>
              <a:rPr lang="en-US" dirty="0"/>
              <a:t>Over 2 million users, more than 13 TB transferred/day</a:t>
            </a:r>
          </a:p>
          <a:p>
            <a:pPr lvl="1"/>
            <a:r>
              <a:rPr lang="en-US" dirty="0"/>
              <a:t>Central index servers run out of PKU</a:t>
            </a:r>
          </a:p>
          <a:p>
            <a:pPr lvl="1"/>
            <a:r>
              <a:rPr lang="en-US" dirty="0"/>
              <a:t>Survived because RIAA/MPAA doesn’t exist in China</a:t>
            </a:r>
          </a:p>
          <a:p>
            <a:r>
              <a:rPr lang="en-US" dirty="0"/>
              <a:t>Why is this interesting?</a:t>
            </a:r>
          </a:p>
          <a:p>
            <a:pPr lvl="1"/>
            <a:r>
              <a:rPr lang="en-US" dirty="0"/>
              <a:t>Shows centralized systems can work</a:t>
            </a:r>
          </a:p>
          <a:p>
            <a:pPr lvl="2"/>
            <a:r>
              <a:rPr lang="en-US" dirty="0"/>
              <a:t>Of course have to be smart about it…</a:t>
            </a:r>
          </a:p>
          <a:p>
            <a:pPr lvl="1"/>
            <a:r>
              <a:rPr lang="en-US" dirty="0"/>
              <a:t>Central servers “see” everything</a:t>
            </a:r>
          </a:p>
          <a:p>
            <a:pPr lvl="2"/>
            <a:r>
              <a:rPr lang="en-US" dirty="0"/>
              <a:t>Quite useful for research / measurement studies</a:t>
            </a:r>
          </a:p>
        </p:txBody>
      </p:sp>
      <p:sp>
        <p:nvSpPr>
          <p:cNvPr id="4"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13</a:t>
            </a:fld>
            <a:endParaRPr lang="en-US" dirty="0"/>
          </a:p>
        </p:txBody>
      </p:sp>
    </p:spTree>
    <p:extLst>
      <p:ext uri="{BB962C8B-B14F-4D97-AF65-F5344CB8AC3E}">
        <p14:creationId xmlns:p14="http://schemas.microsoft.com/office/powerpoint/2010/main" val="79602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0099">
                                            <p:txEl>
                                              <p:pRg st="5" end="5"/>
                                            </p:txEl>
                                          </p:spTgt>
                                        </p:tgtEl>
                                        <p:attrNameLst>
                                          <p:attrName>style.visibility</p:attrName>
                                        </p:attrNameLst>
                                      </p:cBhvr>
                                      <p:to>
                                        <p:strVal val="visible"/>
                                      </p:to>
                                    </p:set>
                                    <p:animEffect transition="in" filter="fade">
                                      <p:cBhvr>
                                        <p:cTn id="7" dur="500"/>
                                        <p:tgtEl>
                                          <p:spTgt spid="260099">
                                            <p:txEl>
                                              <p:pRg st="5" end="5"/>
                                            </p:txEl>
                                          </p:spTgt>
                                        </p:tgtEl>
                                      </p:cBhvr>
                                    </p:animEffect>
                                    <p:anim calcmode="lin" valueType="num">
                                      <p:cBhvr>
                                        <p:cTn id="8" dur="500" fill="hold"/>
                                        <p:tgtEl>
                                          <p:spTgt spid="260099">
                                            <p:txEl>
                                              <p:pRg st="5" end="5"/>
                                            </p:txEl>
                                          </p:spTgt>
                                        </p:tgtEl>
                                        <p:attrNameLst>
                                          <p:attrName>ppt_x</p:attrName>
                                        </p:attrNameLst>
                                      </p:cBhvr>
                                      <p:tavLst>
                                        <p:tav tm="0">
                                          <p:val>
                                            <p:strVal val="#ppt_x"/>
                                          </p:val>
                                        </p:tav>
                                        <p:tav tm="100000">
                                          <p:val>
                                            <p:strVal val="#ppt_x"/>
                                          </p:val>
                                        </p:tav>
                                      </p:tavLst>
                                    </p:anim>
                                    <p:anim calcmode="lin" valueType="num">
                                      <p:cBhvr>
                                        <p:cTn id="9" dur="500" fill="hold"/>
                                        <p:tgtEl>
                                          <p:spTgt spid="260099">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0099">
                                            <p:txEl>
                                              <p:pRg st="6" end="6"/>
                                            </p:txEl>
                                          </p:spTgt>
                                        </p:tgtEl>
                                        <p:attrNameLst>
                                          <p:attrName>style.visibility</p:attrName>
                                        </p:attrNameLst>
                                      </p:cBhvr>
                                      <p:to>
                                        <p:strVal val="visible"/>
                                      </p:to>
                                    </p:set>
                                    <p:animEffect transition="in" filter="fade">
                                      <p:cBhvr>
                                        <p:cTn id="12" dur="500"/>
                                        <p:tgtEl>
                                          <p:spTgt spid="260099">
                                            <p:txEl>
                                              <p:pRg st="6" end="6"/>
                                            </p:txEl>
                                          </p:spTgt>
                                        </p:tgtEl>
                                      </p:cBhvr>
                                    </p:animEffect>
                                    <p:anim calcmode="lin" valueType="num">
                                      <p:cBhvr>
                                        <p:cTn id="13" dur="500" fill="hold"/>
                                        <p:tgtEl>
                                          <p:spTgt spid="260099">
                                            <p:txEl>
                                              <p:pRg st="6" end="6"/>
                                            </p:txEl>
                                          </p:spTgt>
                                        </p:tgtEl>
                                        <p:attrNameLst>
                                          <p:attrName>ppt_x</p:attrName>
                                        </p:attrNameLst>
                                      </p:cBhvr>
                                      <p:tavLst>
                                        <p:tav tm="0">
                                          <p:val>
                                            <p:strVal val="#ppt_x"/>
                                          </p:val>
                                        </p:tav>
                                        <p:tav tm="100000">
                                          <p:val>
                                            <p:strVal val="#ppt_x"/>
                                          </p:val>
                                        </p:tav>
                                      </p:tavLst>
                                    </p:anim>
                                    <p:anim calcmode="lin" valueType="num">
                                      <p:cBhvr>
                                        <p:cTn id="14" dur="500" fill="hold"/>
                                        <p:tgtEl>
                                          <p:spTgt spid="260099">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60099">
                                            <p:txEl>
                                              <p:pRg st="7" end="7"/>
                                            </p:txEl>
                                          </p:spTgt>
                                        </p:tgtEl>
                                        <p:attrNameLst>
                                          <p:attrName>style.visibility</p:attrName>
                                        </p:attrNameLst>
                                      </p:cBhvr>
                                      <p:to>
                                        <p:strVal val="visible"/>
                                      </p:to>
                                    </p:set>
                                    <p:animEffect transition="in" filter="fade">
                                      <p:cBhvr>
                                        <p:cTn id="17" dur="500"/>
                                        <p:tgtEl>
                                          <p:spTgt spid="260099">
                                            <p:txEl>
                                              <p:pRg st="7" end="7"/>
                                            </p:txEl>
                                          </p:spTgt>
                                        </p:tgtEl>
                                      </p:cBhvr>
                                    </p:animEffect>
                                    <p:anim calcmode="lin" valueType="num">
                                      <p:cBhvr>
                                        <p:cTn id="18" dur="500" fill="hold"/>
                                        <p:tgtEl>
                                          <p:spTgt spid="260099">
                                            <p:txEl>
                                              <p:pRg st="7" end="7"/>
                                            </p:txEl>
                                          </p:spTgt>
                                        </p:tgtEl>
                                        <p:attrNameLst>
                                          <p:attrName>ppt_x</p:attrName>
                                        </p:attrNameLst>
                                      </p:cBhvr>
                                      <p:tavLst>
                                        <p:tav tm="0">
                                          <p:val>
                                            <p:strVal val="#ppt_x"/>
                                          </p:val>
                                        </p:tav>
                                        <p:tav tm="100000">
                                          <p:val>
                                            <p:strVal val="#ppt_x"/>
                                          </p:val>
                                        </p:tav>
                                      </p:tavLst>
                                    </p:anim>
                                    <p:anim calcmode="lin" valueType="num">
                                      <p:cBhvr>
                                        <p:cTn id="19" dur="500" fill="hold"/>
                                        <p:tgtEl>
                                          <p:spTgt spid="260099">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60099">
                                            <p:txEl>
                                              <p:pRg st="8" end="8"/>
                                            </p:txEl>
                                          </p:spTgt>
                                        </p:tgtEl>
                                        <p:attrNameLst>
                                          <p:attrName>style.visibility</p:attrName>
                                        </p:attrNameLst>
                                      </p:cBhvr>
                                      <p:to>
                                        <p:strVal val="visible"/>
                                      </p:to>
                                    </p:set>
                                    <p:animEffect transition="in" filter="fade">
                                      <p:cBhvr>
                                        <p:cTn id="22" dur="500"/>
                                        <p:tgtEl>
                                          <p:spTgt spid="260099">
                                            <p:txEl>
                                              <p:pRg st="8" end="8"/>
                                            </p:txEl>
                                          </p:spTgt>
                                        </p:tgtEl>
                                      </p:cBhvr>
                                    </p:animEffect>
                                    <p:anim calcmode="lin" valueType="num">
                                      <p:cBhvr>
                                        <p:cTn id="23" dur="500" fill="hold"/>
                                        <p:tgtEl>
                                          <p:spTgt spid="260099">
                                            <p:txEl>
                                              <p:pRg st="8" end="8"/>
                                            </p:txEl>
                                          </p:spTgt>
                                        </p:tgtEl>
                                        <p:attrNameLst>
                                          <p:attrName>ppt_x</p:attrName>
                                        </p:attrNameLst>
                                      </p:cBhvr>
                                      <p:tavLst>
                                        <p:tav tm="0">
                                          <p:val>
                                            <p:strVal val="#ppt_x"/>
                                          </p:val>
                                        </p:tav>
                                        <p:tav tm="100000">
                                          <p:val>
                                            <p:strVal val="#ppt_x"/>
                                          </p:val>
                                        </p:tav>
                                      </p:tavLst>
                                    </p:anim>
                                    <p:anim calcmode="lin" valueType="num">
                                      <p:cBhvr>
                                        <p:cTn id="24" dur="500" fill="hold"/>
                                        <p:tgtEl>
                                          <p:spTgt spid="260099">
                                            <p:txEl>
                                              <p:pRg st="8" end="8"/>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60099">
                                            <p:txEl>
                                              <p:pRg st="9" end="9"/>
                                            </p:txEl>
                                          </p:spTgt>
                                        </p:tgtEl>
                                        <p:attrNameLst>
                                          <p:attrName>style.visibility</p:attrName>
                                        </p:attrNameLst>
                                      </p:cBhvr>
                                      <p:to>
                                        <p:strVal val="visible"/>
                                      </p:to>
                                    </p:set>
                                    <p:animEffect transition="in" filter="fade">
                                      <p:cBhvr>
                                        <p:cTn id="27" dur="500"/>
                                        <p:tgtEl>
                                          <p:spTgt spid="260099">
                                            <p:txEl>
                                              <p:pRg st="9" end="9"/>
                                            </p:txEl>
                                          </p:spTgt>
                                        </p:tgtEl>
                                      </p:cBhvr>
                                    </p:animEffect>
                                    <p:anim calcmode="lin" valueType="num">
                                      <p:cBhvr>
                                        <p:cTn id="28" dur="500" fill="hold"/>
                                        <p:tgtEl>
                                          <p:spTgt spid="260099">
                                            <p:txEl>
                                              <p:pRg st="9" end="9"/>
                                            </p:txEl>
                                          </p:spTgt>
                                        </p:tgtEl>
                                        <p:attrNameLst>
                                          <p:attrName>ppt_x</p:attrName>
                                        </p:attrNameLst>
                                      </p:cBhvr>
                                      <p:tavLst>
                                        <p:tav tm="0">
                                          <p:val>
                                            <p:strVal val="#ppt_x"/>
                                          </p:val>
                                        </p:tav>
                                        <p:tav tm="100000">
                                          <p:val>
                                            <p:strVal val="#ppt_x"/>
                                          </p:val>
                                        </p:tav>
                                      </p:tavLst>
                                    </p:anim>
                                    <p:anim calcmode="lin" valueType="num">
                                      <p:cBhvr>
                                        <p:cTn id="29" dur="500" fill="hold"/>
                                        <p:tgtEl>
                                          <p:spTgt spid="260099">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1149" name="Rectangle 29"/>
          <p:cNvSpPr>
            <a:spLocks noGrp="1" noChangeArrowheads="1"/>
          </p:cNvSpPr>
          <p:nvPr>
            <p:ph type="title"/>
          </p:nvPr>
        </p:nvSpPr>
        <p:spPr/>
        <p:txBody>
          <a:bodyPr>
            <a:normAutofit/>
          </a:bodyPr>
          <a:lstStyle/>
          <a:p>
            <a:r>
              <a:rPr lang="en-US"/>
              <a:t>Maze Architecture</a:t>
            </a:r>
          </a:p>
        </p:txBody>
      </p:sp>
      <p:sp>
        <p:nvSpPr>
          <p:cNvPr id="80" name="Rectangle 3"/>
          <p:cNvSpPr>
            <a:spLocks noGrp="1" noChangeArrowheads="1"/>
          </p:cNvSpPr>
          <p:nvPr>
            <p:ph idx="1"/>
          </p:nvPr>
        </p:nvSpPr>
        <p:spPr/>
        <p:txBody>
          <a:bodyPr>
            <a:normAutofit/>
          </a:bodyPr>
          <a:lstStyle/>
          <a:p>
            <a:r>
              <a:rPr lang="en-US" dirty="0"/>
              <a:t>Incentive system</a:t>
            </a:r>
          </a:p>
          <a:p>
            <a:pPr lvl="1"/>
            <a:r>
              <a:rPr lang="en-US" dirty="0"/>
              <a:t>Encourage people to upload</a:t>
            </a:r>
          </a:p>
          <a:p>
            <a:pPr lvl="1"/>
            <a:r>
              <a:rPr lang="en-US" dirty="0"/>
              <a:t>Assess the trustworthiness of files</a:t>
            </a:r>
          </a:p>
        </p:txBody>
      </p:sp>
      <p:sp>
        <p:nvSpPr>
          <p:cNvPr id="28"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14</a:t>
            </a:fld>
            <a:endParaRPr lang="en-US" dirty="0"/>
          </a:p>
        </p:txBody>
      </p:sp>
      <p:sp>
        <p:nvSpPr>
          <p:cNvPr id="29" name="Cloud 28"/>
          <p:cNvSpPr/>
          <p:nvPr/>
        </p:nvSpPr>
        <p:spPr>
          <a:xfrm>
            <a:off x="1676400" y="4473576"/>
            <a:ext cx="8697685" cy="2220461"/>
          </a:xfrm>
          <a:prstGeom prst="cloud">
            <a:avLst/>
          </a:prstGeom>
          <a:solidFill>
            <a:schemeClr val="bg2"/>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5093885" y="1458482"/>
            <a:ext cx="2131487" cy="707886"/>
          </a:xfrm>
          <a:prstGeom prst="rect">
            <a:avLst/>
          </a:prstGeom>
          <a:noFill/>
        </p:spPr>
        <p:txBody>
          <a:bodyPr wrap="square" rtlCol="0">
            <a:spAutoFit/>
          </a:bodyPr>
          <a:lstStyle/>
          <a:p>
            <a:pPr algn="ctr"/>
            <a:r>
              <a:rPr lang="en-US" sz="2000" dirty="0"/>
              <a:t>Maze</a:t>
            </a:r>
          </a:p>
          <a:p>
            <a:pPr algn="ctr"/>
            <a:r>
              <a:rPr lang="en-US" sz="2000" dirty="0"/>
              <a:t>Central Server</a:t>
            </a:r>
          </a:p>
        </p:txBody>
      </p:sp>
      <p:cxnSp>
        <p:nvCxnSpPr>
          <p:cNvPr id="31" name="Straight Connector 30"/>
          <p:cNvCxnSpPr/>
          <p:nvPr/>
        </p:nvCxnSpPr>
        <p:spPr>
          <a:xfrm flipV="1">
            <a:off x="2993799" y="3004459"/>
            <a:ext cx="3286359" cy="219846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891080" y="3004459"/>
            <a:ext cx="2389077" cy="3199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5475067" y="3004459"/>
            <a:ext cx="805091" cy="219846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6280158" y="3004459"/>
            <a:ext cx="205815" cy="319950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6280157" y="3004458"/>
            <a:ext cx="936947" cy="210027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6280158" y="3004458"/>
            <a:ext cx="2483359" cy="276497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6280157" y="3004459"/>
            <a:ext cx="3136048" cy="1968523"/>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38" name="Picture 2" descr="D:\Classe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453" y="4972981"/>
            <a:ext cx="652691" cy="652691"/>
          </a:xfrm>
          <a:prstGeom prst="rect">
            <a:avLst/>
          </a:prstGeom>
          <a:noFill/>
          <a:extLst>
            <a:ext uri="{909E8E84-426E-40dd-AFC4-6F175D3DCCD1}">
              <a14:hiddenFill xmlns="" xmlns:a14="http://schemas.microsoft.com/office/drawing/2010/main">
                <a:solidFill>
                  <a:srgbClr val="FFFFFF"/>
                </a:solidFill>
              </a14:hiddenFill>
            </a:ext>
          </a:extLst>
        </p:spPr>
      </p:pic>
      <p:pic>
        <p:nvPicPr>
          <p:cNvPr id="39" name="Picture 2" descr="D:\Classe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4735" y="5877613"/>
            <a:ext cx="652691" cy="652691"/>
          </a:xfrm>
          <a:prstGeom prst="rect">
            <a:avLst/>
          </a:prstGeom>
          <a:noFill/>
          <a:extLst>
            <a:ext uri="{909E8E84-426E-40dd-AFC4-6F175D3DCCD1}">
              <a14:hiddenFill xmlns="" xmlns:a14="http://schemas.microsoft.com/office/drawing/2010/main">
                <a:solidFill>
                  <a:srgbClr val="FFFFFF"/>
                </a:solidFill>
              </a14:hiddenFill>
            </a:ext>
          </a:extLst>
        </p:spPr>
      </p:pic>
      <p:pic>
        <p:nvPicPr>
          <p:cNvPr id="40" name="Picture 2" descr="D:\Classe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721" y="4909465"/>
            <a:ext cx="652691" cy="652691"/>
          </a:xfrm>
          <a:prstGeom prst="rect">
            <a:avLst/>
          </a:prstGeom>
          <a:noFill/>
          <a:extLst>
            <a:ext uri="{909E8E84-426E-40dd-AFC4-6F175D3DCCD1}">
              <a14:hiddenFill xmlns="" xmlns:a14="http://schemas.microsoft.com/office/drawing/2010/main">
                <a:solidFill>
                  <a:srgbClr val="FFFFFF"/>
                </a:solidFill>
              </a14:hiddenFill>
            </a:ext>
          </a:extLst>
        </p:spPr>
      </p:pic>
      <p:pic>
        <p:nvPicPr>
          <p:cNvPr id="41" name="Picture 2" descr="D:\Classe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625" y="5877615"/>
            <a:ext cx="652691" cy="652691"/>
          </a:xfrm>
          <a:prstGeom prst="rect">
            <a:avLst/>
          </a:prstGeom>
          <a:noFill/>
          <a:extLst>
            <a:ext uri="{909E8E84-426E-40dd-AFC4-6F175D3DCCD1}">
              <a14:hiddenFill xmlns="" xmlns:a14="http://schemas.microsoft.com/office/drawing/2010/main">
                <a:solidFill>
                  <a:srgbClr val="FFFFFF"/>
                </a:solidFill>
              </a14:hiddenFill>
            </a:ext>
          </a:extLst>
        </p:spPr>
      </p:pic>
      <p:pic>
        <p:nvPicPr>
          <p:cNvPr id="42" name="Picture 2" descr="D:\Classe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0759" y="4778383"/>
            <a:ext cx="652691" cy="652691"/>
          </a:xfrm>
          <a:prstGeom prst="rect">
            <a:avLst/>
          </a:prstGeom>
          <a:noFill/>
          <a:extLst>
            <a:ext uri="{909E8E84-426E-40dd-AFC4-6F175D3DCCD1}">
              <a14:hiddenFill xmlns="" xmlns:a14="http://schemas.microsoft.com/office/drawing/2010/main">
                <a:solidFill>
                  <a:srgbClr val="FFFFFF"/>
                </a:solidFill>
              </a14:hiddenFill>
            </a:ext>
          </a:extLst>
        </p:spPr>
      </p:pic>
      <p:pic>
        <p:nvPicPr>
          <p:cNvPr id="43" name="Picture 2" descr="D:\Classe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7169" y="5431073"/>
            <a:ext cx="652691" cy="652691"/>
          </a:xfrm>
          <a:prstGeom prst="rect">
            <a:avLst/>
          </a:prstGeom>
          <a:noFill/>
          <a:extLst>
            <a:ext uri="{909E8E84-426E-40dd-AFC4-6F175D3DCCD1}">
              <a14:hiddenFill xmlns="" xmlns:a14="http://schemas.microsoft.com/office/drawing/2010/main">
                <a:solidFill>
                  <a:srgbClr val="FFFFFF"/>
                </a:solidFill>
              </a14:hiddenFill>
            </a:ext>
          </a:extLst>
        </p:spPr>
      </p:pic>
      <p:pic>
        <p:nvPicPr>
          <p:cNvPr id="44" name="Picture 2" descr="D:\Classe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9860" y="4778383"/>
            <a:ext cx="652691" cy="652691"/>
          </a:xfrm>
          <a:prstGeom prst="rect">
            <a:avLst/>
          </a:prstGeom>
          <a:noFill/>
          <a:extLst>
            <a:ext uri="{909E8E84-426E-40dd-AFC4-6F175D3DCCD1}">
              <a14:hiddenFill xmlns="" xmlns:a14="http://schemas.microsoft.com/office/drawing/2010/main">
                <a:solidFill>
                  <a:srgbClr val="FFFFFF"/>
                </a:solidFill>
              </a14:hiddenFill>
            </a:ext>
          </a:extLst>
        </p:spPr>
      </p:pic>
      <p:pic>
        <p:nvPicPr>
          <p:cNvPr id="45" name="Picture 3" descr="D:\Classes\CS 4700\assets\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9886" y="2166369"/>
            <a:ext cx="979487" cy="979487"/>
          </a:xfrm>
          <a:prstGeom prst="rect">
            <a:avLst/>
          </a:prstGeom>
          <a:noFill/>
          <a:extLst>
            <a:ext uri="{909E8E84-426E-40dd-AFC4-6F175D3DCCD1}">
              <a14:hiddenFill xmlns="" xmlns:a14="http://schemas.microsoft.com/office/drawing/2010/main">
                <a:solidFill>
                  <a:srgbClr val="FFFFFF"/>
                </a:solidFill>
              </a14:hiddenFill>
            </a:ext>
          </a:extLst>
        </p:spPr>
      </p:pic>
      <p:sp>
        <p:nvSpPr>
          <p:cNvPr id="53" name="Oval 52"/>
          <p:cNvSpPr/>
          <p:nvPr/>
        </p:nvSpPr>
        <p:spPr>
          <a:xfrm>
            <a:off x="3140193" y="4876355"/>
            <a:ext cx="326571" cy="326571"/>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2815704" y="5583805"/>
            <a:ext cx="340158" cy="400110"/>
          </a:xfrm>
          <a:prstGeom prst="rect">
            <a:avLst/>
          </a:prstGeom>
          <a:noFill/>
        </p:spPr>
        <p:txBody>
          <a:bodyPr wrap="none" rtlCol="0">
            <a:spAutoFit/>
          </a:bodyPr>
          <a:lstStyle/>
          <a:p>
            <a:r>
              <a:rPr lang="en-US" sz="2000" dirty="0"/>
              <a:t>A</a:t>
            </a:r>
          </a:p>
        </p:txBody>
      </p:sp>
      <p:sp>
        <p:nvSpPr>
          <p:cNvPr id="55" name="TextBox 54"/>
          <p:cNvSpPr txBox="1"/>
          <p:nvPr/>
        </p:nvSpPr>
        <p:spPr>
          <a:xfrm>
            <a:off x="3320144" y="6003905"/>
            <a:ext cx="312906" cy="400110"/>
          </a:xfrm>
          <a:prstGeom prst="rect">
            <a:avLst/>
          </a:prstGeom>
          <a:noFill/>
        </p:spPr>
        <p:txBody>
          <a:bodyPr wrap="none" rtlCol="0">
            <a:spAutoFit/>
          </a:bodyPr>
          <a:lstStyle/>
          <a:p>
            <a:r>
              <a:rPr lang="en-US" sz="2000" dirty="0"/>
              <a:t>B</a:t>
            </a:r>
          </a:p>
        </p:txBody>
      </p:sp>
      <p:sp>
        <p:nvSpPr>
          <p:cNvPr id="56" name="TextBox 55"/>
          <p:cNvSpPr txBox="1"/>
          <p:nvPr/>
        </p:nvSpPr>
        <p:spPr>
          <a:xfrm>
            <a:off x="5296972" y="5477504"/>
            <a:ext cx="340158" cy="400110"/>
          </a:xfrm>
          <a:prstGeom prst="rect">
            <a:avLst/>
          </a:prstGeom>
          <a:noFill/>
        </p:spPr>
        <p:txBody>
          <a:bodyPr wrap="none" rtlCol="0">
            <a:spAutoFit/>
          </a:bodyPr>
          <a:lstStyle/>
          <a:p>
            <a:r>
              <a:rPr lang="en-US" sz="2000" dirty="0"/>
              <a:t>C</a:t>
            </a:r>
          </a:p>
        </p:txBody>
      </p:sp>
      <p:sp>
        <p:nvSpPr>
          <p:cNvPr id="57" name="TextBox 56"/>
          <p:cNvSpPr txBox="1"/>
          <p:nvPr/>
        </p:nvSpPr>
        <p:spPr>
          <a:xfrm>
            <a:off x="6026877" y="6213495"/>
            <a:ext cx="340158" cy="400110"/>
          </a:xfrm>
          <a:prstGeom prst="rect">
            <a:avLst/>
          </a:prstGeom>
          <a:noFill/>
        </p:spPr>
        <p:txBody>
          <a:bodyPr wrap="none" rtlCol="0">
            <a:spAutoFit/>
          </a:bodyPr>
          <a:lstStyle/>
          <a:p>
            <a:r>
              <a:rPr lang="en-US" sz="2000" dirty="0"/>
              <a:t>D</a:t>
            </a:r>
          </a:p>
        </p:txBody>
      </p:sp>
      <p:sp>
        <p:nvSpPr>
          <p:cNvPr id="58" name="TextBox 57"/>
          <p:cNvSpPr txBox="1"/>
          <p:nvPr/>
        </p:nvSpPr>
        <p:spPr>
          <a:xfrm>
            <a:off x="7047276" y="5383751"/>
            <a:ext cx="296876" cy="400110"/>
          </a:xfrm>
          <a:prstGeom prst="rect">
            <a:avLst/>
          </a:prstGeom>
          <a:noFill/>
        </p:spPr>
        <p:txBody>
          <a:bodyPr wrap="none" rtlCol="0">
            <a:spAutoFit/>
          </a:bodyPr>
          <a:lstStyle/>
          <a:p>
            <a:r>
              <a:rPr lang="en-US" sz="2000" dirty="0"/>
              <a:t>E</a:t>
            </a:r>
          </a:p>
        </p:txBody>
      </p:sp>
      <p:sp>
        <p:nvSpPr>
          <p:cNvPr id="59" name="TextBox 58"/>
          <p:cNvSpPr txBox="1"/>
          <p:nvPr/>
        </p:nvSpPr>
        <p:spPr>
          <a:xfrm>
            <a:off x="8259076" y="5845369"/>
            <a:ext cx="296876" cy="400110"/>
          </a:xfrm>
          <a:prstGeom prst="rect">
            <a:avLst/>
          </a:prstGeom>
          <a:noFill/>
        </p:spPr>
        <p:txBody>
          <a:bodyPr wrap="none" rtlCol="0">
            <a:spAutoFit/>
          </a:bodyPr>
          <a:lstStyle/>
          <a:p>
            <a:r>
              <a:rPr lang="en-US" sz="2000" dirty="0"/>
              <a:t>F</a:t>
            </a:r>
          </a:p>
        </p:txBody>
      </p:sp>
      <p:sp>
        <p:nvSpPr>
          <p:cNvPr id="60" name="TextBox 59"/>
          <p:cNvSpPr txBox="1"/>
          <p:nvPr/>
        </p:nvSpPr>
        <p:spPr>
          <a:xfrm>
            <a:off x="9238111" y="5346721"/>
            <a:ext cx="381836" cy="400110"/>
          </a:xfrm>
          <a:prstGeom prst="rect">
            <a:avLst/>
          </a:prstGeom>
          <a:noFill/>
        </p:spPr>
        <p:txBody>
          <a:bodyPr wrap="none" rtlCol="0">
            <a:spAutoFit/>
          </a:bodyPr>
          <a:lstStyle/>
          <a:p>
            <a:r>
              <a:rPr lang="en-US" sz="2000" dirty="0"/>
              <a:t>G</a:t>
            </a:r>
          </a:p>
        </p:txBody>
      </p:sp>
      <p:sp>
        <p:nvSpPr>
          <p:cNvPr id="64" name="Oval 63"/>
          <p:cNvSpPr/>
          <p:nvPr/>
        </p:nvSpPr>
        <p:spPr>
          <a:xfrm>
            <a:off x="6070921" y="2862945"/>
            <a:ext cx="326571" cy="326571"/>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3023641" y="5088905"/>
            <a:ext cx="326571" cy="326571"/>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2976907" y="5314219"/>
            <a:ext cx="326571" cy="326571"/>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622044" y="4717143"/>
            <a:ext cx="936707" cy="1387500"/>
          </a:xfrm>
          <a:prstGeom prst="rect">
            <a:avLst/>
          </a:prstGeom>
          <a:noFill/>
          <a:extLst>
            <a:ext uri="{909E8E84-426E-40dd-AFC4-6F175D3DCCD1}">
              <a14:hiddenFill xmlns="" xmlns:a14="http://schemas.microsoft.com/office/drawing/2010/main">
                <a:solidFill>
                  <a:srgbClr val="FFFFFF"/>
                </a:solidFill>
              </a14:hiddenFill>
            </a:ext>
          </a:extLst>
        </p:spPr>
      </p:pic>
      <p:pic>
        <p:nvPicPr>
          <p:cNvPr id="72" name="Picture 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580438" y="5163364"/>
            <a:ext cx="1038215" cy="1537857"/>
          </a:xfrm>
          <a:prstGeom prst="rect">
            <a:avLst/>
          </a:prstGeom>
          <a:noFill/>
          <a:extLst>
            <a:ext uri="{909E8E84-426E-40dd-AFC4-6F175D3DCCD1}">
              <a14:hiddenFill xmlns="" xmlns:a14="http://schemas.microsoft.com/office/drawing/2010/main">
                <a:solidFill>
                  <a:srgbClr val="FFFFFF"/>
                </a:solidFill>
              </a14:hiddenFill>
            </a:ext>
          </a:extLst>
        </p:spPr>
      </p:pic>
      <p:sp>
        <p:nvSpPr>
          <p:cNvPr id="75" name="Oval 74"/>
          <p:cNvSpPr/>
          <p:nvPr/>
        </p:nvSpPr>
        <p:spPr>
          <a:xfrm>
            <a:off x="5464273" y="4809696"/>
            <a:ext cx="326571" cy="326571"/>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flipH="1">
            <a:off x="7062013" y="1573018"/>
            <a:ext cx="3403007" cy="1815882"/>
            <a:chOff x="1219200" y="4876799"/>
            <a:chExt cx="5181605" cy="1421785"/>
          </a:xfrm>
        </p:grpSpPr>
        <p:sp>
          <p:nvSpPr>
            <p:cNvPr id="78" name="Rectangular Callout 77"/>
            <p:cNvSpPr/>
            <p:nvPr/>
          </p:nvSpPr>
          <p:spPr>
            <a:xfrm>
              <a:off x="1219200" y="4876799"/>
              <a:ext cx="5181602" cy="1384995"/>
            </a:xfrm>
            <a:prstGeom prst="wedgeRectCallout">
              <a:avLst>
                <a:gd name="adj1" fmla="val 69451"/>
                <a:gd name="adj2" fmla="val 30647"/>
              </a:avLst>
            </a:prstGeom>
            <a:solidFill>
              <a:srgbClr val="DA1F28"/>
            </a:solidFill>
            <a:ln w="38100" cap="flat" cmpd="sng" algn="ctr">
              <a:solidFill>
                <a:srgbClr val="DA1F28">
                  <a:lumMod val="50000"/>
                </a:srgbClr>
              </a:solidFill>
              <a:prstDash val="solid"/>
            </a:ln>
            <a:effectLst/>
          </p:spPr>
          <p:txBody>
            <a:bodyPr rtlCol="0" anchor="ctr"/>
            <a:lstStyle/>
            <a:p>
              <a:pPr algn="ctr" defTabSz="914377">
                <a:defRPr/>
              </a:pPr>
              <a:endParaRPr lang="en-US" kern="0">
                <a:solidFill>
                  <a:sysClr val="window" lastClr="FFFFFF"/>
                </a:solidFill>
                <a:latin typeface="Tw Cen MT"/>
              </a:endParaRPr>
            </a:p>
          </p:txBody>
        </p:sp>
        <p:sp>
          <p:nvSpPr>
            <p:cNvPr id="79" name="TextBox 78"/>
            <p:cNvSpPr txBox="1"/>
            <p:nvPr/>
          </p:nvSpPr>
          <p:spPr>
            <a:xfrm>
              <a:off x="1219206" y="4876799"/>
              <a:ext cx="5181599" cy="1421785"/>
            </a:xfrm>
            <a:prstGeom prst="rect">
              <a:avLst/>
            </a:prstGeom>
            <a:noFill/>
          </p:spPr>
          <p:txBody>
            <a:bodyPr wrap="square" rtlCol="0">
              <a:spAutoFit/>
            </a:bodyPr>
            <a:lstStyle/>
            <a:p>
              <a:pPr algn="ctr" defTabSz="914377">
                <a:defRPr/>
              </a:pPr>
              <a:r>
                <a:rPr lang="en-US" sz="2800" kern="0" dirty="0">
                  <a:solidFill>
                    <a:sysClr val="window" lastClr="FFFFFF"/>
                  </a:solidFill>
                </a:rPr>
                <a:t>Traffic Logs</a:t>
              </a:r>
            </a:p>
            <a:p>
              <a:pPr marL="457189" indent="-457189" defTabSz="914377">
                <a:buFont typeface="Arial" pitchFamily="34" charset="0"/>
                <a:buChar char="•"/>
                <a:defRPr/>
              </a:pPr>
              <a:r>
                <a:rPr lang="en-US" sz="2800" kern="0" dirty="0">
                  <a:solidFill>
                    <a:sysClr val="window" lastClr="FFFFFF"/>
                  </a:solidFill>
                </a:rPr>
                <a:t>Who downloaded</a:t>
              </a:r>
            </a:p>
            <a:p>
              <a:pPr marL="457189" indent="-457189" defTabSz="914377">
                <a:buFont typeface="Arial" pitchFamily="34" charset="0"/>
                <a:buChar char="•"/>
                <a:defRPr/>
              </a:pPr>
              <a:r>
                <a:rPr lang="en-US" sz="2800" kern="0" dirty="0">
                  <a:solidFill>
                    <a:sysClr val="window" lastClr="FFFFFF"/>
                  </a:solidFill>
                </a:rPr>
                <a:t>Who uploaded</a:t>
              </a:r>
            </a:p>
            <a:p>
              <a:pPr marL="457189" indent="-457189" defTabSz="914377">
                <a:buFont typeface="Arial" pitchFamily="34" charset="0"/>
                <a:buChar char="•"/>
                <a:defRPr/>
              </a:pPr>
              <a:r>
                <a:rPr lang="en-US" sz="2800" kern="0" dirty="0">
                  <a:solidFill>
                    <a:sysClr val="window" lastClr="FFFFFF"/>
                  </a:solidFill>
                </a:rPr>
                <a:t>How much data</a:t>
              </a:r>
            </a:p>
          </p:txBody>
        </p:sp>
      </p:grpSp>
    </p:spTree>
    <p:extLst>
      <p:ext uri="{BB962C8B-B14F-4D97-AF65-F5344CB8AC3E}">
        <p14:creationId xmlns:p14="http://schemas.microsoft.com/office/powerpoint/2010/main" val="53546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childTnLst>
                          </p:cTn>
                        </p:par>
                        <p:par>
                          <p:cTn id="8" fill="hold">
                            <p:stCondLst>
                              <p:cond delay="500"/>
                            </p:stCondLst>
                            <p:childTnLst>
                              <p:par>
                                <p:cTn id="9" presetID="42" presetClass="path" presetSubtype="0" accel="50000" decel="50000" fill="hold" grpId="1" nodeType="afterEffect">
                                  <p:stCondLst>
                                    <p:cond delay="0"/>
                                  </p:stCondLst>
                                  <p:childTnLst>
                                    <p:animMotion origin="layout" path="M 1.94444E-6 -2.22222E-6 L 0.32864 -0.30069 " pathEditMode="relative" rAng="0" ptsTypes="AA">
                                      <p:cBhvr>
                                        <p:cTn id="10" dur="1000" fill="hold"/>
                                        <p:tgtEl>
                                          <p:spTgt spid="53"/>
                                        </p:tgtEl>
                                        <p:attrNameLst>
                                          <p:attrName>ppt_x</p:attrName>
                                          <p:attrName>ppt_y</p:attrName>
                                        </p:attrNameLst>
                                      </p:cBhvr>
                                      <p:rCtr x="16424" y="-15046"/>
                                    </p:animMotion>
                                  </p:childTnLst>
                                </p:cTn>
                              </p:par>
                            </p:childTnLst>
                          </p:cTn>
                        </p:par>
                        <p:par>
                          <p:cTn id="11" fill="hold">
                            <p:stCondLst>
                              <p:cond delay="1500"/>
                            </p:stCondLst>
                            <p:childTnLst>
                              <p:par>
                                <p:cTn id="12" presetID="16" presetClass="exit" presetSubtype="21" fill="hold" grpId="2" nodeType="afterEffect">
                                  <p:stCondLst>
                                    <p:cond delay="0"/>
                                  </p:stCondLst>
                                  <p:childTnLst>
                                    <p:animEffect transition="out" filter="barn(inVertical)">
                                      <p:cBhvr>
                                        <p:cTn id="13" dur="500"/>
                                        <p:tgtEl>
                                          <p:spTgt spid="53"/>
                                        </p:tgtEl>
                                      </p:cBhvr>
                                    </p:animEffect>
                                    <p:set>
                                      <p:cBhvr>
                                        <p:cTn id="14" dur="1" fill="hold">
                                          <p:stCondLst>
                                            <p:cond delay="499"/>
                                          </p:stCondLst>
                                        </p:cTn>
                                        <p:tgtEl>
                                          <p:spTgt spid="53"/>
                                        </p:tgtEl>
                                        <p:attrNameLst>
                                          <p:attrName>style.visibility</p:attrName>
                                        </p:attrNameLst>
                                      </p:cBhvr>
                                      <p:to>
                                        <p:strVal val="hidden"/>
                                      </p:to>
                                    </p:se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barn(inVertical)">
                                      <p:cBhvr>
                                        <p:cTn id="18" dur="500"/>
                                        <p:tgtEl>
                                          <p:spTgt spid="64"/>
                                        </p:tgtEl>
                                      </p:cBhvr>
                                    </p:animEffect>
                                  </p:childTnLst>
                                </p:cTn>
                              </p:par>
                            </p:childTnLst>
                          </p:cTn>
                        </p:par>
                        <p:par>
                          <p:cTn id="19" fill="hold">
                            <p:stCondLst>
                              <p:cond delay="2500"/>
                            </p:stCondLst>
                            <p:childTnLst>
                              <p:par>
                                <p:cTn id="20" presetID="42" presetClass="path" presetSubtype="0" accel="50000" decel="50000" fill="hold" grpId="1" nodeType="afterEffect">
                                  <p:stCondLst>
                                    <p:cond delay="0"/>
                                  </p:stCondLst>
                                  <p:childTnLst>
                                    <p:animMotion origin="layout" path="M 0.00816 -0.00718 L -0.31076 0.28403 " pathEditMode="relative" rAng="0" ptsTypes="AA">
                                      <p:cBhvr>
                                        <p:cTn id="21" dur="1000" fill="hold"/>
                                        <p:tgtEl>
                                          <p:spTgt spid="64"/>
                                        </p:tgtEl>
                                        <p:attrNameLst>
                                          <p:attrName>ppt_x</p:attrName>
                                          <p:attrName>ppt_y</p:attrName>
                                        </p:attrNameLst>
                                      </p:cBhvr>
                                      <p:rCtr x="-15955" y="14560"/>
                                    </p:animMotion>
                                  </p:childTnLst>
                                </p:cTn>
                              </p:par>
                            </p:childTnLst>
                          </p:cTn>
                        </p:par>
                        <p:par>
                          <p:cTn id="22" fill="hold">
                            <p:stCondLst>
                              <p:cond delay="3500"/>
                            </p:stCondLst>
                            <p:childTnLst>
                              <p:par>
                                <p:cTn id="23" presetID="16" presetClass="exit" presetSubtype="21" fill="hold" grpId="2" nodeType="afterEffect">
                                  <p:stCondLst>
                                    <p:cond delay="0"/>
                                  </p:stCondLst>
                                  <p:childTnLst>
                                    <p:animEffect transition="out" filter="barn(inVertical)">
                                      <p:cBhvr>
                                        <p:cTn id="24" dur="500"/>
                                        <p:tgtEl>
                                          <p:spTgt spid="64"/>
                                        </p:tgtEl>
                                      </p:cBhvr>
                                    </p:animEffect>
                                    <p:set>
                                      <p:cBhvr>
                                        <p:cTn id="25" dur="1" fill="hold">
                                          <p:stCondLst>
                                            <p:cond delay="499"/>
                                          </p:stCondLst>
                                        </p:cTn>
                                        <p:tgtEl>
                                          <p:spTgt spid="6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barn(inVertical)">
                                      <p:cBhvr>
                                        <p:cTn id="30" dur="500"/>
                                        <p:tgtEl>
                                          <p:spTgt spid="65"/>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barn(inVertical)">
                                      <p:cBhvr>
                                        <p:cTn id="33" dur="500"/>
                                        <p:tgtEl>
                                          <p:spTgt spid="66"/>
                                        </p:tgtEl>
                                      </p:cBhvr>
                                    </p:animEffect>
                                  </p:childTnLst>
                                </p:cTn>
                              </p:par>
                            </p:childTnLst>
                          </p:cTn>
                        </p:par>
                        <p:par>
                          <p:cTn id="34" fill="hold">
                            <p:stCondLst>
                              <p:cond delay="500"/>
                            </p:stCondLst>
                            <p:childTnLst>
                              <p:par>
                                <p:cTn id="35" presetID="42" presetClass="path" presetSubtype="0" accel="50000" decel="50000" fill="hold" grpId="1" nodeType="afterEffect">
                                  <p:stCondLst>
                                    <p:cond delay="0"/>
                                  </p:stCondLst>
                                  <p:childTnLst>
                                    <p:animMotion origin="layout" path="M 3.88889E-6 3.7037E-6 L 0.24166 -0.0088 " pathEditMode="relative" rAng="0" ptsTypes="AA">
                                      <p:cBhvr>
                                        <p:cTn id="36" dur="1000" fill="hold"/>
                                        <p:tgtEl>
                                          <p:spTgt spid="65"/>
                                        </p:tgtEl>
                                        <p:attrNameLst>
                                          <p:attrName>ppt_x</p:attrName>
                                          <p:attrName>ppt_y</p:attrName>
                                        </p:attrNameLst>
                                      </p:cBhvr>
                                      <p:rCtr x="12083" y="-440"/>
                                    </p:animMotion>
                                  </p:childTnLst>
                                </p:cTn>
                              </p:par>
                              <p:par>
                                <p:cTn id="37" presetID="42" presetClass="path" presetSubtype="0" accel="50000" decel="50000" fill="hold" grpId="1" nodeType="withEffect">
                                  <p:stCondLst>
                                    <p:cond delay="0"/>
                                  </p:stCondLst>
                                  <p:childTnLst>
                                    <p:animMotion origin="layout" path="M 3.88889E-6 -1.11111E-6 L 0.07257 0.1007 " pathEditMode="relative" rAng="0" ptsTypes="AA">
                                      <p:cBhvr>
                                        <p:cTn id="38" dur="1000" fill="hold"/>
                                        <p:tgtEl>
                                          <p:spTgt spid="66"/>
                                        </p:tgtEl>
                                        <p:attrNameLst>
                                          <p:attrName>ppt_x</p:attrName>
                                          <p:attrName>ppt_y</p:attrName>
                                        </p:attrNameLst>
                                      </p:cBhvr>
                                      <p:rCtr x="3628" y="5023"/>
                                    </p:animMotion>
                                  </p:childTnLst>
                                </p:cTn>
                              </p:par>
                            </p:childTnLst>
                          </p:cTn>
                        </p:par>
                        <p:par>
                          <p:cTn id="39" fill="hold">
                            <p:stCondLst>
                              <p:cond delay="1500"/>
                            </p:stCondLst>
                            <p:childTnLst>
                              <p:par>
                                <p:cTn id="40" presetID="16" presetClass="exit" presetSubtype="21" fill="hold" grpId="2" nodeType="afterEffect">
                                  <p:stCondLst>
                                    <p:cond delay="0"/>
                                  </p:stCondLst>
                                  <p:childTnLst>
                                    <p:animEffect transition="out" filter="barn(inVertical)">
                                      <p:cBhvr>
                                        <p:cTn id="41" dur="500"/>
                                        <p:tgtEl>
                                          <p:spTgt spid="65"/>
                                        </p:tgtEl>
                                      </p:cBhvr>
                                    </p:animEffect>
                                    <p:set>
                                      <p:cBhvr>
                                        <p:cTn id="42" dur="1" fill="hold">
                                          <p:stCondLst>
                                            <p:cond delay="499"/>
                                          </p:stCondLst>
                                        </p:cTn>
                                        <p:tgtEl>
                                          <p:spTgt spid="65"/>
                                        </p:tgtEl>
                                        <p:attrNameLst>
                                          <p:attrName>style.visibility</p:attrName>
                                        </p:attrNameLst>
                                      </p:cBhvr>
                                      <p:to>
                                        <p:strVal val="hidden"/>
                                      </p:to>
                                    </p:set>
                                  </p:childTnLst>
                                </p:cTn>
                              </p:par>
                              <p:par>
                                <p:cTn id="43" presetID="16" presetClass="exit" presetSubtype="21" fill="hold" grpId="2" nodeType="withEffect">
                                  <p:stCondLst>
                                    <p:cond delay="0"/>
                                  </p:stCondLst>
                                  <p:childTnLst>
                                    <p:animEffect transition="out" filter="barn(inVertical)">
                                      <p:cBhvr>
                                        <p:cTn id="44" dur="500"/>
                                        <p:tgtEl>
                                          <p:spTgt spid="66"/>
                                        </p:tgtEl>
                                      </p:cBhvr>
                                    </p:animEffect>
                                    <p:set>
                                      <p:cBhvr>
                                        <p:cTn id="45" dur="1" fill="hold">
                                          <p:stCondLst>
                                            <p:cond delay="499"/>
                                          </p:stCondLst>
                                        </p:cTn>
                                        <p:tgtEl>
                                          <p:spTgt spid="6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75"/>
                                        </p:tgtEl>
                                        <p:attrNameLst>
                                          <p:attrName>style.visibility</p:attrName>
                                        </p:attrNameLst>
                                      </p:cBhvr>
                                      <p:to>
                                        <p:strVal val="visible"/>
                                      </p:to>
                                    </p:set>
                                    <p:animEffect transition="in" filter="barn(inVertical)">
                                      <p:cBhvr>
                                        <p:cTn id="50" dur="500"/>
                                        <p:tgtEl>
                                          <p:spTgt spid="75"/>
                                        </p:tgtEl>
                                      </p:cBhvr>
                                    </p:animEffect>
                                  </p:childTnLst>
                                </p:cTn>
                              </p:par>
                            </p:childTnLst>
                          </p:cTn>
                        </p:par>
                        <p:par>
                          <p:cTn id="51" fill="hold">
                            <p:stCondLst>
                              <p:cond delay="500"/>
                            </p:stCondLst>
                            <p:childTnLst>
                              <p:par>
                                <p:cTn id="52" presetID="42" presetClass="path" presetSubtype="0" accel="50000" decel="50000" fill="hold" grpId="1" nodeType="afterEffect">
                                  <p:stCondLst>
                                    <p:cond delay="0"/>
                                  </p:stCondLst>
                                  <p:childTnLst>
                                    <p:animMotion origin="layout" path="M 2.5E-6 -1.11111E-6 L 0.06666 -0.28634 " pathEditMode="relative" rAng="0" ptsTypes="AA">
                                      <p:cBhvr>
                                        <p:cTn id="53" dur="1000" fill="hold"/>
                                        <p:tgtEl>
                                          <p:spTgt spid="75"/>
                                        </p:tgtEl>
                                        <p:attrNameLst>
                                          <p:attrName>ppt_x</p:attrName>
                                          <p:attrName>ppt_y</p:attrName>
                                        </p:attrNameLst>
                                      </p:cBhvr>
                                      <p:rCtr x="3333" y="-14329"/>
                                    </p:animMotion>
                                  </p:childTnLst>
                                </p:cTn>
                              </p:par>
                            </p:childTnLst>
                          </p:cTn>
                        </p:par>
                        <p:par>
                          <p:cTn id="54" fill="hold">
                            <p:stCondLst>
                              <p:cond delay="1500"/>
                            </p:stCondLst>
                            <p:childTnLst>
                              <p:par>
                                <p:cTn id="55" presetID="42" presetClass="entr" presetSubtype="0" fill="hold" nodeType="after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fade">
                                      <p:cBhvr>
                                        <p:cTn id="57" dur="500"/>
                                        <p:tgtEl>
                                          <p:spTgt spid="77"/>
                                        </p:tgtEl>
                                      </p:cBhvr>
                                    </p:animEffect>
                                    <p:anim calcmode="lin" valueType="num">
                                      <p:cBhvr>
                                        <p:cTn id="58" dur="500" fill="hold"/>
                                        <p:tgtEl>
                                          <p:spTgt spid="77"/>
                                        </p:tgtEl>
                                        <p:attrNameLst>
                                          <p:attrName>ppt_x</p:attrName>
                                        </p:attrNameLst>
                                      </p:cBhvr>
                                      <p:tavLst>
                                        <p:tav tm="0">
                                          <p:val>
                                            <p:strVal val="#ppt_x"/>
                                          </p:val>
                                        </p:tav>
                                        <p:tav tm="100000">
                                          <p:val>
                                            <p:strVal val="#ppt_x"/>
                                          </p:val>
                                        </p:tav>
                                      </p:tavLst>
                                    </p:anim>
                                    <p:anim calcmode="lin" valueType="num">
                                      <p:cBhvr>
                                        <p:cTn id="59" dur="5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80">
                                            <p:txEl>
                                              <p:pRg st="0" end="0"/>
                                            </p:txEl>
                                          </p:spTgt>
                                        </p:tgtEl>
                                        <p:attrNameLst>
                                          <p:attrName>style.visibility</p:attrName>
                                        </p:attrNameLst>
                                      </p:cBhvr>
                                      <p:to>
                                        <p:strVal val="visible"/>
                                      </p:to>
                                    </p:set>
                                    <p:animEffect transition="in" filter="fade">
                                      <p:cBhvr>
                                        <p:cTn id="64" dur="500"/>
                                        <p:tgtEl>
                                          <p:spTgt spid="80">
                                            <p:txEl>
                                              <p:pRg st="0" end="0"/>
                                            </p:txEl>
                                          </p:spTgt>
                                        </p:tgtEl>
                                      </p:cBhvr>
                                    </p:animEffect>
                                    <p:anim calcmode="lin" valueType="num">
                                      <p:cBhvr>
                                        <p:cTn id="65" dur="5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66" dur="500" fill="hold"/>
                                        <p:tgtEl>
                                          <p:spTgt spid="80">
                                            <p:txEl>
                                              <p:pRg st="0" end="0"/>
                                            </p:txEl>
                                          </p:spTgt>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80">
                                            <p:txEl>
                                              <p:pRg st="1" end="1"/>
                                            </p:txEl>
                                          </p:spTgt>
                                        </p:tgtEl>
                                        <p:attrNameLst>
                                          <p:attrName>style.visibility</p:attrName>
                                        </p:attrNameLst>
                                      </p:cBhvr>
                                      <p:to>
                                        <p:strVal val="visible"/>
                                      </p:to>
                                    </p:set>
                                    <p:animEffect transition="in" filter="fade">
                                      <p:cBhvr>
                                        <p:cTn id="69" dur="500"/>
                                        <p:tgtEl>
                                          <p:spTgt spid="80">
                                            <p:txEl>
                                              <p:pRg st="1" end="1"/>
                                            </p:txEl>
                                          </p:spTgt>
                                        </p:tgtEl>
                                      </p:cBhvr>
                                    </p:animEffect>
                                    <p:anim calcmode="lin" valueType="num">
                                      <p:cBhvr>
                                        <p:cTn id="70" dur="500" fill="hold"/>
                                        <p:tgtEl>
                                          <p:spTgt spid="80">
                                            <p:txEl>
                                              <p:pRg st="1" end="1"/>
                                            </p:txEl>
                                          </p:spTgt>
                                        </p:tgtEl>
                                        <p:attrNameLst>
                                          <p:attrName>ppt_x</p:attrName>
                                        </p:attrNameLst>
                                      </p:cBhvr>
                                      <p:tavLst>
                                        <p:tav tm="0">
                                          <p:val>
                                            <p:strVal val="#ppt_x"/>
                                          </p:val>
                                        </p:tav>
                                        <p:tav tm="100000">
                                          <p:val>
                                            <p:strVal val="#ppt_x"/>
                                          </p:val>
                                        </p:tav>
                                      </p:tavLst>
                                    </p:anim>
                                    <p:anim calcmode="lin" valueType="num">
                                      <p:cBhvr>
                                        <p:cTn id="71" dur="500" fill="hold"/>
                                        <p:tgtEl>
                                          <p:spTgt spid="80">
                                            <p:txEl>
                                              <p:pRg st="1" end="1"/>
                                            </p:txEl>
                                          </p:spTgt>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80">
                                            <p:txEl>
                                              <p:pRg st="2" end="2"/>
                                            </p:txEl>
                                          </p:spTgt>
                                        </p:tgtEl>
                                        <p:attrNameLst>
                                          <p:attrName>style.visibility</p:attrName>
                                        </p:attrNameLst>
                                      </p:cBhvr>
                                      <p:to>
                                        <p:strVal val="visible"/>
                                      </p:to>
                                    </p:set>
                                    <p:animEffect transition="in" filter="fade">
                                      <p:cBhvr>
                                        <p:cTn id="74" dur="500"/>
                                        <p:tgtEl>
                                          <p:spTgt spid="80">
                                            <p:txEl>
                                              <p:pRg st="2" end="2"/>
                                            </p:txEl>
                                          </p:spTgt>
                                        </p:tgtEl>
                                      </p:cBhvr>
                                    </p:animEffect>
                                    <p:anim calcmode="lin" valueType="num">
                                      <p:cBhvr>
                                        <p:cTn id="75" dur="5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76" dur="5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build="p"/>
      <p:bldP spid="53" grpId="0" animBg="1"/>
      <p:bldP spid="53" grpId="1" animBg="1"/>
      <p:bldP spid="53" grpId="2" animBg="1"/>
      <p:bldP spid="64" grpId="0" animBg="1"/>
      <p:bldP spid="64" grpId="1" animBg="1"/>
      <p:bldP spid="64" grpId="2" animBg="1"/>
      <p:bldP spid="65" grpId="0" animBg="1"/>
      <p:bldP spid="65" grpId="1" animBg="1"/>
      <p:bldP spid="65" grpId="2" animBg="1"/>
      <p:bldP spid="66" grpId="0" animBg="1"/>
      <p:bldP spid="66" grpId="1" animBg="1"/>
      <p:bldP spid="66" grpId="2" animBg="1"/>
      <p:bldP spid="75" grpId="0" animBg="1"/>
      <p:bldP spid="75" grpId="1"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normAutofit/>
          </a:bodyPr>
          <a:lstStyle/>
          <a:p>
            <a:r>
              <a:rPr lang="en-US" dirty="0"/>
              <a:t>Colluding Users</a:t>
            </a:r>
          </a:p>
        </p:txBody>
      </p:sp>
      <p:sp>
        <p:nvSpPr>
          <p:cNvPr id="263171" name="Rectangle 3"/>
          <p:cNvSpPr>
            <a:spLocks noGrp="1" noChangeArrowheads="1"/>
          </p:cNvSpPr>
          <p:nvPr>
            <p:ph idx="1"/>
          </p:nvPr>
        </p:nvSpPr>
        <p:spPr/>
        <p:txBody>
          <a:bodyPr>
            <a:normAutofit/>
          </a:bodyPr>
          <a:lstStyle/>
          <a:p>
            <a:r>
              <a:rPr lang="en-US" dirty="0"/>
              <a:t>Why and How of collusion</a:t>
            </a:r>
          </a:p>
          <a:p>
            <a:pPr lvl="1"/>
            <a:r>
              <a:rPr lang="en-US" dirty="0"/>
              <a:t>Collusion gets you points in Maze (incentive system)</a:t>
            </a:r>
          </a:p>
          <a:p>
            <a:pPr lvl="1"/>
            <a:r>
              <a:rPr lang="en-US" dirty="0"/>
              <a:t>Spawn fake users/identities for free</a:t>
            </a:r>
          </a:p>
          <a:p>
            <a:r>
              <a:rPr lang="en-US" dirty="0"/>
              <a:t>Collusion detectors (ICDCS 2007)</a:t>
            </a:r>
          </a:p>
          <a:p>
            <a:pPr lvl="1"/>
            <a:r>
              <a:rPr lang="en-US" dirty="0"/>
              <a:t>Duplicate traffic across links</a:t>
            </a:r>
          </a:p>
          <a:p>
            <a:pPr lvl="1"/>
            <a:r>
              <a:rPr lang="en-US" dirty="0"/>
              <a:t>Pair-wise mutual upload behavior</a:t>
            </a:r>
          </a:p>
          <a:p>
            <a:pPr lvl="1"/>
            <a:r>
              <a:rPr lang="en-US" dirty="0"/>
              <a:t>Peer-to-IP ratio of clients</a:t>
            </a:r>
          </a:p>
          <a:p>
            <a:pPr lvl="1"/>
            <a:r>
              <a:rPr lang="en-US" dirty="0"/>
              <a:t>Traffic concentration</a:t>
            </a:r>
          </a:p>
        </p:txBody>
      </p:sp>
      <p:sp>
        <p:nvSpPr>
          <p:cNvPr id="5"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15</a:t>
            </a:fld>
            <a:endParaRPr lang="en-US" dirty="0"/>
          </a:p>
        </p:txBody>
      </p:sp>
      <p:pic>
        <p:nvPicPr>
          <p:cNvPr id="263176" name="Picture 8"/>
          <p:cNvPicPr>
            <a:picLocks noChangeAspect="1" noChangeArrowheads="1"/>
          </p:cNvPicPr>
          <p:nvPr/>
        </p:nvPicPr>
        <p:blipFill>
          <a:blip r:embed="rId3"/>
          <a:srcRect/>
          <a:stretch>
            <a:fillRect/>
          </a:stretch>
        </p:blipFill>
        <p:spPr bwMode="auto">
          <a:xfrm>
            <a:off x="7380515" y="3897907"/>
            <a:ext cx="3178628" cy="2698836"/>
          </a:xfrm>
          <a:prstGeom prst="rect">
            <a:avLst/>
          </a:prstGeom>
          <a:noFill/>
        </p:spPr>
      </p:pic>
      <p:grpSp>
        <p:nvGrpSpPr>
          <p:cNvPr id="6" name="Group 5"/>
          <p:cNvGrpSpPr/>
          <p:nvPr/>
        </p:nvGrpSpPr>
        <p:grpSpPr>
          <a:xfrm flipH="1">
            <a:off x="3526970" y="5657278"/>
            <a:ext cx="3581399" cy="1015663"/>
            <a:chOff x="1219200" y="4860997"/>
            <a:chExt cx="5181605" cy="1474351"/>
          </a:xfrm>
        </p:grpSpPr>
        <p:sp>
          <p:nvSpPr>
            <p:cNvPr id="7" name="Rectangular Callout 6"/>
            <p:cNvSpPr/>
            <p:nvPr/>
          </p:nvSpPr>
          <p:spPr>
            <a:xfrm>
              <a:off x="1219200" y="4876799"/>
              <a:ext cx="5181601" cy="1384994"/>
            </a:xfrm>
            <a:prstGeom prst="wedgeRectCallout">
              <a:avLst>
                <a:gd name="adj1" fmla="val -62133"/>
                <a:gd name="adj2" fmla="val -31905"/>
              </a:avLst>
            </a:prstGeom>
            <a:solidFill>
              <a:srgbClr val="DA1F28"/>
            </a:solidFill>
            <a:ln w="38100" cap="flat" cmpd="sng" algn="ctr">
              <a:solidFill>
                <a:srgbClr val="DA1F28">
                  <a:lumMod val="50000"/>
                </a:srgbClr>
              </a:solidFill>
              <a:prstDash val="solid"/>
            </a:ln>
            <a:effectLst/>
          </p:spPr>
          <p:txBody>
            <a:bodyPr rtlCol="0" anchor="ctr"/>
            <a:lstStyle/>
            <a:p>
              <a:pPr algn="ctr" defTabSz="914377">
                <a:defRPr/>
              </a:pPr>
              <a:endParaRPr lang="en-US" kern="0">
                <a:solidFill>
                  <a:sysClr val="window" lastClr="FFFFFF"/>
                </a:solidFill>
                <a:latin typeface="Tw Cen MT"/>
              </a:endParaRPr>
            </a:p>
          </p:txBody>
        </p:sp>
        <p:sp>
          <p:nvSpPr>
            <p:cNvPr id="8" name="TextBox 7"/>
            <p:cNvSpPr txBox="1"/>
            <p:nvPr/>
          </p:nvSpPr>
          <p:spPr>
            <a:xfrm>
              <a:off x="1219204" y="4860997"/>
              <a:ext cx="5181601" cy="1474351"/>
            </a:xfrm>
            <a:prstGeom prst="rect">
              <a:avLst/>
            </a:prstGeom>
            <a:noFill/>
          </p:spPr>
          <p:txBody>
            <a:bodyPr wrap="square" rtlCol="0">
              <a:spAutoFit/>
            </a:bodyPr>
            <a:lstStyle/>
            <a:p>
              <a:pPr marL="0" lvl="1" algn="ctr"/>
              <a:r>
                <a:rPr lang="en-US" sz="2000" dirty="0">
                  <a:solidFill>
                    <a:schemeClr val="bg1"/>
                  </a:solidFill>
                </a:rPr>
                <a:t>Duplicate transfer graph</a:t>
              </a:r>
              <a:r>
                <a:rPr lang="en-US" sz="2000" dirty="0">
                  <a:solidFill>
                    <a:schemeClr val="bg1"/>
                  </a:solidFill>
                  <a:sym typeface="Wingdings" pitchFamily="2" charset="2"/>
                </a:rPr>
                <a:t>: 100 links w/ highest duplicate</a:t>
              </a:r>
            </a:p>
            <a:p>
              <a:pPr marL="0" lvl="1" algn="ctr"/>
              <a:r>
                <a:rPr lang="en-US" sz="2000" dirty="0">
                  <a:solidFill>
                    <a:schemeClr val="bg1"/>
                  </a:solidFill>
                </a:rPr>
                <a:t>transfer rates</a:t>
              </a:r>
            </a:p>
          </p:txBody>
        </p:sp>
      </p:grpSp>
      <p:sp>
        <p:nvSpPr>
          <p:cNvPr id="9" name="Rounded Rectangle 8"/>
          <p:cNvSpPr/>
          <p:nvPr/>
        </p:nvSpPr>
        <p:spPr>
          <a:xfrm>
            <a:off x="1996773" y="2583771"/>
            <a:ext cx="5699428" cy="518660"/>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flipH="1">
            <a:off x="6999513" y="1367393"/>
            <a:ext cx="3015344" cy="584911"/>
            <a:chOff x="1219200" y="4876799"/>
            <a:chExt cx="5181601" cy="1384994"/>
          </a:xfrm>
        </p:grpSpPr>
        <p:sp>
          <p:nvSpPr>
            <p:cNvPr id="11" name="Rectangular Callout 10"/>
            <p:cNvSpPr/>
            <p:nvPr/>
          </p:nvSpPr>
          <p:spPr>
            <a:xfrm>
              <a:off x="1219200" y="4876799"/>
              <a:ext cx="5181601" cy="1384994"/>
            </a:xfrm>
            <a:prstGeom prst="wedgeRectCallout">
              <a:avLst>
                <a:gd name="adj1" fmla="val 41211"/>
                <a:gd name="adj2" fmla="val 165476"/>
              </a:avLst>
            </a:prstGeom>
            <a:solidFill>
              <a:srgbClr val="DA1F28"/>
            </a:solidFill>
            <a:ln w="38100" cap="flat" cmpd="sng" algn="ctr">
              <a:solidFill>
                <a:srgbClr val="DA1F28">
                  <a:lumMod val="50000"/>
                </a:srgbClr>
              </a:solidFill>
              <a:prstDash val="solid"/>
            </a:ln>
            <a:effectLst/>
          </p:spPr>
          <p:txBody>
            <a:bodyPr rtlCol="0" anchor="ctr"/>
            <a:lstStyle/>
            <a:p>
              <a:pPr algn="ctr" defTabSz="914377">
                <a:defRPr/>
              </a:pPr>
              <a:endParaRPr lang="en-US" kern="0">
                <a:solidFill>
                  <a:sysClr val="window" lastClr="FFFFFF"/>
                </a:solidFill>
                <a:latin typeface="Tw Cen MT"/>
              </a:endParaRPr>
            </a:p>
          </p:txBody>
        </p:sp>
        <p:sp>
          <p:nvSpPr>
            <p:cNvPr id="12" name="TextBox 11"/>
            <p:cNvSpPr txBox="1"/>
            <p:nvPr/>
          </p:nvSpPr>
          <p:spPr>
            <a:xfrm>
              <a:off x="1653728" y="5022710"/>
              <a:ext cx="4312544" cy="1093164"/>
            </a:xfrm>
            <a:prstGeom prst="rect">
              <a:avLst/>
            </a:prstGeom>
            <a:noFill/>
          </p:spPr>
          <p:txBody>
            <a:bodyPr wrap="square" rtlCol="0">
              <a:spAutoFit/>
            </a:bodyPr>
            <a:lstStyle/>
            <a:p>
              <a:pPr marL="0" lvl="1" algn="ctr"/>
              <a:r>
                <a:rPr lang="en-US" sz="2400" dirty="0">
                  <a:solidFill>
                    <a:schemeClr val="bg1"/>
                  </a:solidFill>
                </a:rPr>
                <a:t>The Sybil Attack</a:t>
              </a:r>
            </a:p>
          </p:txBody>
        </p:sp>
      </p:grpSp>
    </p:spTree>
    <p:extLst>
      <p:ext uri="{BB962C8B-B14F-4D97-AF65-F5344CB8AC3E}">
        <p14:creationId xmlns:p14="http://schemas.microsoft.com/office/powerpoint/2010/main" val="395861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63171">
                                            <p:txEl>
                                              <p:pRg st="3" end="3"/>
                                            </p:txEl>
                                          </p:spTgt>
                                        </p:tgtEl>
                                        <p:attrNameLst>
                                          <p:attrName>style.visibility</p:attrName>
                                        </p:attrNameLst>
                                      </p:cBhvr>
                                      <p:to>
                                        <p:strVal val="visible"/>
                                      </p:to>
                                    </p:set>
                                    <p:animEffect transition="in" filter="fade">
                                      <p:cBhvr>
                                        <p:cTn id="18" dur="500"/>
                                        <p:tgtEl>
                                          <p:spTgt spid="263171">
                                            <p:txEl>
                                              <p:pRg st="3" end="3"/>
                                            </p:txEl>
                                          </p:spTgt>
                                        </p:tgtEl>
                                      </p:cBhvr>
                                    </p:animEffect>
                                    <p:anim calcmode="lin" valueType="num">
                                      <p:cBhvr>
                                        <p:cTn id="19" dur="500" fill="hold"/>
                                        <p:tgtEl>
                                          <p:spTgt spid="263171">
                                            <p:txEl>
                                              <p:pRg st="3" end="3"/>
                                            </p:txEl>
                                          </p:spTgt>
                                        </p:tgtEl>
                                        <p:attrNameLst>
                                          <p:attrName>ppt_x</p:attrName>
                                        </p:attrNameLst>
                                      </p:cBhvr>
                                      <p:tavLst>
                                        <p:tav tm="0">
                                          <p:val>
                                            <p:strVal val="#ppt_x"/>
                                          </p:val>
                                        </p:tav>
                                        <p:tav tm="100000">
                                          <p:val>
                                            <p:strVal val="#ppt_x"/>
                                          </p:val>
                                        </p:tav>
                                      </p:tavLst>
                                    </p:anim>
                                    <p:anim calcmode="lin" valueType="num">
                                      <p:cBhvr>
                                        <p:cTn id="20" dur="500" fill="hold"/>
                                        <p:tgtEl>
                                          <p:spTgt spid="263171">
                                            <p:txEl>
                                              <p:pRg st="3" end="3"/>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63171">
                                            <p:txEl>
                                              <p:pRg st="4" end="4"/>
                                            </p:txEl>
                                          </p:spTgt>
                                        </p:tgtEl>
                                        <p:attrNameLst>
                                          <p:attrName>style.visibility</p:attrName>
                                        </p:attrNameLst>
                                      </p:cBhvr>
                                      <p:to>
                                        <p:strVal val="visible"/>
                                      </p:to>
                                    </p:set>
                                    <p:animEffect transition="in" filter="fade">
                                      <p:cBhvr>
                                        <p:cTn id="23" dur="500"/>
                                        <p:tgtEl>
                                          <p:spTgt spid="263171">
                                            <p:txEl>
                                              <p:pRg st="4" end="4"/>
                                            </p:txEl>
                                          </p:spTgt>
                                        </p:tgtEl>
                                      </p:cBhvr>
                                    </p:animEffect>
                                    <p:anim calcmode="lin" valueType="num">
                                      <p:cBhvr>
                                        <p:cTn id="24" dur="500" fill="hold"/>
                                        <p:tgtEl>
                                          <p:spTgt spid="263171">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263171">
                                            <p:txEl>
                                              <p:pRg st="4" end="4"/>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63171">
                                            <p:txEl>
                                              <p:pRg st="5" end="5"/>
                                            </p:txEl>
                                          </p:spTgt>
                                        </p:tgtEl>
                                        <p:attrNameLst>
                                          <p:attrName>style.visibility</p:attrName>
                                        </p:attrNameLst>
                                      </p:cBhvr>
                                      <p:to>
                                        <p:strVal val="visible"/>
                                      </p:to>
                                    </p:set>
                                    <p:animEffect transition="in" filter="fade">
                                      <p:cBhvr>
                                        <p:cTn id="28" dur="500"/>
                                        <p:tgtEl>
                                          <p:spTgt spid="263171">
                                            <p:txEl>
                                              <p:pRg st="5" end="5"/>
                                            </p:txEl>
                                          </p:spTgt>
                                        </p:tgtEl>
                                      </p:cBhvr>
                                    </p:animEffect>
                                    <p:anim calcmode="lin" valueType="num">
                                      <p:cBhvr>
                                        <p:cTn id="29" dur="500" fill="hold"/>
                                        <p:tgtEl>
                                          <p:spTgt spid="263171">
                                            <p:txEl>
                                              <p:pRg st="5" end="5"/>
                                            </p:txEl>
                                          </p:spTgt>
                                        </p:tgtEl>
                                        <p:attrNameLst>
                                          <p:attrName>ppt_x</p:attrName>
                                        </p:attrNameLst>
                                      </p:cBhvr>
                                      <p:tavLst>
                                        <p:tav tm="0">
                                          <p:val>
                                            <p:strVal val="#ppt_x"/>
                                          </p:val>
                                        </p:tav>
                                        <p:tav tm="100000">
                                          <p:val>
                                            <p:strVal val="#ppt_x"/>
                                          </p:val>
                                        </p:tav>
                                      </p:tavLst>
                                    </p:anim>
                                    <p:anim calcmode="lin" valueType="num">
                                      <p:cBhvr>
                                        <p:cTn id="30" dur="500" fill="hold"/>
                                        <p:tgtEl>
                                          <p:spTgt spid="263171">
                                            <p:txEl>
                                              <p:pRg st="5" end="5"/>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63171">
                                            <p:txEl>
                                              <p:pRg st="6" end="6"/>
                                            </p:txEl>
                                          </p:spTgt>
                                        </p:tgtEl>
                                        <p:attrNameLst>
                                          <p:attrName>style.visibility</p:attrName>
                                        </p:attrNameLst>
                                      </p:cBhvr>
                                      <p:to>
                                        <p:strVal val="visible"/>
                                      </p:to>
                                    </p:set>
                                    <p:animEffect transition="in" filter="fade">
                                      <p:cBhvr>
                                        <p:cTn id="33" dur="500"/>
                                        <p:tgtEl>
                                          <p:spTgt spid="263171">
                                            <p:txEl>
                                              <p:pRg st="6" end="6"/>
                                            </p:txEl>
                                          </p:spTgt>
                                        </p:tgtEl>
                                      </p:cBhvr>
                                    </p:animEffect>
                                    <p:anim calcmode="lin" valueType="num">
                                      <p:cBhvr>
                                        <p:cTn id="34" dur="500" fill="hold"/>
                                        <p:tgtEl>
                                          <p:spTgt spid="263171">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263171">
                                            <p:txEl>
                                              <p:pRg st="6" end="6"/>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63171">
                                            <p:txEl>
                                              <p:pRg st="7" end="7"/>
                                            </p:txEl>
                                          </p:spTgt>
                                        </p:tgtEl>
                                        <p:attrNameLst>
                                          <p:attrName>style.visibility</p:attrName>
                                        </p:attrNameLst>
                                      </p:cBhvr>
                                      <p:to>
                                        <p:strVal val="visible"/>
                                      </p:to>
                                    </p:set>
                                    <p:animEffect transition="in" filter="fade">
                                      <p:cBhvr>
                                        <p:cTn id="38" dur="500"/>
                                        <p:tgtEl>
                                          <p:spTgt spid="263171">
                                            <p:txEl>
                                              <p:pRg st="7" end="7"/>
                                            </p:txEl>
                                          </p:spTgt>
                                        </p:tgtEl>
                                      </p:cBhvr>
                                    </p:animEffect>
                                    <p:anim calcmode="lin" valueType="num">
                                      <p:cBhvr>
                                        <p:cTn id="39" dur="500" fill="hold"/>
                                        <p:tgtEl>
                                          <p:spTgt spid="263171">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3171">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
                            </p:stCondLst>
                            <p:childTnLst>
                              <p:par>
                                <p:cTn id="42" presetID="42" presetClass="entr" presetSubtype="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anim calcmode="lin" valueType="num">
                                      <p:cBhvr>
                                        <p:cTn id="45" dur="500" fill="hold"/>
                                        <p:tgtEl>
                                          <p:spTgt spid="6"/>
                                        </p:tgtEl>
                                        <p:attrNameLst>
                                          <p:attrName>ppt_x</p:attrName>
                                        </p:attrNameLst>
                                      </p:cBhvr>
                                      <p:tavLst>
                                        <p:tav tm="0">
                                          <p:val>
                                            <p:strVal val="#ppt_x"/>
                                          </p:val>
                                        </p:tav>
                                        <p:tav tm="100000">
                                          <p:val>
                                            <p:strVal val="#ppt_x"/>
                                          </p:val>
                                        </p:tav>
                                      </p:tavLst>
                                    </p:anim>
                                    <p:anim calcmode="lin" valueType="num">
                                      <p:cBhvr>
                                        <p:cTn id="46" dur="500" fill="hold"/>
                                        <p:tgtEl>
                                          <p:spTgt spid="6"/>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63176"/>
                                        </p:tgtEl>
                                        <p:attrNameLst>
                                          <p:attrName>style.visibility</p:attrName>
                                        </p:attrNameLst>
                                      </p:cBhvr>
                                      <p:to>
                                        <p:strVal val="visible"/>
                                      </p:to>
                                    </p:set>
                                    <p:animEffect transition="in" filter="fade">
                                      <p:cBhvr>
                                        <p:cTn id="49" dur="500"/>
                                        <p:tgtEl>
                                          <p:spTgt spid="263176"/>
                                        </p:tgtEl>
                                      </p:cBhvr>
                                    </p:animEffect>
                                    <p:anim calcmode="lin" valueType="num">
                                      <p:cBhvr>
                                        <p:cTn id="50" dur="500" fill="hold"/>
                                        <p:tgtEl>
                                          <p:spTgt spid="263176"/>
                                        </p:tgtEl>
                                        <p:attrNameLst>
                                          <p:attrName>ppt_x</p:attrName>
                                        </p:attrNameLst>
                                      </p:cBhvr>
                                      <p:tavLst>
                                        <p:tav tm="0">
                                          <p:val>
                                            <p:strVal val="#ppt_x"/>
                                          </p:val>
                                        </p:tav>
                                        <p:tav tm="100000">
                                          <p:val>
                                            <p:strVal val="#ppt_x"/>
                                          </p:val>
                                        </p:tav>
                                      </p:tavLst>
                                    </p:anim>
                                    <p:anim calcmode="lin" valueType="num">
                                      <p:cBhvr>
                                        <p:cTn id="51" dur="500" fill="hold"/>
                                        <p:tgtEl>
                                          <p:spTgt spid="2631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2" name="Rectangle 4"/>
          <p:cNvSpPr>
            <a:spLocks noGrp="1" noChangeArrowheads="1"/>
          </p:cNvSpPr>
          <p:nvPr>
            <p:ph type="title"/>
          </p:nvPr>
        </p:nvSpPr>
        <p:spPr/>
        <p:txBody>
          <a:bodyPr>
            <a:normAutofit/>
          </a:bodyPr>
          <a:lstStyle/>
          <a:p>
            <a:r>
              <a:rPr lang="en-US" dirty="0"/>
              <a:t>Unstructured P2P Applications</a:t>
            </a:r>
          </a:p>
        </p:txBody>
      </p:sp>
      <p:sp>
        <p:nvSpPr>
          <p:cNvPr id="191493" name="Rectangle 5"/>
          <p:cNvSpPr>
            <a:spLocks noGrp="1" noChangeArrowheads="1"/>
          </p:cNvSpPr>
          <p:nvPr>
            <p:ph idx="1"/>
          </p:nvPr>
        </p:nvSpPr>
        <p:spPr/>
        <p:txBody>
          <a:bodyPr>
            <a:normAutofit/>
          </a:bodyPr>
          <a:lstStyle/>
          <a:p>
            <a:r>
              <a:rPr lang="en-US" dirty="0"/>
              <a:t>Centralized systems have single points of failure</a:t>
            </a:r>
          </a:p>
          <a:p>
            <a:r>
              <a:rPr lang="en-US" dirty="0"/>
              <a:t>Response: fully unstructured P2P</a:t>
            </a:r>
          </a:p>
          <a:p>
            <a:pPr lvl="1"/>
            <a:r>
              <a:rPr lang="en-US" dirty="0"/>
              <a:t>No central server, peers only connect to each other</a:t>
            </a:r>
          </a:p>
          <a:p>
            <a:pPr lvl="1"/>
            <a:r>
              <a:rPr lang="en-US" dirty="0"/>
              <a:t>Queries sent as controlled flood</a:t>
            </a:r>
          </a:p>
          <a:p>
            <a:pPr lvl="1"/>
            <a:r>
              <a:rPr lang="en-US" dirty="0"/>
              <a:t>Later systems are hierarchical for performance reasons</a:t>
            </a:r>
          </a:p>
          <a:p>
            <a:r>
              <a:rPr lang="en-US" dirty="0"/>
              <a:t>Limitations</a:t>
            </a:r>
          </a:p>
          <a:p>
            <a:pPr lvl="1"/>
            <a:r>
              <a:rPr lang="en-US" dirty="0"/>
              <a:t>Bootstrapping: how to join without central knowledge?</a:t>
            </a:r>
          </a:p>
          <a:p>
            <a:pPr lvl="1"/>
            <a:r>
              <a:rPr lang="en-US" dirty="0"/>
              <a:t>Floods of traffic = high network overhead</a:t>
            </a:r>
          </a:p>
          <a:p>
            <a:pPr lvl="1"/>
            <a:r>
              <a:rPr lang="en-US" dirty="0"/>
              <a:t>Probabilistic: can only search a small portion of the system (Why?)</a:t>
            </a:r>
          </a:p>
          <a:p>
            <a:pPr lvl="1"/>
            <a:r>
              <a:rPr lang="en-US" dirty="0"/>
              <a:t>Uncommon files are easily lost (Why?)</a:t>
            </a:r>
          </a:p>
        </p:txBody>
      </p:sp>
      <p:sp>
        <p:nvSpPr>
          <p:cNvPr id="4"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16</a:t>
            </a:fld>
            <a:endParaRPr lang="en-US" dirty="0"/>
          </a:p>
        </p:txBody>
      </p:sp>
    </p:spTree>
    <p:extLst>
      <p:ext uri="{BB962C8B-B14F-4D97-AF65-F5344CB8AC3E}">
        <p14:creationId xmlns:p14="http://schemas.microsoft.com/office/powerpoint/2010/main" val="102283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1493">
                                            <p:txEl>
                                              <p:pRg st="5" end="5"/>
                                            </p:txEl>
                                          </p:spTgt>
                                        </p:tgtEl>
                                        <p:attrNameLst>
                                          <p:attrName>style.visibility</p:attrName>
                                        </p:attrNameLst>
                                      </p:cBhvr>
                                      <p:to>
                                        <p:strVal val="visible"/>
                                      </p:to>
                                    </p:set>
                                    <p:animEffect transition="in" filter="fade">
                                      <p:cBhvr>
                                        <p:cTn id="7" dur="500"/>
                                        <p:tgtEl>
                                          <p:spTgt spid="191493">
                                            <p:txEl>
                                              <p:pRg st="5" end="5"/>
                                            </p:txEl>
                                          </p:spTgt>
                                        </p:tgtEl>
                                      </p:cBhvr>
                                    </p:animEffect>
                                    <p:anim calcmode="lin" valueType="num">
                                      <p:cBhvr>
                                        <p:cTn id="8" dur="500" fill="hold"/>
                                        <p:tgtEl>
                                          <p:spTgt spid="191493">
                                            <p:txEl>
                                              <p:pRg st="5" end="5"/>
                                            </p:txEl>
                                          </p:spTgt>
                                        </p:tgtEl>
                                        <p:attrNameLst>
                                          <p:attrName>ppt_x</p:attrName>
                                        </p:attrNameLst>
                                      </p:cBhvr>
                                      <p:tavLst>
                                        <p:tav tm="0">
                                          <p:val>
                                            <p:strVal val="#ppt_x"/>
                                          </p:val>
                                        </p:tav>
                                        <p:tav tm="100000">
                                          <p:val>
                                            <p:strVal val="#ppt_x"/>
                                          </p:val>
                                        </p:tav>
                                      </p:tavLst>
                                    </p:anim>
                                    <p:anim calcmode="lin" valueType="num">
                                      <p:cBhvr>
                                        <p:cTn id="9" dur="500" fill="hold"/>
                                        <p:tgtEl>
                                          <p:spTgt spid="19149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1493">
                                            <p:txEl>
                                              <p:pRg st="6" end="6"/>
                                            </p:txEl>
                                          </p:spTgt>
                                        </p:tgtEl>
                                        <p:attrNameLst>
                                          <p:attrName>style.visibility</p:attrName>
                                        </p:attrNameLst>
                                      </p:cBhvr>
                                      <p:to>
                                        <p:strVal val="visible"/>
                                      </p:to>
                                    </p:set>
                                    <p:animEffect transition="in" filter="fade">
                                      <p:cBhvr>
                                        <p:cTn id="12" dur="500"/>
                                        <p:tgtEl>
                                          <p:spTgt spid="191493">
                                            <p:txEl>
                                              <p:pRg st="6" end="6"/>
                                            </p:txEl>
                                          </p:spTgt>
                                        </p:tgtEl>
                                      </p:cBhvr>
                                    </p:animEffect>
                                    <p:anim calcmode="lin" valueType="num">
                                      <p:cBhvr>
                                        <p:cTn id="13" dur="500" fill="hold"/>
                                        <p:tgtEl>
                                          <p:spTgt spid="191493">
                                            <p:txEl>
                                              <p:pRg st="6" end="6"/>
                                            </p:txEl>
                                          </p:spTgt>
                                        </p:tgtEl>
                                        <p:attrNameLst>
                                          <p:attrName>ppt_x</p:attrName>
                                        </p:attrNameLst>
                                      </p:cBhvr>
                                      <p:tavLst>
                                        <p:tav tm="0">
                                          <p:val>
                                            <p:strVal val="#ppt_x"/>
                                          </p:val>
                                        </p:tav>
                                        <p:tav tm="100000">
                                          <p:val>
                                            <p:strVal val="#ppt_x"/>
                                          </p:val>
                                        </p:tav>
                                      </p:tavLst>
                                    </p:anim>
                                    <p:anim calcmode="lin" valueType="num">
                                      <p:cBhvr>
                                        <p:cTn id="14" dur="500" fill="hold"/>
                                        <p:tgtEl>
                                          <p:spTgt spid="191493">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1493">
                                            <p:txEl>
                                              <p:pRg st="7" end="7"/>
                                            </p:txEl>
                                          </p:spTgt>
                                        </p:tgtEl>
                                        <p:attrNameLst>
                                          <p:attrName>style.visibility</p:attrName>
                                        </p:attrNameLst>
                                      </p:cBhvr>
                                      <p:to>
                                        <p:strVal val="visible"/>
                                      </p:to>
                                    </p:set>
                                    <p:animEffect transition="in" filter="fade">
                                      <p:cBhvr>
                                        <p:cTn id="17" dur="500"/>
                                        <p:tgtEl>
                                          <p:spTgt spid="191493">
                                            <p:txEl>
                                              <p:pRg st="7" end="7"/>
                                            </p:txEl>
                                          </p:spTgt>
                                        </p:tgtEl>
                                      </p:cBhvr>
                                    </p:animEffect>
                                    <p:anim calcmode="lin" valueType="num">
                                      <p:cBhvr>
                                        <p:cTn id="18" dur="500" fill="hold"/>
                                        <p:tgtEl>
                                          <p:spTgt spid="191493">
                                            <p:txEl>
                                              <p:pRg st="7" end="7"/>
                                            </p:txEl>
                                          </p:spTgt>
                                        </p:tgtEl>
                                        <p:attrNameLst>
                                          <p:attrName>ppt_x</p:attrName>
                                        </p:attrNameLst>
                                      </p:cBhvr>
                                      <p:tavLst>
                                        <p:tav tm="0">
                                          <p:val>
                                            <p:strVal val="#ppt_x"/>
                                          </p:val>
                                        </p:tav>
                                        <p:tav tm="100000">
                                          <p:val>
                                            <p:strVal val="#ppt_x"/>
                                          </p:val>
                                        </p:tav>
                                      </p:tavLst>
                                    </p:anim>
                                    <p:anim calcmode="lin" valueType="num">
                                      <p:cBhvr>
                                        <p:cTn id="19" dur="500" fill="hold"/>
                                        <p:tgtEl>
                                          <p:spTgt spid="191493">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91493">
                                            <p:txEl>
                                              <p:pRg st="8" end="8"/>
                                            </p:txEl>
                                          </p:spTgt>
                                        </p:tgtEl>
                                        <p:attrNameLst>
                                          <p:attrName>style.visibility</p:attrName>
                                        </p:attrNameLst>
                                      </p:cBhvr>
                                      <p:to>
                                        <p:strVal val="visible"/>
                                      </p:to>
                                    </p:set>
                                    <p:animEffect transition="in" filter="fade">
                                      <p:cBhvr>
                                        <p:cTn id="22" dur="500"/>
                                        <p:tgtEl>
                                          <p:spTgt spid="191493">
                                            <p:txEl>
                                              <p:pRg st="8" end="8"/>
                                            </p:txEl>
                                          </p:spTgt>
                                        </p:tgtEl>
                                      </p:cBhvr>
                                    </p:animEffect>
                                    <p:anim calcmode="lin" valueType="num">
                                      <p:cBhvr>
                                        <p:cTn id="23" dur="500" fill="hold"/>
                                        <p:tgtEl>
                                          <p:spTgt spid="191493">
                                            <p:txEl>
                                              <p:pRg st="8" end="8"/>
                                            </p:txEl>
                                          </p:spTgt>
                                        </p:tgtEl>
                                        <p:attrNameLst>
                                          <p:attrName>ppt_x</p:attrName>
                                        </p:attrNameLst>
                                      </p:cBhvr>
                                      <p:tavLst>
                                        <p:tav tm="0">
                                          <p:val>
                                            <p:strVal val="#ppt_x"/>
                                          </p:val>
                                        </p:tav>
                                        <p:tav tm="100000">
                                          <p:val>
                                            <p:strVal val="#ppt_x"/>
                                          </p:val>
                                        </p:tav>
                                      </p:tavLst>
                                    </p:anim>
                                    <p:anim calcmode="lin" valueType="num">
                                      <p:cBhvr>
                                        <p:cTn id="24" dur="500" fill="hold"/>
                                        <p:tgtEl>
                                          <p:spTgt spid="191493">
                                            <p:txEl>
                                              <p:pRg st="8" end="8"/>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91493">
                                            <p:txEl>
                                              <p:pRg st="9" end="9"/>
                                            </p:txEl>
                                          </p:spTgt>
                                        </p:tgtEl>
                                        <p:attrNameLst>
                                          <p:attrName>style.visibility</p:attrName>
                                        </p:attrNameLst>
                                      </p:cBhvr>
                                      <p:to>
                                        <p:strVal val="visible"/>
                                      </p:to>
                                    </p:set>
                                    <p:animEffect transition="in" filter="fade">
                                      <p:cBhvr>
                                        <p:cTn id="27" dur="500"/>
                                        <p:tgtEl>
                                          <p:spTgt spid="191493">
                                            <p:txEl>
                                              <p:pRg st="9" end="9"/>
                                            </p:txEl>
                                          </p:spTgt>
                                        </p:tgtEl>
                                      </p:cBhvr>
                                    </p:animEffect>
                                    <p:anim calcmode="lin" valueType="num">
                                      <p:cBhvr>
                                        <p:cTn id="28" dur="500" fill="hold"/>
                                        <p:tgtEl>
                                          <p:spTgt spid="191493">
                                            <p:txEl>
                                              <p:pRg st="9" end="9"/>
                                            </p:txEl>
                                          </p:spTgt>
                                        </p:tgtEl>
                                        <p:attrNameLst>
                                          <p:attrName>ppt_x</p:attrName>
                                        </p:attrNameLst>
                                      </p:cBhvr>
                                      <p:tavLst>
                                        <p:tav tm="0">
                                          <p:val>
                                            <p:strVal val="#ppt_x"/>
                                          </p:val>
                                        </p:tav>
                                        <p:tav tm="100000">
                                          <p:val>
                                            <p:strVal val="#ppt_x"/>
                                          </p:val>
                                        </p:tav>
                                      </p:tavLst>
                                    </p:anim>
                                    <p:anim calcmode="lin" valueType="num">
                                      <p:cBhvr>
                                        <p:cTn id="29" dur="500" fill="hold"/>
                                        <p:tgtEl>
                                          <p:spTgt spid="19149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normAutofit/>
          </a:bodyPr>
          <a:lstStyle/>
          <a:p>
            <a:r>
              <a:rPr lang="en-US"/>
              <a:t>Gnutella</a:t>
            </a:r>
          </a:p>
        </p:txBody>
      </p:sp>
      <p:sp>
        <p:nvSpPr>
          <p:cNvPr id="196611" name="Rectangle 3"/>
          <p:cNvSpPr>
            <a:spLocks noGrp="1" noChangeArrowheads="1"/>
          </p:cNvSpPr>
          <p:nvPr>
            <p:ph idx="1"/>
          </p:nvPr>
        </p:nvSpPr>
        <p:spPr/>
        <p:txBody>
          <a:bodyPr>
            <a:normAutofit fontScale="92500" lnSpcReduction="10000"/>
          </a:bodyPr>
          <a:lstStyle/>
          <a:p>
            <a:r>
              <a:rPr lang="en-US" dirty="0"/>
              <a:t>First massively popular unstructured P2P application</a:t>
            </a:r>
          </a:p>
          <a:p>
            <a:pPr lvl="1"/>
            <a:r>
              <a:rPr lang="en-US" dirty="0"/>
              <a:t>Justin Frankel, </a:t>
            </a:r>
            <a:r>
              <a:rPr lang="en-US" dirty="0" err="1"/>
              <a:t>Nullsoft</a:t>
            </a:r>
            <a:r>
              <a:rPr lang="en-US" dirty="0"/>
              <a:t>, 2000</a:t>
            </a:r>
          </a:p>
          <a:p>
            <a:pPr lvl="1"/>
            <a:r>
              <a:rPr lang="en-US" dirty="0"/>
              <a:t>AOL was not happy at all</a:t>
            </a:r>
          </a:p>
          <a:p>
            <a:r>
              <a:rPr lang="en-US" dirty="0"/>
              <a:t>Original design: flat network</a:t>
            </a:r>
          </a:p>
          <a:p>
            <a:pPr lvl="1"/>
            <a:r>
              <a:rPr lang="en-US" dirty="0"/>
              <a:t>Join via bootstrap node</a:t>
            </a:r>
          </a:p>
          <a:p>
            <a:pPr lvl="1"/>
            <a:r>
              <a:rPr lang="en-US" dirty="0"/>
              <a:t>Connect to random set of existing hosts</a:t>
            </a:r>
          </a:p>
          <a:p>
            <a:pPr lvl="1"/>
            <a:r>
              <a:rPr lang="en-US" dirty="0"/>
              <a:t>Resolve queries by localized flooding</a:t>
            </a:r>
          </a:p>
          <a:p>
            <a:pPr lvl="2"/>
            <a:r>
              <a:rPr lang="en-US" dirty="0"/>
              <a:t>Time to live fields limit hops</a:t>
            </a:r>
          </a:p>
          <a:p>
            <a:r>
              <a:rPr lang="en-US" dirty="0"/>
              <a:t>Recent incarnations use hierarchical structure</a:t>
            </a:r>
          </a:p>
          <a:p>
            <a:r>
              <a:rPr lang="en-US" dirty="0"/>
              <a:t>Problems</a:t>
            </a:r>
          </a:p>
          <a:p>
            <a:pPr lvl="1"/>
            <a:r>
              <a:rPr lang="en-US" dirty="0"/>
              <a:t>High bandwidth costs in control messages</a:t>
            </a:r>
          </a:p>
          <a:p>
            <a:pPr lvl="1"/>
            <a:r>
              <a:rPr lang="en-US" dirty="0"/>
              <a:t>Flood of queries took up all avail b/w for dialup users</a:t>
            </a:r>
          </a:p>
        </p:txBody>
      </p:sp>
      <p:sp>
        <p:nvSpPr>
          <p:cNvPr id="4"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17</a:t>
            </a:fld>
            <a:endParaRPr lang="en-US" dirty="0"/>
          </a:p>
        </p:txBody>
      </p:sp>
      <p:pic>
        <p:nvPicPr>
          <p:cNvPr id="3074" name="Picture 2" descr="D:\Classes\CS 4700\assets\Gnutella-Logo-Lar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3832" y="2133600"/>
            <a:ext cx="2078037" cy="207803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802250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loud 40"/>
          <p:cNvSpPr/>
          <p:nvPr/>
        </p:nvSpPr>
        <p:spPr>
          <a:xfrm>
            <a:off x="1676400" y="1665515"/>
            <a:ext cx="8697685" cy="5028523"/>
          </a:xfrm>
          <a:prstGeom prst="cloud">
            <a:avLst/>
          </a:prstGeom>
          <a:solidFill>
            <a:schemeClr val="bg2"/>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5" name="Straight Connector 154"/>
          <p:cNvCxnSpPr/>
          <p:nvPr/>
        </p:nvCxnSpPr>
        <p:spPr>
          <a:xfrm>
            <a:off x="7380738" y="2575891"/>
            <a:ext cx="1005567" cy="101940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66242" name="Rectangle 2"/>
          <p:cNvSpPr>
            <a:spLocks noGrp="1" noChangeArrowheads="1"/>
          </p:cNvSpPr>
          <p:nvPr>
            <p:ph type="title"/>
          </p:nvPr>
        </p:nvSpPr>
        <p:spPr/>
        <p:txBody>
          <a:bodyPr>
            <a:normAutofit/>
          </a:bodyPr>
          <a:lstStyle/>
          <a:p>
            <a:r>
              <a:rPr lang="en-US" dirty="0"/>
              <a:t>File Search via Flooding in Gnutella</a:t>
            </a:r>
          </a:p>
        </p:txBody>
      </p:sp>
      <p:sp>
        <p:nvSpPr>
          <p:cNvPr id="3" name="Content Placeholder 2"/>
          <p:cNvSpPr>
            <a:spLocks noGrp="1"/>
          </p:cNvSpPr>
          <p:nvPr>
            <p:ph idx="1"/>
          </p:nvPr>
        </p:nvSpPr>
        <p:spPr/>
        <p:txBody>
          <a:bodyPr/>
          <a:lstStyle/>
          <a:p>
            <a:endParaRPr lang="en-US" dirty="0"/>
          </a:p>
        </p:txBody>
      </p:sp>
      <p:sp>
        <p:nvSpPr>
          <p:cNvPr id="40"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18</a:t>
            </a:fld>
            <a:endParaRPr lang="en-US" dirty="0"/>
          </a:p>
        </p:txBody>
      </p:sp>
      <p:cxnSp>
        <p:nvCxnSpPr>
          <p:cNvPr id="57" name="Straight Connector 56"/>
          <p:cNvCxnSpPr/>
          <p:nvPr/>
        </p:nvCxnSpPr>
        <p:spPr>
          <a:xfrm flipV="1">
            <a:off x="4680467" y="2715693"/>
            <a:ext cx="1295787" cy="18482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3267795" y="2884199"/>
            <a:ext cx="1412672" cy="34266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2907866" y="3226859"/>
            <a:ext cx="359929" cy="128451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267795" y="3226860"/>
            <a:ext cx="1086327" cy="10999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2907865" y="4359093"/>
            <a:ext cx="1446256" cy="12008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3701431" y="4359092"/>
            <a:ext cx="652691" cy="12842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flipV="1">
            <a:off x="2907866" y="4479177"/>
            <a:ext cx="793567" cy="115298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4354121" y="4032747"/>
            <a:ext cx="1412672" cy="34266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5645251" y="3711755"/>
            <a:ext cx="1412672" cy="34266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5929737" y="2584717"/>
            <a:ext cx="1467331" cy="14728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4680467" y="2884407"/>
            <a:ext cx="1086327" cy="114834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flipV="1">
            <a:off x="4680467" y="2911063"/>
            <a:ext cx="2377456" cy="7953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7057921" y="2584716"/>
            <a:ext cx="339147" cy="115423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6351587" y="3633715"/>
            <a:ext cx="706336" cy="167209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flipV="1">
            <a:off x="5766796" y="4065294"/>
            <a:ext cx="1940289" cy="103300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3701433" y="5523981"/>
            <a:ext cx="1497175" cy="10817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4354123" y="4391639"/>
            <a:ext cx="844484" cy="113234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5198607" y="4054415"/>
            <a:ext cx="568187" cy="146956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4354123" y="2911061"/>
            <a:ext cx="326344" cy="141571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7397070" y="2584717"/>
            <a:ext cx="310015" cy="247095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7397069" y="2584717"/>
            <a:ext cx="1603825" cy="3682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8321672" y="2621539"/>
            <a:ext cx="679221" cy="108486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8321673" y="3633716"/>
            <a:ext cx="1005567" cy="101940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9000894" y="2584718"/>
            <a:ext cx="326345" cy="199707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7723414" y="4653122"/>
            <a:ext cx="1603825" cy="44517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7057923" y="3706404"/>
            <a:ext cx="2269316" cy="87539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flipV="1">
            <a:off x="5766794" y="4065294"/>
            <a:ext cx="584793" cy="1240519"/>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42" name="Picture 2" descr="D:\Classe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5085" y="5317035"/>
            <a:ext cx="652691" cy="652691"/>
          </a:xfrm>
          <a:prstGeom prst="rect">
            <a:avLst/>
          </a:prstGeom>
          <a:noFill/>
          <a:extLst>
            <a:ext uri="{909E8E84-426E-40dd-AFC4-6F175D3DCCD1}">
              <a14:hiddenFill xmlns="" xmlns:a14="http://schemas.microsoft.com/office/drawing/2010/main">
                <a:solidFill>
                  <a:srgbClr val="FFFFFF"/>
                </a:solidFill>
              </a14:hiddenFill>
            </a:ext>
          </a:extLst>
        </p:spPr>
      </p:pic>
      <p:pic>
        <p:nvPicPr>
          <p:cNvPr id="43" name="Picture 2" descr="D:\Classe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1520" y="4185028"/>
            <a:ext cx="652691" cy="652691"/>
          </a:xfrm>
          <a:prstGeom prst="rect">
            <a:avLst/>
          </a:prstGeom>
          <a:noFill/>
          <a:extLst>
            <a:ext uri="{909E8E84-426E-40dd-AFC4-6F175D3DCCD1}">
              <a14:hiddenFill xmlns="" xmlns:a14="http://schemas.microsoft.com/office/drawing/2010/main">
                <a:solidFill>
                  <a:srgbClr val="FFFFFF"/>
                </a:solidFill>
              </a14:hiddenFill>
            </a:ext>
          </a:extLst>
        </p:spPr>
      </p:pic>
      <p:pic>
        <p:nvPicPr>
          <p:cNvPr id="44" name="Picture 2" descr="D:\Classe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7776" y="4032747"/>
            <a:ext cx="652691" cy="652691"/>
          </a:xfrm>
          <a:prstGeom prst="rect">
            <a:avLst/>
          </a:prstGeom>
          <a:noFill/>
          <a:extLst>
            <a:ext uri="{909E8E84-426E-40dd-AFC4-6F175D3DCCD1}">
              <a14:hiddenFill xmlns="" xmlns:a14="http://schemas.microsoft.com/office/drawing/2010/main">
                <a:solidFill>
                  <a:srgbClr val="FFFFFF"/>
                </a:solidFill>
              </a14:hiddenFill>
            </a:ext>
          </a:extLst>
        </p:spPr>
      </p:pic>
      <p:pic>
        <p:nvPicPr>
          <p:cNvPr id="45" name="Picture 2" descr="D:\Classe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1449" y="2900513"/>
            <a:ext cx="652691" cy="652691"/>
          </a:xfrm>
          <a:prstGeom prst="rect">
            <a:avLst/>
          </a:prstGeom>
          <a:noFill/>
          <a:extLst>
            <a:ext uri="{909E8E84-426E-40dd-AFC4-6F175D3DCCD1}">
              <a14:hiddenFill xmlns="" xmlns:a14="http://schemas.microsoft.com/office/drawing/2010/main">
                <a:solidFill>
                  <a:srgbClr val="FFFFFF"/>
                </a:solidFill>
              </a14:hiddenFill>
            </a:ext>
          </a:extLst>
        </p:spPr>
      </p:pic>
      <p:pic>
        <p:nvPicPr>
          <p:cNvPr id="46" name="Picture 2" descr="D:\Classe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4121" y="2574169"/>
            <a:ext cx="652691" cy="652691"/>
          </a:xfrm>
          <a:prstGeom prst="rect">
            <a:avLst/>
          </a:prstGeom>
          <a:noFill/>
          <a:extLst>
            <a:ext uri="{909E8E84-426E-40dd-AFC4-6F175D3DCCD1}">
              <a14:hiddenFill xmlns="" xmlns:a14="http://schemas.microsoft.com/office/drawing/2010/main">
                <a:solidFill>
                  <a:srgbClr val="FFFFFF"/>
                </a:solidFill>
              </a14:hiddenFill>
            </a:ext>
          </a:extLst>
        </p:spPr>
      </p:pic>
      <p:pic>
        <p:nvPicPr>
          <p:cNvPr id="47" name="Picture 2" descr="D:\Classe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8896" y="2400224"/>
            <a:ext cx="652691" cy="652691"/>
          </a:xfrm>
          <a:prstGeom prst="rect">
            <a:avLst/>
          </a:prstGeom>
          <a:noFill/>
          <a:extLst>
            <a:ext uri="{909E8E84-426E-40dd-AFC4-6F175D3DCCD1}">
              <a14:hiddenFill xmlns="" xmlns:a14="http://schemas.microsoft.com/office/drawing/2010/main">
                <a:solidFill>
                  <a:srgbClr val="FFFFFF"/>
                </a:solidFill>
              </a14:hiddenFill>
            </a:ext>
          </a:extLst>
        </p:spPr>
      </p:pic>
      <p:pic>
        <p:nvPicPr>
          <p:cNvPr id="48" name="Picture 2" descr="D:\Classe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551" y="3738948"/>
            <a:ext cx="652691" cy="652691"/>
          </a:xfrm>
          <a:prstGeom prst="rect">
            <a:avLst/>
          </a:prstGeom>
          <a:noFill/>
          <a:extLst>
            <a:ext uri="{909E8E84-426E-40dd-AFC4-6F175D3DCCD1}">
              <a14:hiddenFill xmlns="" xmlns:a14="http://schemas.microsoft.com/office/drawing/2010/main">
                <a:solidFill>
                  <a:srgbClr val="FFFFFF"/>
                </a:solidFill>
              </a14:hiddenFill>
            </a:ext>
          </a:extLst>
        </p:spPr>
      </p:pic>
      <p:pic>
        <p:nvPicPr>
          <p:cNvPr id="49" name="Picture 2" descr="D:\Classe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261" y="5197633"/>
            <a:ext cx="652691" cy="652691"/>
          </a:xfrm>
          <a:prstGeom prst="rect">
            <a:avLst/>
          </a:prstGeom>
          <a:noFill/>
          <a:extLst>
            <a:ext uri="{909E8E84-426E-40dd-AFC4-6F175D3DCCD1}">
              <a14:hiddenFill xmlns="" xmlns:a14="http://schemas.microsoft.com/office/drawing/2010/main">
                <a:solidFill>
                  <a:srgbClr val="FFFFFF"/>
                </a:solidFill>
              </a14:hiddenFill>
            </a:ext>
          </a:extLst>
        </p:spPr>
      </p:pic>
      <p:pic>
        <p:nvPicPr>
          <p:cNvPr id="50" name="Picture 2" descr="D:\Classe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6253" y="4979465"/>
            <a:ext cx="652691" cy="652691"/>
          </a:xfrm>
          <a:prstGeom prst="rect">
            <a:avLst/>
          </a:prstGeom>
          <a:noFill/>
          <a:extLst>
            <a:ext uri="{909E8E84-426E-40dd-AFC4-6F175D3DCCD1}">
              <a14:hiddenFill xmlns="" xmlns:a14="http://schemas.microsoft.com/office/drawing/2010/main">
                <a:solidFill>
                  <a:srgbClr val="FFFFFF"/>
                </a:solidFill>
              </a14:hiddenFill>
            </a:ext>
          </a:extLst>
        </p:spPr>
      </p:pic>
      <p:pic>
        <p:nvPicPr>
          <p:cNvPr id="51" name="Picture 2" descr="D:\Classe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0723" y="2258371"/>
            <a:ext cx="652691" cy="652691"/>
          </a:xfrm>
          <a:prstGeom prst="rect">
            <a:avLst/>
          </a:prstGeom>
          <a:noFill/>
          <a:extLst>
            <a:ext uri="{909E8E84-426E-40dd-AFC4-6F175D3DCCD1}">
              <a14:hiddenFill xmlns="" xmlns:a14="http://schemas.microsoft.com/office/drawing/2010/main">
                <a:solidFill>
                  <a:srgbClr val="FFFFFF"/>
                </a:solidFill>
              </a14:hiddenFill>
            </a:ext>
          </a:extLst>
        </p:spPr>
      </p:pic>
      <p:pic>
        <p:nvPicPr>
          <p:cNvPr id="52" name="Picture 2" descr="D:\Classe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0841" y="3412603"/>
            <a:ext cx="652691" cy="652691"/>
          </a:xfrm>
          <a:prstGeom prst="rect">
            <a:avLst/>
          </a:prstGeom>
          <a:noFill/>
          <a:extLst>
            <a:ext uri="{909E8E84-426E-40dd-AFC4-6F175D3DCCD1}">
              <a14:hiddenFill xmlns="" xmlns:a14="http://schemas.microsoft.com/office/drawing/2010/main">
                <a:solidFill>
                  <a:srgbClr val="FFFFFF"/>
                </a:solidFill>
              </a14:hiddenFill>
            </a:ext>
          </a:extLst>
        </p:spPr>
      </p:pic>
      <p:pic>
        <p:nvPicPr>
          <p:cNvPr id="53" name="Picture 2" descr="D:\Classe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737" y="4771953"/>
            <a:ext cx="652691" cy="652691"/>
          </a:xfrm>
          <a:prstGeom prst="rect">
            <a:avLst/>
          </a:prstGeom>
          <a:noFill/>
          <a:extLst>
            <a:ext uri="{909E8E84-426E-40dd-AFC4-6F175D3DCCD1}">
              <a14:hiddenFill xmlns="" xmlns:a14="http://schemas.microsoft.com/office/drawing/2010/main">
                <a:solidFill>
                  <a:srgbClr val="FFFFFF"/>
                </a:solidFill>
              </a14:hiddenFill>
            </a:ext>
          </a:extLst>
        </p:spPr>
      </p:pic>
      <p:pic>
        <p:nvPicPr>
          <p:cNvPr id="54" name="Picture 2" descr="D:\Classe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5327" y="3380057"/>
            <a:ext cx="652691" cy="652691"/>
          </a:xfrm>
          <a:prstGeom prst="rect">
            <a:avLst/>
          </a:prstGeom>
          <a:noFill/>
          <a:extLst>
            <a:ext uri="{909E8E84-426E-40dd-AFC4-6F175D3DCCD1}">
              <a14:hiddenFill xmlns="" xmlns:a14="http://schemas.microsoft.com/office/drawing/2010/main">
                <a:solidFill>
                  <a:srgbClr val="FFFFFF"/>
                </a:solidFill>
              </a14:hiddenFill>
            </a:ext>
          </a:extLst>
        </p:spPr>
      </p:pic>
      <p:pic>
        <p:nvPicPr>
          <p:cNvPr id="56" name="Picture 2" descr="D:\Classe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0893" y="4326776"/>
            <a:ext cx="652691" cy="652691"/>
          </a:xfrm>
          <a:prstGeom prst="rect">
            <a:avLst/>
          </a:prstGeom>
          <a:noFill/>
          <a:extLst>
            <a:ext uri="{909E8E84-426E-40dd-AFC4-6F175D3DCCD1}">
              <a14:hiddenFill xmlns="" xmlns:a14="http://schemas.microsoft.com/office/drawing/2010/main">
                <a:solidFill>
                  <a:srgbClr val="FFFFFF"/>
                </a:solidFill>
              </a14:hiddenFill>
            </a:ext>
          </a:extLst>
        </p:spPr>
      </p:pic>
      <p:pic>
        <p:nvPicPr>
          <p:cNvPr id="55" name="Picture 2" descr="D:\Classe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4548" y="2295193"/>
            <a:ext cx="652691" cy="652691"/>
          </a:xfrm>
          <a:prstGeom prst="rect">
            <a:avLst/>
          </a:prstGeom>
          <a:noFill/>
          <a:extLst>
            <a:ext uri="{909E8E84-426E-40dd-AFC4-6F175D3DCCD1}">
              <a14:hiddenFill xmlns="" xmlns:a14="http://schemas.microsoft.com/office/drawing/2010/main">
                <a:solidFill>
                  <a:srgbClr val="FFFFFF"/>
                </a:solidFill>
              </a14:hiddenFill>
            </a:ext>
          </a:extLst>
        </p:spPr>
      </p:pic>
      <p:cxnSp>
        <p:nvCxnSpPr>
          <p:cNvPr id="70" name="Straight Arrow Connector 69"/>
          <p:cNvCxnSpPr/>
          <p:nvPr/>
        </p:nvCxnSpPr>
        <p:spPr>
          <a:xfrm flipV="1">
            <a:off x="8483364" y="2732009"/>
            <a:ext cx="432037" cy="726569"/>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39" name="Oval 138"/>
          <p:cNvSpPr/>
          <p:nvPr/>
        </p:nvSpPr>
        <p:spPr>
          <a:xfrm>
            <a:off x="8761408" y="2458253"/>
            <a:ext cx="326571" cy="326571"/>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8761408" y="2458253"/>
            <a:ext cx="326571" cy="326571"/>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8767075" y="2458253"/>
            <a:ext cx="326571" cy="326571"/>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9162473" y="4445383"/>
            <a:ext cx="326571" cy="326571"/>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8198981" y="3542545"/>
            <a:ext cx="326571" cy="326571"/>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9162472" y="4445381"/>
            <a:ext cx="326571" cy="326571"/>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7243533" y="2421431"/>
            <a:ext cx="326571" cy="326571"/>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7243532" y="2421431"/>
            <a:ext cx="326571" cy="326571"/>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9160879" y="4450521"/>
            <a:ext cx="326571" cy="326571"/>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5895904" y="2565529"/>
            <a:ext cx="326571" cy="326571"/>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6753901" y="3548469"/>
            <a:ext cx="326571" cy="326571"/>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6753901" y="3548468"/>
            <a:ext cx="326571" cy="326571"/>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6753901" y="3561661"/>
            <a:ext cx="326571" cy="326571"/>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7570104" y="4935013"/>
            <a:ext cx="326571" cy="326571"/>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p:cNvGrpSpPr/>
          <p:nvPr/>
        </p:nvGrpSpPr>
        <p:grpSpPr>
          <a:xfrm>
            <a:off x="3960489" y="2322306"/>
            <a:ext cx="1479961" cy="1096737"/>
            <a:chOff x="4364231" y="2862944"/>
            <a:chExt cx="3081598" cy="2987886"/>
          </a:xfrm>
        </p:grpSpPr>
        <p:sp>
          <p:nvSpPr>
            <p:cNvPr id="157" name="Oval 156"/>
            <p:cNvSpPr/>
            <p:nvPr/>
          </p:nvSpPr>
          <p:spPr>
            <a:xfrm>
              <a:off x="5997836" y="2862944"/>
              <a:ext cx="1447993" cy="20465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4364231" y="3286532"/>
              <a:ext cx="1322546" cy="2564298"/>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159" name="Group 158"/>
          <p:cNvGrpSpPr/>
          <p:nvPr/>
        </p:nvGrpSpPr>
        <p:grpSpPr>
          <a:xfrm>
            <a:off x="5628761" y="4767167"/>
            <a:ext cx="1374152" cy="1400907"/>
            <a:chOff x="4539882" y="2862944"/>
            <a:chExt cx="2905947" cy="3282897"/>
          </a:xfrm>
        </p:grpSpPr>
        <p:sp>
          <p:nvSpPr>
            <p:cNvPr id="160" name="Oval 159"/>
            <p:cNvSpPr/>
            <p:nvPr/>
          </p:nvSpPr>
          <p:spPr>
            <a:xfrm>
              <a:off x="5997836" y="2862944"/>
              <a:ext cx="1447993" cy="20465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4539882" y="3476661"/>
              <a:ext cx="1625402" cy="2669180"/>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162" name="Group 161"/>
          <p:cNvGrpSpPr/>
          <p:nvPr/>
        </p:nvGrpSpPr>
        <p:grpSpPr>
          <a:xfrm>
            <a:off x="2042064" y="4013639"/>
            <a:ext cx="1505833" cy="1165708"/>
            <a:chOff x="4083362" y="2862944"/>
            <a:chExt cx="3362467" cy="3282897"/>
          </a:xfrm>
        </p:grpSpPr>
        <p:sp>
          <p:nvSpPr>
            <p:cNvPr id="163" name="Oval 162"/>
            <p:cNvSpPr/>
            <p:nvPr/>
          </p:nvSpPr>
          <p:spPr>
            <a:xfrm>
              <a:off x="5997836" y="2862944"/>
              <a:ext cx="1447993" cy="20465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4083362" y="3097479"/>
              <a:ext cx="1631014" cy="3048362"/>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65" name="Oval 164"/>
          <p:cNvSpPr/>
          <p:nvPr/>
        </p:nvSpPr>
        <p:spPr>
          <a:xfrm>
            <a:off x="8192581" y="3524296"/>
            <a:ext cx="326571" cy="326571"/>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165"/>
          <p:cNvGrpSpPr/>
          <p:nvPr/>
        </p:nvGrpSpPr>
        <p:grpSpPr>
          <a:xfrm flipH="1">
            <a:off x="1710142" y="1680089"/>
            <a:ext cx="2263721" cy="1445155"/>
            <a:chOff x="1219200" y="4876799"/>
            <a:chExt cx="5181605" cy="1384995"/>
          </a:xfrm>
        </p:grpSpPr>
        <p:sp>
          <p:nvSpPr>
            <p:cNvPr id="167" name="Rectangular Callout 166"/>
            <p:cNvSpPr/>
            <p:nvPr/>
          </p:nvSpPr>
          <p:spPr>
            <a:xfrm>
              <a:off x="1219200" y="4876799"/>
              <a:ext cx="5181600" cy="1384995"/>
            </a:xfrm>
            <a:prstGeom prst="wedgeRectCallout">
              <a:avLst>
                <a:gd name="adj1" fmla="val 12508"/>
                <a:gd name="adj2" fmla="val 117723"/>
              </a:avLst>
            </a:prstGeom>
            <a:solidFill>
              <a:schemeClr val="accent1"/>
            </a:solidFill>
            <a:ln w="38100" cap="flat" cmpd="sng" algn="ctr">
              <a:solidFill>
                <a:srgbClr val="DA1F28">
                  <a:lumMod val="50000"/>
                </a:srgbClr>
              </a:solidFill>
              <a:prstDash val="solid"/>
            </a:ln>
            <a:effectLst/>
          </p:spPr>
          <p:txBody>
            <a:bodyPr rtlCol="0" anchor="ctr"/>
            <a:lstStyle/>
            <a:p>
              <a:pPr algn="ctr" defTabSz="914377">
                <a:defRPr/>
              </a:pPr>
              <a:endParaRPr lang="en-US" kern="0">
                <a:solidFill>
                  <a:sysClr val="window" lastClr="FFFFFF"/>
                </a:solidFill>
                <a:latin typeface="Tw Cen MT"/>
              </a:endParaRPr>
            </a:p>
          </p:txBody>
        </p:sp>
        <p:sp>
          <p:nvSpPr>
            <p:cNvPr id="168" name="TextBox 167"/>
            <p:cNvSpPr txBox="1"/>
            <p:nvPr/>
          </p:nvSpPr>
          <p:spPr>
            <a:xfrm>
              <a:off x="1219207" y="4876799"/>
              <a:ext cx="5181598" cy="1327340"/>
            </a:xfrm>
            <a:prstGeom prst="rect">
              <a:avLst/>
            </a:prstGeom>
            <a:noFill/>
          </p:spPr>
          <p:txBody>
            <a:bodyPr wrap="square" rtlCol="0">
              <a:spAutoFit/>
            </a:bodyPr>
            <a:lstStyle/>
            <a:p>
              <a:pPr algn="ctr" defTabSz="914377">
                <a:defRPr/>
              </a:pPr>
              <a:r>
                <a:rPr lang="en-US" sz="2800" kern="0" dirty="0">
                  <a:solidFill>
                    <a:sysClr val="window" lastClr="FFFFFF"/>
                  </a:solidFill>
                </a:rPr>
                <a:t>What if the file is rare or far away?</a:t>
              </a:r>
            </a:p>
          </p:txBody>
        </p:sp>
      </p:grpSp>
      <p:grpSp>
        <p:nvGrpSpPr>
          <p:cNvPr id="169" name="Group 168"/>
          <p:cNvGrpSpPr/>
          <p:nvPr/>
        </p:nvGrpSpPr>
        <p:grpSpPr>
          <a:xfrm flipH="1">
            <a:off x="6530232" y="1421514"/>
            <a:ext cx="2263721" cy="523220"/>
            <a:chOff x="1219200" y="4876799"/>
            <a:chExt cx="5181605" cy="1401249"/>
          </a:xfrm>
        </p:grpSpPr>
        <p:sp>
          <p:nvSpPr>
            <p:cNvPr id="170" name="Rectangular Callout 169"/>
            <p:cNvSpPr/>
            <p:nvPr/>
          </p:nvSpPr>
          <p:spPr>
            <a:xfrm>
              <a:off x="1219200" y="4876799"/>
              <a:ext cx="5181600" cy="1384995"/>
            </a:xfrm>
            <a:prstGeom prst="wedgeRectCallout">
              <a:avLst>
                <a:gd name="adj1" fmla="val 12508"/>
                <a:gd name="adj2" fmla="val 155612"/>
              </a:avLst>
            </a:prstGeom>
            <a:solidFill>
              <a:schemeClr val="accent1"/>
            </a:solidFill>
            <a:ln w="38100" cap="flat" cmpd="sng" algn="ctr">
              <a:solidFill>
                <a:srgbClr val="DA1F28">
                  <a:lumMod val="50000"/>
                </a:srgbClr>
              </a:solidFill>
              <a:prstDash val="solid"/>
            </a:ln>
            <a:effectLst/>
          </p:spPr>
          <p:txBody>
            <a:bodyPr rtlCol="0" anchor="ctr"/>
            <a:lstStyle/>
            <a:p>
              <a:pPr algn="ctr" defTabSz="914377">
                <a:defRPr/>
              </a:pPr>
              <a:endParaRPr lang="en-US" kern="0">
                <a:solidFill>
                  <a:sysClr val="window" lastClr="FFFFFF"/>
                </a:solidFill>
                <a:latin typeface="Tw Cen MT"/>
              </a:endParaRPr>
            </a:p>
          </p:txBody>
        </p:sp>
        <p:sp>
          <p:nvSpPr>
            <p:cNvPr id="171" name="TextBox 170"/>
            <p:cNvSpPr txBox="1"/>
            <p:nvPr/>
          </p:nvSpPr>
          <p:spPr>
            <a:xfrm>
              <a:off x="1219207" y="4876799"/>
              <a:ext cx="5181598" cy="1401249"/>
            </a:xfrm>
            <a:prstGeom prst="rect">
              <a:avLst/>
            </a:prstGeom>
            <a:noFill/>
          </p:spPr>
          <p:txBody>
            <a:bodyPr wrap="square" rtlCol="0">
              <a:spAutoFit/>
            </a:bodyPr>
            <a:lstStyle/>
            <a:p>
              <a:pPr algn="ctr" defTabSz="914377">
                <a:defRPr/>
              </a:pPr>
              <a:r>
                <a:rPr lang="en-US" sz="2800" kern="0" dirty="0">
                  <a:solidFill>
                    <a:sysClr val="window" lastClr="FFFFFF"/>
                  </a:solidFill>
                </a:rPr>
                <a:t>Redundancy</a:t>
              </a:r>
            </a:p>
          </p:txBody>
        </p:sp>
      </p:grpSp>
      <p:grpSp>
        <p:nvGrpSpPr>
          <p:cNvPr id="172" name="Group 171"/>
          <p:cNvGrpSpPr/>
          <p:nvPr/>
        </p:nvGrpSpPr>
        <p:grpSpPr>
          <a:xfrm flipH="1">
            <a:off x="8198980" y="5335878"/>
            <a:ext cx="2029107" cy="954107"/>
            <a:chOff x="1219200" y="4876799"/>
            <a:chExt cx="5181605" cy="1414759"/>
          </a:xfrm>
        </p:grpSpPr>
        <p:sp>
          <p:nvSpPr>
            <p:cNvPr id="173" name="Rectangular Callout 172"/>
            <p:cNvSpPr/>
            <p:nvPr/>
          </p:nvSpPr>
          <p:spPr>
            <a:xfrm>
              <a:off x="1219200" y="4876799"/>
              <a:ext cx="5181600" cy="1384996"/>
            </a:xfrm>
            <a:prstGeom prst="wedgeRectCallout">
              <a:avLst>
                <a:gd name="adj1" fmla="val 40418"/>
                <a:gd name="adj2" fmla="val -198862"/>
              </a:avLst>
            </a:prstGeom>
            <a:solidFill>
              <a:schemeClr val="accent1"/>
            </a:solidFill>
            <a:ln w="38100" cap="flat" cmpd="sng" algn="ctr">
              <a:solidFill>
                <a:srgbClr val="DA1F28">
                  <a:lumMod val="50000"/>
                </a:srgbClr>
              </a:solidFill>
              <a:prstDash val="solid"/>
            </a:ln>
            <a:effectLst/>
          </p:spPr>
          <p:txBody>
            <a:bodyPr rtlCol="0" anchor="ctr"/>
            <a:lstStyle/>
            <a:p>
              <a:pPr algn="ctr" defTabSz="914377">
                <a:defRPr/>
              </a:pPr>
              <a:endParaRPr lang="en-US" kern="0">
                <a:solidFill>
                  <a:sysClr val="window" lastClr="FFFFFF"/>
                </a:solidFill>
                <a:latin typeface="Tw Cen MT"/>
              </a:endParaRPr>
            </a:p>
          </p:txBody>
        </p:sp>
        <p:sp>
          <p:nvSpPr>
            <p:cNvPr id="174" name="TextBox 173"/>
            <p:cNvSpPr txBox="1"/>
            <p:nvPr/>
          </p:nvSpPr>
          <p:spPr>
            <a:xfrm>
              <a:off x="1219203" y="4876799"/>
              <a:ext cx="5181602" cy="1414759"/>
            </a:xfrm>
            <a:prstGeom prst="rect">
              <a:avLst/>
            </a:prstGeom>
            <a:noFill/>
          </p:spPr>
          <p:txBody>
            <a:bodyPr wrap="square" rtlCol="0">
              <a:spAutoFit/>
            </a:bodyPr>
            <a:lstStyle/>
            <a:p>
              <a:pPr algn="ctr" defTabSz="914377">
                <a:defRPr/>
              </a:pPr>
              <a:r>
                <a:rPr lang="en-US" sz="2800" kern="0" dirty="0">
                  <a:solidFill>
                    <a:sysClr val="window" lastClr="FFFFFF"/>
                  </a:solidFill>
                </a:rPr>
                <a:t>Traffic Overhead</a:t>
              </a:r>
            </a:p>
          </p:txBody>
        </p:sp>
      </p:grpSp>
    </p:spTree>
    <p:extLst>
      <p:ext uri="{BB962C8B-B14F-4D97-AF65-F5344CB8AC3E}">
        <p14:creationId xmlns:p14="http://schemas.microsoft.com/office/powerpoint/2010/main" val="274970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anim calcmode="lin" valueType="num">
                                      <p:cBhvr>
                                        <p:cTn id="8" dur="500" fill="hold"/>
                                        <p:tgtEl>
                                          <p:spTgt spid="55"/>
                                        </p:tgtEl>
                                        <p:attrNameLst>
                                          <p:attrName>ppt_x</p:attrName>
                                        </p:attrNameLst>
                                      </p:cBhvr>
                                      <p:tavLst>
                                        <p:tav tm="0">
                                          <p:val>
                                            <p:strVal val="#ppt_x"/>
                                          </p:val>
                                        </p:tav>
                                        <p:tav tm="100000">
                                          <p:val>
                                            <p:strVal val="#ppt_x"/>
                                          </p:val>
                                        </p:tav>
                                      </p:tavLst>
                                    </p:anim>
                                    <p:anim calcmode="lin" valueType="num">
                                      <p:cBhvr>
                                        <p:cTn id="9" dur="5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13"/>
                                        </p:tgtEl>
                                        <p:attrNameLst>
                                          <p:attrName>style.visibility</p:attrName>
                                        </p:attrNameLst>
                                      </p:cBhvr>
                                      <p:to>
                                        <p:strVal val="visible"/>
                                      </p:to>
                                    </p:set>
                                    <p:animEffect transition="in" filter="wipe(up)">
                                      <p:cBhvr>
                                        <p:cTn id="14" dur="500"/>
                                        <p:tgtEl>
                                          <p:spTgt spid="1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wipe(down)">
                                      <p:cBhvr>
                                        <p:cTn id="19" dur="500"/>
                                        <p:tgtEl>
                                          <p:spTgt spid="7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19"/>
                                        </p:tgtEl>
                                        <p:attrNameLst>
                                          <p:attrName>style.visibility</p:attrName>
                                        </p:attrNameLst>
                                      </p:cBhvr>
                                      <p:to>
                                        <p:strVal val="visible"/>
                                      </p:to>
                                    </p:set>
                                    <p:animEffect transition="in" filter="wipe(up)">
                                      <p:cBhvr>
                                        <p:cTn id="24" dur="500"/>
                                        <p:tgtEl>
                                          <p:spTgt spid="119"/>
                                        </p:tgtEl>
                                      </p:cBhvr>
                                    </p:animEffect>
                                  </p:childTnLst>
                                </p:cTn>
                              </p:par>
                            </p:childTnLst>
                          </p:cTn>
                        </p:par>
                        <p:par>
                          <p:cTn id="25" fill="hold">
                            <p:stCondLst>
                              <p:cond delay="500"/>
                            </p:stCondLst>
                            <p:childTnLst>
                              <p:par>
                                <p:cTn id="26" presetID="22" presetClass="entr" presetSubtype="2" fill="hold" nodeType="afterEffect">
                                  <p:stCondLst>
                                    <p:cond delay="0"/>
                                  </p:stCondLst>
                                  <p:childTnLst>
                                    <p:set>
                                      <p:cBhvr>
                                        <p:cTn id="27" dur="1" fill="hold">
                                          <p:stCondLst>
                                            <p:cond delay="0"/>
                                          </p:stCondLst>
                                        </p:cTn>
                                        <p:tgtEl>
                                          <p:spTgt spid="110"/>
                                        </p:tgtEl>
                                        <p:attrNameLst>
                                          <p:attrName>style.visibility</p:attrName>
                                        </p:attrNameLst>
                                      </p:cBhvr>
                                      <p:to>
                                        <p:strVal val="visible"/>
                                      </p:to>
                                    </p:set>
                                    <p:animEffect transition="in" filter="wipe(right)">
                                      <p:cBhvr>
                                        <p:cTn id="28" dur="500"/>
                                        <p:tgtEl>
                                          <p:spTgt spid="1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xit" presetSubtype="4" fill="hold" nodeType="clickEffect">
                                  <p:stCondLst>
                                    <p:cond delay="0"/>
                                  </p:stCondLst>
                                  <p:childTnLst>
                                    <p:animEffect transition="out" filter="wipe(down)">
                                      <p:cBhvr>
                                        <p:cTn id="32" dur="500"/>
                                        <p:tgtEl>
                                          <p:spTgt spid="70"/>
                                        </p:tgtEl>
                                      </p:cBhvr>
                                    </p:animEffect>
                                    <p:set>
                                      <p:cBhvr>
                                        <p:cTn id="33" dur="1" fill="hold">
                                          <p:stCondLst>
                                            <p:cond delay="499"/>
                                          </p:stCondLst>
                                        </p:cTn>
                                        <p:tgtEl>
                                          <p:spTgt spid="70"/>
                                        </p:tgtEl>
                                        <p:attrNameLst>
                                          <p:attrName>style.visibility</p:attrName>
                                        </p:attrNameLst>
                                      </p:cBhvr>
                                      <p:to>
                                        <p:strVal val="hidden"/>
                                      </p:to>
                                    </p:set>
                                  </p:childTnLst>
                                </p:cTn>
                              </p:par>
                            </p:childTnLst>
                          </p:cTn>
                        </p:par>
                        <p:par>
                          <p:cTn id="34" fill="hold">
                            <p:stCondLst>
                              <p:cond delay="500"/>
                            </p:stCondLst>
                            <p:childTnLst>
                              <p:par>
                                <p:cTn id="35" presetID="16" presetClass="entr" presetSubtype="21" fill="hold" nodeType="afterEffect">
                                  <p:stCondLst>
                                    <p:cond delay="0"/>
                                  </p:stCondLst>
                                  <p:childTnLst>
                                    <p:set>
                                      <p:cBhvr>
                                        <p:cTn id="36" dur="1" fill="hold">
                                          <p:stCondLst>
                                            <p:cond delay="0"/>
                                          </p:stCondLst>
                                        </p:cTn>
                                        <p:tgtEl>
                                          <p:spTgt spid="156"/>
                                        </p:tgtEl>
                                        <p:attrNameLst>
                                          <p:attrName>style.visibility</p:attrName>
                                        </p:attrNameLst>
                                      </p:cBhvr>
                                      <p:to>
                                        <p:strVal val="visible"/>
                                      </p:to>
                                    </p:set>
                                    <p:animEffect transition="in" filter="barn(inVertical)">
                                      <p:cBhvr>
                                        <p:cTn id="37" dur="500"/>
                                        <p:tgtEl>
                                          <p:spTgt spid="156"/>
                                        </p:tgtEl>
                                      </p:cBhvr>
                                    </p:animEffect>
                                  </p:childTnLst>
                                </p:cTn>
                              </p:par>
                              <p:par>
                                <p:cTn id="38" presetID="16" presetClass="entr" presetSubtype="21" fill="hold" nodeType="withEffect">
                                  <p:stCondLst>
                                    <p:cond delay="0"/>
                                  </p:stCondLst>
                                  <p:childTnLst>
                                    <p:set>
                                      <p:cBhvr>
                                        <p:cTn id="39" dur="1" fill="hold">
                                          <p:stCondLst>
                                            <p:cond delay="0"/>
                                          </p:stCondLst>
                                        </p:cTn>
                                        <p:tgtEl>
                                          <p:spTgt spid="159"/>
                                        </p:tgtEl>
                                        <p:attrNameLst>
                                          <p:attrName>style.visibility</p:attrName>
                                        </p:attrNameLst>
                                      </p:cBhvr>
                                      <p:to>
                                        <p:strVal val="visible"/>
                                      </p:to>
                                    </p:set>
                                    <p:animEffect transition="in" filter="barn(inVertical)">
                                      <p:cBhvr>
                                        <p:cTn id="40" dur="500"/>
                                        <p:tgtEl>
                                          <p:spTgt spid="159"/>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39"/>
                                        </p:tgtEl>
                                        <p:attrNameLst>
                                          <p:attrName>style.visibility</p:attrName>
                                        </p:attrNameLst>
                                      </p:cBhvr>
                                      <p:to>
                                        <p:strVal val="visible"/>
                                      </p:to>
                                    </p:set>
                                    <p:animEffect transition="in" filter="barn(inVertical)">
                                      <p:cBhvr>
                                        <p:cTn id="45" dur="500"/>
                                        <p:tgtEl>
                                          <p:spTgt spid="139"/>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40"/>
                                        </p:tgtEl>
                                        <p:attrNameLst>
                                          <p:attrName>style.visibility</p:attrName>
                                        </p:attrNameLst>
                                      </p:cBhvr>
                                      <p:to>
                                        <p:strVal val="visible"/>
                                      </p:to>
                                    </p:set>
                                    <p:animEffect transition="in" filter="barn(inVertical)">
                                      <p:cBhvr>
                                        <p:cTn id="48" dur="500"/>
                                        <p:tgtEl>
                                          <p:spTgt spid="140"/>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41"/>
                                        </p:tgtEl>
                                        <p:attrNameLst>
                                          <p:attrName>style.visibility</p:attrName>
                                        </p:attrNameLst>
                                      </p:cBhvr>
                                      <p:to>
                                        <p:strVal val="visible"/>
                                      </p:to>
                                    </p:set>
                                    <p:animEffect transition="in" filter="barn(inVertical)">
                                      <p:cBhvr>
                                        <p:cTn id="51" dur="500"/>
                                        <p:tgtEl>
                                          <p:spTgt spid="141"/>
                                        </p:tgtEl>
                                      </p:cBhvr>
                                    </p:animEffect>
                                  </p:childTnLst>
                                </p:cTn>
                              </p:par>
                            </p:childTnLst>
                          </p:cTn>
                        </p:par>
                        <p:par>
                          <p:cTn id="52" fill="hold">
                            <p:stCondLst>
                              <p:cond delay="500"/>
                            </p:stCondLst>
                            <p:childTnLst>
                              <p:par>
                                <p:cTn id="53" presetID="42" presetClass="path" presetSubtype="0" accel="50000" decel="50000" fill="hold" grpId="1" nodeType="afterEffect">
                                  <p:stCondLst>
                                    <p:cond delay="0"/>
                                  </p:stCondLst>
                                  <p:childTnLst>
                                    <p:animMotion origin="layout" path="M -4.44444E-6 1.23457E-6 L -0.12413 -0.00679 " pathEditMode="relative" rAng="0" ptsTypes="AA">
                                      <p:cBhvr>
                                        <p:cTn id="54" dur="1000" fill="hold"/>
                                        <p:tgtEl>
                                          <p:spTgt spid="139"/>
                                        </p:tgtEl>
                                        <p:attrNameLst>
                                          <p:attrName>ppt_x</p:attrName>
                                          <p:attrName>ppt_y</p:attrName>
                                        </p:attrNameLst>
                                      </p:cBhvr>
                                      <p:rCtr x="-6146" y="-216"/>
                                    </p:animMotion>
                                  </p:childTnLst>
                                </p:cTn>
                              </p:par>
                              <p:par>
                                <p:cTn id="55" presetID="42" presetClass="path" presetSubtype="0" accel="50000" decel="50000" fill="hold" grpId="1" nodeType="withEffect">
                                  <p:stCondLst>
                                    <p:cond delay="0"/>
                                  </p:stCondLst>
                                  <p:childTnLst>
                                    <p:animMotion origin="layout" path="M -4.44444E-6 1.23457E-6 L -0.04496 0.15648 " pathEditMode="relative" rAng="0" ptsTypes="AA">
                                      <p:cBhvr>
                                        <p:cTn id="56" dur="1000" fill="hold"/>
                                        <p:tgtEl>
                                          <p:spTgt spid="140"/>
                                        </p:tgtEl>
                                        <p:attrNameLst>
                                          <p:attrName>ppt_x</p:attrName>
                                          <p:attrName>ppt_y</p:attrName>
                                        </p:attrNameLst>
                                      </p:cBhvr>
                                      <p:rCtr x="-2135" y="7901"/>
                                    </p:animMotion>
                                  </p:childTnLst>
                                </p:cTn>
                              </p:par>
                              <p:par>
                                <p:cTn id="57" presetID="42" presetClass="path" presetSubtype="0" accel="50000" decel="50000" fill="hold" grpId="1" nodeType="withEffect">
                                  <p:stCondLst>
                                    <p:cond delay="0"/>
                                  </p:stCondLst>
                                  <p:childTnLst>
                                    <p:animMotion origin="layout" path="M 4.72222E-6 1.23457E-6 L 0.0309 0.28364 " pathEditMode="relative" rAng="0" ptsTypes="AA">
                                      <p:cBhvr>
                                        <p:cTn id="58" dur="1000" fill="hold"/>
                                        <p:tgtEl>
                                          <p:spTgt spid="141"/>
                                        </p:tgtEl>
                                        <p:attrNameLst>
                                          <p:attrName>ppt_x</p:attrName>
                                          <p:attrName>ppt_y</p:attrName>
                                        </p:attrNameLst>
                                      </p:cBhvr>
                                      <p:rCtr x="1528" y="14290"/>
                                    </p:animMotion>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42"/>
                                        </p:tgtEl>
                                        <p:attrNameLst>
                                          <p:attrName>style.visibility</p:attrName>
                                        </p:attrNameLst>
                                      </p:cBhvr>
                                      <p:to>
                                        <p:strVal val="visible"/>
                                      </p:to>
                                    </p:set>
                                    <p:animEffect transition="in" filter="barn(inVertical)">
                                      <p:cBhvr>
                                        <p:cTn id="63" dur="500"/>
                                        <p:tgtEl>
                                          <p:spTgt spid="142"/>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143"/>
                                        </p:tgtEl>
                                        <p:attrNameLst>
                                          <p:attrName>style.visibility</p:attrName>
                                        </p:attrNameLst>
                                      </p:cBhvr>
                                      <p:to>
                                        <p:strVal val="visible"/>
                                      </p:to>
                                    </p:set>
                                    <p:animEffect transition="in" filter="barn(inVertical)">
                                      <p:cBhvr>
                                        <p:cTn id="66" dur="500"/>
                                        <p:tgtEl>
                                          <p:spTgt spid="143"/>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144"/>
                                        </p:tgtEl>
                                        <p:attrNameLst>
                                          <p:attrName>style.visibility</p:attrName>
                                        </p:attrNameLst>
                                      </p:cBhvr>
                                      <p:to>
                                        <p:strVal val="visible"/>
                                      </p:to>
                                    </p:set>
                                    <p:animEffect transition="in" filter="barn(inVertical)">
                                      <p:cBhvr>
                                        <p:cTn id="69" dur="500"/>
                                        <p:tgtEl>
                                          <p:spTgt spid="144"/>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145"/>
                                        </p:tgtEl>
                                        <p:attrNameLst>
                                          <p:attrName>style.visibility</p:attrName>
                                        </p:attrNameLst>
                                      </p:cBhvr>
                                      <p:to>
                                        <p:strVal val="visible"/>
                                      </p:to>
                                    </p:set>
                                    <p:animEffect transition="in" filter="barn(inVertical)">
                                      <p:cBhvr>
                                        <p:cTn id="72" dur="500"/>
                                        <p:tgtEl>
                                          <p:spTgt spid="145"/>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146"/>
                                        </p:tgtEl>
                                        <p:attrNameLst>
                                          <p:attrName>style.visibility</p:attrName>
                                        </p:attrNameLst>
                                      </p:cBhvr>
                                      <p:to>
                                        <p:strVal val="visible"/>
                                      </p:to>
                                    </p:set>
                                    <p:animEffect transition="in" filter="barn(inVertical)">
                                      <p:cBhvr>
                                        <p:cTn id="75" dur="500"/>
                                        <p:tgtEl>
                                          <p:spTgt spid="146"/>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147"/>
                                        </p:tgtEl>
                                        <p:attrNameLst>
                                          <p:attrName>style.visibility</p:attrName>
                                        </p:attrNameLst>
                                      </p:cBhvr>
                                      <p:to>
                                        <p:strVal val="visible"/>
                                      </p:to>
                                    </p:set>
                                    <p:animEffect transition="in" filter="barn(inVertical)">
                                      <p:cBhvr>
                                        <p:cTn id="78" dur="500"/>
                                        <p:tgtEl>
                                          <p:spTgt spid="147"/>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165"/>
                                        </p:tgtEl>
                                        <p:attrNameLst>
                                          <p:attrName>style.visibility</p:attrName>
                                        </p:attrNameLst>
                                      </p:cBhvr>
                                      <p:to>
                                        <p:strVal val="visible"/>
                                      </p:to>
                                    </p:set>
                                    <p:animEffect transition="in" filter="barn(inVertical)">
                                      <p:cBhvr>
                                        <p:cTn id="81" dur="500"/>
                                        <p:tgtEl>
                                          <p:spTgt spid="165"/>
                                        </p:tgtEl>
                                      </p:cBhvr>
                                    </p:animEffect>
                                  </p:childTnLst>
                                </p:cTn>
                              </p:par>
                            </p:childTnLst>
                          </p:cTn>
                        </p:par>
                        <p:par>
                          <p:cTn id="82" fill="hold">
                            <p:stCondLst>
                              <p:cond delay="500"/>
                            </p:stCondLst>
                            <p:childTnLst>
                              <p:par>
                                <p:cTn id="83" presetID="42" presetClass="path" presetSubtype="0" accel="50000" decel="50000" fill="hold" grpId="1" nodeType="afterEffect">
                                  <p:stCondLst>
                                    <p:cond delay="0"/>
                                  </p:stCondLst>
                                  <p:childTnLst>
                                    <p:animMotion origin="layout" path="M -0.00156 -0.00617 L -0.12726 0.07469 " pathEditMode="relative" rAng="0" ptsTypes="AA">
                                      <p:cBhvr>
                                        <p:cTn id="84" dur="1000" fill="hold"/>
                                        <p:tgtEl>
                                          <p:spTgt spid="142"/>
                                        </p:tgtEl>
                                        <p:attrNameLst>
                                          <p:attrName>ppt_x</p:attrName>
                                          <p:attrName>ppt_y</p:attrName>
                                        </p:attrNameLst>
                                      </p:cBhvr>
                                      <p:rCtr x="-6441" y="3889"/>
                                    </p:animMotion>
                                  </p:childTnLst>
                                </p:cTn>
                              </p:par>
                              <p:par>
                                <p:cTn id="85" presetID="42" presetClass="path" presetSubtype="0" accel="50000" decel="50000" fill="hold" grpId="1" nodeType="withEffect">
                                  <p:stCondLst>
                                    <p:cond delay="0"/>
                                  </p:stCondLst>
                                  <p:childTnLst>
                                    <p:animMotion origin="layout" path="M 0.00156 0.00093 L -0.0776 -0.16235 " pathEditMode="relative" rAng="0" ptsTypes="AA">
                                      <p:cBhvr>
                                        <p:cTn id="86" dur="1000" fill="hold"/>
                                        <p:tgtEl>
                                          <p:spTgt spid="165"/>
                                        </p:tgtEl>
                                        <p:attrNameLst>
                                          <p:attrName>ppt_x</p:attrName>
                                          <p:attrName>ppt_y</p:attrName>
                                        </p:attrNameLst>
                                      </p:cBhvr>
                                      <p:rCtr x="-3889" y="-8086"/>
                                    </p:animMotion>
                                  </p:childTnLst>
                                </p:cTn>
                              </p:par>
                              <p:par>
                                <p:cTn id="87" presetID="42" presetClass="path" presetSubtype="0" accel="50000" decel="50000" fill="hold" grpId="1" nodeType="withEffect">
                                  <p:stCondLst>
                                    <p:cond delay="0"/>
                                  </p:stCondLst>
                                  <p:childTnLst>
                                    <p:animMotion origin="layout" path="M 0.00087 -0.00154 L 0.07743 0.12531 " pathEditMode="relative" rAng="0" ptsTypes="AA">
                                      <p:cBhvr>
                                        <p:cTn id="88" dur="1000" fill="hold"/>
                                        <p:tgtEl>
                                          <p:spTgt spid="143"/>
                                        </p:tgtEl>
                                        <p:attrNameLst>
                                          <p:attrName>ppt_x</p:attrName>
                                          <p:attrName>ppt_y</p:attrName>
                                        </p:attrNameLst>
                                      </p:cBhvr>
                                      <p:rCtr x="3733" y="6265"/>
                                    </p:animMotion>
                                  </p:childTnLst>
                                </p:cTn>
                              </p:par>
                              <p:par>
                                <p:cTn id="89" presetID="42" presetClass="path" presetSubtype="0" accel="50000" decel="50000" fill="hold" grpId="1" nodeType="withEffect">
                                  <p:stCondLst>
                                    <p:cond delay="0"/>
                                  </p:stCondLst>
                                  <p:childTnLst>
                                    <p:animMotion origin="layout" path="M -0.00156 -0.00617 L -0.1941 -0.13858 " pathEditMode="relative" rAng="0" ptsTypes="AA">
                                      <p:cBhvr>
                                        <p:cTn id="90" dur="1000" fill="hold"/>
                                        <p:tgtEl>
                                          <p:spTgt spid="144"/>
                                        </p:tgtEl>
                                        <p:attrNameLst>
                                          <p:attrName>ppt_x</p:attrName>
                                          <p:attrName>ppt_y</p:attrName>
                                        </p:attrNameLst>
                                      </p:cBhvr>
                                      <p:rCtr x="-9722" y="-6080"/>
                                    </p:animMotion>
                                  </p:childTnLst>
                                </p:cTn>
                              </p:par>
                              <p:par>
                                <p:cTn id="91" presetID="42" presetClass="path" presetSubtype="0" accel="50000" decel="50000" fill="hold" grpId="1" nodeType="withEffect">
                                  <p:stCondLst>
                                    <p:cond delay="0"/>
                                  </p:stCondLst>
                                  <p:childTnLst>
                                    <p:animMotion origin="layout" path="M 0.00034 -0.00154 L 0.0302 0.36975 " pathEditMode="relative" rAng="0" ptsTypes="AA">
                                      <p:cBhvr>
                                        <p:cTn id="92" dur="1000" fill="hold"/>
                                        <p:tgtEl>
                                          <p:spTgt spid="145"/>
                                        </p:tgtEl>
                                        <p:attrNameLst>
                                          <p:attrName>ppt_x</p:attrName>
                                          <p:attrName>ppt_y</p:attrName>
                                        </p:attrNameLst>
                                      </p:cBhvr>
                                      <p:rCtr x="1493" y="18395"/>
                                    </p:animMotion>
                                  </p:childTnLst>
                                </p:cTn>
                              </p:par>
                              <p:par>
                                <p:cTn id="93" presetID="42" presetClass="path" presetSubtype="0" accel="50000" decel="50000" fill="hold" grpId="1" nodeType="withEffect">
                                  <p:stCondLst>
                                    <p:cond delay="0"/>
                                  </p:stCondLst>
                                  <p:childTnLst>
                                    <p:animMotion origin="layout" path="M 0.00885 -0.00154 L -0.10938 0.02314 " pathEditMode="relative" rAng="0" ptsTypes="AA">
                                      <p:cBhvr>
                                        <p:cTn id="94" dur="1000" fill="hold"/>
                                        <p:tgtEl>
                                          <p:spTgt spid="146"/>
                                        </p:tgtEl>
                                        <p:attrNameLst>
                                          <p:attrName>ppt_x</p:attrName>
                                          <p:attrName>ppt_y</p:attrName>
                                        </p:attrNameLst>
                                      </p:cBhvr>
                                      <p:rCtr x="-5920" y="1296"/>
                                    </p:animMotion>
                                  </p:childTnLst>
                                </p:cTn>
                              </p:par>
                              <p:par>
                                <p:cTn id="95" presetID="42" presetClass="path" presetSubtype="0" accel="50000" decel="50000" fill="hold" grpId="1" nodeType="withEffect">
                                  <p:stCondLst>
                                    <p:cond delay="0"/>
                                  </p:stCondLst>
                                  <p:childTnLst>
                                    <p:animMotion origin="layout" path="M -0.00139 -0.00679 L -0.07778 -0.13426 " pathEditMode="relative" rAng="0" ptsTypes="AA">
                                      <p:cBhvr>
                                        <p:cTn id="96" dur="1000" fill="hold"/>
                                        <p:tgtEl>
                                          <p:spTgt spid="147"/>
                                        </p:tgtEl>
                                        <p:attrNameLst>
                                          <p:attrName>ppt_x</p:attrName>
                                          <p:attrName>ppt_y</p:attrName>
                                        </p:attrNameLst>
                                      </p:cBhvr>
                                      <p:rCtr x="-3889" y="-6173"/>
                                    </p:animMotion>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grpId="0" nodeType="clickEffect">
                                  <p:stCondLst>
                                    <p:cond delay="0"/>
                                  </p:stCondLst>
                                  <p:childTnLst>
                                    <p:set>
                                      <p:cBhvr>
                                        <p:cTn id="100" dur="1" fill="hold">
                                          <p:stCondLst>
                                            <p:cond delay="0"/>
                                          </p:stCondLst>
                                        </p:cTn>
                                        <p:tgtEl>
                                          <p:spTgt spid="149"/>
                                        </p:tgtEl>
                                        <p:attrNameLst>
                                          <p:attrName>style.visibility</p:attrName>
                                        </p:attrNameLst>
                                      </p:cBhvr>
                                      <p:to>
                                        <p:strVal val="visible"/>
                                      </p:to>
                                    </p:set>
                                    <p:animEffect transition="in" filter="barn(inVertical)">
                                      <p:cBhvr>
                                        <p:cTn id="101" dur="500"/>
                                        <p:tgtEl>
                                          <p:spTgt spid="149"/>
                                        </p:tgtEl>
                                      </p:cBhvr>
                                    </p:animEffect>
                                  </p:childTnLst>
                                </p:cTn>
                              </p:par>
                              <p:par>
                                <p:cTn id="102" presetID="16" presetClass="entr" presetSubtype="21" fill="hold" grpId="0" nodeType="withEffect">
                                  <p:stCondLst>
                                    <p:cond delay="0"/>
                                  </p:stCondLst>
                                  <p:childTnLst>
                                    <p:set>
                                      <p:cBhvr>
                                        <p:cTn id="103" dur="1" fill="hold">
                                          <p:stCondLst>
                                            <p:cond delay="0"/>
                                          </p:stCondLst>
                                        </p:cTn>
                                        <p:tgtEl>
                                          <p:spTgt spid="150"/>
                                        </p:tgtEl>
                                        <p:attrNameLst>
                                          <p:attrName>style.visibility</p:attrName>
                                        </p:attrNameLst>
                                      </p:cBhvr>
                                      <p:to>
                                        <p:strVal val="visible"/>
                                      </p:to>
                                    </p:set>
                                    <p:animEffect transition="in" filter="barn(inVertical)">
                                      <p:cBhvr>
                                        <p:cTn id="104" dur="500"/>
                                        <p:tgtEl>
                                          <p:spTgt spid="150"/>
                                        </p:tgtEl>
                                      </p:cBhvr>
                                    </p:animEffect>
                                  </p:childTnLst>
                                </p:cTn>
                              </p:par>
                              <p:par>
                                <p:cTn id="105" presetID="16" presetClass="entr" presetSubtype="21"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Effect transition="in" filter="barn(inVertical)">
                                      <p:cBhvr>
                                        <p:cTn id="107" dur="500"/>
                                        <p:tgtEl>
                                          <p:spTgt spid="151"/>
                                        </p:tgtEl>
                                      </p:cBhvr>
                                    </p:animEffect>
                                  </p:childTnLst>
                                </p:cTn>
                              </p:par>
                              <p:par>
                                <p:cTn id="108" presetID="16" presetClass="entr" presetSubtype="21" fill="hold" grpId="0" nodeType="withEffect">
                                  <p:stCondLst>
                                    <p:cond delay="0"/>
                                  </p:stCondLst>
                                  <p:childTnLst>
                                    <p:set>
                                      <p:cBhvr>
                                        <p:cTn id="109" dur="1" fill="hold">
                                          <p:stCondLst>
                                            <p:cond delay="0"/>
                                          </p:stCondLst>
                                        </p:cTn>
                                        <p:tgtEl>
                                          <p:spTgt spid="152"/>
                                        </p:tgtEl>
                                        <p:attrNameLst>
                                          <p:attrName>style.visibility</p:attrName>
                                        </p:attrNameLst>
                                      </p:cBhvr>
                                      <p:to>
                                        <p:strVal val="visible"/>
                                      </p:to>
                                    </p:set>
                                    <p:animEffect transition="in" filter="barn(inVertical)">
                                      <p:cBhvr>
                                        <p:cTn id="110" dur="500"/>
                                        <p:tgtEl>
                                          <p:spTgt spid="152"/>
                                        </p:tgtEl>
                                      </p:cBhvr>
                                    </p:animEffect>
                                  </p:childTnLst>
                                </p:cTn>
                              </p:par>
                              <p:par>
                                <p:cTn id="111" presetID="16" presetClass="entr" presetSubtype="21" fill="hold" grpId="0" nodeType="withEffect">
                                  <p:stCondLst>
                                    <p:cond delay="0"/>
                                  </p:stCondLst>
                                  <p:childTnLst>
                                    <p:set>
                                      <p:cBhvr>
                                        <p:cTn id="112" dur="1" fill="hold">
                                          <p:stCondLst>
                                            <p:cond delay="0"/>
                                          </p:stCondLst>
                                        </p:cTn>
                                        <p:tgtEl>
                                          <p:spTgt spid="153"/>
                                        </p:tgtEl>
                                        <p:attrNameLst>
                                          <p:attrName>style.visibility</p:attrName>
                                        </p:attrNameLst>
                                      </p:cBhvr>
                                      <p:to>
                                        <p:strVal val="visible"/>
                                      </p:to>
                                    </p:set>
                                    <p:animEffect transition="in" filter="barn(inVertical)">
                                      <p:cBhvr>
                                        <p:cTn id="113" dur="500"/>
                                        <p:tgtEl>
                                          <p:spTgt spid="153"/>
                                        </p:tgtEl>
                                      </p:cBhvr>
                                    </p:animEffect>
                                  </p:childTnLst>
                                </p:cTn>
                              </p:par>
                            </p:childTnLst>
                          </p:cTn>
                        </p:par>
                        <p:par>
                          <p:cTn id="114" fill="hold">
                            <p:stCondLst>
                              <p:cond delay="500"/>
                            </p:stCondLst>
                            <p:childTnLst>
                              <p:par>
                                <p:cTn id="115" presetID="42" presetClass="path" presetSubtype="0" accel="50000" decel="50000" fill="hold" grpId="1" nodeType="afterEffect">
                                  <p:stCondLst>
                                    <p:cond delay="0"/>
                                  </p:stCondLst>
                                  <p:childTnLst>
                                    <p:animMotion origin="layout" path="M 0.00122 0.00216 L -0.10678 0.03117 " pathEditMode="relative" rAng="0" ptsTypes="AA">
                                      <p:cBhvr>
                                        <p:cTn id="116" dur="1000" fill="hold"/>
                                        <p:tgtEl>
                                          <p:spTgt spid="149"/>
                                        </p:tgtEl>
                                        <p:attrNameLst>
                                          <p:attrName>ppt_x</p:attrName>
                                          <p:attrName>ppt_y</p:attrName>
                                        </p:attrNameLst>
                                      </p:cBhvr>
                                      <p:rCtr x="-5399" y="1451"/>
                                    </p:animMotion>
                                  </p:childTnLst>
                                </p:cTn>
                              </p:par>
                              <p:par>
                                <p:cTn id="117" presetID="42" presetClass="path" presetSubtype="0" accel="50000" decel="50000" fill="hold" grpId="1" nodeType="withEffect">
                                  <p:stCondLst>
                                    <p:cond delay="0"/>
                                  </p:stCondLst>
                                  <p:childTnLst>
                                    <p:animMotion origin="layout" path="M 0.00347 -0.00772 L -0.17899 -0.11111 " pathEditMode="relative" rAng="0" ptsTypes="AA">
                                      <p:cBhvr>
                                        <p:cTn id="118" dur="1000" fill="hold"/>
                                        <p:tgtEl>
                                          <p:spTgt spid="150"/>
                                        </p:tgtEl>
                                        <p:attrNameLst>
                                          <p:attrName>ppt_x</p:attrName>
                                          <p:attrName>ppt_y</p:attrName>
                                        </p:attrNameLst>
                                      </p:cBhvr>
                                      <p:rCtr x="-9132" y="-5185"/>
                                    </p:animMotion>
                                  </p:childTnLst>
                                </p:cTn>
                              </p:par>
                              <p:par>
                                <p:cTn id="119" presetID="42" presetClass="path" presetSubtype="0" accel="50000" decel="50000" fill="hold" grpId="1" nodeType="withEffect">
                                  <p:stCondLst>
                                    <p:cond delay="0"/>
                                  </p:stCondLst>
                                  <p:childTnLst>
                                    <p:animMotion origin="layout" path="M 0.00104 0.00216 L -0.09566 0.05494 " pathEditMode="relative" rAng="0" ptsTypes="AA">
                                      <p:cBhvr>
                                        <p:cTn id="120" dur="1000" fill="hold"/>
                                        <p:tgtEl>
                                          <p:spTgt spid="151"/>
                                        </p:tgtEl>
                                        <p:attrNameLst>
                                          <p:attrName>ppt_x</p:attrName>
                                          <p:attrName>ppt_y</p:attrName>
                                        </p:attrNameLst>
                                      </p:cBhvr>
                                      <p:rCtr x="-4844" y="2623"/>
                                    </p:animMotion>
                                  </p:childTnLst>
                                </p:cTn>
                              </p:par>
                              <p:par>
                                <p:cTn id="121" presetID="42" presetClass="path" presetSubtype="0" accel="50000" decel="50000" fill="hold" grpId="1" nodeType="withEffect">
                                  <p:stCondLst>
                                    <p:cond delay="0"/>
                                  </p:stCondLst>
                                  <p:childTnLst>
                                    <p:animMotion origin="layout" path="M -0.00018 0.00023 L -0.06441 0.23935 " pathEditMode="relative" rAng="0" ptsTypes="AA">
                                      <p:cBhvr>
                                        <p:cTn id="122" dur="1000" fill="hold"/>
                                        <p:tgtEl>
                                          <p:spTgt spid="152"/>
                                        </p:tgtEl>
                                        <p:attrNameLst>
                                          <p:attrName>ppt_x</p:attrName>
                                          <p:attrName>ppt_y</p:attrName>
                                        </p:attrNameLst>
                                      </p:cBhvr>
                                      <p:rCtr x="-3212" y="11944"/>
                                    </p:animMotion>
                                  </p:childTnLst>
                                </p:cTn>
                              </p:par>
                              <p:par>
                                <p:cTn id="123" presetID="42" presetClass="path" presetSubtype="0" accel="50000" decel="50000" fill="hold" grpId="1" nodeType="withEffect">
                                  <p:stCondLst>
                                    <p:cond delay="0"/>
                                  </p:stCondLst>
                                  <p:childTnLst>
                                    <p:animMotion origin="layout" path="M 0.00347 0.00308 L -0.16528 -0.15154 " pathEditMode="relative" rAng="0" ptsTypes="AA">
                                      <p:cBhvr>
                                        <p:cTn id="124" dur="1000" fill="hold"/>
                                        <p:tgtEl>
                                          <p:spTgt spid="153"/>
                                        </p:tgtEl>
                                        <p:attrNameLst>
                                          <p:attrName>ppt_x</p:attrName>
                                          <p:attrName>ppt_y</p:attrName>
                                        </p:attrNameLst>
                                      </p:cBhvr>
                                      <p:rCtr x="-8438" y="-7747"/>
                                    </p:animMotion>
                                  </p:childTnLst>
                                </p:cTn>
                              </p:par>
                            </p:childTnLst>
                          </p:cTn>
                        </p:par>
                      </p:childTnLst>
                    </p:cTn>
                  </p:par>
                  <p:par>
                    <p:cTn id="125" fill="hold">
                      <p:stCondLst>
                        <p:cond delay="indefinite"/>
                      </p:stCondLst>
                      <p:childTnLst>
                        <p:par>
                          <p:cTn id="126" fill="hold">
                            <p:stCondLst>
                              <p:cond delay="0"/>
                            </p:stCondLst>
                            <p:childTnLst>
                              <p:par>
                                <p:cTn id="127" presetID="0" presetClass="path" presetSubtype="0" accel="50000" decel="50000" fill="hold" nodeType="clickEffect">
                                  <p:stCondLst>
                                    <p:cond delay="0"/>
                                  </p:stCondLst>
                                  <p:childTnLst>
                                    <p:animMotion origin="layout" path="M -0.01945 0.00463 C -0.01893 0.00309 -0.01858 0.00123 -0.01771 -0.00031 C -0.01702 -0.00154 -0.01597 -0.00185 -0.01528 -0.00309 C -0.01476 -0.00463 -0.01493 -0.00679 -0.01441 -0.00803 C -0.01216 -0.01451 -0.00799 -0.02191 -0.00521 -0.02716 C 0.00694 -0.04969 0.01719 -0.07037 0.03159 -0.08766 C 0.03958 -0.09722 0.04791 -0.11173 0.05712 -0.11759 C 0.06562 -0.12994 0.07604 -0.1392 0.08611 -0.14599 C 0.09271 -0.15062 0.09965 -0.15803 0.10659 -0.16049 C 0.11198 -0.16451 0.11771 -0.1679 0.12361 -0.17006 C 0.13021 -0.17438 0.13698 -0.17778 0.14392 -0.17932 C 0.15868 -0.18858 0.17604 -0.18766 0.19166 -0.19043 C 0.21267 -0.19012 0.23368 -0.19012 0.25451 -0.1892 C 0.2585 -0.18889 0.26284 -0.1858 0.26666 -0.18426 C 0.2908 -0.17593 0.31441 -0.14722 0.32864 -0.10957 C 0.33264 -0.09908 0.33455 -0.08735 0.33819 -0.07654 C 0.33941 -0.06729 0.34219 -0.05957 0.34409 -0.05093 C 0.34514 -0.0463 0.34548 -0.04105 0.3467 -0.03642 " pathEditMode="relative" rAng="0" ptsTypes="AAAAAAAAAAAAAAAAAA">
                                      <p:cBhvr>
                                        <p:cTn id="128" dur="2000" fill="hold"/>
                                        <p:tgtEl>
                                          <p:spTgt spid="156"/>
                                        </p:tgtEl>
                                        <p:attrNameLst>
                                          <p:attrName>ppt_x</p:attrName>
                                          <p:attrName>ppt_y</p:attrName>
                                        </p:attrNameLst>
                                      </p:cBhvr>
                                      <p:rCtr x="18299" y="-9753"/>
                                    </p:animMotion>
                                  </p:childTnLst>
                                </p:cTn>
                              </p:par>
                              <p:par>
                                <p:cTn id="129" presetID="0" presetClass="path" presetSubtype="0" accel="50000" decel="50000" fill="hold" nodeType="withEffect">
                                  <p:stCondLst>
                                    <p:cond delay="0"/>
                                  </p:stCondLst>
                                  <p:childTnLst>
                                    <p:animMotion origin="layout" path="M -1.38889E-6 2.59259E-6 C 0.01094 0.01265 0.02274 0.0216 0.03455 0.03179 C 0.03976 0.03611 0.04393 0.04321 0.04913 0.04753 C 0.05087 0.04876 0.05278 0.04969 0.05469 0.05061 C 0.05573 0.05154 0.05695 0.05154 0.05816 0.05216 C 0.06059 0.05401 0.0632 0.05617 0.06545 0.05864 C 0.06649 0.05957 0.06736 0.06111 0.06823 0.06173 C 0.07396 0.06605 0.08143 0.06636 0.08733 0.0679 C 0.09323 0.0716 0.09861 0.07284 0.10469 0.07438 C 0.1191 0.08271 0.13542 0.08426 0.15035 0.0858 C 0.16927 0.09105 0.18889 0.08487 0.20781 0.08086 C 0.21129 0.07901 0.21511 0.07808 0.21858 0.07623 C 0.22274 0.07376 0.22656 0.06944 0.23038 0.06666 C 0.23611 0.06265 0.24028 0.05555 0.24601 0.05216 C 0.26354 0.03148 0.24167 0.05679 0.25608 0.0429 C 0.26077 0.03827 0.26372 0.03179 0.26788 0.02685 C 0.27136 0.02253 0.27674 0.01913 0.28056 0.01574 C 0.28386 0.00833 0.2875 0.00679 0.29167 0.00154 C 0.2967 -0.00494 0.29983 -0.01451 0.30521 -0.01914 C 0.30625 -0.02192 0.30677 -0.02469 0.30799 -0.02716 C 0.31042 -0.0321 0.31632 -0.04136 0.31632 -0.04105 C 0.31823 -0.05155 0.32448 -0.06543 0.32899 -0.07315 C 0.33125 -0.08395 0.33559 -0.09229 0.33889 -0.10155 C 0.34097 -0.1071 0.34254 -0.11358 0.34445 -0.11914 C 0.34583 -0.12871 0.34757 -0.13827 0.34896 -0.14784 C 0.3507 -0.17531 0.35278 -0.20618 0.34531 -0.2321 C 0.3434 -0.24846 0.34011 -0.25803 0.33542 -0.27315 C 0.33177 -0.28488 0.32882 -0.29846 0.32361 -0.30803 C 0.3191 -0.33087 0.30608 -0.34136 0.29618 -0.35556 C 0.29184 -0.36173 0.28733 -0.36729 0.2816 -0.37006 C 0.27604 -0.37994 0.26441 -0.38395 0.25695 -0.38766 C 0.2533 -0.3892 0.25 -0.39229 0.24601 -0.39229 " pathEditMode="relative" rAng="0" ptsTypes="AAAAAAAAAAAAAAAAAAAAAAAAAAAAAAAA">
                                      <p:cBhvr>
                                        <p:cTn id="130" dur="2000" fill="hold"/>
                                        <p:tgtEl>
                                          <p:spTgt spid="159"/>
                                        </p:tgtEl>
                                        <p:attrNameLst>
                                          <p:attrName>ppt_x</p:attrName>
                                          <p:attrName>ppt_y</p:attrName>
                                        </p:attrNameLst>
                                      </p:cBhvr>
                                      <p:rCtr x="17535" y="-15247"/>
                                    </p:animMotion>
                                  </p:childTnLst>
                                </p:cTn>
                              </p:par>
                            </p:childTnLst>
                          </p:cTn>
                        </p:par>
                      </p:childTnLst>
                    </p:cTn>
                  </p:par>
                  <p:par>
                    <p:cTn id="131" fill="hold">
                      <p:stCondLst>
                        <p:cond delay="indefinite"/>
                      </p:stCondLst>
                      <p:childTnLst>
                        <p:par>
                          <p:cTn id="132" fill="hold">
                            <p:stCondLst>
                              <p:cond delay="0"/>
                            </p:stCondLst>
                            <p:childTnLst>
                              <p:par>
                                <p:cTn id="133" presetID="42" presetClass="entr" presetSubtype="0" fill="hold" nodeType="clickEffect">
                                  <p:stCondLst>
                                    <p:cond delay="0"/>
                                  </p:stCondLst>
                                  <p:childTnLst>
                                    <p:set>
                                      <p:cBhvr>
                                        <p:cTn id="134" dur="1" fill="hold">
                                          <p:stCondLst>
                                            <p:cond delay="0"/>
                                          </p:stCondLst>
                                        </p:cTn>
                                        <p:tgtEl>
                                          <p:spTgt spid="169"/>
                                        </p:tgtEl>
                                        <p:attrNameLst>
                                          <p:attrName>style.visibility</p:attrName>
                                        </p:attrNameLst>
                                      </p:cBhvr>
                                      <p:to>
                                        <p:strVal val="visible"/>
                                      </p:to>
                                    </p:set>
                                    <p:animEffect transition="in" filter="fade">
                                      <p:cBhvr>
                                        <p:cTn id="135" dur="500"/>
                                        <p:tgtEl>
                                          <p:spTgt spid="169"/>
                                        </p:tgtEl>
                                      </p:cBhvr>
                                    </p:animEffect>
                                    <p:anim calcmode="lin" valueType="num">
                                      <p:cBhvr>
                                        <p:cTn id="136" dur="500" fill="hold"/>
                                        <p:tgtEl>
                                          <p:spTgt spid="169"/>
                                        </p:tgtEl>
                                        <p:attrNameLst>
                                          <p:attrName>ppt_x</p:attrName>
                                        </p:attrNameLst>
                                      </p:cBhvr>
                                      <p:tavLst>
                                        <p:tav tm="0">
                                          <p:val>
                                            <p:strVal val="#ppt_x"/>
                                          </p:val>
                                        </p:tav>
                                        <p:tav tm="100000">
                                          <p:val>
                                            <p:strVal val="#ppt_x"/>
                                          </p:val>
                                        </p:tav>
                                      </p:tavLst>
                                    </p:anim>
                                    <p:anim calcmode="lin" valueType="num">
                                      <p:cBhvr>
                                        <p:cTn id="137" dur="500" fill="hold"/>
                                        <p:tgtEl>
                                          <p:spTgt spid="169"/>
                                        </p:tgtEl>
                                        <p:attrNameLst>
                                          <p:attrName>ppt_y</p:attrName>
                                        </p:attrNameLst>
                                      </p:cBhvr>
                                      <p:tavLst>
                                        <p:tav tm="0">
                                          <p:val>
                                            <p:strVal val="#ppt_y+.1"/>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42" presetClass="entr" presetSubtype="0" fill="hold" nodeType="clickEffect">
                                  <p:stCondLst>
                                    <p:cond delay="0"/>
                                  </p:stCondLst>
                                  <p:childTnLst>
                                    <p:set>
                                      <p:cBhvr>
                                        <p:cTn id="141" dur="1" fill="hold">
                                          <p:stCondLst>
                                            <p:cond delay="0"/>
                                          </p:stCondLst>
                                        </p:cTn>
                                        <p:tgtEl>
                                          <p:spTgt spid="172"/>
                                        </p:tgtEl>
                                        <p:attrNameLst>
                                          <p:attrName>style.visibility</p:attrName>
                                        </p:attrNameLst>
                                      </p:cBhvr>
                                      <p:to>
                                        <p:strVal val="visible"/>
                                      </p:to>
                                    </p:set>
                                    <p:animEffect transition="in" filter="fade">
                                      <p:cBhvr>
                                        <p:cTn id="142" dur="500"/>
                                        <p:tgtEl>
                                          <p:spTgt spid="172"/>
                                        </p:tgtEl>
                                      </p:cBhvr>
                                    </p:animEffect>
                                    <p:anim calcmode="lin" valueType="num">
                                      <p:cBhvr>
                                        <p:cTn id="143" dur="500" fill="hold"/>
                                        <p:tgtEl>
                                          <p:spTgt spid="172"/>
                                        </p:tgtEl>
                                        <p:attrNameLst>
                                          <p:attrName>ppt_x</p:attrName>
                                        </p:attrNameLst>
                                      </p:cBhvr>
                                      <p:tavLst>
                                        <p:tav tm="0">
                                          <p:val>
                                            <p:strVal val="#ppt_x"/>
                                          </p:val>
                                        </p:tav>
                                        <p:tav tm="100000">
                                          <p:val>
                                            <p:strVal val="#ppt_x"/>
                                          </p:val>
                                        </p:tav>
                                      </p:tavLst>
                                    </p:anim>
                                    <p:anim calcmode="lin" valueType="num">
                                      <p:cBhvr>
                                        <p:cTn id="144" dur="500" fill="hold"/>
                                        <p:tgtEl>
                                          <p:spTgt spid="172"/>
                                        </p:tgtEl>
                                        <p:attrNameLst>
                                          <p:attrName>ppt_y</p:attrName>
                                        </p:attrNameLst>
                                      </p:cBhvr>
                                      <p:tavLst>
                                        <p:tav tm="0">
                                          <p:val>
                                            <p:strVal val="#ppt_y+.1"/>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16" presetClass="entr" presetSubtype="21" fill="hold" nodeType="clickEffect">
                                  <p:stCondLst>
                                    <p:cond delay="0"/>
                                  </p:stCondLst>
                                  <p:childTnLst>
                                    <p:set>
                                      <p:cBhvr>
                                        <p:cTn id="148" dur="1" fill="hold">
                                          <p:stCondLst>
                                            <p:cond delay="0"/>
                                          </p:stCondLst>
                                        </p:cTn>
                                        <p:tgtEl>
                                          <p:spTgt spid="162"/>
                                        </p:tgtEl>
                                        <p:attrNameLst>
                                          <p:attrName>style.visibility</p:attrName>
                                        </p:attrNameLst>
                                      </p:cBhvr>
                                      <p:to>
                                        <p:strVal val="visible"/>
                                      </p:to>
                                    </p:set>
                                    <p:animEffect transition="in" filter="barn(inVertical)">
                                      <p:cBhvr>
                                        <p:cTn id="149" dur="500"/>
                                        <p:tgtEl>
                                          <p:spTgt spid="162"/>
                                        </p:tgtEl>
                                      </p:cBhvr>
                                    </p:animEffect>
                                  </p:childTnLst>
                                </p:cTn>
                              </p:par>
                              <p:par>
                                <p:cTn id="150" presetID="42" presetClass="entr" presetSubtype="0" fill="hold" nodeType="withEffect">
                                  <p:stCondLst>
                                    <p:cond delay="0"/>
                                  </p:stCondLst>
                                  <p:childTnLst>
                                    <p:set>
                                      <p:cBhvr>
                                        <p:cTn id="151" dur="1" fill="hold">
                                          <p:stCondLst>
                                            <p:cond delay="0"/>
                                          </p:stCondLst>
                                        </p:cTn>
                                        <p:tgtEl>
                                          <p:spTgt spid="166"/>
                                        </p:tgtEl>
                                        <p:attrNameLst>
                                          <p:attrName>style.visibility</p:attrName>
                                        </p:attrNameLst>
                                      </p:cBhvr>
                                      <p:to>
                                        <p:strVal val="visible"/>
                                      </p:to>
                                    </p:set>
                                    <p:animEffect transition="in" filter="fade">
                                      <p:cBhvr>
                                        <p:cTn id="152" dur="500"/>
                                        <p:tgtEl>
                                          <p:spTgt spid="166"/>
                                        </p:tgtEl>
                                      </p:cBhvr>
                                    </p:animEffect>
                                    <p:anim calcmode="lin" valueType="num">
                                      <p:cBhvr>
                                        <p:cTn id="153" dur="500" fill="hold"/>
                                        <p:tgtEl>
                                          <p:spTgt spid="166"/>
                                        </p:tgtEl>
                                        <p:attrNameLst>
                                          <p:attrName>ppt_x</p:attrName>
                                        </p:attrNameLst>
                                      </p:cBhvr>
                                      <p:tavLst>
                                        <p:tav tm="0">
                                          <p:val>
                                            <p:strVal val="#ppt_x"/>
                                          </p:val>
                                        </p:tav>
                                        <p:tav tm="100000">
                                          <p:val>
                                            <p:strVal val="#ppt_x"/>
                                          </p:val>
                                        </p:tav>
                                      </p:tavLst>
                                    </p:anim>
                                    <p:anim calcmode="lin" valueType="num">
                                      <p:cBhvr>
                                        <p:cTn id="154" dur="500" fill="hold"/>
                                        <p:tgtEl>
                                          <p:spTgt spid="1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39" grpId="1" animBg="1"/>
      <p:bldP spid="140" grpId="0" animBg="1"/>
      <p:bldP spid="140" grpId="1" animBg="1"/>
      <p:bldP spid="141" grpId="0" animBg="1"/>
      <p:bldP spid="141" grpId="1" animBg="1"/>
      <p:bldP spid="142" grpId="0" animBg="1"/>
      <p:bldP spid="142" grpId="1" animBg="1"/>
      <p:bldP spid="143" grpId="0" animBg="1"/>
      <p:bldP spid="143" grpId="1" animBg="1"/>
      <p:bldP spid="144" grpId="0" animBg="1"/>
      <p:bldP spid="144" grpId="1" animBg="1"/>
      <p:bldP spid="145" grpId="0" animBg="1"/>
      <p:bldP spid="145" grpId="1" animBg="1"/>
      <p:bldP spid="146" grpId="0" animBg="1"/>
      <p:bldP spid="146" grpId="1" animBg="1"/>
      <p:bldP spid="147" grpId="0" animBg="1"/>
      <p:bldP spid="147" grpId="1" animBg="1"/>
      <p:bldP spid="149" grpId="0" animBg="1"/>
      <p:bldP spid="149" grpId="1" animBg="1"/>
      <p:bldP spid="150" grpId="0" animBg="1"/>
      <p:bldP spid="150" grpId="1" animBg="1"/>
      <p:bldP spid="151" grpId="0" animBg="1"/>
      <p:bldP spid="151" grpId="1" animBg="1"/>
      <p:bldP spid="152" grpId="0" animBg="1"/>
      <p:bldP spid="152" grpId="1" animBg="1"/>
      <p:bldP spid="153" grpId="0" animBg="1"/>
      <p:bldP spid="153" grpId="1" animBg="1"/>
      <p:bldP spid="165" grpId="0" animBg="1"/>
      <p:bldP spid="16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40" name="Picture 4"/>
          <p:cNvPicPr>
            <a:picLocks noChangeAspect="1" noChangeArrowheads="1"/>
          </p:cNvPicPr>
          <p:nvPr/>
        </p:nvPicPr>
        <p:blipFill>
          <a:blip r:embed="rId3"/>
          <a:srcRect/>
          <a:stretch>
            <a:fillRect/>
          </a:stretch>
        </p:blipFill>
        <p:spPr bwMode="auto">
          <a:xfrm>
            <a:off x="2976789" y="2861541"/>
            <a:ext cx="6400799" cy="3896456"/>
          </a:xfrm>
          <a:prstGeom prst="rect">
            <a:avLst/>
          </a:prstGeom>
          <a:noFill/>
          <a:ln w="9525">
            <a:noFill/>
            <a:miter lim="800000"/>
            <a:headEnd/>
            <a:tailEnd/>
          </a:ln>
          <a:effectLst/>
        </p:spPr>
      </p:pic>
      <p:sp>
        <p:nvSpPr>
          <p:cNvPr id="270339" name="Rectangle 3"/>
          <p:cNvSpPr>
            <a:spLocks noGrp="1" noChangeArrowheads="1"/>
          </p:cNvSpPr>
          <p:nvPr>
            <p:ph idx="1"/>
          </p:nvPr>
        </p:nvSpPr>
        <p:spPr/>
        <p:txBody>
          <a:bodyPr>
            <a:normAutofit/>
          </a:bodyPr>
          <a:lstStyle/>
          <a:p>
            <a:r>
              <a:rPr lang="en-US" dirty="0"/>
              <a:t>Study of host uptime and application uptime (MMCN 2002)</a:t>
            </a:r>
          </a:p>
          <a:p>
            <a:pPr lvl="1"/>
            <a:r>
              <a:rPr lang="en-US" dirty="0"/>
              <a:t>Sessions are short (median is 60 minutes)</a:t>
            </a:r>
          </a:p>
          <a:p>
            <a:pPr lvl="1"/>
            <a:r>
              <a:rPr lang="en-US" b="1" dirty="0"/>
              <a:t>Hosts are frequently offline</a:t>
            </a:r>
          </a:p>
        </p:txBody>
      </p:sp>
      <p:sp>
        <p:nvSpPr>
          <p:cNvPr id="270338" name="Rectangle 2"/>
          <p:cNvSpPr>
            <a:spLocks noGrp="1" noChangeArrowheads="1"/>
          </p:cNvSpPr>
          <p:nvPr>
            <p:ph type="title"/>
          </p:nvPr>
        </p:nvSpPr>
        <p:spPr/>
        <p:txBody>
          <a:bodyPr>
            <a:normAutofit/>
          </a:bodyPr>
          <a:lstStyle/>
          <a:p>
            <a:r>
              <a:rPr lang="en-US"/>
              <a:t>Peer Lifetimes</a:t>
            </a:r>
          </a:p>
        </p:txBody>
      </p:sp>
      <p:sp>
        <p:nvSpPr>
          <p:cNvPr id="5"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19</a:t>
            </a:fld>
            <a:endParaRPr lang="en-US" dirty="0"/>
          </a:p>
        </p:txBody>
      </p:sp>
      <p:sp>
        <p:nvSpPr>
          <p:cNvPr id="2" name="TextBox 1"/>
          <p:cNvSpPr txBox="1"/>
          <p:nvPr/>
        </p:nvSpPr>
        <p:spPr>
          <a:xfrm>
            <a:off x="5050972" y="6513200"/>
            <a:ext cx="2660152" cy="369332"/>
          </a:xfrm>
          <a:prstGeom prst="rect">
            <a:avLst/>
          </a:prstGeom>
          <a:solidFill>
            <a:schemeClr val="bg1"/>
          </a:solidFill>
        </p:spPr>
        <p:txBody>
          <a:bodyPr wrap="none" rtlCol="0">
            <a:spAutoFit/>
          </a:bodyPr>
          <a:lstStyle/>
          <a:p>
            <a:r>
              <a:rPr lang="en-US" dirty="0"/>
              <a:t>Host Uptime (out of 100%)</a:t>
            </a:r>
          </a:p>
        </p:txBody>
      </p:sp>
      <p:sp>
        <p:nvSpPr>
          <p:cNvPr id="7" name="TextBox 6"/>
          <p:cNvSpPr txBox="1"/>
          <p:nvPr/>
        </p:nvSpPr>
        <p:spPr>
          <a:xfrm rot="16200000">
            <a:off x="1787875" y="4530095"/>
            <a:ext cx="2008499" cy="369332"/>
          </a:xfrm>
          <a:prstGeom prst="rect">
            <a:avLst/>
          </a:prstGeom>
          <a:solidFill>
            <a:schemeClr val="bg1"/>
          </a:solidFill>
        </p:spPr>
        <p:txBody>
          <a:bodyPr wrap="none" rtlCol="0">
            <a:spAutoFit/>
          </a:bodyPr>
          <a:lstStyle/>
          <a:p>
            <a:r>
              <a:rPr lang="en-US" dirty="0"/>
              <a:t>Percentage of Hosts</a:t>
            </a:r>
          </a:p>
        </p:txBody>
      </p:sp>
    </p:spTree>
    <p:extLst>
      <p:ext uri="{BB962C8B-B14F-4D97-AF65-F5344CB8AC3E}">
        <p14:creationId xmlns:p14="http://schemas.microsoft.com/office/powerpoint/2010/main" val="2301251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dirty="0">
                <a:solidFill>
                  <a:srgbClr val="000000"/>
                </a:solidFill>
              </a:rPr>
              <a:t>Required Reading</a:t>
            </a:r>
          </a:p>
        </p:txBody>
      </p:sp>
      <p:sp>
        <p:nvSpPr>
          <p:cNvPr id="140291" name="Rectangle 3"/>
          <p:cNvSpPr>
            <a:spLocks noGrp="1" noChangeArrowheads="1"/>
          </p:cNvSpPr>
          <p:nvPr>
            <p:ph sz="quarter" idx="1"/>
          </p:nvPr>
        </p:nvSpPr>
        <p:spPr>
          <a:xfrm>
            <a:off x="609600" y="1463040"/>
            <a:ext cx="6934200" cy="4937760"/>
          </a:xfrm>
        </p:spPr>
        <p:txBody>
          <a:bodyPr/>
          <a:lstStyle/>
          <a:p>
            <a:r>
              <a:rPr lang="en-US" sz="2100" dirty="0"/>
              <a:t>I. </a:t>
            </a:r>
            <a:r>
              <a:rPr lang="en-US" sz="2100" dirty="0" err="1"/>
              <a:t>Stoica</a:t>
            </a:r>
            <a:r>
              <a:rPr lang="en-US" sz="2100" dirty="0"/>
              <a:t>, R. Morris, D. </a:t>
            </a:r>
            <a:r>
              <a:rPr lang="en-US" sz="2100" dirty="0" err="1"/>
              <a:t>Karger</a:t>
            </a:r>
            <a:r>
              <a:rPr lang="en-US" sz="2100" dirty="0"/>
              <a:t>, M. F. </a:t>
            </a:r>
            <a:r>
              <a:rPr lang="en-US" sz="2100" dirty="0" err="1"/>
              <a:t>Kaashoek</a:t>
            </a:r>
            <a:r>
              <a:rPr lang="en-US" sz="2100" dirty="0"/>
              <a:t>, H. </a:t>
            </a:r>
            <a:r>
              <a:rPr lang="en-US" sz="2100" dirty="0" err="1"/>
              <a:t>Balakrishnan</a:t>
            </a:r>
            <a:r>
              <a:rPr lang="en-US" sz="2100" dirty="0"/>
              <a:t>, Chord: A Scalable Peer-to-peer Lookup Service for Internet Applications, SIGCOMM 2001. </a:t>
            </a:r>
          </a:p>
          <a:p>
            <a:r>
              <a:rPr lang="en-US" sz="2100" dirty="0"/>
              <a:t>A. </a:t>
            </a:r>
            <a:r>
              <a:rPr lang="en-US" sz="2100" dirty="0" err="1"/>
              <a:t>Rowstron</a:t>
            </a:r>
            <a:r>
              <a:rPr lang="en-US" sz="2100" dirty="0"/>
              <a:t> and P. </a:t>
            </a:r>
            <a:r>
              <a:rPr lang="en-US" sz="2100" dirty="0" err="1"/>
              <a:t>Druschel</a:t>
            </a:r>
            <a:r>
              <a:rPr lang="en-US" sz="2100" dirty="0"/>
              <a:t>. "Pastry: Scalable, decentralized object location and routing for large-scale peer-to-peer systems". IFIP/ACM International Conference on Distributed Systems Platforms (Middleware), 2001</a:t>
            </a:r>
          </a:p>
          <a:p>
            <a:r>
              <a:rPr lang="en-US" sz="2100" dirty="0" err="1"/>
              <a:t>Kademlia</a:t>
            </a:r>
            <a:r>
              <a:rPr lang="en-US" sz="2100" dirty="0"/>
              <a:t>: A Peer-to-peer Information System Based on the XOR Metric. P. </a:t>
            </a:r>
            <a:r>
              <a:rPr lang="en-US" sz="2100" dirty="0" err="1"/>
              <a:t>Maymounkov</a:t>
            </a:r>
            <a:r>
              <a:rPr lang="en-US" sz="2100" dirty="0"/>
              <a:t> and D. </a:t>
            </a:r>
            <a:r>
              <a:rPr lang="en-US" sz="2100" dirty="0" err="1"/>
              <a:t>Mazieres</a:t>
            </a:r>
            <a:r>
              <a:rPr lang="en-US" sz="2100" dirty="0"/>
              <a:t>, IPTPS ‘02</a:t>
            </a:r>
          </a:p>
          <a:p>
            <a:r>
              <a:rPr lang="en-US" sz="2100" dirty="0"/>
              <a:t>The Sybil Attack John R. Douceur IPTPS 2002.</a:t>
            </a:r>
          </a:p>
          <a:p>
            <a:endParaRPr lang="en-US" sz="2100" dirty="0"/>
          </a:p>
          <a:p>
            <a:endParaRPr lang="en-US" sz="2100" dirty="0"/>
          </a:p>
          <a:p>
            <a:endParaRPr lang="en-US" sz="2100" dirty="0"/>
          </a:p>
        </p:txBody>
      </p:sp>
      <p:sp>
        <p:nvSpPr>
          <p:cNvPr id="9"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Introduction</a:t>
            </a:r>
            <a:endParaRPr lang="en-US" dirty="0"/>
          </a:p>
        </p:txBody>
      </p:sp>
      <p:sp>
        <p:nvSpPr>
          <p:cNvPr id="10"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2</a:t>
            </a:fld>
            <a:endParaRPr lang="en-US"/>
          </a:p>
        </p:txBody>
      </p:sp>
      <p:pic>
        <p:nvPicPr>
          <p:cNvPr id="140295" name="Picture 8" descr="MC900437990.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16864" y="1524000"/>
            <a:ext cx="2751137" cy="261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10602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normAutofit/>
          </a:bodyPr>
          <a:lstStyle/>
          <a:p>
            <a:r>
              <a:rPr lang="en-US"/>
              <a:t>Resilience to Failures and Attacks</a:t>
            </a:r>
          </a:p>
        </p:txBody>
      </p:sp>
      <p:sp>
        <p:nvSpPr>
          <p:cNvPr id="274435" name="Rectangle 3"/>
          <p:cNvSpPr>
            <a:spLocks noGrp="1" noChangeArrowheads="1"/>
          </p:cNvSpPr>
          <p:nvPr>
            <p:ph idx="1"/>
          </p:nvPr>
        </p:nvSpPr>
        <p:spPr/>
        <p:txBody>
          <a:bodyPr>
            <a:normAutofit/>
          </a:bodyPr>
          <a:lstStyle/>
          <a:p>
            <a:r>
              <a:rPr lang="en-US" dirty="0"/>
              <a:t>Previous studies (</a:t>
            </a:r>
            <a:r>
              <a:rPr lang="en-US" dirty="0" err="1"/>
              <a:t>Barabasi</a:t>
            </a:r>
            <a:r>
              <a:rPr lang="en-US" dirty="0"/>
              <a:t>) show interesting dichotomy of resilience for “scale-free networks”</a:t>
            </a:r>
          </a:p>
          <a:p>
            <a:pPr lvl="1"/>
            <a:r>
              <a:rPr lang="en-US" dirty="0"/>
              <a:t>Resilient to random failures, but not attacks</a:t>
            </a:r>
          </a:p>
          <a:p>
            <a:r>
              <a:rPr lang="en-US" dirty="0"/>
              <a:t>Here’s what it looks like for Gnutella</a:t>
            </a:r>
          </a:p>
        </p:txBody>
      </p:sp>
      <p:sp>
        <p:nvSpPr>
          <p:cNvPr id="10"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20</a:t>
            </a:fld>
            <a:endParaRPr lang="en-US" dirty="0"/>
          </a:p>
        </p:txBody>
      </p:sp>
      <p:pic>
        <p:nvPicPr>
          <p:cNvPr id="274436" name="Picture 4"/>
          <p:cNvPicPr>
            <a:picLocks noChangeAspect="1" noChangeArrowheads="1"/>
          </p:cNvPicPr>
          <p:nvPr/>
        </p:nvPicPr>
        <p:blipFill>
          <a:blip r:embed="rId3"/>
          <a:srcRect/>
          <a:stretch>
            <a:fillRect/>
          </a:stretch>
        </p:blipFill>
        <p:spPr bwMode="auto">
          <a:xfrm>
            <a:off x="2057400" y="3334894"/>
            <a:ext cx="4383088" cy="3240087"/>
          </a:xfrm>
          <a:prstGeom prst="rect">
            <a:avLst/>
          </a:prstGeom>
          <a:noFill/>
          <a:ln w="9525">
            <a:noFill/>
            <a:miter lim="800000"/>
            <a:headEnd/>
            <a:tailEnd/>
          </a:ln>
          <a:effectLst/>
        </p:spPr>
      </p:pic>
      <p:pic>
        <p:nvPicPr>
          <p:cNvPr id="274437" name="Picture 5"/>
          <p:cNvPicPr>
            <a:picLocks noChangeAspect="1" noChangeArrowheads="1"/>
          </p:cNvPicPr>
          <p:nvPr/>
        </p:nvPicPr>
        <p:blipFill>
          <a:blip r:embed="rId4"/>
          <a:srcRect/>
          <a:stretch>
            <a:fillRect/>
          </a:stretch>
        </p:blipFill>
        <p:spPr bwMode="auto">
          <a:xfrm>
            <a:off x="6477001" y="3526980"/>
            <a:ext cx="3627439" cy="2727325"/>
          </a:xfrm>
          <a:prstGeom prst="rect">
            <a:avLst/>
          </a:prstGeom>
          <a:noFill/>
          <a:ln w="9525">
            <a:noFill/>
            <a:miter lim="800000"/>
            <a:headEnd/>
            <a:tailEnd/>
          </a:ln>
          <a:effectLst/>
        </p:spPr>
      </p:pic>
      <p:pic>
        <p:nvPicPr>
          <p:cNvPr id="274438" name="Picture 6"/>
          <p:cNvPicPr>
            <a:picLocks noChangeAspect="1" noChangeArrowheads="1"/>
          </p:cNvPicPr>
          <p:nvPr/>
        </p:nvPicPr>
        <p:blipFill>
          <a:blip r:embed="rId5"/>
          <a:srcRect/>
          <a:stretch>
            <a:fillRect/>
          </a:stretch>
        </p:blipFill>
        <p:spPr bwMode="auto">
          <a:xfrm>
            <a:off x="6226177" y="3419031"/>
            <a:ext cx="3878263" cy="2835275"/>
          </a:xfrm>
          <a:prstGeom prst="rect">
            <a:avLst/>
          </a:prstGeom>
          <a:noFill/>
          <a:ln w="9525">
            <a:noFill/>
            <a:miter lim="800000"/>
            <a:headEnd/>
            <a:tailEnd/>
          </a:ln>
          <a:effectLst/>
        </p:spPr>
      </p:pic>
      <p:sp>
        <p:nvSpPr>
          <p:cNvPr id="274439" name="Text Box 7"/>
          <p:cNvSpPr txBox="1">
            <a:spLocks noChangeArrowheads="1"/>
          </p:cNvSpPr>
          <p:nvPr/>
        </p:nvSpPr>
        <p:spPr bwMode="auto">
          <a:xfrm>
            <a:off x="2971801" y="6422580"/>
            <a:ext cx="2475549" cy="369332"/>
          </a:xfrm>
          <a:prstGeom prst="rect">
            <a:avLst/>
          </a:prstGeom>
          <a:noFill/>
          <a:ln w="9525">
            <a:noFill/>
            <a:miter lim="800000"/>
            <a:headEnd/>
            <a:tailEnd/>
          </a:ln>
          <a:effectLst/>
        </p:spPr>
        <p:txBody>
          <a:bodyPr wrap="none">
            <a:spAutoFit/>
          </a:bodyPr>
          <a:lstStyle/>
          <a:p>
            <a:r>
              <a:rPr lang="en-US" dirty="0"/>
              <a:t>1771 Peers in Feb, 2001</a:t>
            </a:r>
          </a:p>
        </p:txBody>
      </p:sp>
      <p:sp>
        <p:nvSpPr>
          <p:cNvPr id="274440" name="Text Box 8"/>
          <p:cNvSpPr txBox="1">
            <a:spLocks noChangeArrowheads="1"/>
          </p:cNvSpPr>
          <p:nvPr/>
        </p:nvSpPr>
        <p:spPr bwMode="auto">
          <a:xfrm>
            <a:off x="6248400" y="6422580"/>
            <a:ext cx="3631122" cy="369332"/>
          </a:xfrm>
          <a:prstGeom prst="rect">
            <a:avLst/>
          </a:prstGeom>
          <a:noFill/>
          <a:ln w="9525">
            <a:noFill/>
            <a:miter lim="800000"/>
            <a:headEnd/>
            <a:tailEnd/>
          </a:ln>
          <a:effectLst/>
        </p:spPr>
        <p:txBody>
          <a:bodyPr wrap="none">
            <a:spAutoFit/>
          </a:bodyPr>
          <a:lstStyle/>
          <a:p>
            <a:r>
              <a:rPr lang="en-US"/>
              <a:t>After random 30% of peers removed</a:t>
            </a:r>
          </a:p>
        </p:txBody>
      </p:sp>
      <p:sp>
        <p:nvSpPr>
          <p:cNvPr id="274441" name="Text Box 9"/>
          <p:cNvSpPr txBox="1">
            <a:spLocks noChangeArrowheads="1"/>
          </p:cNvSpPr>
          <p:nvPr/>
        </p:nvSpPr>
        <p:spPr bwMode="auto">
          <a:xfrm>
            <a:off x="6248401" y="6391623"/>
            <a:ext cx="3493905" cy="369332"/>
          </a:xfrm>
          <a:prstGeom prst="rect">
            <a:avLst/>
          </a:prstGeom>
          <a:noFill/>
          <a:ln w="9525">
            <a:noFill/>
            <a:miter lim="800000"/>
            <a:headEnd/>
            <a:tailEnd/>
          </a:ln>
          <a:effectLst/>
        </p:spPr>
        <p:txBody>
          <a:bodyPr wrap="none">
            <a:spAutoFit/>
          </a:bodyPr>
          <a:lstStyle/>
          <a:p>
            <a:r>
              <a:rPr lang="en-US" dirty="0"/>
              <a:t>After top 4% of peers are removed</a:t>
            </a:r>
          </a:p>
        </p:txBody>
      </p:sp>
    </p:spTree>
    <p:extLst>
      <p:ext uri="{BB962C8B-B14F-4D97-AF65-F5344CB8AC3E}">
        <p14:creationId xmlns:p14="http://schemas.microsoft.com/office/powerpoint/2010/main" val="156867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4436"/>
                                        </p:tgtEl>
                                        <p:attrNameLst>
                                          <p:attrName>style.visibility</p:attrName>
                                        </p:attrNameLst>
                                      </p:cBhvr>
                                      <p:to>
                                        <p:strVal val="visible"/>
                                      </p:to>
                                    </p:set>
                                    <p:animEffect transition="in" filter="fade">
                                      <p:cBhvr>
                                        <p:cTn id="7" dur="500"/>
                                        <p:tgtEl>
                                          <p:spTgt spid="274436"/>
                                        </p:tgtEl>
                                      </p:cBhvr>
                                    </p:animEffect>
                                    <p:anim calcmode="lin" valueType="num">
                                      <p:cBhvr>
                                        <p:cTn id="8" dur="500" fill="hold"/>
                                        <p:tgtEl>
                                          <p:spTgt spid="274436"/>
                                        </p:tgtEl>
                                        <p:attrNameLst>
                                          <p:attrName>ppt_x</p:attrName>
                                        </p:attrNameLst>
                                      </p:cBhvr>
                                      <p:tavLst>
                                        <p:tav tm="0">
                                          <p:val>
                                            <p:strVal val="#ppt_x"/>
                                          </p:val>
                                        </p:tav>
                                        <p:tav tm="100000">
                                          <p:val>
                                            <p:strVal val="#ppt_x"/>
                                          </p:val>
                                        </p:tav>
                                      </p:tavLst>
                                    </p:anim>
                                    <p:anim calcmode="lin" valueType="num">
                                      <p:cBhvr>
                                        <p:cTn id="9" dur="500" fill="hold"/>
                                        <p:tgtEl>
                                          <p:spTgt spid="27443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4439"/>
                                        </p:tgtEl>
                                        <p:attrNameLst>
                                          <p:attrName>style.visibility</p:attrName>
                                        </p:attrNameLst>
                                      </p:cBhvr>
                                      <p:to>
                                        <p:strVal val="visible"/>
                                      </p:to>
                                    </p:set>
                                    <p:animEffect transition="in" filter="fade">
                                      <p:cBhvr>
                                        <p:cTn id="12" dur="500"/>
                                        <p:tgtEl>
                                          <p:spTgt spid="274439"/>
                                        </p:tgtEl>
                                      </p:cBhvr>
                                    </p:animEffect>
                                    <p:anim calcmode="lin" valueType="num">
                                      <p:cBhvr>
                                        <p:cTn id="13" dur="500" fill="hold"/>
                                        <p:tgtEl>
                                          <p:spTgt spid="274439"/>
                                        </p:tgtEl>
                                        <p:attrNameLst>
                                          <p:attrName>ppt_x</p:attrName>
                                        </p:attrNameLst>
                                      </p:cBhvr>
                                      <p:tavLst>
                                        <p:tav tm="0">
                                          <p:val>
                                            <p:strVal val="#ppt_x"/>
                                          </p:val>
                                        </p:tav>
                                        <p:tav tm="100000">
                                          <p:val>
                                            <p:strVal val="#ppt_x"/>
                                          </p:val>
                                        </p:tav>
                                      </p:tavLst>
                                    </p:anim>
                                    <p:anim calcmode="lin" valueType="num">
                                      <p:cBhvr>
                                        <p:cTn id="14" dur="500" fill="hold"/>
                                        <p:tgtEl>
                                          <p:spTgt spid="27443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4437"/>
                                        </p:tgtEl>
                                        <p:attrNameLst>
                                          <p:attrName>style.visibility</p:attrName>
                                        </p:attrNameLst>
                                      </p:cBhvr>
                                      <p:to>
                                        <p:strVal val="visible"/>
                                      </p:to>
                                    </p:set>
                                    <p:animEffect transition="in" filter="fade">
                                      <p:cBhvr>
                                        <p:cTn id="19" dur="500"/>
                                        <p:tgtEl>
                                          <p:spTgt spid="274437"/>
                                        </p:tgtEl>
                                      </p:cBhvr>
                                    </p:animEffect>
                                    <p:anim calcmode="lin" valueType="num">
                                      <p:cBhvr>
                                        <p:cTn id="20" dur="500" fill="hold"/>
                                        <p:tgtEl>
                                          <p:spTgt spid="274437"/>
                                        </p:tgtEl>
                                        <p:attrNameLst>
                                          <p:attrName>ppt_x</p:attrName>
                                        </p:attrNameLst>
                                      </p:cBhvr>
                                      <p:tavLst>
                                        <p:tav tm="0">
                                          <p:val>
                                            <p:strVal val="#ppt_x"/>
                                          </p:val>
                                        </p:tav>
                                        <p:tav tm="100000">
                                          <p:val>
                                            <p:strVal val="#ppt_x"/>
                                          </p:val>
                                        </p:tav>
                                      </p:tavLst>
                                    </p:anim>
                                    <p:anim calcmode="lin" valueType="num">
                                      <p:cBhvr>
                                        <p:cTn id="21" dur="500" fill="hold"/>
                                        <p:tgtEl>
                                          <p:spTgt spid="27443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74440"/>
                                        </p:tgtEl>
                                        <p:attrNameLst>
                                          <p:attrName>style.visibility</p:attrName>
                                        </p:attrNameLst>
                                      </p:cBhvr>
                                      <p:to>
                                        <p:strVal val="visible"/>
                                      </p:to>
                                    </p:set>
                                    <p:animEffect transition="in" filter="fade">
                                      <p:cBhvr>
                                        <p:cTn id="24" dur="500"/>
                                        <p:tgtEl>
                                          <p:spTgt spid="274440"/>
                                        </p:tgtEl>
                                      </p:cBhvr>
                                    </p:animEffect>
                                    <p:anim calcmode="lin" valueType="num">
                                      <p:cBhvr>
                                        <p:cTn id="25" dur="500" fill="hold"/>
                                        <p:tgtEl>
                                          <p:spTgt spid="274440"/>
                                        </p:tgtEl>
                                        <p:attrNameLst>
                                          <p:attrName>ppt_x</p:attrName>
                                        </p:attrNameLst>
                                      </p:cBhvr>
                                      <p:tavLst>
                                        <p:tav tm="0">
                                          <p:val>
                                            <p:strVal val="#ppt_x"/>
                                          </p:val>
                                        </p:tav>
                                        <p:tav tm="100000">
                                          <p:val>
                                            <p:strVal val="#ppt_x"/>
                                          </p:val>
                                        </p:tav>
                                      </p:tavLst>
                                    </p:anim>
                                    <p:anim calcmode="lin" valueType="num">
                                      <p:cBhvr>
                                        <p:cTn id="26" dur="500" fill="hold"/>
                                        <p:tgtEl>
                                          <p:spTgt spid="27444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xit" presetSubtype="0" fill="hold" nodeType="clickEffect">
                                  <p:stCondLst>
                                    <p:cond delay="0"/>
                                  </p:stCondLst>
                                  <p:childTnLst>
                                    <p:animEffect transition="out" filter="fade">
                                      <p:cBhvr>
                                        <p:cTn id="30" dur="500"/>
                                        <p:tgtEl>
                                          <p:spTgt spid="274437"/>
                                        </p:tgtEl>
                                      </p:cBhvr>
                                    </p:animEffect>
                                    <p:anim calcmode="lin" valueType="num">
                                      <p:cBhvr>
                                        <p:cTn id="31" dur="500"/>
                                        <p:tgtEl>
                                          <p:spTgt spid="274437"/>
                                        </p:tgtEl>
                                        <p:attrNameLst>
                                          <p:attrName>ppt_x</p:attrName>
                                        </p:attrNameLst>
                                      </p:cBhvr>
                                      <p:tavLst>
                                        <p:tav tm="0">
                                          <p:val>
                                            <p:strVal val="ppt_x"/>
                                          </p:val>
                                        </p:tav>
                                        <p:tav tm="100000">
                                          <p:val>
                                            <p:strVal val="ppt_x"/>
                                          </p:val>
                                        </p:tav>
                                      </p:tavLst>
                                    </p:anim>
                                    <p:anim calcmode="lin" valueType="num">
                                      <p:cBhvr>
                                        <p:cTn id="32" dur="500"/>
                                        <p:tgtEl>
                                          <p:spTgt spid="274437"/>
                                        </p:tgtEl>
                                        <p:attrNameLst>
                                          <p:attrName>ppt_y</p:attrName>
                                        </p:attrNameLst>
                                      </p:cBhvr>
                                      <p:tavLst>
                                        <p:tav tm="0">
                                          <p:val>
                                            <p:strVal val="ppt_y"/>
                                          </p:val>
                                        </p:tav>
                                        <p:tav tm="100000">
                                          <p:val>
                                            <p:strVal val="ppt_y+.1"/>
                                          </p:val>
                                        </p:tav>
                                      </p:tavLst>
                                    </p:anim>
                                    <p:set>
                                      <p:cBhvr>
                                        <p:cTn id="33" dur="1" fill="hold">
                                          <p:stCondLst>
                                            <p:cond delay="499"/>
                                          </p:stCondLst>
                                        </p:cTn>
                                        <p:tgtEl>
                                          <p:spTgt spid="274437"/>
                                        </p:tgtEl>
                                        <p:attrNameLst>
                                          <p:attrName>style.visibility</p:attrName>
                                        </p:attrNameLst>
                                      </p:cBhvr>
                                      <p:to>
                                        <p:strVal val="hidden"/>
                                      </p:to>
                                    </p:set>
                                  </p:childTnLst>
                                </p:cTn>
                              </p:par>
                              <p:par>
                                <p:cTn id="34" presetID="42" presetClass="exit" presetSubtype="0" fill="hold" grpId="1" nodeType="withEffect">
                                  <p:stCondLst>
                                    <p:cond delay="0"/>
                                  </p:stCondLst>
                                  <p:childTnLst>
                                    <p:animEffect transition="out" filter="fade">
                                      <p:cBhvr>
                                        <p:cTn id="35" dur="500"/>
                                        <p:tgtEl>
                                          <p:spTgt spid="274440"/>
                                        </p:tgtEl>
                                      </p:cBhvr>
                                    </p:animEffect>
                                    <p:anim calcmode="lin" valueType="num">
                                      <p:cBhvr>
                                        <p:cTn id="36" dur="500"/>
                                        <p:tgtEl>
                                          <p:spTgt spid="274440"/>
                                        </p:tgtEl>
                                        <p:attrNameLst>
                                          <p:attrName>ppt_x</p:attrName>
                                        </p:attrNameLst>
                                      </p:cBhvr>
                                      <p:tavLst>
                                        <p:tav tm="0">
                                          <p:val>
                                            <p:strVal val="ppt_x"/>
                                          </p:val>
                                        </p:tav>
                                        <p:tav tm="100000">
                                          <p:val>
                                            <p:strVal val="ppt_x"/>
                                          </p:val>
                                        </p:tav>
                                      </p:tavLst>
                                    </p:anim>
                                    <p:anim calcmode="lin" valueType="num">
                                      <p:cBhvr>
                                        <p:cTn id="37" dur="500"/>
                                        <p:tgtEl>
                                          <p:spTgt spid="274440"/>
                                        </p:tgtEl>
                                        <p:attrNameLst>
                                          <p:attrName>ppt_y</p:attrName>
                                        </p:attrNameLst>
                                      </p:cBhvr>
                                      <p:tavLst>
                                        <p:tav tm="0">
                                          <p:val>
                                            <p:strVal val="ppt_y"/>
                                          </p:val>
                                        </p:tav>
                                        <p:tav tm="100000">
                                          <p:val>
                                            <p:strVal val="ppt_y+.1"/>
                                          </p:val>
                                        </p:tav>
                                      </p:tavLst>
                                    </p:anim>
                                    <p:set>
                                      <p:cBhvr>
                                        <p:cTn id="38" dur="1" fill="hold">
                                          <p:stCondLst>
                                            <p:cond delay="499"/>
                                          </p:stCondLst>
                                        </p:cTn>
                                        <p:tgtEl>
                                          <p:spTgt spid="274440"/>
                                        </p:tgtEl>
                                        <p:attrNameLst>
                                          <p:attrName>style.visibility</p:attrName>
                                        </p:attrNameLst>
                                      </p:cBhvr>
                                      <p:to>
                                        <p:strVal val="hidden"/>
                                      </p:to>
                                    </p:set>
                                  </p:childTnLst>
                                </p:cTn>
                              </p:par>
                            </p:childTnLst>
                          </p:cTn>
                        </p:par>
                        <p:par>
                          <p:cTn id="39" fill="hold">
                            <p:stCondLst>
                              <p:cond delay="500"/>
                            </p:stCondLst>
                            <p:childTnLst>
                              <p:par>
                                <p:cTn id="40" presetID="42" presetClass="entr" presetSubtype="0" fill="hold" nodeType="afterEffect">
                                  <p:stCondLst>
                                    <p:cond delay="0"/>
                                  </p:stCondLst>
                                  <p:childTnLst>
                                    <p:set>
                                      <p:cBhvr>
                                        <p:cTn id="41" dur="1" fill="hold">
                                          <p:stCondLst>
                                            <p:cond delay="0"/>
                                          </p:stCondLst>
                                        </p:cTn>
                                        <p:tgtEl>
                                          <p:spTgt spid="274438"/>
                                        </p:tgtEl>
                                        <p:attrNameLst>
                                          <p:attrName>style.visibility</p:attrName>
                                        </p:attrNameLst>
                                      </p:cBhvr>
                                      <p:to>
                                        <p:strVal val="visible"/>
                                      </p:to>
                                    </p:set>
                                    <p:animEffect transition="in" filter="fade">
                                      <p:cBhvr>
                                        <p:cTn id="42" dur="500"/>
                                        <p:tgtEl>
                                          <p:spTgt spid="274438"/>
                                        </p:tgtEl>
                                      </p:cBhvr>
                                    </p:animEffect>
                                    <p:anim calcmode="lin" valueType="num">
                                      <p:cBhvr>
                                        <p:cTn id="43" dur="500" fill="hold"/>
                                        <p:tgtEl>
                                          <p:spTgt spid="274438"/>
                                        </p:tgtEl>
                                        <p:attrNameLst>
                                          <p:attrName>ppt_x</p:attrName>
                                        </p:attrNameLst>
                                      </p:cBhvr>
                                      <p:tavLst>
                                        <p:tav tm="0">
                                          <p:val>
                                            <p:strVal val="#ppt_x"/>
                                          </p:val>
                                        </p:tav>
                                        <p:tav tm="100000">
                                          <p:val>
                                            <p:strVal val="#ppt_x"/>
                                          </p:val>
                                        </p:tav>
                                      </p:tavLst>
                                    </p:anim>
                                    <p:anim calcmode="lin" valueType="num">
                                      <p:cBhvr>
                                        <p:cTn id="44" dur="500" fill="hold"/>
                                        <p:tgtEl>
                                          <p:spTgt spid="27443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74441"/>
                                        </p:tgtEl>
                                        <p:attrNameLst>
                                          <p:attrName>style.visibility</p:attrName>
                                        </p:attrNameLst>
                                      </p:cBhvr>
                                      <p:to>
                                        <p:strVal val="visible"/>
                                      </p:to>
                                    </p:set>
                                    <p:animEffect transition="in" filter="fade">
                                      <p:cBhvr>
                                        <p:cTn id="47" dur="500"/>
                                        <p:tgtEl>
                                          <p:spTgt spid="274441"/>
                                        </p:tgtEl>
                                      </p:cBhvr>
                                    </p:animEffect>
                                    <p:anim calcmode="lin" valueType="num">
                                      <p:cBhvr>
                                        <p:cTn id="48" dur="500" fill="hold"/>
                                        <p:tgtEl>
                                          <p:spTgt spid="274441"/>
                                        </p:tgtEl>
                                        <p:attrNameLst>
                                          <p:attrName>ppt_x</p:attrName>
                                        </p:attrNameLst>
                                      </p:cBhvr>
                                      <p:tavLst>
                                        <p:tav tm="0">
                                          <p:val>
                                            <p:strVal val="#ppt_x"/>
                                          </p:val>
                                        </p:tav>
                                        <p:tav tm="100000">
                                          <p:val>
                                            <p:strVal val="#ppt_x"/>
                                          </p:val>
                                        </p:tav>
                                      </p:tavLst>
                                    </p:anim>
                                    <p:anim calcmode="lin" valueType="num">
                                      <p:cBhvr>
                                        <p:cTn id="49" dur="500" fill="hold"/>
                                        <p:tgtEl>
                                          <p:spTgt spid="2744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9" grpId="0"/>
      <p:bldP spid="274440" grpId="0"/>
      <p:bldP spid="274440" grpId="1"/>
      <p:bldP spid="2744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normAutofit/>
          </a:bodyPr>
          <a:lstStyle/>
          <a:p>
            <a:r>
              <a:rPr lang="en-US"/>
              <a:t>Hierarchical P2P Networks</a:t>
            </a:r>
          </a:p>
        </p:txBody>
      </p:sp>
      <p:sp>
        <p:nvSpPr>
          <p:cNvPr id="193661" name="Rectangle 125"/>
          <p:cNvSpPr>
            <a:spLocks noGrp="1" noChangeArrowheads="1"/>
          </p:cNvSpPr>
          <p:nvPr>
            <p:ph idx="1"/>
          </p:nvPr>
        </p:nvSpPr>
        <p:spPr/>
        <p:txBody>
          <a:bodyPr/>
          <a:lstStyle/>
          <a:p>
            <a:r>
              <a:rPr lang="en-US" sz="2000"/>
              <a:t>FastTrack network (Kazaa, Grokster, Morpheus, Gnutella++)</a:t>
            </a:r>
          </a:p>
        </p:txBody>
      </p:sp>
      <p:sp>
        <p:nvSpPr>
          <p:cNvPr id="126"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21</a:t>
            </a:fld>
            <a:endParaRPr lang="en-US" dirty="0"/>
          </a:p>
        </p:txBody>
      </p:sp>
      <p:sp>
        <p:nvSpPr>
          <p:cNvPr id="193539" name="Oval 3"/>
          <p:cNvSpPr>
            <a:spLocks noChangeArrowheads="1"/>
          </p:cNvSpPr>
          <p:nvPr/>
        </p:nvSpPr>
        <p:spPr bwMode="auto">
          <a:xfrm>
            <a:off x="1905000" y="1676400"/>
            <a:ext cx="8458200" cy="4800600"/>
          </a:xfrm>
          <a:prstGeom prst="ellipse">
            <a:avLst/>
          </a:prstGeom>
          <a:solidFill>
            <a:srgbClr val="FFFF99"/>
          </a:solidFill>
          <a:ln w="9525">
            <a:noFill/>
            <a:round/>
            <a:headEnd/>
            <a:tailEnd/>
          </a:ln>
          <a:effectLst/>
          <a:scene3d>
            <a:camera prst="legacyPerspectiveFront">
              <a:rot lat="19499999" lon="300000" rev="0"/>
            </a:camera>
            <a:lightRig rig="legacyFlat4" dir="b"/>
          </a:scene3d>
          <a:sp3d extrusionH="277800" prstMaterial="legacyMatte">
            <a:bevelT w="13500" h="13500" prst="angle"/>
            <a:bevelB w="13500" h="13500" prst="angle"/>
            <a:extrusionClr>
              <a:srgbClr val="FFFF99"/>
            </a:extrusionClr>
          </a:sp3d>
        </p:spPr>
        <p:txBody>
          <a:bodyPr wrap="none" anchor="ctr">
            <a:flatTx/>
          </a:bodyPr>
          <a:lstStyle/>
          <a:p>
            <a:endParaRPr lang="en-US"/>
          </a:p>
        </p:txBody>
      </p:sp>
      <p:grpSp>
        <p:nvGrpSpPr>
          <p:cNvPr id="193540" name="Group 4"/>
          <p:cNvGrpSpPr>
            <a:grpSpLocks/>
          </p:cNvGrpSpPr>
          <p:nvPr/>
        </p:nvGrpSpPr>
        <p:grpSpPr bwMode="auto">
          <a:xfrm>
            <a:off x="3200400" y="4495800"/>
            <a:ext cx="1219200" cy="1524000"/>
            <a:chOff x="1056" y="2832"/>
            <a:chExt cx="768" cy="960"/>
          </a:xfrm>
        </p:grpSpPr>
        <p:sp>
          <p:nvSpPr>
            <p:cNvPr id="193541" name="Line 5"/>
            <p:cNvSpPr>
              <a:spLocks noChangeShapeType="1"/>
            </p:cNvSpPr>
            <p:nvPr/>
          </p:nvSpPr>
          <p:spPr bwMode="auto">
            <a:xfrm flipV="1">
              <a:off x="1440" y="3072"/>
              <a:ext cx="48" cy="720"/>
            </a:xfrm>
            <a:prstGeom prst="line">
              <a:avLst/>
            </a:prstGeom>
            <a:noFill/>
            <a:ln w="9525">
              <a:solidFill>
                <a:schemeClr val="tx1"/>
              </a:solidFill>
              <a:round/>
              <a:headEnd/>
              <a:tailEnd type="triangle" w="med" len="med"/>
            </a:ln>
            <a:effectLst/>
          </p:spPr>
          <p:txBody>
            <a:bodyPr wrap="none"/>
            <a:lstStyle/>
            <a:p>
              <a:endParaRPr lang="en-US"/>
            </a:p>
          </p:txBody>
        </p:sp>
        <p:sp>
          <p:nvSpPr>
            <p:cNvPr id="193542" name="Line 6"/>
            <p:cNvSpPr>
              <a:spLocks noChangeShapeType="1"/>
            </p:cNvSpPr>
            <p:nvPr/>
          </p:nvSpPr>
          <p:spPr bwMode="auto">
            <a:xfrm flipH="1" flipV="1">
              <a:off x="1488" y="3072"/>
              <a:ext cx="96" cy="576"/>
            </a:xfrm>
            <a:prstGeom prst="line">
              <a:avLst/>
            </a:prstGeom>
            <a:noFill/>
            <a:ln w="9525">
              <a:solidFill>
                <a:schemeClr val="tx1"/>
              </a:solidFill>
              <a:round/>
              <a:headEnd/>
              <a:tailEnd type="triangle" w="med" len="med"/>
            </a:ln>
            <a:effectLst/>
          </p:spPr>
          <p:txBody>
            <a:bodyPr wrap="none"/>
            <a:lstStyle/>
            <a:p>
              <a:endParaRPr lang="en-US"/>
            </a:p>
          </p:txBody>
        </p:sp>
        <p:sp>
          <p:nvSpPr>
            <p:cNvPr id="193543" name="Oval 7"/>
            <p:cNvSpPr>
              <a:spLocks noChangeArrowheads="1"/>
            </p:cNvSpPr>
            <p:nvPr/>
          </p:nvSpPr>
          <p:spPr bwMode="auto">
            <a:xfrm>
              <a:off x="1056" y="2832"/>
              <a:ext cx="768" cy="192"/>
            </a:xfrm>
            <a:prstGeom prst="ellipse">
              <a:avLst/>
            </a:prstGeom>
            <a:solidFill>
              <a:schemeClr val="accent1"/>
            </a:solidFill>
            <a:ln w="9525">
              <a:noFill/>
              <a:round/>
              <a:headEnd/>
              <a:tailEnd/>
            </a:ln>
            <a:effectLst/>
            <a:scene3d>
              <a:camera prst="legacyPerspectiveFront">
                <a:rot lat="20399999" lon="0" rev="0"/>
              </a:camera>
              <a:lightRig rig="legacyFlat2" dir="t"/>
            </a:scene3d>
            <a:sp3d extrusionH="201600" prstMaterial="legacyMatte">
              <a:bevelT w="13500" h="13500" prst="angle"/>
              <a:bevelB w="13500" h="13500" prst="angle"/>
              <a:extrusionClr>
                <a:schemeClr val="accent1"/>
              </a:extrusionClr>
            </a:sp3d>
          </p:spPr>
          <p:txBody>
            <a:bodyPr wrap="none" anchor="ctr">
              <a:flatTx/>
            </a:bodyPr>
            <a:lstStyle/>
            <a:p>
              <a:endParaRPr lang="en-US"/>
            </a:p>
          </p:txBody>
        </p:sp>
        <p:sp>
          <p:nvSpPr>
            <p:cNvPr id="193544" name="Line 8"/>
            <p:cNvSpPr>
              <a:spLocks noChangeShapeType="1"/>
            </p:cNvSpPr>
            <p:nvPr/>
          </p:nvSpPr>
          <p:spPr bwMode="auto">
            <a:xfrm flipV="1">
              <a:off x="1056" y="3024"/>
              <a:ext cx="96" cy="288"/>
            </a:xfrm>
            <a:prstGeom prst="line">
              <a:avLst/>
            </a:prstGeom>
            <a:noFill/>
            <a:ln w="9525">
              <a:solidFill>
                <a:schemeClr val="tx1"/>
              </a:solidFill>
              <a:round/>
              <a:headEnd/>
              <a:tailEnd type="triangle" w="med" len="med"/>
            </a:ln>
            <a:effectLst/>
          </p:spPr>
          <p:txBody>
            <a:bodyPr wrap="none"/>
            <a:lstStyle/>
            <a:p>
              <a:endParaRPr lang="en-US"/>
            </a:p>
          </p:txBody>
        </p:sp>
        <p:sp>
          <p:nvSpPr>
            <p:cNvPr id="193545" name="Line 9"/>
            <p:cNvSpPr>
              <a:spLocks noChangeShapeType="1"/>
            </p:cNvSpPr>
            <p:nvPr/>
          </p:nvSpPr>
          <p:spPr bwMode="auto">
            <a:xfrm flipV="1">
              <a:off x="1296" y="3072"/>
              <a:ext cx="96" cy="336"/>
            </a:xfrm>
            <a:prstGeom prst="line">
              <a:avLst/>
            </a:prstGeom>
            <a:noFill/>
            <a:ln w="9525">
              <a:solidFill>
                <a:schemeClr val="tx1"/>
              </a:solidFill>
              <a:round/>
              <a:headEnd/>
              <a:tailEnd type="triangle" w="med" len="med"/>
            </a:ln>
            <a:effectLst/>
          </p:spPr>
          <p:txBody>
            <a:bodyPr wrap="none"/>
            <a:lstStyle/>
            <a:p>
              <a:endParaRPr lang="en-US"/>
            </a:p>
          </p:txBody>
        </p:sp>
        <p:sp>
          <p:nvSpPr>
            <p:cNvPr id="193546" name="Line 10"/>
            <p:cNvSpPr>
              <a:spLocks noChangeShapeType="1"/>
            </p:cNvSpPr>
            <p:nvPr/>
          </p:nvSpPr>
          <p:spPr bwMode="auto">
            <a:xfrm flipH="1" flipV="1">
              <a:off x="1200" y="3024"/>
              <a:ext cx="48" cy="576"/>
            </a:xfrm>
            <a:prstGeom prst="line">
              <a:avLst/>
            </a:prstGeom>
            <a:noFill/>
            <a:ln w="9525">
              <a:solidFill>
                <a:schemeClr val="tx1"/>
              </a:solidFill>
              <a:round/>
              <a:headEnd/>
              <a:tailEnd type="triangle" w="med" len="med"/>
            </a:ln>
            <a:effectLst/>
          </p:spPr>
          <p:txBody>
            <a:bodyPr wrap="none"/>
            <a:lstStyle/>
            <a:p>
              <a:endParaRPr lang="en-US"/>
            </a:p>
          </p:txBody>
        </p:sp>
        <p:sp>
          <p:nvSpPr>
            <p:cNvPr id="193547" name="Line 11"/>
            <p:cNvSpPr>
              <a:spLocks noChangeShapeType="1"/>
            </p:cNvSpPr>
            <p:nvPr/>
          </p:nvSpPr>
          <p:spPr bwMode="auto">
            <a:xfrm flipH="1" flipV="1">
              <a:off x="1632" y="3072"/>
              <a:ext cx="48" cy="336"/>
            </a:xfrm>
            <a:prstGeom prst="line">
              <a:avLst/>
            </a:prstGeom>
            <a:noFill/>
            <a:ln w="9525">
              <a:solidFill>
                <a:schemeClr val="tx1"/>
              </a:solidFill>
              <a:round/>
              <a:headEnd/>
              <a:tailEnd type="triangle" w="med" len="med"/>
            </a:ln>
            <a:effectLst/>
          </p:spPr>
          <p:txBody>
            <a:bodyPr wrap="none"/>
            <a:lstStyle/>
            <a:p>
              <a:endParaRPr lang="en-US"/>
            </a:p>
          </p:txBody>
        </p:sp>
      </p:grpSp>
      <p:grpSp>
        <p:nvGrpSpPr>
          <p:cNvPr id="193548" name="Group 12"/>
          <p:cNvGrpSpPr>
            <a:grpSpLocks/>
          </p:cNvGrpSpPr>
          <p:nvPr/>
        </p:nvGrpSpPr>
        <p:grpSpPr bwMode="auto">
          <a:xfrm>
            <a:off x="3124200" y="5200650"/>
            <a:ext cx="1143000" cy="895351"/>
            <a:chOff x="1008" y="3276"/>
            <a:chExt cx="720" cy="564"/>
          </a:xfrm>
        </p:grpSpPr>
        <p:sp>
          <p:nvSpPr>
            <p:cNvPr id="193549" name="Oval 13"/>
            <p:cNvSpPr>
              <a:spLocks noChangeArrowheads="1"/>
            </p:cNvSpPr>
            <p:nvPr/>
          </p:nvSpPr>
          <p:spPr bwMode="auto">
            <a:xfrm rot="1555494">
              <a:off x="1632" y="3360"/>
              <a:ext cx="96" cy="96"/>
            </a:xfrm>
            <a:prstGeom prst="ellipse">
              <a:avLst/>
            </a:prstGeom>
            <a:solidFill>
              <a:schemeClr val="hlink"/>
            </a:solidFill>
            <a:ln w="9525">
              <a:noFill/>
              <a:round/>
              <a:headEnd/>
              <a:tailEnd/>
            </a:ln>
            <a:effectLst/>
          </p:spPr>
          <p:txBody>
            <a:bodyPr wrap="none" anchor="ctr"/>
            <a:lstStyle/>
            <a:p>
              <a:endParaRPr lang="en-US"/>
            </a:p>
          </p:txBody>
        </p:sp>
        <p:sp>
          <p:nvSpPr>
            <p:cNvPr id="193550" name="Oval 14"/>
            <p:cNvSpPr>
              <a:spLocks noChangeArrowheads="1"/>
            </p:cNvSpPr>
            <p:nvPr/>
          </p:nvSpPr>
          <p:spPr bwMode="auto">
            <a:xfrm rot="1555494">
              <a:off x="1008" y="3276"/>
              <a:ext cx="96" cy="96"/>
            </a:xfrm>
            <a:prstGeom prst="ellipse">
              <a:avLst/>
            </a:prstGeom>
            <a:solidFill>
              <a:schemeClr val="hlink"/>
            </a:solidFill>
            <a:ln w="9525">
              <a:noFill/>
              <a:round/>
              <a:headEnd/>
              <a:tailEnd/>
            </a:ln>
            <a:effectLst/>
          </p:spPr>
          <p:txBody>
            <a:bodyPr wrap="none" anchor="ctr"/>
            <a:lstStyle/>
            <a:p>
              <a:endParaRPr lang="en-US"/>
            </a:p>
          </p:txBody>
        </p:sp>
        <p:sp>
          <p:nvSpPr>
            <p:cNvPr id="193551" name="Oval 15"/>
            <p:cNvSpPr>
              <a:spLocks noChangeArrowheads="1"/>
            </p:cNvSpPr>
            <p:nvPr/>
          </p:nvSpPr>
          <p:spPr bwMode="auto">
            <a:xfrm rot="1555494">
              <a:off x="1248" y="3360"/>
              <a:ext cx="96" cy="96"/>
            </a:xfrm>
            <a:prstGeom prst="ellipse">
              <a:avLst/>
            </a:prstGeom>
            <a:solidFill>
              <a:schemeClr val="hlink"/>
            </a:solidFill>
            <a:ln w="9525">
              <a:noFill/>
              <a:round/>
              <a:headEnd/>
              <a:tailEnd/>
            </a:ln>
            <a:effectLst/>
          </p:spPr>
          <p:txBody>
            <a:bodyPr wrap="none" anchor="ctr"/>
            <a:lstStyle/>
            <a:p>
              <a:endParaRPr lang="en-US"/>
            </a:p>
          </p:txBody>
        </p:sp>
        <p:sp>
          <p:nvSpPr>
            <p:cNvPr id="193552" name="Oval 16"/>
            <p:cNvSpPr>
              <a:spLocks noChangeArrowheads="1"/>
            </p:cNvSpPr>
            <p:nvPr/>
          </p:nvSpPr>
          <p:spPr bwMode="auto">
            <a:xfrm rot="1555494">
              <a:off x="1392" y="3744"/>
              <a:ext cx="96" cy="96"/>
            </a:xfrm>
            <a:prstGeom prst="ellipse">
              <a:avLst/>
            </a:prstGeom>
            <a:solidFill>
              <a:schemeClr val="hlink"/>
            </a:solidFill>
            <a:ln w="9525">
              <a:noFill/>
              <a:round/>
              <a:headEnd/>
              <a:tailEnd/>
            </a:ln>
            <a:effectLst/>
          </p:spPr>
          <p:txBody>
            <a:bodyPr wrap="none" anchor="ctr"/>
            <a:lstStyle/>
            <a:p>
              <a:endParaRPr lang="en-US"/>
            </a:p>
          </p:txBody>
        </p:sp>
        <p:sp>
          <p:nvSpPr>
            <p:cNvPr id="193553" name="Oval 17"/>
            <p:cNvSpPr>
              <a:spLocks noChangeArrowheads="1"/>
            </p:cNvSpPr>
            <p:nvPr/>
          </p:nvSpPr>
          <p:spPr bwMode="auto">
            <a:xfrm rot="1555494">
              <a:off x="1183" y="3552"/>
              <a:ext cx="96" cy="96"/>
            </a:xfrm>
            <a:prstGeom prst="ellipse">
              <a:avLst/>
            </a:prstGeom>
            <a:solidFill>
              <a:schemeClr val="hlink"/>
            </a:solidFill>
            <a:ln w="9525">
              <a:noFill/>
              <a:round/>
              <a:headEnd/>
              <a:tailEnd/>
            </a:ln>
            <a:effectLst/>
          </p:spPr>
          <p:txBody>
            <a:bodyPr wrap="none" anchor="ctr"/>
            <a:lstStyle/>
            <a:p>
              <a:endParaRPr lang="en-US"/>
            </a:p>
          </p:txBody>
        </p:sp>
        <p:sp>
          <p:nvSpPr>
            <p:cNvPr id="193554" name="Oval 18"/>
            <p:cNvSpPr>
              <a:spLocks noChangeArrowheads="1"/>
            </p:cNvSpPr>
            <p:nvPr/>
          </p:nvSpPr>
          <p:spPr bwMode="auto">
            <a:xfrm rot="1555494">
              <a:off x="1528" y="3616"/>
              <a:ext cx="96" cy="96"/>
            </a:xfrm>
            <a:prstGeom prst="ellipse">
              <a:avLst/>
            </a:prstGeom>
            <a:solidFill>
              <a:schemeClr val="hlink"/>
            </a:solidFill>
            <a:ln w="9525">
              <a:noFill/>
              <a:round/>
              <a:headEnd/>
              <a:tailEnd/>
            </a:ln>
            <a:effectLst/>
          </p:spPr>
          <p:txBody>
            <a:bodyPr wrap="none" anchor="ctr"/>
            <a:lstStyle/>
            <a:p>
              <a:endParaRPr lang="en-US"/>
            </a:p>
          </p:txBody>
        </p:sp>
      </p:grpSp>
      <p:grpSp>
        <p:nvGrpSpPr>
          <p:cNvPr id="193555" name="Group 19"/>
          <p:cNvGrpSpPr>
            <a:grpSpLocks/>
          </p:cNvGrpSpPr>
          <p:nvPr/>
        </p:nvGrpSpPr>
        <p:grpSpPr bwMode="auto">
          <a:xfrm>
            <a:off x="5486400" y="4572000"/>
            <a:ext cx="1219200" cy="1371600"/>
            <a:chOff x="2496" y="2880"/>
            <a:chExt cx="768" cy="864"/>
          </a:xfrm>
        </p:grpSpPr>
        <p:sp>
          <p:nvSpPr>
            <p:cNvPr id="193556" name="Oval 20"/>
            <p:cNvSpPr>
              <a:spLocks noChangeArrowheads="1"/>
            </p:cNvSpPr>
            <p:nvPr/>
          </p:nvSpPr>
          <p:spPr bwMode="auto">
            <a:xfrm rot="1555494">
              <a:off x="2784" y="2976"/>
              <a:ext cx="96" cy="96"/>
            </a:xfrm>
            <a:prstGeom prst="ellipse">
              <a:avLst/>
            </a:prstGeom>
            <a:solidFill>
              <a:schemeClr val="hlink"/>
            </a:solidFill>
            <a:ln w="9525">
              <a:noFill/>
              <a:round/>
              <a:headEnd/>
              <a:tailEnd/>
            </a:ln>
            <a:effectLst/>
          </p:spPr>
          <p:txBody>
            <a:bodyPr wrap="none" anchor="ctr"/>
            <a:lstStyle/>
            <a:p>
              <a:endParaRPr lang="en-US"/>
            </a:p>
          </p:txBody>
        </p:sp>
        <p:sp>
          <p:nvSpPr>
            <p:cNvPr id="193557" name="Line 21"/>
            <p:cNvSpPr>
              <a:spLocks noChangeShapeType="1"/>
            </p:cNvSpPr>
            <p:nvPr/>
          </p:nvSpPr>
          <p:spPr bwMode="auto">
            <a:xfrm flipV="1">
              <a:off x="2640" y="3024"/>
              <a:ext cx="48" cy="240"/>
            </a:xfrm>
            <a:prstGeom prst="line">
              <a:avLst/>
            </a:prstGeom>
            <a:noFill/>
            <a:ln w="9525">
              <a:solidFill>
                <a:schemeClr val="tx1"/>
              </a:solidFill>
              <a:round/>
              <a:headEnd/>
              <a:tailEnd type="triangle" w="med" len="med"/>
            </a:ln>
            <a:effectLst/>
          </p:spPr>
          <p:txBody>
            <a:bodyPr wrap="none"/>
            <a:lstStyle/>
            <a:p>
              <a:endParaRPr lang="en-US"/>
            </a:p>
          </p:txBody>
        </p:sp>
        <p:sp>
          <p:nvSpPr>
            <p:cNvPr id="193558" name="Line 22"/>
            <p:cNvSpPr>
              <a:spLocks noChangeShapeType="1"/>
            </p:cNvSpPr>
            <p:nvPr/>
          </p:nvSpPr>
          <p:spPr bwMode="auto">
            <a:xfrm flipV="1">
              <a:off x="2592" y="3072"/>
              <a:ext cx="0" cy="624"/>
            </a:xfrm>
            <a:prstGeom prst="line">
              <a:avLst/>
            </a:prstGeom>
            <a:noFill/>
            <a:ln w="9525">
              <a:solidFill>
                <a:schemeClr val="tx1"/>
              </a:solidFill>
              <a:round/>
              <a:headEnd/>
              <a:tailEnd type="triangle" w="med" len="med"/>
            </a:ln>
            <a:effectLst/>
          </p:spPr>
          <p:txBody>
            <a:bodyPr wrap="none"/>
            <a:lstStyle/>
            <a:p>
              <a:endParaRPr lang="en-US"/>
            </a:p>
          </p:txBody>
        </p:sp>
        <p:sp>
          <p:nvSpPr>
            <p:cNvPr id="193559" name="Line 23"/>
            <p:cNvSpPr>
              <a:spLocks noChangeShapeType="1"/>
            </p:cNvSpPr>
            <p:nvPr/>
          </p:nvSpPr>
          <p:spPr bwMode="auto">
            <a:xfrm flipH="1" flipV="1">
              <a:off x="2784" y="3120"/>
              <a:ext cx="48" cy="240"/>
            </a:xfrm>
            <a:prstGeom prst="line">
              <a:avLst/>
            </a:prstGeom>
            <a:noFill/>
            <a:ln w="9525">
              <a:solidFill>
                <a:schemeClr val="tx1"/>
              </a:solidFill>
              <a:round/>
              <a:headEnd/>
              <a:tailEnd type="triangle" w="med" len="med"/>
            </a:ln>
            <a:effectLst/>
          </p:spPr>
          <p:txBody>
            <a:bodyPr wrap="none"/>
            <a:lstStyle/>
            <a:p>
              <a:endParaRPr lang="en-US"/>
            </a:p>
          </p:txBody>
        </p:sp>
        <p:sp>
          <p:nvSpPr>
            <p:cNvPr id="193560" name="Line 24"/>
            <p:cNvSpPr>
              <a:spLocks noChangeShapeType="1"/>
            </p:cNvSpPr>
            <p:nvPr/>
          </p:nvSpPr>
          <p:spPr bwMode="auto">
            <a:xfrm flipV="1">
              <a:off x="2880" y="2976"/>
              <a:ext cx="96" cy="672"/>
            </a:xfrm>
            <a:prstGeom prst="line">
              <a:avLst/>
            </a:prstGeom>
            <a:noFill/>
            <a:ln w="9525">
              <a:solidFill>
                <a:schemeClr val="tx1"/>
              </a:solidFill>
              <a:round/>
              <a:headEnd/>
              <a:tailEnd type="triangle" w="med" len="med"/>
            </a:ln>
            <a:effectLst/>
          </p:spPr>
          <p:txBody>
            <a:bodyPr wrap="none"/>
            <a:lstStyle/>
            <a:p>
              <a:endParaRPr lang="en-US"/>
            </a:p>
          </p:txBody>
        </p:sp>
        <p:sp>
          <p:nvSpPr>
            <p:cNvPr id="193561" name="Line 25"/>
            <p:cNvSpPr>
              <a:spLocks noChangeShapeType="1"/>
            </p:cNvSpPr>
            <p:nvPr/>
          </p:nvSpPr>
          <p:spPr bwMode="auto">
            <a:xfrm flipH="1" flipV="1">
              <a:off x="2880" y="2976"/>
              <a:ext cx="48" cy="192"/>
            </a:xfrm>
            <a:prstGeom prst="line">
              <a:avLst/>
            </a:prstGeom>
            <a:noFill/>
            <a:ln w="9525">
              <a:solidFill>
                <a:schemeClr val="tx1"/>
              </a:solidFill>
              <a:round/>
              <a:headEnd/>
              <a:tailEnd type="triangle" w="med" len="med"/>
            </a:ln>
            <a:effectLst/>
          </p:spPr>
          <p:txBody>
            <a:bodyPr wrap="none"/>
            <a:lstStyle/>
            <a:p>
              <a:endParaRPr lang="en-US"/>
            </a:p>
          </p:txBody>
        </p:sp>
        <p:sp>
          <p:nvSpPr>
            <p:cNvPr id="193562" name="Line 26"/>
            <p:cNvSpPr>
              <a:spLocks noChangeShapeType="1"/>
            </p:cNvSpPr>
            <p:nvPr/>
          </p:nvSpPr>
          <p:spPr bwMode="auto">
            <a:xfrm flipV="1">
              <a:off x="3024" y="3024"/>
              <a:ext cx="0" cy="432"/>
            </a:xfrm>
            <a:prstGeom prst="line">
              <a:avLst/>
            </a:prstGeom>
            <a:noFill/>
            <a:ln w="9525">
              <a:solidFill>
                <a:schemeClr val="tx1"/>
              </a:solidFill>
              <a:round/>
              <a:headEnd/>
              <a:tailEnd type="triangle" w="med" len="med"/>
            </a:ln>
            <a:effectLst/>
          </p:spPr>
          <p:txBody>
            <a:bodyPr wrap="none"/>
            <a:lstStyle/>
            <a:p>
              <a:endParaRPr lang="en-US"/>
            </a:p>
          </p:txBody>
        </p:sp>
        <p:sp>
          <p:nvSpPr>
            <p:cNvPr id="193563" name="Line 27"/>
            <p:cNvSpPr>
              <a:spLocks noChangeShapeType="1"/>
            </p:cNvSpPr>
            <p:nvPr/>
          </p:nvSpPr>
          <p:spPr bwMode="auto">
            <a:xfrm flipV="1">
              <a:off x="3072" y="3072"/>
              <a:ext cx="0" cy="576"/>
            </a:xfrm>
            <a:prstGeom prst="line">
              <a:avLst/>
            </a:prstGeom>
            <a:noFill/>
            <a:ln w="9525">
              <a:solidFill>
                <a:schemeClr val="tx1"/>
              </a:solidFill>
              <a:round/>
              <a:headEnd/>
              <a:tailEnd type="triangle" w="med" len="med"/>
            </a:ln>
            <a:effectLst/>
          </p:spPr>
          <p:txBody>
            <a:bodyPr wrap="none"/>
            <a:lstStyle/>
            <a:p>
              <a:endParaRPr lang="en-US"/>
            </a:p>
          </p:txBody>
        </p:sp>
        <p:sp>
          <p:nvSpPr>
            <p:cNvPr id="193564" name="Line 28"/>
            <p:cNvSpPr>
              <a:spLocks noChangeShapeType="1"/>
            </p:cNvSpPr>
            <p:nvPr/>
          </p:nvSpPr>
          <p:spPr bwMode="auto">
            <a:xfrm flipV="1">
              <a:off x="3168" y="3072"/>
              <a:ext cx="0" cy="336"/>
            </a:xfrm>
            <a:prstGeom prst="line">
              <a:avLst/>
            </a:prstGeom>
            <a:noFill/>
            <a:ln w="9525">
              <a:solidFill>
                <a:schemeClr val="tx1"/>
              </a:solidFill>
              <a:round/>
              <a:headEnd/>
              <a:tailEnd type="triangle" w="med" len="med"/>
            </a:ln>
            <a:effectLst/>
          </p:spPr>
          <p:txBody>
            <a:bodyPr wrap="none"/>
            <a:lstStyle/>
            <a:p>
              <a:endParaRPr lang="en-US"/>
            </a:p>
          </p:txBody>
        </p:sp>
        <p:sp>
          <p:nvSpPr>
            <p:cNvPr id="193565" name="Oval 29"/>
            <p:cNvSpPr>
              <a:spLocks noChangeArrowheads="1"/>
            </p:cNvSpPr>
            <p:nvPr/>
          </p:nvSpPr>
          <p:spPr bwMode="auto">
            <a:xfrm>
              <a:off x="2496" y="2880"/>
              <a:ext cx="768" cy="192"/>
            </a:xfrm>
            <a:prstGeom prst="ellipse">
              <a:avLst/>
            </a:prstGeom>
            <a:solidFill>
              <a:schemeClr val="accent1"/>
            </a:solidFill>
            <a:ln w="9525">
              <a:noFill/>
              <a:round/>
              <a:headEnd/>
              <a:tailEnd/>
            </a:ln>
            <a:effectLst/>
            <a:scene3d>
              <a:camera prst="legacyPerspectiveFront">
                <a:rot lat="20399999" lon="0" rev="0"/>
              </a:camera>
              <a:lightRig rig="legacyFlat2" dir="t"/>
            </a:scene3d>
            <a:sp3d extrusionH="201600" prstMaterial="legacyMatte">
              <a:bevelT w="13500" h="13500" prst="angle"/>
              <a:bevelB w="13500" h="13500" prst="angle"/>
              <a:extrusionClr>
                <a:schemeClr val="accent1"/>
              </a:extrusionClr>
            </a:sp3d>
          </p:spPr>
          <p:txBody>
            <a:bodyPr wrap="none" anchor="ctr">
              <a:flatTx/>
            </a:bodyPr>
            <a:lstStyle/>
            <a:p>
              <a:endParaRPr lang="en-US"/>
            </a:p>
          </p:txBody>
        </p:sp>
        <p:sp>
          <p:nvSpPr>
            <p:cNvPr id="193566" name="Oval 30"/>
            <p:cNvSpPr>
              <a:spLocks noChangeArrowheads="1"/>
            </p:cNvSpPr>
            <p:nvPr/>
          </p:nvSpPr>
          <p:spPr bwMode="auto">
            <a:xfrm rot="1555494">
              <a:off x="2867" y="3139"/>
              <a:ext cx="96" cy="96"/>
            </a:xfrm>
            <a:prstGeom prst="ellipse">
              <a:avLst/>
            </a:prstGeom>
            <a:solidFill>
              <a:schemeClr val="hlink"/>
            </a:solidFill>
            <a:ln w="9525">
              <a:noFill/>
              <a:round/>
              <a:headEnd/>
              <a:tailEnd/>
            </a:ln>
            <a:effectLst/>
          </p:spPr>
          <p:txBody>
            <a:bodyPr wrap="none" anchor="ctr"/>
            <a:lstStyle/>
            <a:p>
              <a:endParaRPr lang="en-US"/>
            </a:p>
          </p:txBody>
        </p:sp>
        <p:sp>
          <p:nvSpPr>
            <p:cNvPr id="193567" name="Oval 31"/>
            <p:cNvSpPr>
              <a:spLocks noChangeArrowheads="1"/>
            </p:cNvSpPr>
            <p:nvPr/>
          </p:nvSpPr>
          <p:spPr bwMode="auto">
            <a:xfrm rot="1555494">
              <a:off x="3120" y="3360"/>
              <a:ext cx="96" cy="96"/>
            </a:xfrm>
            <a:prstGeom prst="ellipse">
              <a:avLst/>
            </a:prstGeom>
            <a:solidFill>
              <a:schemeClr val="hlink"/>
            </a:solidFill>
            <a:ln w="9525">
              <a:noFill/>
              <a:round/>
              <a:headEnd/>
              <a:tailEnd/>
            </a:ln>
            <a:effectLst/>
          </p:spPr>
          <p:txBody>
            <a:bodyPr wrap="none" anchor="ctr"/>
            <a:lstStyle/>
            <a:p>
              <a:endParaRPr lang="en-US"/>
            </a:p>
          </p:txBody>
        </p:sp>
        <p:sp>
          <p:nvSpPr>
            <p:cNvPr id="193568" name="Oval 32"/>
            <p:cNvSpPr>
              <a:spLocks noChangeArrowheads="1"/>
            </p:cNvSpPr>
            <p:nvPr/>
          </p:nvSpPr>
          <p:spPr bwMode="auto">
            <a:xfrm rot="1555494">
              <a:off x="2611" y="3228"/>
              <a:ext cx="96" cy="96"/>
            </a:xfrm>
            <a:prstGeom prst="ellipse">
              <a:avLst/>
            </a:prstGeom>
            <a:solidFill>
              <a:schemeClr val="hlink"/>
            </a:solidFill>
            <a:ln w="9525">
              <a:noFill/>
              <a:round/>
              <a:headEnd/>
              <a:tailEnd/>
            </a:ln>
            <a:effectLst/>
          </p:spPr>
          <p:txBody>
            <a:bodyPr wrap="none" anchor="ctr"/>
            <a:lstStyle/>
            <a:p>
              <a:endParaRPr lang="en-US"/>
            </a:p>
          </p:txBody>
        </p:sp>
        <p:sp>
          <p:nvSpPr>
            <p:cNvPr id="193569" name="Oval 33"/>
            <p:cNvSpPr>
              <a:spLocks noChangeArrowheads="1"/>
            </p:cNvSpPr>
            <p:nvPr/>
          </p:nvSpPr>
          <p:spPr bwMode="auto">
            <a:xfrm rot="1555494">
              <a:off x="2784" y="3312"/>
              <a:ext cx="96" cy="96"/>
            </a:xfrm>
            <a:prstGeom prst="ellipse">
              <a:avLst/>
            </a:prstGeom>
            <a:solidFill>
              <a:schemeClr val="hlink"/>
            </a:solidFill>
            <a:ln w="9525">
              <a:noFill/>
              <a:round/>
              <a:headEnd/>
              <a:tailEnd/>
            </a:ln>
            <a:effectLst/>
          </p:spPr>
          <p:txBody>
            <a:bodyPr wrap="none" anchor="ctr"/>
            <a:lstStyle/>
            <a:p>
              <a:endParaRPr lang="en-US"/>
            </a:p>
          </p:txBody>
        </p:sp>
        <p:sp>
          <p:nvSpPr>
            <p:cNvPr id="193570" name="Oval 34"/>
            <p:cNvSpPr>
              <a:spLocks noChangeArrowheads="1"/>
            </p:cNvSpPr>
            <p:nvPr/>
          </p:nvSpPr>
          <p:spPr bwMode="auto">
            <a:xfrm rot="1555494">
              <a:off x="2956" y="3395"/>
              <a:ext cx="96" cy="96"/>
            </a:xfrm>
            <a:prstGeom prst="ellipse">
              <a:avLst/>
            </a:prstGeom>
            <a:solidFill>
              <a:schemeClr val="hlink"/>
            </a:solidFill>
            <a:ln w="9525">
              <a:noFill/>
              <a:round/>
              <a:headEnd/>
              <a:tailEnd/>
            </a:ln>
            <a:effectLst/>
          </p:spPr>
          <p:txBody>
            <a:bodyPr wrap="none" anchor="ctr"/>
            <a:lstStyle/>
            <a:p>
              <a:endParaRPr lang="en-US"/>
            </a:p>
          </p:txBody>
        </p:sp>
        <p:sp>
          <p:nvSpPr>
            <p:cNvPr id="193571" name="Oval 35"/>
            <p:cNvSpPr>
              <a:spLocks noChangeArrowheads="1"/>
            </p:cNvSpPr>
            <p:nvPr/>
          </p:nvSpPr>
          <p:spPr bwMode="auto">
            <a:xfrm rot="1555494">
              <a:off x="2544" y="3648"/>
              <a:ext cx="96" cy="96"/>
            </a:xfrm>
            <a:prstGeom prst="ellipse">
              <a:avLst/>
            </a:prstGeom>
            <a:solidFill>
              <a:schemeClr val="hlink"/>
            </a:solidFill>
            <a:ln w="9525">
              <a:noFill/>
              <a:round/>
              <a:headEnd/>
              <a:tailEnd/>
            </a:ln>
            <a:effectLst/>
          </p:spPr>
          <p:txBody>
            <a:bodyPr wrap="none" anchor="ctr"/>
            <a:lstStyle/>
            <a:p>
              <a:endParaRPr lang="en-US"/>
            </a:p>
          </p:txBody>
        </p:sp>
        <p:sp>
          <p:nvSpPr>
            <p:cNvPr id="193572" name="Oval 36"/>
            <p:cNvSpPr>
              <a:spLocks noChangeArrowheads="1"/>
            </p:cNvSpPr>
            <p:nvPr/>
          </p:nvSpPr>
          <p:spPr bwMode="auto">
            <a:xfrm rot="1555494">
              <a:off x="2832" y="3600"/>
              <a:ext cx="96" cy="96"/>
            </a:xfrm>
            <a:prstGeom prst="ellipse">
              <a:avLst/>
            </a:prstGeom>
            <a:solidFill>
              <a:schemeClr val="hlink"/>
            </a:solidFill>
            <a:ln w="9525">
              <a:noFill/>
              <a:round/>
              <a:headEnd/>
              <a:tailEnd/>
            </a:ln>
            <a:effectLst/>
          </p:spPr>
          <p:txBody>
            <a:bodyPr wrap="none" anchor="ctr"/>
            <a:lstStyle/>
            <a:p>
              <a:endParaRPr lang="en-US"/>
            </a:p>
          </p:txBody>
        </p:sp>
        <p:sp>
          <p:nvSpPr>
            <p:cNvPr id="193573" name="Oval 37"/>
            <p:cNvSpPr>
              <a:spLocks noChangeArrowheads="1"/>
            </p:cNvSpPr>
            <p:nvPr/>
          </p:nvSpPr>
          <p:spPr bwMode="auto">
            <a:xfrm rot="1555494">
              <a:off x="3024" y="3568"/>
              <a:ext cx="96" cy="96"/>
            </a:xfrm>
            <a:prstGeom prst="ellipse">
              <a:avLst/>
            </a:prstGeom>
            <a:solidFill>
              <a:schemeClr val="hlink"/>
            </a:solidFill>
            <a:ln w="9525">
              <a:noFill/>
              <a:round/>
              <a:headEnd/>
              <a:tailEnd/>
            </a:ln>
            <a:effectLst/>
          </p:spPr>
          <p:txBody>
            <a:bodyPr wrap="none" anchor="ctr"/>
            <a:lstStyle/>
            <a:p>
              <a:endParaRPr lang="en-US"/>
            </a:p>
          </p:txBody>
        </p:sp>
      </p:grpSp>
      <p:grpSp>
        <p:nvGrpSpPr>
          <p:cNvPr id="193574" name="Group 38"/>
          <p:cNvGrpSpPr>
            <a:grpSpLocks/>
          </p:cNvGrpSpPr>
          <p:nvPr/>
        </p:nvGrpSpPr>
        <p:grpSpPr bwMode="auto">
          <a:xfrm>
            <a:off x="7669213" y="4038600"/>
            <a:ext cx="1246187" cy="1295400"/>
            <a:chOff x="3871" y="2544"/>
            <a:chExt cx="785" cy="816"/>
          </a:xfrm>
        </p:grpSpPr>
        <p:sp>
          <p:nvSpPr>
            <p:cNvPr id="193575" name="Line 39"/>
            <p:cNvSpPr>
              <a:spLocks noChangeShapeType="1"/>
            </p:cNvSpPr>
            <p:nvPr/>
          </p:nvSpPr>
          <p:spPr bwMode="auto">
            <a:xfrm flipV="1">
              <a:off x="4032" y="2688"/>
              <a:ext cx="48" cy="144"/>
            </a:xfrm>
            <a:prstGeom prst="line">
              <a:avLst/>
            </a:prstGeom>
            <a:noFill/>
            <a:ln w="9525">
              <a:solidFill>
                <a:schemeClr val="tx1"/>
              </a:solidFill>
              <a:round/>
              <a:headEnd/>
              <a:tailEnd type="triangle" w="med" len="med"/>
            </a:ln>
            <a:effectLst/>
          </p:spPr>
          <p:txBody>
            <a:bodyPr wrap="none"/>
            <a:lstStyle/>
            <a:p>
              <a:endParaRPr lang="en-US"/>
            </a:p>
          </p:txBody>
        </p:sp>
        <p:sp>
          <p:nvSpPr>
            <p:cNvPr id="193576" name="Line 40"/>
            <p:cNvSpPr>
              <a:spLocks noChangeShapeType="1"/>
            </p:cNvSpPr>
            <p:nvPr/>
          </p:nvSpPr>
          <p:spPr bwMode="auto">
            <a:xfrm flipV="1">
              <a:off x="3936" y="2736"/>
              <a:ext cx="192" cy="432"/>
            </a:xfrm>
            <a:prstGeom prst="line">
              <a:avLst/>
            </a:prstGeom>
            <a:noFill/>
            <a:ln w="9525">
              <a:solidFill>
                <a:schemeClr val="tx1"/>
              </a:solidFill>
              <a:round/>
              <a:headEnd/>
              <a:tailEnd type="triangle" w="med" len="med"/>
            </a:ln>
            <a:effectLst/>
          </p:spPr>
          <p:txBody>
            <a:bodyPr wrap="none"/>
            <a:lstStyle/>
            <a:p>
              <a:endParaRPr lang="en-US"/>
            </a:p>
          </p:txBody>
        </p:sp>
        <p:sp>
          <p:nvSpPr>
            <p:cNvPr id="193577" name="Line 41"/>
            <p:cNvSpPr>
              <a:spLocks noChangeShapeType="1"/>
            </p:cNvSpPr>
            <p:nvPr/>
          </p:nvSpPr>
          <p:spPr bwMode="auto">
            <a:xfrm flipV="1">
              <a:off x="4176" y="2640"/>
              <a:ext cx="48" cy="288"/>
            </a:xfrm>
            <a:prstGeom prst="line">
              <a:avLst/>
            </a:prstGeom>
            <a:noFill/>
            <a:ln w="9525">
              <a:solidFill>
                <a:schemeClr val="tx1"/>
              </a:solidFill>
              <a:round/>
              <a:headEnd/>
              <a:tailEnd type="triangle" w="med" len="med"/>
            </a:ln>
            <a:effectLst/>
          </p:spPr>
          <p:txBody>
            <a:bodyPr wrap="none"/>
            <a:lstStyle/>
            <a:p>
              <a:endParaRPr lang="en-US"/>
            </a:p>
          </p:txBody>
        </p:sp>
        <p:sp>
          <p:nvSpPr>
            <p:cNvPr id="193578" name="Line 42"/>
            <p:cNvSpPr>
              <a:spLocks noChangeShapeType="1"/>
            </p:cNvSpPr>
            <p:nvPr/>
          </p:nvSpPr>
          <p:spPr bwMode="auto">
            <a:xfrm flipH="1" flipV="1">
              <a:off x="4272" y="2640"/>
              <a:ext cx="96" cy="192"/>
            </a:xfrm>
            <a:prstGeom prst="line">
              <a:avLst/>
            </a:prstGeom>
            <a:noFill/>
            <a:ln w="9525">
              <a:solidFill>
                <a:schemeClr val="tx1"/>
              </a:solidFill>
              <a:round/>
              <a:headEnd/>
              <a:tailEnd type="triangle" w="med" len="med"/>
            </a:ln>
            <a:effectLst/>
          </p:spPr>
          <p:txBody>
            <a:bodyPr wrap="none"/>
            <a:lstStyle/>
            <a:p>
              <a:endParaRPr lang="en-US"/>
            </a:p>
          </p:txBody>
        </p:sp>
        <p:sp>
          <p:nvSpPr>
            <p:cNvPr id="193579" name="Line 43"/>
            <p:cNvSpPr>
              <a:spLocks noChangeShapeType="1"/>
            </p:cNvSpPr>
            <p:nvPr/>
          </p:nvSpPr>
          <p:spPr bwMode="auto">
            <a:xfrm flipH="1" flipV="1">
              <a:off x="4416" y="2736"/>
              <a:ext cx="192" cy="240"/>
            </a:xfrm>
            <a:prstGeom prst="line">
              <a:avLst/>
            </a:prstGeom>
            <a:noFill/>
            <a:ln w="9525">
              <a:solidFill>
                <a:schemeClr val="tx1"/>
              </a:solidFill>
              <a:round/>
              <a:headEnd/>
              <a:tailEnd type="triangle" w="med" len="med"/>
            </a:ln>
            <a:effectLst/>
          </p:spPr>
          <p:txBody>
            <a:bodyPr wrap="none"/>
            <a:lstStyle/>
            <a:p>
              <a:endParaRPr lang="en-US"/>
            </a:p>
          </p:txBody>
        </p:sp>
        <p:sp>
          <p:nvSpPr>
            <p:cNvPr id="193580" name="Line 44"/>
            <p:cNvSpPr>
              <a:spLocks noChangeShapeType="1"/>
            </p:cNvSpPr>
            <p:nvPr/>
          </p:nvSpPr>
          <p:spPr bwMode="auto">
            <a:xfrm flipV="1">
              <a:off x="4416" y="2736"/>
              <a:ext cx="0" cy="336"/>
            </a:xfrm>
            <a:prstGeom prst="line">
              <a:avLst/>
            </a:prstGeom>
            <a:noFill/>
            <a:ln w="9525">
              <a:solidFill>
                <a:schemeClr val="tx1"/>
              </a:solidFill>
              <a:round/>
              <a:headEnd/>
              <a:tailEnd type="triangle" w="med" len="med"/>
            </a:ln>
            <a:effectLst/>
          </p:spPr>
          <p:txBody>
            <a:bodyPr wrap="none"/>
            <a:lstStyle/>
            <a:p>
              <a:endParaRPr lang="en-US"/>
            </a:p>
          </p:txBody>
        </p:sp>
        <p:sp>
          <p:nvSpPr>
            <p:cNvPr id="193581" name="Line 45"/>
            <p:cNvSpPr>
              <a:spLocks noChangeShapeType="1"/>
            </p:cNvSpPr>
            <p:nvPr/>
          </p:nvSpPr>
          <p:spPr bwMode="auto">
            <a:xfrm flipH="1" flipV="1">
              <a:off x="4272" y="2784"/>
              <a:ext cx="96" cy="528"/>
            </a:xfrm>
            <a:prstGeom prst="line">
              <a:avLst/>
            </a:prstGeom>
            <a:noFill/>
            <a:ln w="9525">
              <a:solidFill>
                <a:schemeClr val="tx1"/>
              </a:solidFill>
              <a:round/>
              <a:headEnd/>
              <a:tailEnd type="triangle" w="med" len="med"/>
            </a:ln>
            <a:effectLst/>
          </p:spPr>
          <p:txBody>
            <a:bodyPr wrap="none"/>
            <a:lstStyle/>
            <a:p>
              <a:endParaRPr lang="en-US"/>
            </a:p>
          </p:txBody>
        </p:sp>
        <p:sp>
          <p:nvSpPr>
            <p:cNvPr id="193582" name="Oval 46"/>
            <p:cNvSpPr>
              <a:spLocks noChangeArrowheads="1"/>
            </p:cNvSpPr>
            <p:nvPr/>
          </p:nvSpPr>
          <p:spPr bwMode="auto">
            <a:xfrm>
              <a:off x="3936" y="2544"/>
              <a:ext cx="624" cy="192"/>
            </a:xfrm>
            <a:prstGeom prst="ellipse">
              <a:avLst/>
            </a:prstGeom>
            <a:solidFill>
              <a:schemeClr val="accent1"/>
            </a:solidFill>
            <a:ln w="9525">
              <a:noFill/>
              <a:round/>
              <a:headEnd/>
              <a:tailEnd/>
            </a:ln>
            <a:effectLst/>
            <a:scene3d>
              <a:camera prst="legacyPerspectiveFront">
                <a:rot lat="20399999" lon="0" rev="0"/>
              </a:camera>
              <a:lightRig rig="legacyFlat2" dir="t"/>
            </a:scene3d>
            <a:sp3d extrusionH="201600" prstMaterial="legacyMatte">
              <a:bevelT w="13500" h="13500" prst="angle"/>
              <a:bevelB w="13500" h="13500" prst="angle"/>
              <a:extrusionClr>
                <a:schemeClr val="accent1"/>
              </a:extrusionClr>
            </a:sp3d>
          </p:spPr>
          <p:txBody>
            <a:bodyPr wrap="none" anchor="ctr">
              <a:flatTx/>
            </a:bodyPr>
            <a:lstStyle/>
            <a:p>
              <a:endParaRPr lang="en-US"/>
            </a:p>
          </p:txBody>
        </p:sp>
        <p:sp>
          <p:nvSpPr>
            <p:cNvPr id="193583" name="Oval 47"/>
            <p:cNvSpPr>
              <a:spLocks noChangeArrowheads="1"/>
            </p:cNvSpPr>
            <p:nvPr/>
          </p:nvSpPr>
          <p:spPr bwMode="auto">
            <a:xfrm rot="1555494">
              <a:off x="3984" y="2784"/>
              <a:ext cx="96" cy="96"/>
            </a:xfrm>
            <a:prstGeom prst="ellipse">
              <a:avLst/>
            </a:prstGeom>
            <a:solidFill>
              <a:schemeClr val="hlink"/>
            </a:solidFill>
            <a:ln w="9525">
              <a:noFill/>
              <a:round/>
              <a:headEnd/>
              <a:tailEnd/>
            </a:ln>
            <a:effectLst/>
          </p:spPr>
          <p:txBody>
            <a:bodyPr wrap="none" anchor="ctr"/>
            <a:lstStyle/>
            <a:p>
              <a:endParaRPr lang="en-US"/>
            </a:p>
          </p:txBody>
        </p:sp>
        <p:sp>
          <p:nvSpPr>
            <p:cNvPr id="193584" name="Oval 48"/>
            <p:cNvSpPr>
              <a:spLocks noChangeArrowheads="1"/>
            </p:cNvSpPr>
            <p:nvPr/>
          </p:nvSpPr>
          <p:spPr bwMode="auto">
            <a:xfrm rot="1555494">
              <a:off x="4320" y="2784"/>
              <a:ext cx="96" cy="96"/>
            </a:xfrm>
            <a:prstGeom prst="ellipse">
              <a:avLst/>
            </a:prstGeom>
            <a:solidFill>
              <a:schemeClr val="hlink"/>
            </a:solidFill>
            <a:ln w="9525">
              <a:noFill/>
              <a:round/>
              <a:headEnd/>
              <a:tailEnd/>
            </a:ln>
            <a:effectLst/>
          </p:spPr>
          <p:txBody>
            <a:bodyPr wrap="none" anchor="ctr"/>
            <a:lstStyle/>
            <a:p>
              <a:endParaRPr lang="en-US"/>
            </a:p>
          </p:txBody>
        </p:sp>
        <p:sp>
          <p:nvSpPr>
            <p:cNvPr id="193585" name="Oval 49"/>
            <p:cNvSpPr>
              <a:spLocks noChangeArrowheads="1"/>
            </p:cNvSpPr>
            <p:nvPr/>
          </p:nvSpPr>
          <p:spPr bwMode="auto">
            <a:xfrm rot="1555494">
              <a:off x="4560" y="2928"/>
              <a:ext cx="96" cy="96"/>
            </a:xfrm>
            <a:prstGeom prst="ellipse">
              <a:avLst/>
            </a:prstGeom>
            <a:solidFill>
              <a:schemeClr val="hlink"/>
            </a:solidFill>
            <a:ln w="9525">
              <a:noFill/>
              <a:round/>
              <a:headEnd/>
              <a:tailEnd/>
            </a:ln>
            <a:effectLst/>
          </p:spPr>
          <p:txBody>
            <a:bodyPr wrap="none" anchor="ctr"/>
            <a:lstStyle/>
            <a:p>
              <a:endParaRPr lang="en-US"/>
            </a:p>
          </p:txBody>
        </p:sp>
        <p:sp>
          <p:nvSpPr>
            <p:cNvPr id="193586" name="Oval 50"/>
            <p:cNvSpPr>
              <a:spLocks noChangeArrowheads="1"/>
            </p:cNvSpPr>
            <p:nvPr/>
          </p:nvSpPr>
          <p:spPr bwMode="auto">
            <a:xfrm rot="1555494">
              <a:off x="4128" y="2880"/>
              <a:ext cx="96" cy="96"/>
            </a:xfrm>
            <a:prstGeom prst="ellipse">
              <a:avLst/>
            </a:prstGeom>
            <a:solidFill>
              <a:schemeClr val="hlink"/>
            </a:solidFill>
            <a:ln w="9525">
              <a:noFill/>
              <a:round/>
              <a:headEnd/>
              <a:tailEnd/>
            </a:ln>
            <a:effectLst/>
          </p:spPr>
          <p:txBody>
            <a:bodyPr wrap="none" anchor="ctr"/>
            <a:lstStyle/>
            <a:p>
              <a:endParaRPr lang="en-US"/>
            </a:p>
          </p:txBody>
        </p:sp>
        <p:sp>
          <p:nvSpPr>
            <p:cNvPr id="193587" name="Oval 51"/>
            <p:cNvSpPr>
              <a:spLocks noChangeArrowheads="1"/>
            </p:cNvSpPr>
            <p:nvPr/>
          </p:nvSpPr>
          <p:spPr bwMode="auto">
            <a:xfrm rot="1555494">
              <a:off x="4368" y="3024"/>
              <a:ext cx="96" cy="96"/>
            </a:xfrm>
            <a:prstGeom prst="ellipse">
              <a:avLst/>
            </a:prstGeom>
            <a:solidFill>
              <a:schemeClr val="hlink"/>
            </a:solidFill>
            <a:ln w="9525">
              <a:noFill/>
              <a:round/>
              <a:headEnd/>
              <a:tailEnd/>
            </a:ln>
            <a:effectLst/>
          </p:spPr>
          <p:txBody>
            <a:bodyPr wrap="none" anchor="ctr"/>
            <a:lstStyle/>
            <a:p>
              <a:endParaRPr lang="en-US"/>
            </a:p>
          </p:txBody>
        </p:sp>
        <p:sp>
          <p:nvSpPr>
            <p:cNvPr id="193588" name="Oval 52"/>
            <p:cNvSpPr>
              <a:spLocks noChangeArrowheads="1"/>
            </p:cNvSpPr>
            <p:nvPr/>
          </p:nvSpPr>
          <p:spPr bwMode="auto">
            <a:xfrm rot="1555494">
              <a:off x="3871" y="3120"/>
              <a:ext cx="96" cy="96"/>
            </a:xfrm>
            <a:prstGeom prst="ellipse">
              <a:avLst/>
            </a:prstGeom>
            <a:solidFill>
              <a:schemeClr val="hlink"/>
            </a:solidFill>
            <a:ln w="9525">
              <a:noFill/>
              <a:round/>
              <a:headEnd/>
              <a:tailEnd/>
            </a:ln>
            <a:effectLst/>
          </p:spPr>
          <p:txBody>
            <a:bodyPr wrap="none" anchor="ctr"/>
            <a:lstStyle/>
            <a:p>
              <a:endParaRPr lang="en-US"/>
            </a:p>
          </p:txBody>
        </p:sp>
        <p:sp>
          <p:nvSpPr>
            <p:cNvPr id="193589" name="Oval 53"/>
            <p:cNvSpPr>
              <a:spLocks noChangeArrowheads="1"/>
            </p:cNvSpPr>
            <p:nvPr/>
          </p:nvSpPr>
          <p:spPr bwMode="auto">
            <a:xfrm rot="1555494">
              <a:off x="4320" y="3264"/>
              <a:ext cx="96" cy="96"/>
            </a:xfrm>
            <a:prstGeom prst="ellipse">
              <a:avLst/>
            </a:prstGeom>
            <a:solidFill>
              <a:schemeClr val="hlink"/>
            </a:solidFill>
            <a:ln w="9525">
              <a:noFill/>
              <a:round/>
              <a:headEnd/>
              <a:tailEnd/>
            </a:ln>
            <a:effectLst/>
          </p:spPr>
          <p:txBody>
            <a:bodyPr wrap="none" anchor="ctr"/>
            <a:lstStyle/>
            <a:p>
              <a:endParaRPr lang="en-US"/>
            </a:p>
          </p:txBody>
        </p:sp>
      </p:grpSp>
      <p:grpSp>
        <p:nvGrpSpPr>
          <p:cNvPr id="193590" name="Group 54"/>
          <p:cNvGrpSpPr>
            <a:grpSpLocks/>
          </p:cNvGrpSpPr>
          <p:nvPr/>
        </p:nvGrpSpPr>
        <p:grpSpPr bwMode="auto">
          <a:xfrm>
            <a:off x="3810000" y="2590800"/>
            <a:ext cx="1371600" cy="1752600"/>
            <a:chOff x="1440" y="1632"/>
            <a:chExt cx="864" cy="1104"/>
          </a:xfrm>
        </p:grpSpPr>
        <p:sp>
          <p:nvSpPr>
            <p:cNvPr id="193591" name="Line 55"/>
            <p:cNvSpPr>
              <a:spLocks noChangeShapeType="1"/>
            </p:cNvSpPr>
            <p:nvPr/>
          </p:nvSpPr>
          <p:spPr bwMode="auto">
            <a:xfrm flipV="1">
              <a:off x="1680" y="1680"/>
              <a:ext cx="240" cy="288"/>
            </a:xfrm>
            <a:prstGeom prst="line">
              <a:avLst/>
            </a:prstGeom>
            <a:noFill/>
            <a:ln w="9525">
              <a:solidFill>
                <a:schemeClr val="tx1"/>
              </a:solidFill>
              <a:round/>
              <a:headEnd/>
              <a:tailEnd type="triangle" w="med" len="med"/>
            </a:ln>
            <a:effectLst/>
          </p:spPr>
          <p:txBody>
            <a:bodyPr wrap="none"/>
            <a:lstStyle/>
            <a:p>
              <a:endParaRPr lang="en-US"/>
            </a:p>
          </p:txBody>
        </p:sp>
        <p:sp>
          <p:nvSpPr>
            <p:cNvPr id="193592" name="Line 56"/>
            <p:cNvSpPr>
              <a:spLocks noChangeShapeType="1"/>
            </p:cNvSpPr>
            <p:nvPr/>
          </p:nvSpPr>
          <p:spPr bwMode="auto">
            <a:xfrm flipV="1">
              <a:off x="1488" y="1824"/>
              <a:ext cx="144" cy="528"/>
            </a:xfrm>
            <a:prstGeom prst="line">
              <a:avLst/>
            </a:prstGeom>
            <a:noFill/>
            <a:ln w="9525">
              <a:solidFill>
                <a:schemeClr val="tx1"/>
              </a:solidFill>
              <a:round/>
              <a:headEnd/>
              <a:tailEnd type="triangle" w="med" len="med"/>
            </a:ln>
            <a:effectLst/>
          </p:spPr>
          <p:txBody>
            <a:bodyPr wrap="none"/>
            <a:lstStyle/>
            <a:p>
              <a:endParaRPr lang="en-US"/>
            </a:p>
          </p:txBody>
        </p:sp>
        <p:sp>
          <p:nvSpPr>
            <p:cNvPr id="193593" name="Line 57"/>
            <p:cNvSpPr>
              <a:spLocks noChangeShapeType="1"/>
            </p:cNvSpPr>
            <p:nvPr/>
          </p:nvSpPr>
          <p:spPr bwMode="auto">
            <a:xfrm flipV="1">
              <a:off x="1872" y="1776"/>
              <a:ext cx="48" cy="336"/>
            </a:xfrm>
            <a:prstGeom prst="line">
              <a:avLst/>
            </a:prstGeom>
            <a:noFill/>
            <a:ln w="9525">
              <a:solidFill>
                <a:schemeClr val="tx1"/>
              </a:solidFill>
              <a:round/>
              <a:headEnd/>
              <a:tailEnd type="triangle" w="med" len="med"/>
            </a:ln>
            <a:effectLst/>
          </p:spPr>
          <p:txBody>
            <a:bodyPr wrap="none"/>
            <a:lstStyle/>
            <a:p>
              <a:endParaRPr lang="en-US"/>
            </a:p>
          </p:txBody>
        </p:sp>
        <p:sp>
          <p:nvSpPr>
            <p:cNvPr id="193594" name="Line 58"/>
            <p:cNvSpPr>
              <a:spLocks noChangeShapeType="1"/>
            </p:cNvSpPr>
            <p:nvPr/>
          </p:nvSpPr>
          <p:spPr bwMode="auto">
            <a:xfrm flipV="1">
              <a:off x="1776" y="1872"/>
              <a:ext cx="48" cy="672"/>
            </a:xfrm>
            <a:prstGeom prst="line">
              <a:avLst/>
            </a:prstGeom>
            <a:noFill/>
            <a:ln w="9525">
              <a:solidFill>
                <a:schemeClr val="tx1"/>
              </a:solidFill>
              <a:round/>
              <a:headEnd/>
              <a:tailEnd type="triangle" w="med" len="med"/>
            </a:ln>
            <a:effectLst/>
          </p:spPr>
          <p:txBody>
            <a:bodyPr wrap="none"/>
            <a:lstStyle/>
            <a:p>
              <a:endParaRPr lang="en-US"/>
            </a:p>
          </p:txBody>
        </p:sp>
        <p:sp>
          <p:nvSpPr>
            <p:cNvPr id="193595" name="Line 59"/>
            <p:cNvSpPr>
              <a:spLocks noChangeShapeType="1"/>
            </p:cNvSpPr>
            <p:nvPr/>
          </p:nvSpPr>
          <p:spPr bwMode="auto">
            <a:xfrm flipV="1">
              <a:off x="1920" y="1872"/>
              <a:ext cx="48" cy="816"/>
            </a:xfrm>
            <a:prstGeom prst="line">
              <a:avLst/>
            </a:prstGeom>
            <a:noFill/>
            <a:ln w="9525">
              <a:solidFill>
                <a:schemeClr val="tx1"/>
              </a:solidFill>
              <a:round/>
              <a:headEnd/>
              <a:tailEnd type="triangle" w="med" len="med"/>
            </a:ln>
            <a:effectLst/>
          </p:spPr>
          <p:txBody>
            <a:bodyPr wrap="none"/>
            <a:lstStyle/>
            <a:p>
              <a:endParaRPr lang="en-US"/>
            </a:p>
          </p:txBody>
        </p:sp>
        <p:sp>
          <p:nvSpPr>
            <p:cNvPr id="193596" name="Line 60"/>
            <p:cNvSpPr>
              <a:spLocks noChangeShapeType="1"/>
            </p:cNvSpPr>
            <p:nvPr/>
          </p:nvSpPr>
          <p:spPr bwMode="auto">
            <a:xfrm flipH="1" flipV="1">
              <a:off x="2016" y="1872"/>
              <a:ext cx="96" cy="576"/>
            </a:xfrm>
            <a:prstGeom prst="line">
              <a:avLst/>
            </a:prstGeom>
            <a:noFill/>
            <a:ln w="9525">
              <a:solidFill>
                <a:schemeClr val="tx1"/>
              </a:solidFill>
              <a:round/>
              <a:headEnd/>
              <a:tailEnd type="triangle" w="med" len="med"/>
            </a:ln>
            <a:effectLst/>
          </p:spPr>
          <p:txBody>
            <a:bodyPr wrap="none"/>
            <a:lstStyle/>
            <a:p>
              <a:endParaRPr lang="en-US"/>
            </a:p>
          </p:txBody>
        </p:sp>
        <p:sp>
          <p:nvSpPr>
            <p:cNvPr id="193597" name="Line 61"/>
            <p:cNvSpPr>
              <a:spLocks noChangeShapeType="1"/>
            </p:cNvSpPr>
            <p:nvPr/>
          </p:nvSpPr>
          <p:spPr bwMode="auto">
            <a:xfrm flipH="1" flipV="1">
              <a:off x="2016" y="1728"/>
              <a:ext cx="144" cy="288"/>
            </a:xfrm>
            <a:prstGeom prst="line">
              <a:avLst/>
            </a:prstGeom>
            <a:noFill/>
            <a:ln w="9525">
              <a:solidFill>
                <a:schemeClr val="tx1"/>
              </a:solidFill>
              <a:round/>
              <a:headEnd/>
              <a:tailEnd type="triangle" w="med" len="med"/>
            </a:ln>
            <a:effectLst/>
          </p:spPr>
          <p:txBody>
            <a:bodyPr wrap="none"/>
            <a:lstStyle/>
            <a:p>
              <a:endParaRPr lang="en-US"/>
            </a:p>
          </p:txBody>
        </p:sp>
        <p:sp>
          <p:nvSpPr>
            <p:cNvPr id="193598" name="Oval 62"/>
            <p:cNvSpPr>
              <a:spLocks noChangeArrowheads="1"/>
            </p:cNvSpPr>
            <p:nvPr/>
          </p:nvSpPr>
          <p:spPr bwMode="auto">
            <a:xfrm>
              <a:off x="1536" y="1632"/>
              <a:ext cx="768" cy="192"/>
            </a:xfrm>
            <a:prstGeom prst="ellipse">
              <a:avLst/>
            </a:prstGeom>
            <a:solidFill>
              <a:schemeClr val="accent1"/>
            </a:solidFill>
            <a:ln w="9525">
              <a:noFill/>
              <a:round/>
              <a:headEnd/>
              <a:tailEnd/>
            </a:ln>
            <a:effectLst/>
            <a:scene3d>
              <a:camera prst="legacyPerspectiveFront">
                <a:rot lat="20399999" lon="0" rev="0"/>
              </a:camera>
              <a:lightRig rig="legacyFlat2" dir="t"/>
            </a:scene3d>
            <a:sp3d extrusionH="201600" prstMaterial="legacyMatte">
              <a:bevelT w="13500" h="13500" prst="angle"/>
              <a:bevelB w="13500" h="13500" prst="angle"/>
              <a:extrusionClr>
                <a:schemeClr val="accent1"/>
              </a:extrusionClr>
            </a:sp3d>
          </p:spPr>
          <p:txBody>
            <a:bodyPr wrap="none" anchor="ctr">
              <a:flatTx/>
            </a:bodyPr>
            <a:lstStyle/>
            <a:p>
              <a:endParaRPr lang="en-US"/>
            </a:p>
          </p:txBody>
        </p:sp>
        <p:sp>
          <p:nvSpPr>
            <p:cNvPr id="193599" name="Oval 63"/>
            <p:cNvSpPr>
              <a:spLocks noChangeArrowheads="1"/>
            </p:cNvSpPr>
            <p:nvPr/>
          </p:nvSpPr>
          <p:spPr bwMode="auto">
            <a:xfrm rot="1555494">
              <a:off x="1632" y="1920"/>
              <a:ext cx="96" cy="96"/>
            </a:xfrm>
            <a:prstGeom prst="ellipse">
              <a:avLst/>
            </a:prstGeom>
            <a:solidFill>
              <a:schemeClr val="hlink"/>
            </a:solidFill>
            <a:ln w="9525">
              <a:noFill/>
              <a:round/>
              <a:headEnd/>
              <a:tailEnd/>
            </a:ln>
            <a:effectLst/>
          </p:spPr>
          <p:txBody>
            <a:bodyPr wrap="none" anchor="ctr"/>
            <a:lstStyle/>
            <a:p>
              <a:endParaRPr lang="en-US"/>
            </a:p>
          </p:txBody>
        </p:sp>
        <p:sp>
          <p:nvSpPr>
            <p:cNvPr id="193600" name="Oval 64"/>
            <p:cNvSpPr>
              <a:spLocks noChangeArrowheads="1"/>
            </p:cNvSpPr>
            <p:nvPr/>
          </p:nvSpPr>
          <p:spPr bwMode="auto">
            <a:xfrm rot="1555494">
              <a:off x="1824" y="2064"/>
              <a:ext cx="96" cy="96"/>
            </a:xfrm>
            <a:prstGeom prst="ellipse">
              <a:avLst/>
            </a:prstGeom>
            <a:solidFill>
              <a:schemeClr val="hlink"/>
            </a:solidFill>
            <a:ln w="9525">
              <a:noFill/>
              <a:round/>
              <a:headEnd/>
              <a:tailEnd/>
            </a:ln>
            <a:effectLst/>
          </p:spPr>
          <p:txBody>
            <a:bodyPr wrap="none" anchor="ctr"/>
            <a:lstStyle/>
            <a:p>
              <a:endParaRPr lang="en-US"/>
            </a:p>
          </p:txBody>
        </p:sp>
        <p:sp>
          <p:nvSpPr>
            <p:cNvPr id="193601" name="Oval 65"/>
            <p:cNvSpPr>
              <a:spLocks noChangeArrowheads="1"/>
            </p:cNvSpPr>
            <p:nvPr/>
          </p:nvSpPr>
          <p:spPr bwMode="auto">
            <a:xfrm rot="1555494">
              <a:off x="2112" y="1968"/>
              <a:ext cx="96" cy="96"/>
            </a:xfrm>
            <a:prstGeom prst="ellipse">
              <a:avLst/>
            </a:prstGeom>
            <a:solidFill>
              <a:schemeClr val="hlink"/>
            </a:solidFill>
            <a:ln w="9525">
              <a:noFill/>
              <a:round/>
              <a:headEnd/>
              <a:tailEnd/>
            </a:ln>
            <a:effectLst/>
          </p:spPr>
          <p:txBody>
            <a:bodyPr wrap="none" anchor="ctr"/>
            <a:lstStyle/>
            <a:p>
              <a:endParaRPr lang="en-US"/>
            </a:p>
          </p:txBody>
        </p:sp>
        <p:sp>
          <p:nvSpPr>
            <p:cNvPr id="193602" name="Oval 66"/>
            <p:cNvSpPr>
              <a:spLocks noChangeArrowheads="1"/>
            </p:cNvSpPr>
            <p:nvPr/>
          </p:nvSpPr>
          <p:spPr bwMode="auto">
            <a:xfrm rot="1555494">
              <a:off x="2064" y="2387"/>
              <a:ext cx="96" cy="96"/>
            </a:xfrm>
            <a:prstGeom prst="ellipse">
              <a:avLst/>
            </a:prstGeom>
            <a:solidFill>
              <a:schemeClr val="hlink"/>
            </a:solidFill>
            <a:ln w="9525">
              <a:noFill/>
              <a:round/>
              <a:headEnd/>
              <a:tailEnd/>
            </a:ln>
            <a:effectLst/>
          </p:spPr>
          <p:txBody>
            <a:bodyPr wrap="none" anchor="ctr"/>
            <a:lstStyle/>
            <a:p>
              <a:endParaRPr lang="en-US"/>
            </a:p>
          </p:txBody>
        </p:sp>
        <p:sp>
          <p:nvSpPr>
            <p:cNvPr id="193603" name="Oval 67"/>
            <p:cNvSpPr>
              <a:spLocks noChangeArrowheads="1"/>
            </p:cNvSpPr>
            <p:nvPr/>
          </p:nvSpPr>
          <p:spPr bwMode="auto">
            <a:xfrm rot="1555494">
              <a:off x="1440" y="2304"/>
              <a:ext cx="96" cy="96"/>
            </a:xfrm>
            <a:prstGeom prst="ellipse">
              <a:avLst/>
            </a:prstGeom>
            <a:solidFill>
              <a:schemeClr val="hlink"/>
            </a:solidFill>
            <a:ln w="9525">
              <a:noFill/>
              <a:round/>
              <a:headEnd/>
              <a:tailEnd/>
            </a:ln>
            <a:effectLst/>
          </p:spPr>
          <p:txBody>
            <a:bodyPr wrap="none" anchor="ctr"/>
            <a:lstStyle/>
            <a:p>
              <a:endParaRPr lang="en-US"/>
            </a:p>
          </p:txBody>
        </p:sp>
        <p:sp>
          <p:nvSpPr>
            <p:cNvPr id="193604" name="Oval 68"/>
            <p:cNvSpPr>
              <a:spLocks noChangeArrowheads="1"/>
            </p:cNvSpPr>
            <p:nvPr/>
          </p:nvSpPr>
          <p:spPr bwMode="auto">
            <a:xfrm rot="1555494">
              <a:off x="1728" y="2476"/>
              <a:ext cx="96" cy="96"/>
            </a:xfrm>
            <a:prstGeom prst="ellipse">
              <a:avLst/>
            </a:prstGeom>
            <a:solidFill>
              <a:schemeClr val="hlink"/>
            </a:solidFill>
            <a:ln w="9525">
              <a:noFill/>
              <a:round/>
              <a:headEnd/>
              <a:tailEnd/>
            </a:ln>
            <a:effectLst/>
          </p:spPr>
          <p:txBody>
            <a:bodyPr wrap="none" anchor="ctr"/>
            <a:lstStyle/>
            <a:p>
              <a:endParaRPr lang="en-US"/>
            </a:p>
          </p:txBody>
        </p:sp>
        <p:sp>
          <p:nvSpPr>
            <p:cNvPr id="193605" name="Oval 69"/>
            <p:cNvSpPr>
              <a:spLocks noChangeArrowheads="1"/>
            </p:cNvSpPr>
            <p:nvPr/>
          </p:nvSpPr>
          <p:spPr bwMode="auto">
            <a:xfrm rot="1555494">
              <a:off x="1872" y="2640"/>
              <a:ext cx="96" cy="96"/>
            </a:xfrm>
            <a:prstGeom prst="ellipse">
              <a:avLst/>
            </a:prstGeom>
            <a:solidFill>
              <a:schemeClr val="hlink"/>
            </a:solidFill>
            <a:ln w="9525">
              <a:noFill/>
              <a:round/>
              <a:headEnd/>
              <a:tailEnd/>
            </a:ln>
            <a:effectLst/>
          </p:spPr>
          <p:txBody>
            <a:bodyPr wrap="none" anchor="ctr"/>
            <a:lstStyle/>
            <a:p>
              <a:endParaRPr lang="en-US"/>
            </a:p>
          </p:txBody>
        </p:sp>
      </p:grpSp>
      <p:grpSp>
        <p:nvGrpSpPr>
          <p:cNvPr id="193606" name="Group 70"/>
          <p:cNvGrpSpPr>
            <a:grpSpLocks/>
          </p:cNvGrpSpPr>
          <p:nvPr/>
        </p:nvGrpSpPr>
        <p:grpSpPr bwMode="auto">
          <a:xfrm>
            <a:off x="6019800" y="2133600"/>
            <a:ext cx="1219200" cy="1473200"/>
            <a:chOff x="2832" y="1344"/>
            <a:chExt cx="768" cy="928"/>
          </a:xfrm>
        </p:grpSpPr>
        <p:sp>
          <p:nvSpPr>
            <p:cNvPr id="193607" name="Line 71"/>
            <p:cNvSpPr>
              <a:spLocks noChangeShapeType="1"/>
            </p:cNvSpPr>
            <p:nvPr/>
          </p:nvSpPr>
          <p:spPr bwMode="auto">
            <a:xfrm flipV="1">
              <a:off x="2880" y="1536"/>
              <a:ext cx="48" cy="432"/>
            </a:xfrm>
            <a:prstGeom prst="line">
              <a:avLst/>
            </a:prstGeom>
            <a:noFill/>
            <a:ln w="9525">
              <a:solidFill>
                <a:schemeClr val="tx1"/>
              </a:solidFill>
              <a:round/>
              <a:headEnd/>
              <a:tailEnd type="triangle" w="med" len="med"/>
            </a:ln>
            <a:effectLst/>
          </p:spPr>
          <p:txBody>
            <a:bodyPr wrap="none"/>
            <a:lstStyle/>
            <a:p>
              <a:endParaRPr lang="en-US"/>
            </a:p>
          </p:txBody>
        </p:sp>
        <p:sp>
          <p:nvSpPr>
            <p:cNvPr id="193608" name="Line 72"/>
            <p:cNvSpPr>
              <a:spLocks noChangeShapeType="1"/>
            </p:cNvSpPr>
            <p:nvPr/>
          </p:nvSpPr>
          <p:spPr bwMode="auto">
            <a:xfrm flipH="1" flipV="1">
              <a:off x="3120" y="1440"/>
              <a:ext cx="48" cy="288"/>
            </a:xfrm>
            <a:prstGeom prst="line">
              <a:avLst/>
            </a:prstGeom>
            <a:noFill/>
            <a:ln w="9525">
              <a:solidFill>
                <a:schemeClr val="tx1"/>
              </a:solidFill>
              <a:round/>
              <a:headEnd/>
              <a:tailEnd type="triangle" w="med" len="med"/>
            </a:ln>
            <a:effectLst/>
          </p:spPr>
          <p:txBody>
            <a:bodyPr wrap="none"/>
            <a:lstStyle/>
            <a:p>
              <a:endParaRPr lang="en-US"/>
            </a:p>
          </p:txBody>
        </p:sp>
        <p:sp>
          <p:nvSpPr>
            <p:cNvPr id="193609" name="Line 73"/>
            <p:cNvSpPr>
              <a:spLocks noChangeShapeType="1"/>
            </p:cNvSpPr>
            <p:nvPr/>
          </p:nvSpPr>
          <p:spPr bwMode="auto">
            <a:xfrm flipH="1" flipV="1">
              <a:off x="3216" y="1440"/>
              <a:ext cx="192" cy="240"/>
            </a:xfrm>
            <a:prstGeom prst="line">
              <a:avLst/>
            </a:prstGeom>
            <a:noFill/>
            <a:ln w="9525">
              <a:solidFill>
                <a:schemeClr val="tx1"/>
              </a:solidFill>
              <a:round/>
              <a:headEnd/>
              <a:tailEnd type="triangle" w="med" len="med"/>
            </a:ln>
            <a:effectLst/>
          </p:spPr>
          <p:txBody>
            <a:bodyPr wrap="none"/>
            <a:lstStyle/>
            <a:p>
              <a:endParaRPr lang="en-US"/>
            </a:p>
          </p:txBody>
        </p:sp>
        <p:sp>
          <p:nvSpPr>
            <p:cNvPr id="193610" name="Line 74"/>
            <p:cNvSpPr>
              <a:spLocks noChangeShapeType="1"/>
            </p:cNvSpPr>
            <p:nvPr/>
          </p:nvSpPr>
          <p:spPr bwMode="auto">
            <a:xfrm flipH="1" flipV="1">
              <a:off x="3264" y="1584"/>
              <a:ext cx="288" cy="480"/>
            </a:xfrm>
            <a:prstGeom prst="line">
              <a:avLst/>
            </a:prstGeom>
            <a:noFill/>
            <a:ln w="9525">
              <a:solidFill>
                <a:schemeClr val="tx1"/>
              </a:solidFill>
              <a:round/>
              <a:headEnd/>
              <a:tailEnd type="triangle" w="med" len="med"/>
            </a:ln>
            <a:effectLst/>
          </p:spPr>
          <p:txBody>
            <a:bodyPr wrap="none"/>
            <a:lstStyle/>
            <a:p>
              <a:endParaRPr lang="en-US"/>
            </a:p>
          </p:txBody>
        </p:sp>
        <p:sp>
          <p:nvSpPr>
            <p:cNvPr id="193611" name="Line 75"/>
            <p:cNvSpPr>
              <a:spLocks noChangeShapeType="1"/>
            </p:cNvSpPr>
            <p:nvPr/>
          </p:nvSpPr>
          <p:spPr bwMode="auto">
            <a:xfrm flipH="1" flipV="1">
              <a:off x="3024" y="1536"/>
              <a:ext cx="96" cy="672"/>
            </a:xfrm>
            <a:prstGeom prst="line">
              <a:avLst/>
            </a:prstGeom>
            <a:noFill/>
            <a:ln w="9525">
              <a:solidFill>
                <a:schemeClr val="tx1"/>
              </a:solidFill>
              <a:round/>
              <a:headEnd/>
              <a:tailEnd type="triangle" w="med" len="med"/>
            </a:ln>
            <a:effectLst/>
          </p:spPr>
          <p:txBody>
            <a:bodyPr wrap="none"/>
            <a:lstStyle/>
            <a:p>
              <a:endParaRPr lang="en-US"/>
            </a:p>
          </p:txBody>
        </p:sp>
        <p:sp>
          <p:nvSpPr>
            <p:cNvPr id="193612" name="Line 76"/>
            <p:cNvSpPr>
              <a:spLocks noChangeShapeType="1"/>
            </p:cNvSpPr>
            <p:nvPr/>
          </p:nvSpPr>
          <p:spPr bwMode="auto">
            <a:xfrm flipH="1" flipV="1">
              <a:off x="3216" y="1584"/>
              <a:ext cx="48" cy="384"/>
            </a:xfrm>
            <a:prstGeom prst="line">
              <a:avLst/>
            </a:prstGeom>
            <a:noFill/>
            <a:ln w="9525">
              <a:solidFill>
                <a:schemeClr val="tx1"/>
              </a:solidFill>
              <a:round/>
              <a:headEnd/>
              <a:tailEnd type="triangle" w="med" len="med"/>
            </a:ln>
            <a:effectLst/>
          </p:spPr>
          <p:txBody>
            <a:bodyPr wrap="none"/>
            <a:lstStyle/>
            <a:p>
              <a:endParaRPr lang="en-US"/>
            </a:p>
          </p:txBody>
        </p:sp>
        <p:sp>
          <p:nvSpPr>
            <p:cNvPr id="193613" name="Line 77"/>
            <p:cNvSpPr>
              <a:spLocks noChangeShapeType="1"/>
            </p:cNvSpPr>
            <p:nvPr/>
          </p:nvSpPr>
          <p:spPr bwMode="auto">
            <a:xfrm flipH="1" flipV="1">
              <a:off x="3264" y="1584"/>
              <a:ext cx="96" cy="672"/>
            </a:xfrm>
            <a:prstGeom prst="line">
              <a:avLst/>
            </a:prstGeom>
            <a:noFill/>
            <a:ln w="9525">
              <a:solidFill>
                <a:schemeClr val="tx1"/>
              </a:solidFill>
              <a:round/>
              <a:headEnd/>
              <a:tailEnd type="triangle" w="med" len="med"/>
            </a:ln>
            <a:effectLst/>
          </p:spPr>
          <p:txBody>
            <a:bodyPr wrap="none"/>
            <a:lstStyle/>
            <a:p>
              <a:endParaRPr lang="en-US"/>
            </a:p>
          </p:txBody>
        </p:sp>
        <p:sp>
          <p:nvSpPr>
            <p:cNvPr id="193614" name="Oval 78"/>
            <p:cNvSpPr>
              <a:spLocks noChangeArrowheads="1"/>
            </p:cNvSpPr>
            <p:nvPr/>
          </p:nvSpPr>
          <p:spPr bwMode="auto">
            <a:xfrm rot="1555494">
              <a:off x="3127" y="1663"/>
              <a:ext cx="96" cy="96"/>
            </a:xfrm>
            <a:prstGeom prst="ellipse">
              <a:avLst/>
            </a:prstGeom>
            <a:solidFill>
              <a:schemeClr val="hlink"/>
            </a:solidFill>
            <a:ln w="9525">
              <a:noFill/>
              <a:round/>
              <a:headEnd/>
              <a:tailEnd/>
            </a:ln>
            <a:effectLst/>
          </p:spPr>
          <p:txBody>
            <a:bodyPr wrap="none" anchor="ctr"/>
            <a:lstStyle/>
            <a:p>
              <a:endParaRPr lang="en-US"/>
            </a:p>
          </p:txBody>
        </p:sp>
        <p:sp>
          <p:nvSpPr>
            <p:cNvPr id="193615" name="Oval 79"/>
            <p:cNvSpPr>
              <a:spLocks noChangeArrowheads="1"/>
            </p:cNvSpPr>
            <p:nvPr/>
          </p:nvSpPr>
          <p:spPr bwMode="auto">
            <a:xfrm rot="1555494">
              <a:off x="3360" y="1632"/>
              <a:ext cx="96" cy="96"/>
            </a:xfrm>
            <a:prstGeom prst="ellipse">
              <a:avLst/>
            </a:prstGeom>
            <a:solidFill>
              <a:schemeClr val="hlink"/>
            </a:solidFill>
            <a:ln w="9525">
              <a:noFill/>
              <a:round/>
              <a:headEnd/>
              <a:tailEnd/>
            </a:ln>
            <a:effectLst/>
          </p:spPr>
          <p:txBody>
            <a:bodyPr wrap="none" anchor="ctr"/>
            <a:lstStyle/>
            <a:p>
              <a:endParaRPr lang="en-US"/>
            </a:p>
          </p:txBody>
        </p:sp>
        <p:sp>
          <p:nvSpPr>
            <p:cNvPr id="193616" name="Oval 80"/>
            <p:cNvSpPr>
              <a:spLocks noChangeArrowheads="1"/>
            </p:cNvSpPr>
            <p:nvPr/>
          </p:nvSpPr>
          <p:spPr bwMode="auto">
            <a:xfrm rot="1555494">
              <a:off x="3216" y="1920"/>
              <a:ext cx="96" cy="96"/>
            </a:xfrm>
            <a:prstGeom prst="ellipse">
              <a:avLst/>
            </a:prstGeom>
            <a:solidFill>
              <a:schemeClr val="hlink"/>
            </a:solidFill>
            <a:ln w="9525">
              <a:noFill/>
              <a:round/>
              <a:headEnd/>
              <a:tailEnd/>
            </a:ln>
            <a:effectLst/>
          </p:spPr>
          <p:txBody>
            <a:bodyPr wrap="none" anchor="ctr"/>
            <a:lstStyle/>
            <a:p>
              <a:endParaRPr lang="en-US"/>
            </a:p>
          </p:txBody>
        </p:sp>
        <p:sp>
          <p:nvSpPr>
            <p:cNvPr id="193617" name="Oval 81"/>
            <p:cNvSpPr>
              <a:spLocks noChangeArrowheads="1"/>
            </p:cNvSpPr>
            <p:nvPr/>
          </p:nvSpPr>
          <p:spPr bwMode="auto">
            <a:xfrm rot="1555494">
              <a:off x="3504" y="2003"/>
              <a:ext cx="96" cy="96"/>
            </a:xfrm>
            <a:prstGeom prst="ellipse">
              <a:avLst/>
            </a:prstGeom>
            <a:solidFill>
              <a:schemeClr val="hlink"/>
            </a:solidFill>
            <a:ln w="9525">
              <a:noFill/>
              <a:round/>
              <a:headEnd/>
              <a:tailEnd/>
            </a:ln>
            <a:effectLst/>
          </p:spPr>
          <p:txBody>
            <a:bodyPr wrap="none" anchor="ctr"/>
            <a:lstStyle/>
            <a:p>
              <a:endParaRPr lang="en-US"/>
            </a:p>
          </p:txBody>
        </p:sp>
        <p:sp>
          <p:nvSpPr>
            <p:cNvPr id="193618" name="Oval 82"/>
            <p:cNvSpPr>
              <a:spLocks noChangeArrowheads="1"/>
            </p:cNvSpPr>
            <p:nvPr/>
          </p:nvSpPr>
          <p:spPr bwMode="auto">
            <a:xfrm rot="1555494">
              <a:off x="2832" y="1920"/>
              <a:ext cx="96" cy="96"/>
            </a:xfrm>
            <a:prstGeom prst="ellipse">
              <a:avLst/>
            </a:prstGeom>
            <a:solidFill>
              <a:schemeClr val="hlink"/>
            </a:solidFill>
            <a:ln w="9525">
              <a:noFill/>
              <a:round/>
              <a:headEnd/>
              <a:tailEnd/>
            </a:ln>
            <a:effectLst/>
          </p:spPr>
          <p:txBody>
            <a:bodyPr wrap="none" anchor="ctr"/>
            <a:lstStyle/>
            <a:p>
              <a:endParaRPr lang="en-US"/>
            </a:p>
          </p:txBody>
        </p:sp>
        <p:sp>
          <p:nvSpPr>
            <p:cNvPr id="193619" name="Oval 83"/>
            <p:cNvSpPr>
              <a:spLocks noChangeArrowheads="1"/>
            </p:cNvSpPr>
            <p:nvPr/>
          </p:nvSpPr>
          <p:spPr bwMode="auto">
            <a:xfrm rot="1555494">
              <a:off x="3072" y="2160"/>
              <a:ext cx="96" cy="96"/>
            </a:xfrm>
            <a:prstGeom prst="ellipse">
              <a:avLst/>
            </a:prstGeom>
            <a:solidFill>
              <a:schemeClr val="hlink"/>
            </a:solidFill>
            <a:ln w="9525">
              <a:noFill/>
              <a:round/>
              <a:headEnd/>
              <a:tailEnd/>
            </a:ln>
            <a:effectLst/>
          </p:spPr>
          <p:txBody>
            <a:bodyPr wrap="none" anchor="ctr"/>
            <a:lstStyle/>
            <a:p>
              <a:endParaRPr lang="en-US"/>
            </a:p>
          </p:txBody>
        </p:sp>
        <p:sp>
          <p:nvSpPr>
            <p:cNvPr id="193620" name="Oval 84"/>
            <p:cNvSpPr>
              <a:spLocks noChangeArrowheads="1"/>
            </p:cNvSpPr>
            <p:nvPr/>
          </p:nvSpPr>
          <p:spPr bwMode="auto">
            <a:xfrm rot="1555494">
              <a:off x="3304" y="2176"/>
              <a:ext cx="96" cy="96"/>
            </a:xfrm>
            <a:prstGeom prst="ellipse">
              <a:avLst/>
            </a:prstGeom>
            <a:solidFill>
              <a:schemeClr val="hlink"/>
            </a:solidFill>
            <a:ln w="9525">
              <a:noFill/>
              <a:round/>
              <a:headEnd/>
              <a:tailEnd/>
            </a:ln>
            <a:effectLst/>
          </p:spPr>
          <p:txBody>
            <a:bodyPr wrap="none" anchor="ctr"/>
            <a:lstStyle/>
            <a:p>
              <a:endParaRPr lang="en-US"/>
            </a:p>
          </p:txBody>
        </p:sp>
        <p:sp>
          <p:nvSpPr>
            <p:cNvPr id="193621" name="Oval 85"/>
            <p:cNvSpPr>
              <a:spLocks noChangeArrowheads="1"/>
            </p:cNvSpPr>
            <p:nvPr/>
          </p:nvSpPr>
          <p:spPr bwMode="auto">
            <a:xfrm>
              <a:off x="2832" y="1344"/>
              <a:ext cx="672" cy="192"/>
            </a:xfrm>
            <a:prstGeom prst="ellipse">
              <a:avLst/>
            </a:prstGeom>
            <a:solidFill>
              <a:schemeClr val="accent1"/>
            </a:solidFill>
            <a:ln w="9525">
              <a:noFill/>
              <a:round/>
              <a:headEnd/>
              <a:tailEnd/>
            </a:ln>
            <a:effectLst/>
            <a:scene3d>
              <a:camera prst="legacyPerspectiveFront">
                <a:rot lat="20399999" lon="0" rev="0"/>
              </a:camera>
              <a:lightRig rig="legacyFlat2" dir="t"/>
            </a:scene3d>
            <a:sp3d extrusionH="201600" prstMaterial="legacyMatte">
              <a:bevelT w="13500" h="13500" prst="angle"/>
              <a:bevelB w="13500" h="13500" prst="angle"/>
              <a:extrusionClr>
                <a:schemeClr val="accent1"/>
              </a:extrusionClr>
            </a:sp3d>
          </p:spPr>
          <p:txBody>
            <a:bodyPr wrap="none" anchor="ctr">
              <a:flatTx/>
            </a:bodyPr>
            <a:lstStyle/>
            <a:p>
              <a:endParaRPr lang="en-US"/>
            </a:p>
          </p:txBody>
        </p:sp>
      </p:grpSp>
      <p:grpSp>
        <p:nvGrpSpPr>
          <p:cNvPr id="193622" name="Group 86"/>
          <p:cNvGrpSpPr>
            <a:grpSpLocks/>
          </p:cNvGrpSpPr>
          <p:nvPr/>
        </p:nvGrpSpPr>
        <p:grpSpPr bwMode="auto">
          <a:xfrm>
            <a:off x="3810001" y="2286000"/>
            <a:ext cx="5143500" cy="2438400"/>
            <a:chOff x="1440" y="1440"/>
            <a:chExt cx="3240" cy="1536"/>
          </a:xfrm>
        </p:grpSpPr>
        <p:cxnSp>
          <p:nvCxnSpPr>
            <p:cNvPr id="193623" name="AutoShape 87"/>
            <p:cNvCxnSpPr>
              <a:cxnSpLocks noChangeShapeType="1"/>
              <a:stCxn id="193598" idx="7"/>
              <a:endCxn id="193621" idx="2"/>
            </p:cNvCxnSpPr>
            <p:nvPr/>
          </p:nvCxnSpPr>
          <p:spPr bwMode="auto">
            <a:xfrm flipV="1">
              <a:off x="2192" y="1440"/>
              <a:ext cx="640" cy="220"/>
            </a:xfrm>
            <a:prstGeom prst="straightConnector1">
              <a:avLst/>
            </a:prstGeom>
            <a:noFill/>
            <a:ln w="38100">
              <a:solidFill>
                <a:srgbClr val="C00000"/>
              </a:solidFill>
              <a:round/>
              <a:headEnd type="stealth" w="lg" len="lg"/>
              <a:tailEnd type="stealth" w="lg" len="lg"/>
            </a:ln>
            <a:effectLst/>
          </p:spPr>
        </p:cxnSp>
        <p:cxnSp>
          <p:nvCxnSpPr>
            <p:cNvPr id="193624" name="AutoShape 88"/>
            <p:cNvCxnSpPr>
              <a:cxnSpLocks noChangeShapeType="1"/>
              <a:stCxn id="193598" idx="4"/>
              <a:endCxn id="193543" idx="0"/>
            </p:cNvCxnSpPr>
            <p:nvPr/>
          </p:nvCxnSpPr>
          <p:spPr bwMode="auto">
            <a:xfrm flipH="1">
              <a:off x="1440" y="1824"/>
              <a:ext cx="480" cy="1008"/>
            </a:xfrm>
            <a:prstGeom prst="straightConnector1">
              <a:avLst/>
            </a:prstGeom>
            <a:noFill/>
            <a:ln w="38100">
              <a:solidFill>
                <a:srgbClr val="C00000"/>
              </a:solidFill>
              <a:round/>
              <a:headEnd type="stealth" w="lg" len="lg"/>
              <a:tailEnd type="stealth" w="lg" len="lg"/>
            </a:ln>
            <a:effectLst/>
          </p:spPr>
        </p:cxnSp>
        <p:cxnSp>
          <p:nvCxnSpPr>
            <p:cNvPr id="193625" name="AutoShape 89"/>
            <p:cNvCxnSpPr>
              <a:cxnSpLocks noChangeShapeType="1"/>
              <a:stCxn id="193543" idx="6"/>
              <a:endCxn id="193565" idx="2"/>
            </p:cNvCxnSpPr>
            <p:nvPr/>
          </p:nvCxnSpPr>
          <p:spPr bwMode="auto">
            <a:xfrm>
              <a:off x="1824" y="2928"/>
              <a:ext cx="672" cy="48"/>
            </a:xfrm>
            <a:prstGeom prst="straightConnector1">
              <a:avLst/>
            </a:prstGeom>
            <a:noFill/>
            <a:ln w="38100">
              <a:solidFill>
                <a:srgbClr val="C00000"/>
              </a:solidFill>
              <a:round/>
              <a:headEnd type="stealth" w="lg" len="lg"/>
              <a:tailEnd type="stealth" w="lg" len="lg"/>
            </a:ln>
            <a:effectLst/>
          </p:spPr>
        </p:cxnSp>
        <p:cxnSp>
          <p:nvCxnSpPr>
            <p:cNvPr id="193626" name="AutoShape 90"/>
            <p:cNvCxnSpPr>
              <a:cxnSpLocks noChangeShapeType="1"/>
              <a:stCxn id="193565" idx="0"/>
              <a:endCxn id="193621" idx="4"/>
            </p:cNvCxnSpPr>
            <p:nvPr/>
          </p:nvCxnSpPr>
          <p:spPr bwMode="auto">
            <a:xfrm flipV="1">
              <a:off x="2880" y="1536"/>
              <a:ext cx="288" cy="1344"/>
            </a:xfrm>
            <a:prstGeom prst="straightConnector1">
              <a:avLst/>
            </a:prstGeom>
            <a:noFill/>
            <a:ln w="38100">
              <a:solidFill>
                <a:srgbClr val="C00000"/>
              </a:solidFill>
              <a:round/>
              <a:headEnd type="stealth" w="lg" len="lg"/>
              <a:tailEnd type="stealth" w="lg" len="lg"/>
            </a:ln>
            <a:effectLst/>
          </p:spPr>
        </p:cxnSp>
        <p:cxnSp>
          <p:nvCxnSpPr>
            <p:cNvPr id="193627" name="AutoShape 91"/>
            <p:cNvCxnSpPr>
              <a:cxnSpLocks noChangeShapeType="1"/>
              <a:stCxn id="193565" idx="6"/>
              <a:endCxn id="193582" idx="3"/>
            </p:cNvCxnSpPr>
            <p:nvPr/>
          </p:nvCxnSpPr>
          <p:spPr bwMode="auto">
            <a:xfrm flipV="1">
              <a:off x="3264" y="2708"/>
              <a:ext cx="763" cy="268"/>
            </a:xfrm>
            <a:prstGeom prst="straightConnector1">
              <a:avLst/>
            </a:prstGeom>
            <a:noFill/>
            <a:ln w="38100">
              <a:solidFill>
                <a:srgbClr val="C00000"/>
              </a:solidFill>
              <a:round/>
              <a:headEnd type="stealth" w="lg" len="lg"/>
              <a:tailEnd type="stealth" w="lg" len="lg"/>
            </a:ln>
            <a:effectLst/>
          </p:spPr>
        </p:cxnSp>
        <p:cxnSp>
          <p:nvCxnSpPr>
            <p:cNvPr id="193628" name="AutoShape 92"/>
            <p:cNvCxnSpPr>
              <a:cxnSpLocks noChangeShapeType="1"/>
              <a:stCxn id="193582" idx="0"/>
              <a:endCxn id="193650" idx="4"/>
            </p:cNvCxnSpPr>
            <p:nvPr/>
          </p:nvCxnSpPr>
          <p:spPr bwMode="auto">
            <a:xfrm flipV="1">
              <a:off x="4248" y="1632"/>
              <a:ext cx="432" cy="912"/>
            </a:xfrm>
            <a:prstGeom prst="straightConnector1">
              <a:avLst/>
            </a:prstGeom>
            <a:noFill/>
            <a:ln w="38100">
              <a:solidFill>
                <a:srgbClr val="C00000"/>
              </a:solidFill>
              <a:round/>
              <a:headEnd type="stealth" w="lg" len="lg"/>
              <a:tailEnd type="stealth" w="lg" len="lg"/>
            </a:ln>
            <a:effectLst/>
          </p:spPr>
        </p:cxnSp>
        <p:cxnSp>
          <p:nvCxnSpPr>
            <p:cNvPr id="193629" name="AutoShape 93"/>
            <p:cNvCxnSpPr>
              <a:cxnSpLocks noChangeShapeType="1"/>
              <a:stCxn id="193621" idx="6"/>
              <a:endCxn id="193650" idx="2"/>
            </p:cNvCxnSpPr>
            <p:nvPr/>
          </p:nvCxnSpPr>
          <p:spPr bwMode="auto">
            <a:xfrm>
              <a:off x="3504" y="1440"/>
              <a:ext cx="864" cy="96"/>
            </a:xfrm>
            <a:prstGeom prst="straightConnector1">
              <a:avLst/>
            </a:prstGeom>
            <a:noFill/>
            <a:ln w="38100">
              <a:solidFill>
                <a:srgbClr val="C00000"/>
              </a:solidFill>
              <a:round/>
              <a:headEnd type="stealth" w="lg" len="lg"/>
              <a:tailEnd type="stealth" w="lg" len="lg"/>
            </a:ln>
            <a:effectLst/>
          </p:spPr>
        </p:cxnSp>
        <p:cxnSp>
          <p:nvCxnSpPr>
            <p:cNvPr id="193630" name="AutoShape 94"/>
            <p:cNvCxnSpPr>
              <a:cxnSpLocks noChangeShapeType="1"/>
              <a:stCxn id="193650" idx="3"/>
              <a:endCxn id="193565" idx="7"/>
            </p:cNvCxnSpPr>
            <p:nvPr/>
          </p:nvCxnSpPr>
          <p:spPr bwMode="auto">
            <a:xfrm flipH="1">
              <a:off x="3152" y="1604"/>
              <a:ext cx="1307" cy="1304"/>
            </a:xfrm>
            <a:prstGeom prst="straightConnector1">
              <a:avLst/>
            </a:prstGeom>
            <a:noFill/>
            <a:ln w="38100">
              <a:solidFill>
                <a:srgbClr val="C00000"/>
              </a:solidFill>
              <a:round/>
              <a:headEnd type="stealth" w="lg" len="lg"/>
              <a:tailEnd type="stealth" w="lg" len="lg"/>
            </a:ln>
            <a:effectLst/>
          </p:spPr>
        </p:cxnSp>
        <p:cxnSp>
          <p:nvCxnSpPr>
            <p:cNvPr id="193631" name="AutoShape 95"/>
            <p:cNvCxnSpPr>
              <a:cxnSpLocks noChangeShapeType="1"/>
              <a:stCxn id="193621" idx="5"/>
              <a:endCxn id="193582" idx="1"/>
            </p:cNvCxnSpPr>
            <p:nvPr/>
          </p:nvCxnSpPr>
          <p:spPr bwMode="auto">
            <a:xfrm>
              <a:off x="3406" y="1508"/>
              <a:ext cx="621" cy="1064"/>
            </a:xfrm>
            <a:prstGeom prst="straightConnector1">
              <a:avLst/>
            </a:prstGeom>
            <a:noFill/>
            <a:ln w="38100">
              <a:solidFill>
                <a:srgbClr val="C00000"/>
              </a:solidFill>
              <a:round/>
              <a:headEnd type="stealth" w="lg" len="lg"/>
              <a:tailEnd type="stealth" w="lg" len="lg"/>
            </a:ln>
            <a:effectLst/>
          </p:spPr>
        </p:cxnSp>
        <p:cxnSp>
          <p:nvCxnSpPr>
            <p:cNvPr id="193632" name="AutoShape 96"/>
            <p:cNvCxnSpPr>
              <a:cxnSpLocks noChangeShapeType="1"/>
              <a:stCxn id="193598" idx="5"/>
              <a:endCxn id="193582" idx="2"/>
            </p:cNvCxnSpPr>
            <p:nvPr/>
          </p:nvCxnSpPr>
          <p:spPr bwMode="auto">
            <a:xfrm>
              <a:off x="2192" y="1796"/>
              <a:ext cx="1744" cy="844"/>
            </a:xfrm>
            <a:prstGeom prst="straightConnector1">
              <a:avLst/>
            </a:prstGeom>
            <a:noFill/>
            <a:ln w="38100">
              <a:solidFill>
                <a:srgbClr val="C00000"/>
              </a:solidFill>
              <a:round/>
              <a:headEnd type="stealth" w="lg" len="lg"/>
              <a:tailEnd type="stealth" w="lg" len="lg"/>
            </a:ln>
            <a:effectLst/>
          </p:spPr>
        </p:cxnSp>
        <p:cxnSp>
          <p:nvCxnSpPr>
            <p:cNvPr id="193633" name="AutoShape 97"/>
            <p:cNvCxnSpPr>
              <a:cxnSpLocks noChangeShapeType="1"/>
              <a:stCxn id="193598" idx="5"/>
              <a:endCxn id="193565" idx="1"/>
            </p:cNvCxnSpPr>
            <p:nvPr/>
          </p:nvCxnSpPr>
          <p:spPr bwMode="auto">
            <a:xfrm>
              <a:off x="2192" y="1796"/>
              <a:ext cx="416" cy="1112"/>
            </a:xfrm>
            <a:prstGeom prst="straightConnector1">
              <a:avLst/>
            </a:prstGeom>
            <a:noFill/>
            <a:ln w="38100">
              <a:solidFill>
                <a:srgbClr val="C00000"/>
              </a:solidFill>
              <a:round/>
              <a:headEnd type="stealth" w="lg" len="lg"/>
              <a:tailEnd type="stealth" w="lg" len="lg"/>
            </a:ln>
            <a:effectLst/>
          </p:spPr>
        </p:cxnSp>
        <p:cxnSp>
          <p:nvCxnSpPr>
            <p:cNvPr id="193634" name="AutoShape 98"/>
            <p:cNvCxnSpPr>
              <a:cxnSpLocks noChangeShapeType="1"/>
              <a:stCxn id="193621" idx="3"/>
              <a:endCxn id="193543" idx="7"/>
            </p:cNvCxnSpPr>
            <p:nvPr/>
          </p:nvCxnSpPr>
          <p:spPr bwMode="auto">
            <a:xfrm flipH="1">
              <a:off x="1712" y="1508"/>
              <a:ext cx="1218" cy="1352"/>
            </a:xfrm>
            <a:prstGeom prst="straightConnector1">
              <a:avLst/>
            </a:prstGeom>
            <a:noFill/>
            <a:ln w="38100">
              <a:solidFill>
                <a:srgbClr val="C00000"/>
              </a:solidFill>
              <a:round/>
              <a:headEnd type="stealth" w="lg" len="lg"/>
              <a:tailEnd type="stealth" w="lg" len="lg"/>
            </a:ln>
            <a:effectLst/>
          </p:spPr>
        </p:cxnSp>
        <p:cxnSp>
          <p:nvCxnSpPr>
            <p:cNvPr id="193635" name="AutoShape 99"/>
            <p:cNvCxnSpPr>
              <a:cxnSpLocks noChangeShapeType="1"/>
              <a:stCxn id="193543" idx="7"/>
              <a:endCxn id="193650" idx="3"/>
            </p:cNvCxnSpPr>
            <p:nvPr/>
          </p:nvCxnSpPr>
          <p:spPr bwMode="auto">
            <a:xfrm flipV="1">
              <a:off x="1712" y="1604"/>
              <a:ext cx="2747" cy="1256"/>
            </a:xfrm>
            <a:prstGeom prst="straightConnector1">
              <a:avLst/>
            </a:prstGeom>
            <a:noFill/>
            <a:ln w="38100">
              <a:solidFill>
                <a:srgbClr val="C00000"/>
              </a:solidFill>
              <a:round/>
              <a:headEnd type="stealth" w="lg" len="lg"/>
              <a:tailEnd type="stealth" w="lg" len="lg"/>
            </a:ln>
            <a:effectLst/>
          </p:spPr>
        </p:cxnSp>
      </p:grpSp>
      <p:grpSp>
        <p:nvGrpSpPr>
          <p:cNvPr id="193636" name="Group 100"/>
          <p:cNvGrpSpPr>
            <a:grpSpLocks/>
          </p:cNvGrpSpPr>
          <p:nvPr/>
        </p:nvGrpSpPr>
        <p:grpSpPr bwMode="auto">
          <a:xfrm>
            <a:off x="8305800" y="2286000"/>
            <a:ext cx="1143000" cy="1676400"/>
            <a:chOff x="4272" y="1440"/>
            <a:chExt cx="720" cy="1056"/>
          </a:xfrm>
        </p:grpSpPr>
        <p:sp>
          <p:nvSpPr>
            <p:cNvPr id="193637" name="Line 101"/>
            <p:cNvSpPr>
              <a:spLocks noChangeShapeType="1"/>
            </p:cNvSpPr>
            <p:nvPr/>
          </p:nvSpPr>
          <p:spPr bwMode="auto">
            <a:xfrm flipV="1">
              <a:off x="4320" y="1632"/>
              <a:ext cx="96" cy="336"/>
            </a:xfrm>
            <a:prstGeom prst="line">
              <a:avLst/>
            </a:prstGeom>
            <a:noFill/>
            <a:ln w="9525">
              <a:solidFill>
                <a:schemeClr val="tx1"/>
              </a:solidFill>
              <a:round/>
              <a:headEnd/>
              <a:tailEnd type="triangle" w="med" len="med"/>
            </a:ln>
            <a:effectLst/>
          </p:spPr>
          <p:txBody>
            <a:bodyPr wrap="none"/>
            <a:lstStyle/>
            <a:p>
              <a:endParaRPr lang="en-US"/>
            </a:p>
          </p:txBody>
        </p:sp>
        <p:sp>
          <p:nvSpPr>
            <p:cNvPr id="193638" name="Line 102"/>
            <p:cNvSpPr>
              <a:spLocks noChangeShapeType="1"/>
            </p:cNvSpPr>
            <p:nvPr/>
          </p:nvSpPr>
          <p:spPr bwMode="auto">
            <a:xfrm flipV="1">
              <a:off x="4368" y="1632"/>
              <a:ext cx="144" cy="576"/>
            </a:xfrm>
            <a:prstGeom prst="line">
              <a:avLst/>
            </a:prstGeom>
            <a:noFill/>
            <a:ln w="9525">
              <a:solidFill>
                <a:schemeClr val="tx1"/>
              </a:solidFill>
              <a:round/>
              <a:headEnd/>
              <a:tailEnd type="triangle" w="med" len="med"/>
            </a:ln>
            <a:effectLst/>
          </p:spPr>
          <p:txBody>
            <a:bodyPr wrap="none"/>
            <a:lstStyle/>
            <a:p>
              <a:endParaRPr lang="en-US"/>
            </a:p>
          </p:txBody>
        </p:sp>
        <p:sp>
          <p:nvSpPr>
            <p:cNvPr id="193639" name="Line 103"/>
            <p:cNvSpPr>
              <a:spLocks noChangeShapeType="1"/>
            </p:cNvSpPr>
            <p:nvPr/>
          </p:nvSpPr>
          <p:spPr bwMode="auto">
            <a:xfrm flipH="1" flipV="1">
              <a:off x="4608" y="1680"/>
              <a:ext cx="48" cy="720"/>
            </a:xfrm>
            <a:prstGeom prst="line">
              <a:avLst/>
            </a:prstGeom>
            <a:noFill/>
            <a:ln w="9525">
              <a:solidFill>
                <a:schemeClr val="tx1"/>
              </a:solidFill>
              <a:round/>
              <a:headEnd/>
              <a:tailEnd type="triangle" w="med" len="med"/>
            </a:ln>
            <a:effectLst/>
          </p:spPr>
          <p:txBody>
            <a:bodyPr wrap="none"/>
            <a:lstStyle/>
            <a:p>
              <a:endParaRPr lang="en-US"/>
            </a:p>
          </p:txBody>
        </p:sp>
        <p:sp>
          <p:nvSpPr>
            <p:cNvPr id="193640" name="Line 104"/>
            <p:cNvSpPr>
              <a:spLocks noChangeShapeType="1"/>
            </p:cNvSpPr>
            <p:nvPr/>
          </p:nvSpPr>
          <p:spPr bwMode="auto">
            <a:xfrm flipH="1" flipV="1">
              <a:off x="4656" y="1536"/>
              <a:ext cx="96" cy="336"/>
            </a:xfrm>
            <a:prstGeom prst="line">
              <a:avLst/>
            </a:prstGeom>
            <a:noFill/>
            <a:ln w="9525">
              <a:solidFill>
                <a:schemeClr val="tx1"/>
              </a:solidFill>
              <a:round/>
              <a:headEnd/>
              <a:tailEnd type="triangle" w="med" len="med"/>
            </a:ln>
            <a:effectLst/>
          </p:spPr>
          <p:txBody>
            <a:bodyPr wrap="none"/>
            <a:lstStyle/>
            <a:p>
              <a:endParaRPr lang="en-US"/>
            </a:p>
          </p:txBody>
        </p:sp>
        <p:sp>
          <p:nvSpPr>
            <p:cNvPr id="193641" name="Line 105"/>
            <p:cNvSpPr>
              <a:spLocks noChangeShapeType="1"/>
            </p:cNvSpPr>
            <p:nvPr/>
          </p:nvSpPr>
          <p:spPr bwMode="auto">
            <a:xfrm flipH="1" flipV="1">
              <a:off x="4752" y="1536"/>
              <a:ext cx="144" cy="480"/>
            </a:xfrm>
            <a:prstGeom prst="line">
              <a:avLst/>
            </a:prstGeom>
            <a:noFill/>
            <a:ln w="9525">
              <a:solidFill>
                <a:schemeClr val="tx1"/>
              </a:solidFill>
              <a:round/>
              <a:headEnd/>
              <a:tailEnd type="triangle" w="med" len="med"/>
            </a:ln>
            <a:effectLst/>
          </p:spPr>
          <p:txBody>
            <a:bodyPr wrap="none"/>
            <a:lstStyle/>
            <a:p>
              <a:endParaRPr lang="en-US"/>
            </a:p>
          </p:txBody>
        </p:sp>
        <p:sp>
          <p:nvSpPr>
            <p:cNvPr id="193642" name="Line 106"/>
            <p:cNvSpPr>
              <a:spLocks noChangeShapeType="1"/>
            </p:cNvSpPr>
            <p:nvPr/>
          </p:nvSpPr>
          <p:spPr bwMode="auto">
            <a:xfrm flipH="1" flipV="1">
              <a:off x="4656" y="1536"/>
              <a:ext cx="48" cy="576"/>
            </a:xfrm>
            <a:prstGeom prst="line">
              <a:avLst/>
            </a:prstGeom>
            <a:noFill/>
            <a:ln w="9525">
              <a:solidFill>
                <a:schemeClr val="tx1"/>
              </a:solidFill>
              <a:round/>
              <a:headEnd/>
              <a:tailEnd type="triangle" w="med" len="med"/>
            </a:ln>
            <a:effectLst/>
          </p:spPr>
          <p:txBody>
            <a:bodyPr wrap="none"/>
            <a:lstStyle/>
            <a:p>
              <a:endParaRPr lang="en-US"/>
            </a:p>
          </p:txBody>
        </p:sp>
        <p:sp>
          <p:nvSpPr>
            <p:cNvPr id="193643" name="Line 107"/>
            <p:cNvSpPr>
              <a:spLocks noChangeShapeType="1"/>
            </p:cNvSpPr>
            <p:nvPr/>
          </p:nvSpPr>
          <p:spPr bwMode="auto">
            <a:xfrm flipH="1" flipV="1">
              <a:off x="4800" y="1632"/>
              <a:ext cx="96" cy="816"/>
            </a:xfrm>
            <a:prstGeom prst="line">
              <a:avLst/>
            </a:prstGeom>
            <a:noFill/>
            <a:ln w="9525">
              <a:solidFill>
                <a:schemeClr val="tx1"/>
              </a:solidFill>
              <a:round/>
              <a:headEnd/>
              <a:tailEnd type="triangle" w="med" len="med"/>
            </a:ln>
            <a:effectLst/>
          </p:spPr>
          <p:txBody>
            <a:bodyPr wrap="none"/>
            <a:lstStyle/>
            <a:p>
              <a:endParaRPr lang="en-US"/>
            </a:p>
          </p:txBody>
        </p:sp>
        <p:sp>
          <p:nvSpPr>
            <p:cNvPr id="193644" name="Oval 108"/>
            <p:cNvSpPr>
              <a:spLocks noChangeArrowheads="1"/>
            </p:cNvSpPr>
            <p:nvPr/>
          </p:nvSpPr>
          <p:spPr bwMode="auto">
            <a:xfrm rot="1555494">
              <a:off x="4704" y="1824"/>
              <a:ext cx="96" cy="96"/>
            </a:xfrm>
            <a:prstGeom prst="ellipse">
              <a:avLst/>
            </a:prstGeom>
            <a:solidFill>
              <a:schemeClr val="hlink"/>
            </a:solidFill>
            <a:ln w="9525">
              <a:noFill/>
              <a:round/>
              <a:headEnd/>
              <a:tailEnd/>
            </a:ln>
            <a:effectLst/>
          </p:spPr>
          <p:txBody>
            <a:bodyPr wrap="none" anchor="ctr"/>
            <a:lstStyle/>
            <a:p>
              <a:endParaRPr lang="en-US"/>
            </a:p>
          </p:txBody>
        </p:sp>
        <p:sp>
          <p:nvSpPr>
            <p:cNvPr id="193645" name="Oval 109"/>
            <p:cNvSpPr>
              <a:spLocks noChangeArrowheads="1"/>
            </p:cNvSpPr>
            <p:nvPr/>
          </p:nvSpPr>
          <p:spPr bwMode="auto">
            <a:xfrm rot="1555494">
              <a:off x="4864" y="1975"/>
              <a:ext cx="96" cy="96"/>
            </a:xfrm>
            <a:prstGeom prst="ellipse">
              <a:avLst/>
            </a:prstGeom>
            <a:solidFill>
              <a:schemeClr val="hlink"/>
            </a:solidFill>
            <a:ln w="9525">
              <a:noFill/>
              <a:round/>
              <a:headEnd/>
              <a:tailEnd/>
            </a:ln>
            <a:effectLst/>
          </p:spPr>
          <p:txBody>
            <a:bodyPr wrap="none" anchor="ctr"/>
            <a:lstStyle/>
            <a:p>
              <a:endParaRPr lang="en-US"/>
            </a:p>
          </p:txBody>
        </p:sp>
        <p:sp>
          <p:nvSpPr>
            <p:cNvPr id="193646" name="Oval 110"/>
            <p:cNvSpPr>
              <a:spLocks noChangeArrowheads="1"/>
            </p:cNvSpPr>
            <p:nvPr/>
          </p:nvSpPr>
          <p:spPr bwMode="auto">
            <a:xfrm rot="1555494">
              <a:off x="4272" y="1920"/>
              <a:ext cx="96" cy="96"/>
            </a:xfrm>
            <a:prstGeom prst="ellipse">
              <a:avLst/>
            </a:prstGeom>
            <a:solidFill>
              <a:schemeClr val="hlink"/>
            </a:solidFill>
            <a:ln w="9525">
              <a:noFill/>
              <a:round/>
              <a:headEnd/>
              <a:tailEnd/>
            </a:ln>
            <a:effectLst/>
          </p:spPr>
          <p:txBody>
            <a:bodyPr wrap="none" anchor="ctr"/>
            <a:lstStyle/>
            <a:p>
              <a:endParaRPr lang="en-US"/>
            </a:p>
          </p:txBody>
        </p:sp>
        <p:sp>
          <p:nvSpPr>
            <p:cNvPr id="193647" name="Oval 111"/>
            <p:cNvSpPr>
              <a:spLocks noChangeArrowheads="1"/>
            </p:cNvSpPr>
            <p:nvPr/>
          </p:nvSpPr>
          <p:spPr bwMode="auto">
            <a:xfrm rot="1555494">
              <a:off x="4656" y="2064"/>
              <a:ext cx="96" cy="96"/>
            </a:xfrm>
            <a:prstGeom prst="ellipse">
              <a:avLst/>
            </a:prstGeom>
            <a:solidFill>
              <a:schemeClr val="hlink"/>
            </a:solidFill>
            <a:ln w="9525">
              <a:noFill/>
              <a:round/>
              <a:headEnd/>
              <a:tailEnd/>
            </a:ln>
            <a:effectLst/>
          </p:spPr>
          <p:txBody>
            <a:bodyPr wrap="none" anchor="ctr"/>
            <a:lstStyle/>
            <a:p>
              <a:endParaRPr lang="en-US"/>
            </a:p>
          </p:txBody>
        </p:sp>
        <p:sp>
          <p:nvSpPr>
            <p:cNvPr id="193648" name="Oval 112"/>
            <p:cNvSpPr>
              <a:spLocks noChangeArrowheads="1"/>
            </p:cNvSpPr>
            <p:nvPr/>
          </p:nvSpPr>
          <p:spPr bwMode="auto">
            <a:xfrm rot="1555494">
              <a:off x="4351" y="2152"/>
              <a:ext cx="96" cy="96"/>
            </a:xfrm>
            <a:prstGeom prst="ellipse">
              <a:avLst/>
            </a:prstGeom>
            <a:solidFill>
              <a:schemeClr val="hlink"/>
            </a:solidFill>
            <a:ln w="9525">
              <a:noFill/>
              <a:round/>
              <a:headEnd/>
              <a:tailEnd/>
            </a:ln>
            <a:effectLst/>
          </p:spPr>
          <p:txBody>
            <a:bodyPr wrap="none" anchor="ctr"/>
            <a:lstStyle/>
            <a:p>
              <a:endParaRPr lang="en-US"/>
            </a:p>
          </p:txBody>
        </p:sp>
        <p:sp>
          <p:nvSpPr>
            <p:cNvPr id="193649" name="Oval 113"/>
            <p:cNvSpPr>
              <a:spLocks noChangeArrowheads="1"/>
            </p:cNvSpPr>
            <p:nvPr/>
          </p:nvSpPr>
          <p:spPr bwMode="auto">
            <a:xfrm rot="1555494">
              <a:off x="4608" y="2352"/>
              <a:ext cx="96" cy="96"/>
            </a:xfrm>
            <a:prstGeom prst="ellipse">
              <a:avLst/>
            </a:prstGeom>
            <a:solidFill>
              <a:schemeClr val="hlink"/>
            </a:solidFill>
            <a:ln w="9525">
              <a:noFill/>
              <a:round/>
              <a:headEnd/>
              <a:tailEnd/>
            </a:ln>
            <a:effectLst/>
          </p:spPr>
          <p:txBody>
            <a:bodyPr wrap="none" anchor="ctr"/>
            <a:lstStyle/>
            <a:p>
              <a:endParaRPr lang="en-US"/>
            </a:p>
          </p:txBody>
        </p:sp>
        <p:sp>
          <p:nvSpPr>
            <p:cNvPr id="193650" name="Oval 114"/>
            <p:cNvSpPr>
              <a:spLocks noChangeArrowheads="1"/>
            </p:cNvSpPr>
            <p:nvPr/>
          </p:nvSpPr>
          <p:spPr bwMode="auto">
            <a:xfrm>
              <a:off x="4368" y="1440"/>
              <a:ext cx="624" cy="192"/>
            </a:xfrm>
            <a:prstGeom prst="ellipse">
              <a:avLst/>
            </a:prstGeom>
            <a:solidFill>
              <a:schemeClr val="accent1"/>
            </a:solidFill>
            <a:ln w="9525">
              <a:noFill/>
              <a:round/>
              <a:headEnd/>
              <a:tailEnd/>
            </a:ln>
            <a:effectLst/>
            <a:scene3d>
              <a:camera prst="legacyPerspectiveFront">
                <a:rot lat="20399999" lon="0" rev="0"/>
              </a:camera>
              <a:lightRig rig="legacyFlat2" dir="t"/>
            </a:scene3d>
            <a:sp3d extrusionH="201600" prstMaterial="legacyMatte">
              <a:bevelT w="13500" h="13500" prst="angle"/>
              <a:bevelB w="13500" h="13500" prst="angle"/>
              <a:extrusionClr>
                <a:schemeClr val="accent1"/>
              </a:extrusionClr>
            </a:sp3d>
          </p:spPr>
          <p:txBody>
            <a:bodyPr wrap="none" anchor="ctr">
              <a:flatTx/>
            </a:bodyPr>
            <a:lstStyle/>
            <a:p>
              <a:endParaRPr lang="en-US"/>
            </a:p>
          </p:txBody>
        </p:sp>
        <p:sp>
          <p:nvSpPr>
            <p:cNvPr id="193651" name="Oval 115"/>
            <p:cNvSpPr>
              <a:spLocks noChangeArrowheads="1"/>
            </p:cNvSpPr>
            <p:nvPr/>
          </p:nvSpPr>
          <p:spPr bwMode="auto">
            <a:xfrm rot="1555494">
              <a:off x="4848" y="2400"/>
              <a:ext cx="96" cy="96"/>
            </a:xfrm>
            <a:prstGeom prst="ellipse">
              <a:avLst/>
            </a:prstGeom>
            <a:solidFill>
              <a:schemeClr val="hlink"/>
            </a:solidFill>
            <a:ln w="9525">
              <a:noFill/>
              <a:round/>
              <a:headEnd/>
              <a:tailEnd/>
            </a:ln>
            <a:effectLst/>
          </p:spPr>
          <p:txBody>
            <a:bodyPr wrap="none" anchor="ctr"/>
            <a:lstStyle/>
            <a:p>
              <a:endParaRPr lang="en-US"/>
            </a:p>
          </p:txBody>
        </p:sp>
      </p:grpSp>
      <p:sp>
        <p:nvSpPr>
          <p:cNvPr id="193652" name="Oval 116"/>
          <p:cNvSpPr>
            <a:spLocks noChangeArrowheads="1"/>
          </p:cNvSpPr>
          <p:nvPr/>
        </p:nvSpPr>
        <p:spPr bwMode="auto">
          <a:xfrm>
            <a:off x="3871913" y="5715000"/>
            <a:ext cx="304800" cy="228600"/>
          </a:xfrm>
          <a:prstGeom prst="ellipse">
            <a:avLst/>
          </a:prstGeom>
          <a:noFill/>
          <a:ln w="57150">
            <a:solidFill>
              <a:srgbClr val="FF0000"/>
            </a:solidFill>
            <a:round/>
            <a:headEnd/>
            <a:tailEnd/>
          </a:ln>
          <a:effectLst/>
        </p:spPr>
        <p:txBody>
          <a:bodyPr wrap="none" anchor="ctr"/>
          <a:lstStyle/>
          <a:p>
            <a:endParaRPr lang="en-US"/>
          </a:p>
        </p:txBody>
      </p:sp>
      <p:sp>
        <p:nvSpPr>
          <p:cNvPr id="193653" name="Oval 117"/>
          <p:cNvSpPr>
            <a:spLocks noChangeArrowheads="1"/>
          </p:cNvSpPr>
          <p:nvPr/>
        </p:nvSpPr>
        <p:spPr bwMode="auto">
          <a:xfrm>
            <a:off x="8763000" y="3700463"/>
            <a:ext cx="304800" cy="228600"/>
          </a:xfrm>
          <a:prstGeom prst="ellipse">
            <a:avLst/>
          </a:prstGeom>
          <a:noFill/>
          <a:ln w="28575">
            <a:solidFill>
              <a:srgbClr val="FF0000"/>
            </a:solidFill>
            <a:round/>
            <a:headEnd/>
            <a:tailEnd/>
          </a:ln>
          <a:effectLst/>
        </p:spPr>
        <p:txBody>
          <a:bodyPr wrap="none" anchor="ctr"/>
          <a:lstStyle/>
          <a:p>
            <a:endParaRPr lang="en-US"/>
          </a:p>
        </p:txBody>
      </p:sp>
      <p:sp>
        <p:nvSpPr>
          <p:cNvPr id="193654" name="Line 118"/>
          <p:cNvSpPr>
            <a:spLocks noChangeShapeType="1"/>
          </p:cNvSpPr>
          <p:nvPr/>
        </p:nvSpPr>
        <p:spPr bwMode="auto">
          <a:xfrm flipH="1" flipV="1">
            <a:off x="8305800" y="4419600"/>
            <a:ext cx="152400" cy="838200"/>
          </a:xfrm>
          <a:prstGeom prst="line">
            <a:avLst/>
          </a:prstGeom>
          <a:noFill/>
          <a:ln w="34925">
            <a:solidFill>
              <a:srgbClr val="0000FF"/>
            </a:solidFill>
            <a:round/>
            <a:headEnd/>
            <a:tailEnd type="stealth" w="lg" len="lg"/>
          </a:ln>
          <a:effectLst/>
        </p:spPr>
        <p:txBody>
          <a:bodyPr wrap="none"/>
          <a:lstStyle/>
          <a:p>
            <a:endParaRPr lang="en-US"/>
          </a:p>
        </p:txBody>
      </p:sp>
      <p:sp>
        <p:nvSpPr>
          <p:cNvPr id="193655" name="Line 119"/>
          <p:cNvSpPr>
            <a:spLocks noChangeShapeType="1"/>
          </p:cNvSpPr>
          <p:nvPr/>
        </p:nvSpPr>
        <p:spPr bwMode="auto">
          <a:xfrm flipV="1">
            <a:off x="8229600" y="2438400"/>
            <a:ext cx="762000" cy="1752600"/>
          </a:xfrm>
          <a:prstGeom prst="line">
            <a:avLst/>
          </a:prstGeom>
          <a:noFill/>
          <a:ln w="57150">
            <a:solidFill>
              <a:srgbClr val="0000FF"/>
            </a:solidFill>
            <a:round/>
            <a:headEnd/>
            <a:tailEnd type="stealth" w="lg" len="lg"/>
          </a:ln>
          <a:effectLst/>
        </p:spPr>
        <p:txBody>
          <a:bodyPr wrap="none"/>
          <a:lstStyle/>
          <a:p>
            <a:endParaRPr lang="en-US"/>
          </a:p>
        </p:txBody>
      </p:sp>
      <p:sp>
        <p:nvSpPr>
          <p:cNvPr id="193656" name="Line 120"/>
          <p:cNvSpPr>
            <a:spLocks noChangeShapeType="1"/>
          </p:cNvSpPr>
          <p:nvPr/>
        </p:nvSpPr>
        <p:spPr bwMode="auto">
          <a:xfrm flipH="1" flipV="1">
            <a:off x="6553200" y="2286000"/>
            <a:ext cx="1676400" cy="1905000"/>
          </a:xfrm>
          <a:prstGeom prst="line">
            <a:avLst/>
          </a:prstGeom>
          <a:noFill/>
          <a:ln w="57150">
            <a:solidFill>
              <a:srgbClr val="0000FF"/>
            </a:solidFill>
            <a:round/>
            <a:headEnd/>
            <a:tailEnd type="stealth" w="lg" len="lg"/>
          </a:ln>
          <a:effectLst/>
        </p:spPr>
        <p:txBody>
          <a:bodyPr wrap="none"/>
          <a:lstStyle/>
          <a:p>
            <a:endParaRPr lang="en-US"/>
          </a:p>
        </p:txBody>
      </p:sp>
      <p:sp>
        <p:nvSpPr>
          <p:cNvPr id="193657" name="Line 121"/>
          <p:cNvSpPr>
            <a:spLocks noChangeShapeType="1"/>
          </p:cNvSpPr>
          <p:nvPr/>
        </p:nvSpPr>
        <p:spPr bwMode="auto">
          <a:xfrm flipH="1" flipV="1">
            <a:off x="4572000" y="2743200"/>
            <a:ext cx="3657600" cy="1447800"/>
          </a:xfrm>
          <a:prstGeom prst="line">
            <a:avLst/>
          </a:prstGeom>
          <a:noFill/>
          <a:ln w="57150">
            <a:solidFill>
              <a:srgbClr val="0000FF"/>
            </a:solidFill>
            <a:round/>
            <a:headEnd/>
            <a:tailEnd type="stealth" w="lg" len="lg"/>
          </a:ln>
          <a:effectLst/>
        </p:spPr>
        <p:txBody>
          <a:bodyPr wrap="none"/>
          <a:lstStyle/>
          <a:p>
            <a:endParaRPr lang="en-US"/>
          </a:p>
        </p:txBody>
      </p:sp>
      <p:sp>
        <p:nvSpPr>
          <p:cNvPr id="193658" name="Line 122"/>
          <p:cNvSpPr>
            <a:spLocks noChangeShapeType="1"/>
          </p:cNvSpPr>
          <p:nvPr/>
        </p:nvSpPr>
        <p:spPr bwMode="auto">
          <a:xfrm flipH="1">
            <a:off x="6096000" y="4191000"/>
            <a:ext cx="2133600" cy="533400"/>
          </a:xfrm>
          <a:prstGeom prst="line">
            <a:avLst/>
          </a:prstGeom>
          <a:noFill/>
          <a:ln w="57150">
            <a:solidFill>
              <a:srgbClr val="0000FF"/>
            </a:solidFill>
            <a:round/>
            <a:headEnd/>
            <a:tailEnd type="stealth" w="lg" len="lg"/>
          </a:ln>
          <a:effectLst/>
        </p:spPr>
        <p:txBody>
          <a:bodyPr wrap="none"/>
          <a:lstStyle/>
          <a:p>
            <a:endParaRPr lang="en-US"/>
          </a:p>
        </p:txBody>
      </p:sp>
      <p:sp>
        <p:nvSpPr>
          <p:cNvPr id="193659" name="Text Box 123"/>
          <p:cNvSpPr txBox="1">
            <a:spLocks noChangeArrowheads="1"/>
          </p:cNvSpPr>
          <p:nvPr/>
        </p:nvSpPr>
        <p:spPr bwMode="auto">
          <a:xfrm>
            <a:off x="3219452" y="4448175"/>
            <a:ext cx="1205779" cy="369332"/>
          </a:xfrm>
          <a:prstGeom prst="rect">
            <a:avLst/>
          </a:prstGeom>
          <a:noFill/>
          <a:ln w="9525">
            <a:noFill/>
            <a:miter lim="800000"/>
            <a:headEnd/>
            <a:tailEnd/>
          </a:ln>
          <a:effectLst/>
        </p:spPr>
        <p:txBody>
          <a:bodyPr wrap="none">
            <a:spAutoFit/>
          </a:bodyPr>
          <a:lstStyle/>
          <a:p>
            <a:r>
              <a:rPr lang="en-US" b="1" dirty="0" err="1">
                <a:latin typeface="Calibri"/>
                <a:cs typeface="Calibri"/>
              </a:rPr>
              <a:t>supernode</a:t>
            </a:r>
            <a:endParaRPr lang="en-US" b="1" dirty="0">
              <a:latin typeface="Calibri"/>
              <a:cs typeface="Calibri"/>
            </a:endParaRPr>
          </a:p>
        </p:txBody>
      </p:sp>
      <p:sp>
        <p:nvSpPr>
          <p:cNvPr id="193660" name="Line 124"/>
          <p:cNvSpPr>
            <a:spLocks noChangeShapeType="1"/>
          </p:cNvSpPr>
          <p:nvPr/>
        </p:nvSpPr>
        <p:spPr bwMode="auto">
          <a:xfrm flipV="1">
            <a:off x="8458200" y="3810000"/>
            <a:ext cx="457200" cy="1447800"/>
          </a:xfrm>
          <a:prstGeom prst="line">
            <a:avLst/>
          </a:prstGeom>
          <a:noFill/>
          <a:ln w="57150">
            <a:solidFill>
              <a:srgbClr val="FF0000"/>
            </a:solidFill>
            <a:round/>
            <a:headEnd type="stealth" w="lg" len="lg"/>
            <a:tailEnd type="none" w="lg" len="lg"/>
          </a:ln>
          <a:effectLst/>
        </p:spPr>
        <p:txBody>
          <a:bodyPr wrap="none"/>
          <a:lstStyle/>
          <a:p>
            <a:endParaRPr lang="en-US"/>
          </a:p>
        </p:txBody>
      </p:sp>
      <p:grpSp>
        <p:nvGrpSpPr>
          <p:cNvPr id="127" name="Group 126"/>
          <p:cNvGrpSpPr/>
          <p:nvPr/>
        </p:nvGrpSpPr>
        <p:grpSpPr>
          <a:xfrm flipH="1">
            <a:off x="2594674" y="4860585"/>
            <a:ext cx="7206345" cy="1815882"/>
            <a:chOff x="1219200" y="4876799"/>
            <a:chExt cx="5181605" cy="1400391"/>
          </a:xfrm>
          <a:solidFill>
            <a:schemeClr val="accent1"/>
          </a:solidFill>
        </p:grpSpPr>
        <p:sp>
          <p:nvSpPr>
            <p:cNvPr id="128" name="Rectangular Callout 127"/>
            <p:cNvSpPr/>
            <p:nvPr/>
          </p:nvSpPr>
          <p:spPr>
            <a:xfrm>
              <a:off x="1219200" y="4876799"/>
              <a:ext cx="5181602" cy="1384995"/>
            </a:xfrm>
            <a:prstGeom prst="wedgeRectCallout">
              <a:avLst>
                <a:gd name="adj1" fmla="val 48454"/>
                <a:gd name="adj2" fmla="val 20343"/>
              </a:avLst>
            </a:prstGeom>
            <a:grpFill/>
            <a:ln w="38100" cap="flat" cmpd="sng" algn="ctr">
              <a:solidFill>
                <a:srgbClr val="DA1F28">
                  <a:lumMod val="50000"/>
                </a:srgbClr>
              </a:solidFill>
              <a:prstDash val="solid"/>
            </a:ln>
            <a:effectLst/>
          </p:spPr>
          <p:txBody>
            <a:bodyPr rtlCol="0" anchor="ctr"/>
            <a:lstStyle/>
            <a:p>
              <a:pPr algn="ctr" defTabSz="914377">
                <a:defRPr/>
              </a:pPr>
              <a:endParaRPr lang="en-US" kern="0">
                <a:solidFill>
                  <a:sysClr val="window" lastClr="FFFFFF"/>
                </a:solidFill>
                <a:latin typeface="Tw Cen MT"/>
              </a:endParaRPr>
            </a:p>
          </p:txBody>
        </p:sp>
        <p:sp>
          <p:nvSpPr>
            <p:cNvPr id="129" name="TextBox 128"/>
            <p:cNvSpPr txBox="1"/>
            <p:nvPr/>
          </p:nvSpPr>
          <p:spPr>
            <a:xfrm>
              <a:off x="1219206" y="4876799"/>
              <a:ext cx="5181599" cy="1400391"/>
            </a:xfrm>
            <a:prstGeom prst="rect">
              <a:avLst/>
            </a:prstGeom>
            <a:grpFill/>
          </p:spPr>
          <p:txBody>
            <a:bodyPr wrap="square" rtlCol="0">
              <a:spAutoFit/>
            </a:bodyPr>
            <a:lstStyle/>
            <a:p>
              <a:pPr marL="457189" indent="-457189" defTabSz="914377">
                <a:buFont typeface="Arial" pitchFamily="34" charset="0"/>
                <a:buChar char="•"/>
                <a:defRPr/>
              </a:pPr>
              <a:r>
                <a:rPr lang="en-US" sz="2800" kern="0" dirty="0">
                  <a:solidFill>
                    <a:sysClr val="window" lastClr="FFFFFF"/>
                  </a:solidFill>
                </a:rPr>
                <a:t>Improves scalability</a:t>
              </a:r>
            </a:p>
            <a:p>
              <a:pPr marL="457189" indent="-457189" defTabSz="914377">
                <a:buFont typeface="Arial" pitchFamily="34" charset="0"/>
                <a:buChar char="•"/>
                <a:defRPr/>
              </a:pPr>
              <a:r>
                <a:rPr lang="en-US" sz="2800" kern="0" dirty="0">
                  <a:solidFill>
                    <a:sysClr val="window" lastClr="FFFFFF"/>
                  </a:solidFill>
                </a:rPr>
                <a:t>Limits flooding</a:t>
              </a:r>
            </a:p>
            <a:p>
              <a:pPr marL="457189" indent="-457189" defTabSz="914377">
                <a:buFont typeface="Arial" pitchFamily="34" charset="0"/>
                <a:buChar char="•"/>
                <a:defRPr/>
              </a:pPr>
              <a:r>
                <a:rPr lang="en-US" sz="2800" kern="0" dirty="0">
                  <a:solidFill>
                    <a:sysClr val="window" lastClr="FFFFFF"/>
                  </a:solidFill>
                </a:rPr>
                <a:t>Still no guarantees of performance</a:t>
              </a:r>
            </a:p>
            <a:p>
              <a:pPr marL="457189" indent="-457189" defTabSz="914377">
                <a:buFont typeface="Arial" pitchFamily="34" charset="0"/>
                <a:buChar char="•"/>
                <a:defRPr/>
              </a:pPr>
              <a:r>
                <a:rPr lang="en-US" sz="2800" kern="0" dirty="0">
                  <a:solidFill>
                    <a:sysClr val="window" lastClr="FFFFFF"/>
                  </a:solidFill>
                </a:rPr>
                <a:t>What if a </a:t>
              </a:r>
              <a:r>
                <a:rPr lang="en-US" sz="2800" kern="0" dirty="0" err="1">
                  <a:solidFill>
                    <a:sysClr val="window" lastClr="FFFFFF"/>
                  </a:solidFill>
                </a:rPr>
                <a:t>supernode</a:t>
              </a:r>
              <a:r>
                <a:rPr lang="en-US" sz="2800" kern="0" dirty="0">
                  <a:solidFill>
                    <a:sysClr val="window" lastClr="FFFFFF"/>
                  </a:solidFill>
                </a:rPr>
                <a:t> leaves the network?</a:t>
              </a:r>
            </a:p>
          </p:txBody>
        </p:sp>
      </p:grpSp>
    </p:spTree>
    <p:extLst>
      <p:ext uri="{BB962C8B-B14F-4D97-AF65-F5344CB8AC3E}">
        <p14:creationId xmlns:p14="http://schemas.microsoft.com/office/powerpoint/2010/main" val="114914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3548"/>
                                        </p:tgtEl>
                                        <p:attrNameLst>
                                          <p:attrName>style.visibility</p:attrName>
                                        </p:attrNameLst>
                                      </p:cBhvr>
                                      <p:to>
                                        <p:strVal val="visible"/>
                                      </p:to>
                                    </p:set>
                                    <p:animEffect transition="in" filter="fade">
                                      <p:cBhvr>
                                        <p:cTn id="7" dur="500"/>
                                        <p:tgtEl>
                                          <p:spTgt spid="193548"/>
                                        </p:tgtEl>
                                      </p:cBhvr>
                                    </p:animEffect>
                                    <p:anim calcmode="lin" valueType="num">
                                      <p:cBhvr>
                                        <p:cTn id="8" dur="500" fill="hold"/>
                                        <p:tgtEl>
                                          <p:spTgt spid="193548"/>
                                        </p:tgtEl>
                                        <p:attrNameLst>
                                          <p:attrName>ppt_x</p:attrName>
                                        </p:attrNameLst>
                                      </p:cBhvr>
                                      <p:tavLst>
                                        <p:tav tm="0">
                                          <p:val>
                                            <p:strVal val="#ppt_x"/>
                                          </p:val>
                                        </p:tav>
                                        <p:tav tm="100000">
                                          <p:val>
                                            <p:strVal val="#ppt_x"/>
                                          </p:val>
                                        </p:tav>
                                      </p:tavLst>
                                    </p:anim>
                                    <p:anim calcmode="lin" valueType="num">
                                      <p:cBhvr>
                                        <p:cTn id="9" dur="500" fill="hold"/>
                                        <p:tgtEl>
                                          <p:spTgt spid="19354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93540"/>
                                        </p:tgtEl>
                                        <p:attrNameLst>
                                          <p:attrName>style.visibility</p:attrName>
                                        </p:attrNameLst>
                                      </p:cBhvr>
                                      <p:to>
                                        <p:strVal val="visible"/>
                                      </p:to>
                                    </p:set>
                                    <p:animEffect transition="in" filter="wipe(down)">
                                      <p:cBhvr>
                                        <p:cTn id="14" dur="500"/>
                                        <p:tgtEl>
                                          <p:spTgt spid="193540"/>
                                        </p:tgtEl>
                                      </p:cBhvr>
                                    </p:animEffec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19365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93555"/>
                                        </p:tgtEl>
                                        <p:attrNameLst>
                                          <p:attrName>style.visibility</p:attrName>
                                        </p:attrNameLst>
                                      </p:cBhvr>
                                      <p:to>
                                        <p:strVal val="visible"/>
                                      </p:to>
                                    </p:set>
                                    <p:animEffect transition="in" filter="dissolve">
                                      <p:cBhvr>
                                        <p:cTn id="22" dur="500"/>
                                        <p:tgtEl>
                                          <p:spTgt spid="193555"/>
                                        </p:tgtEl>
                                      </p:cBhvr>
                                    </p:animEffect>
                                  </p:childTnLst>
                                </p:cTn>
                              </p:par>
                              <p:par>
                                <p:cTn id="23" presetID="9" presetClass="entr" presetSubtype="0" fill="hold" nodeType="withEffect">
                                  <p:stCondLst>
                                    <p:cond delay="0"/>
                                  </p:stCondLst>
                                  <p:childTnLst>
                                    <p:set>
                                      <p:cBhvr>
                                        <p:cTn id="24" dur="1" fill="hold">
                                          <p:stCondLst>
                                            <p:cond delay="0"/>
                                          </p:stCondLst>
                                        </p:cTn>
                                        <p:tgtEl>
                                          <p:spTgt spid="193590"/>
                                        </p:tgtEl>
                                        <p:attrNameLst>
                                          <p:attrName>style.visibility</p:attrName>
                                        </p:attrNameLst>
                                      </p:cBhvr>
                                      <p:to>
                                        <p:strVal val="visible"/>
                                      </p:to>
                                    </p:set>
                                    <p:animEffect transition="in" filter="dissolve">
                                      <p:cBhvr>
                                        <p:cTn id="25" dur="500"/>
                                        <p:tgtEl>
                                          <p:spTgt spid="193590"/>
                                        </p:tgtEl>
                                      </p:cBhvr>
                                    </p:animEffect>
                                  </p:childTnLst>
                                </p:cTn>
                              </p:par>
                              <p:par>
                                <p:cTn id="26" presetID="9" presetClass="entr" presetSubtype="0" fill="hold" nodeType="withEffect">
                                  <p:stCondLst>
                                    <p:cond delay="0"/>
                                  </p:stCondLst>
                                  <p:childTnLst>
                                    <p:set>
                                      <p:cBhvr>
                                        <p:cTn id="27" dur="1" fill="hold">
                                          <p:stCondLst>
                                            <p:cond delay="0"/>
                                          </p:stCondLst>
                                        </p:cTn>
                                        <p:tgtEl>
                                          <p:spTgt spid="193606"/>
                                        </p:tgtEl>
                                        <p:attrNameLst>
                                          <p:attrName>style.visibility</p:attrName>
                                        </p:attrNameLst>
                                      </p:cBhvr>
                                      <p:to>
                                        <p:strVal val="visible"/>
                                      </p:to>
                                    </p:set>
                                    <p:animEffect transition="in" filter="dissolve">
                                      <p:cBhvr>
                                        <p:cTn id="28" dur="500"/>
                                        <p:tgtEl>
                                          <p:spTgt spid="193606"/>
                                        </p:tgtEl>
                                      </p:cBhvr>
                                    </p:animEffect>
                                  </p:childTnLst>
                                </p:cTn>
                              </p:par>
                              <p:par>
                                <p:cTn id="29" presetID="9" presetClass="entr" presetSubtype="0" fill="hold" nodeType="withEffect">
                                  <p:stCondLst>
                                    <p:cond delay="0"/>
                                  </p:stCondLst>
                                  <p:childTnLst>
                                    <p:set>
                                      <p:cBhvr>
                                        <p:cTn id="30" dur="1" fill="hold">
                                          <p:stCondLst>
                                            <p:cond delay="0"/>
                                          </p:stCondLst>
                                        </p:cTn>
                                        <p:tgtEl>
                                          <p:spTgt spid="193574"/>
                                        </p:tgtEl>
                                        <p:attrNameLst>
                                          <p:attrName>style.visibility</p:attrName>
                                        </p:attrNameLst>
                                      </p:cBhvr>
                                      <p:to>
                                        <p:strVal val="visible"/>
                                      </p:to>
                                    </p:set>
                                    <p:animEffect transition="in" filter="dissolve">
                                      <p:cBhvr>
                                        <p:cTn id="31" dur="500"/>
                                        <p:tgtEl>
                                          <p:spTgt spid="193574"/>
                                        </p:tgtEl>
                                      </p:cBhvr>
                                    </p:animEffect>
                                  </p:childTnLst>
                                </p:cTn>
                              </p:par>
                              <p:par>
                                <p:cTn id="32" presetID="9" presetClass="entr" presetSubtype="0" fill="hold" nodeType="withEffect">
                                  <p:stCondLst>
                                    <p:cond delay="0"/>
                                  </p:stCondLst>
                                  <p:childTnLst>
                                    <p:set>
                                      <p:cBhvr>
                                        <p:cTn id="33" dur="1" fill="hold">
                                          <p:stCondLst>
                                            <p:cond delay="0"/>
                                          </p:stCondLst>
                                        </p:cTn>
                                        <p:tgtEl>
                                          <p:spTgt spid="193636"/>
                                        </p:tgtEl>
                                        <p:attrNameLst>
                                          <p:attrName>style.visibility</p:attrName>
                                        </p:attrNameLst>
                                      </p:cBhvr>
                                      <p:to>
                                        <p:strVal val="visible"/>
                                      </p:to>
                                    </p:set>
                                    <p:animEffect transition="in" filter="dissolve">
                                      <p:cBhvr>
                                        <p:cTn id="34" dur="500"/>
                                        <p:tgtEl>
                                          <p:spTgt spid="193636"/>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193622"/>
                                        </p:tgtEl>
                                        <p:attrNameLst>
                                          <p:attrName>style.visibility</p:attrName>
                                        </p:attrNameLst>
                                      </p:cBhvr>
                                      <p:to>
                                        <p:strVal val="visible"/>
                                      </p:to>
                                    </p:set>
                                    <p:animEffect transition="in" filter="dissolve">
                                      <p:cBhvr>
                                        <p:cTn id="39" dur="500"/>
                                        <p:tgtEl>
                                          <p:spTgt spid="193622"/>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193622"/>
                                        </p:tgtEl>
                                        <p:attrNameLst>
                                          <p:attrName>style.visibility</p:attrName>
                                        </p:attrNameLst>
                                      </p:cBhvr>
                                      <p:to>
                                        <p:strVal val="hidden"/>
                                      </p:to>
                                    </p:set>
                                  </p:childTnLst>
                                </p:cTn>
                              </p:par>
                              <p:par>
                                <p:cTn id="44" presetID="9" presetClass="entr" presetSubtype="0" fill="hold" grpId="0" nodeType="withEffect">
                                  <p:stCondLst>
                                    <p:cond delay="0"/>
                                  </p:stCondLst>
                                  <p:childTnLst>
                                    <p:set>
                                      <p:cBhvr>
                                        <p:cTn id="45" dur="1" fill="hold">
                                          <p:stCondLst>
                                            <p:cond delay="0"/>
                                          </p:stCondLst>
                                        </p:cTn>
                                        <p:tgtEl>
                                          <p:spTgt spid="193653"/>
                                        </p:tgtEl>
                                        <p:attrNameLst>
                                          <p:attrName>style.visibility</p:attrName>
                                        </p:attrNameLst>
                                      </p:cBhvr>
                                      <p:to>
                                        <p:strVal val="visible"/>
                                      </p:to>
                                    </p:set>
                                    <p:animEffect transition="in" filter="dissolve">
                                      <p:cBhvr>
                                        <p:cTn id="46" dur="500"/>
                                        <p:tgtEl>
                                          <p:spTgt spid="19365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93654"/>
                                        </p:tgtEl>
                                        <p:attrNameLst>
                                          <p:attrName>style.visibility</p:attrName>
                                        </p:attrNameLst>
                                      </p:cBhvr>
                                      <p:to>
                                        <p:strVal val="visible"/>
                                      </p:to>
                                    </p:set>
                                    <p:animEffect transition="in" filter="wipe(down)">
                                      <p:cBhvr>
                                        <p:cTn id="51" dur="500"/>
                                        <p:tgtEl>
                                          <p:spTgt spid="19365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193658"/>
                                        </p:tgtEl>
                                        <p:attrNameLst>
                                          <p:attrName>style.visibility</p:attrName>
                                        </p:attrNameLst>
                                      </p:cBhvr>
                                      <p:to>
                                        <p:strVal val="visible"/>
                                      </p:to>
                                    </p:set>
                                    <p:animEffect transition="in" filter="wipe(right)">
                                      <p:cBhvr>
                                        <p:cTn id="56" dur="500"/>
                                        <p:tgtEl>
                                          <p:spTgt spid="193658"/>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193657"/>
                                        </p:tgtEl>
                                        <p:attrNameLst>
                                          <p:attrName>style.visibility</p:attrName>
                                        </p:attrNameLst>
                                      </p:cBhvr>
                                      <p:to>
                                        <p:strVal val="visible"/>
                                      </p:to>
                                    </p:set>
                                    <p:animEffect transition="in" filter="wipe(right)">
                                      <p:cBhvr>
                                        <p:cTn id="59" dur="500"/>
                                        <p:tgtEl>
                                          <p:spTgt spid="193657"/>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193656"/>
                                        </p:tgtEl>
                                        <p:attrNameLst>
                                          <p:attrName>style.visibility</p:attrName>
                                        </p:attrNameLst>
                                      </p:cBhvr>
                                      <p:to>
                                        <p:strVal val="visible"/>
                                      </p:to>
                                    </p:set>
                                    <p:animEffect transition="in" filter="wipe(right)">
                                      <p:cBhvr>
                                        <p:cTn id="62" dur="500"/>
                                        <p:tgtEl>
                                          <p:spTgt spid="193656"/>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193655"/>
                                        </p:tgtEl>
                                        <p:attrNameLst>
                                          <p:attrName>style.visibility</p:attrName>
                                        </p:attrNameLst>
                                      </p:cBhvr>
                                      <p:to>
                                        <p:strVal val="visible"/>
                                      </p:to>
                                    </p:set>
                                    <p:animEffect transition="in" filter="wipe(down)">
                                      <p:cBhvr>
                                        <p:cTn id="65" dur="500"/>
                                        <p:tgtEl>
                                          <p:spTgt spid="19365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193660"/>
                                        </p:tgtEl>
                                        <p:attrNameLst>
                                          <p:attrName>style.visibility</p:attrName>
                                        </p:attrNameLst>
                                      </p:cBhvr>
                                      <p:to>
                                        <p:strVal val="visible"/>
                                      </p:to>
                                    </p:set>
                                    <p:animEffect transition="in" filter="wipe(up)">
                                      <p:cBhvr>
                                        <p:cTn id="70" dur="500"/>
                                        <p:tgtEl>
                                          <p:spTgt spid="193660"/>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193652"/>
                                        </p:tgtEl>
                                        <p:attrNameLst>
                                          <p:attrName>style.visibility</p:attrName>
                                        </p:attrNameLst>
                                      </p:cBhvr>
                                      <p:to>
                                        <p:strVal val="visible"/>
                                      </p:to>
                                    </p:set>
                                    <p:animEffect transition="in" filter="dissolve">
                                      <p:cBhvr>
                                        <p:cTn id="75" dur="500"/>
                                        <p:tgtEl>
                                          <p:spTgt spid="193652"/>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127"/>
                                        </p:tgtEl>
                                        <p:attrNameLst>
                                          <p:attrName>style.visibility</p:attrName>
                                        </p:attrNameLst>
                                      </p:cBhvr>
                                      <p:to>
                                        <p:strVal val="visible"/>
                                      </p:to>
                                    </p:set>
                                    <p:animEffect transition="in" filter="fade">
                                      <p:cBhvr>
                                        <p:cTn id="80" dur="500"/>
                                        <p:tgtEl>
                                          <p:spTgt spid="127"/>
                                        </p:tgtEl>
                                      </p:cBhvr>
                                    </p:animEffect>
                                    <p:anim calcmode="lin" valueType="num">
                                      <p:cBhvr>
                                        <p:cTn id="81" dur="500" fill="hold"/>
                                        <p:tgtEl>
                                          <p:spTgt spid="127"/>
                                        </p:tgtEl>
                                        <p:attrNameLst>
                                          <p:attrName>ppt_x</p:attrName>
                                        </p:attrNameLst>
                                      </p:cBhvr>
                                      <p:tavLst>
                                        <p:tav tm="0">
                                          <p:val>
                                            <p:strVal val="#ppt_x"/>
                                          </p:val>
                                        </p:tav>
                                        <p:tav tm="100000">
                                          <p:val>
                                            <p:strVal val="#ppt_x"/>
                                          </p:val>
                                        </p:tav>
                                      </p:tavLst>
                                    </p:anim>
                                    <p:anim calcmode="lin" valueType="num">
                                      <p:cBhvr>
                                        <p:cTn id="82" dur="500" fill="hold"/>
                                        <p:tgtEl>
                                          <p:spTgt spid="1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52" grpId="0" animBg="1"/>
      <p:bldP spid="193653" grpId="0" animBg="1"/>
      <p:bldP spid="193654" grpId="0" animBg="1"/>
      <p:bldP spid="193655" grpId="0" animBg="1"/>
      <p:bldP spid="193656" grpId="0" animBg="1"/>
      <p:bldP spid="193657" grpId="0" animBg="1"/>
      <p:bldP spid="193658" grpId="0" animBg="1"/>
      <p:bldP spid="193659" grpId="0"/>
      <p:bldP spid="193660"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normAutofit/>
          </a:bodyPr>
          <a:lstStyle/>
          <a:p>
            <a:r>
              <a:rPr lang="en-US"/>
              <a:t>Kazaa</a:t>
            </a:r>
          </a:p>
        </p:txBody>
      </p:sp>
      <p:sp>
        <p:nvSpPr>
          <p:cNvPr id="202755" name="Rectangle 3"/>
          <p:cNvSpPr>
            <a:spLocks noGrp="1" noChangeArrowheads="1"/>
          </p:cNvSpPr>
          <p:nvPr>
            <p:ph idx="1"/>
          </p:nvPr>
        </p:nvSpPr>
        <p:spPr/>
        <p:txBody>
          <a:bodyPr>
            <a:normAutofit lnSpcReduction="10000"/>
          </a:bodyPr>
          <a:lstStyle/>
          <a:p>
            <a:r>
              <a:rPr lang="en-US" dirty="0"/>
              <a:t>Very popular from its inception</a:t>
            </a:r>
          </a:p>
          <a:p>
            <a:pPr lvl="1"/>
            <a:r>
              <a:rPr lang="en-US" dirty="0"/>
              <a:t>Hierarchical flooding helps improve scale</a:t>
            </a:r>
          </a:p>
          <a:p>
            <a:pPr lvl="1"/>
            <a:r>
              <a:rPr lang="en-US" dirty="0"/>
              <a:t>Large shift to broadband helped quite a bit as well</a:t>
            </a:r>
          </a:p>
          <a:p>
            <a:pPr lvl="1"/>
            <a:r>
              <a:rPr lang="en-US" dirty="0"/>
              <a:t>Based in Europe, more relaxed copyright laws</a:t>
            </a:r>
          </a:p>
          <a:p>
            <a:pPr lvl="1"/>
            <a:endParaRPr lang="en-US" dirty="0"/>
          </a:p>
          <a:p>
            <a:r>
              <a:rPr lang="en-US" dirty="0"/>
              <a:t>New problem: poison attacks</a:t>
            </a:r>
          </a:p>
          <a:p>
            <a:pPr lvl="1"/>
            <a:r>
              <a:rPr lang="en-US" dirty="0"/>
              <a:t>Mainly used by RIAA-like organizations</a:t>
            </a:r>
          </a:p>
          <a:p>
            <a:pPr lvl="1"/>
            <a:r>
              <a:rPr lang="en-US" dirty="0"/>
              <a:t>Create many </a:t>
            </a:r>
            <a:r>
              <a:rPr lang="en-US" dirty="0" err="1"/>
              <a:t>Sybils</a:t>
            </a:r>
            <a:r>
              <a:rPr lang="en-US" dirty="0"/>
              <a:t> that distribute “popular content”</a:t>
            </a:r>
          </a:p>
          <a:p>
            <a:pPr lvl="2"/>
            <a:r>
              <a:rPr lang="en-US" dirty="0"/>
              <a:t>Files are corrupted, truncated, scrambled</a:t>
            </a:r>
          </a:p>
          <a:p>
            <a:pPr lvl="2"/>
            <a:r>
              <a:rPr lang="en-US" dirty="0"/>
              <a:t>In some cases, audio/video about copyright infringement</a:t>
            </a:r>
          </a:p>
          <a:p>
            <a:pPr lvl="1"/>
            <a:r>
              <a:rPr lang="en-US" dirty="0"/>
              <a:t>Quite effective in dissuading </a:t>
            </a:r>
            <a:r>
              <a:rPr lang="en-US" dirty="0" err="1"/>
              <a:t>downloaders</a:t>
            </a:r>
            <a:endParaRPr lang="en-US" dirty="0"/>
          </a:p>
        </p:txBody>
      </p:sp>
      <p:sp>
        <p:nvSpPr>
          <p:cNvPr id="4"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22</a:t>
            </a:fld>
            <a:endParaRPr lang="en-US" dirty="0"/>
          </a:p>
        </p:txBody>
      </p:sp>
    </p:spTree>
    <p:extLst>
      <p:ext uri="{BB962C8B-B14F-4D97-AF65-F5344CB8AC3E}">
        <p14:creationId xmlns:p14="http://schemas.microsoft.com/office/powerpoint/2010/main" val="317649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2755">
                                            <p:txEl>
                                              <p:pRg st="5" end="5"/>
                                            </p:txEl>
                                          </p:spTgt>
                                        </p:tgtEl>
                                        <p:attrNameLst>
                                          <p:attrName>style.visibility</p:attrName>
                                        </p:attrNameLst>
                                      </p:cBhvr>
                                      <p:to>
                                        <p:strVal val="visible"/>
                                      </p:to>
                                    </p:set>
                                    <p:animEffect transition="in" filter="fade">
                                      <p:cBhvr>
                                        <p:cTn id="7" dur="500"/>
                                        <p:tgtEl>
                                          <p:spTgt spid="202755">
                                            <p:txEl>
                                              <p:pRg st="5" end="5"/>
                                            </p:txEl>
                                          </p:spTgt>
                                        </p:tgtEl>
                                      </p:cBhvr>
                                    </p:animEffect>
                                    <p:anim calcmode="lin" valueType="num">
                                      <p:cBhvr>
                                        <p:cTn id="8" dur="500" fill="hold"/>
                                        <p:tgtEl>
                                          <p:spTgt spid="202755">
                                            <p:txEl>
                                              <p:pRg st="5" end="5"/>
                                            </p:txEl>
                                          </p:spTgt>
                                        </p:tgtEl>
                                        <p:attrNameLst>
                                          <p:attrName>ppt_x</p:attrName>
                                        </p:attrNameLst>
                                      </p:cBhvr>
                                      <p:tavLst>
                                        <p:tav tm="0">
                                          <p:val>
                                            <p:strVal val="#ppt_x"/>
                                          </p:val>
                                        </p:tav>
                                        <p:tav tm="100000">
                                          <p:val>
                                            <p:strVal val="#ppt_x"/>
                                          </p:val>
                                        </p:tav>
                                      </p:tavLst>
                                    </p:anim>
                                    <p:anim calcmode="lin" valueType="num">
                                      <p:cBhvr>
                                        <p:cTn id="9" dur="500" fill="hold"/>
                                        <p:tgtEl>
                                          <p:spTgt spid="202755">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2755">
                                            <p:txEl>
                                              <p:pRg st="6" end="6"/>
                                            </p:txEl>
                                          </p:spTgt>
                                        </p:tgtEl>
                                        <p:attrNameLst>
                                          <p:attrName>style.visibility</p:attrName>
                                        </p:attrNameLst>
                                      </p:cBhvr>
                                      <p:to>
                                        <p:strVal val="visible"/>
                                      </p:to>
                                    </p:set>
                                    <p:animEffect transition="in" filter="fade">
                                      <p:cBhvr>
                                        <p:cTn id="12" dur="500"/>
                                        <p:tgtEl>
                                          <p:spTgt spid="202755">
                                            <p:txEl>
                                              <p:pRg st="6" end="6"/>
                                            </p:txEl>
                                          </p:spTgt>
                                        </p:tgtEl>
                                      </p:cBhvr>
                                    </p:animEffect>
                                    <p:anim calcmode="lin" valueType="num">
                                      <p:cBhvr>
                                        <p:cTn id="13" dur="500" fill="hold"/>
                                        <p:tgtEl>
                                          <p:spTgt spid="202755">
                                            <p:txEl>
                                              <p:pRg st="6" end="6"/>
                                            </p:txEl>
                                          </p:spTgt>
                                        </p:tgtEl>
                                        <p:attrNameLst>
                                          <p:attrName>ppt_x</p:attrName>
                                        </p:attrNameLst>
                                      </p:cBhvr>
                                      <p:tavLst>
                                        <p:tav tm="0">
                                          <p:val>
                                            <p:strVal val="#ppt_x"/>
                                          </p:val>
                                        </p:tav>
                                        <p:tav tm="100000">
                                          <p:val>
                                            <p:strVal val="#ppt_x"/>
                                          </p:val>
                                        </p:tav>
                                      </p:tavLst>
                                    </p:anim>
                                    <p:anim calcmode="lin" valueType="num">
                                      <p:cBhvr>
                                        <p:cTn id="14" dur="500" fill="hold"/>
                                        <p:tgtEl>
                                          <p:spTgt spid="202755">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2755">
                                            <p:txEl>
                                              <p:pRg st="7" end="7"/>
                                            </p:txEl>
                                          </p:spTgt>
                                        </p:tgtEl>
                                        <p:attrNameLst>
                                          <p:attrName>style.visibility</p:attrName>
                                        </p:attrNameLst>
                                      </p:cBhvr>
                                      <p:to>
                                        <p:strVal val="visible"/>
                                      </p:to>
                                    </p:set>
                                    <p:animEffect transition="in" filter="fade">
                                      <p:cBhvr>
                                        <p:cTn id="17" dur="500"/>
                                        <p:tgtEl>
                                          <p:spTgt spid="202755">
                                            <p:txEl>
                                              <p:pRg st="7" end="7"/>
                                            </p:txEl>
                                          </p:spTgt>
                                        </p:tgtEl>
                                      </p:cBhvr>
                                    </p:animEffect>
                                    <p:anim calcmode="lin" valueType="num">
                                      <p:cBhvr>
                                        <p:cTn id="18" dur="500" fill="hold"/>
                                        <p:tgtEl>
                                          <p:spTgt spid="202755">
                                            <p:txEl>
                                              <p:pRg st="7" end="7"/>
                                            </p:txEl>
                                          </p:spTgt>
                                        </p:tgtEl>
                                        <p:attrNameLst>
                                          <p:attrName>ppt_x</p:attrName>
                                        </p:attrNameLst>
                                      </p:cBhvr>
                                      <p:tavLst>
                                        <p:tav tm="0">
                                          <p:val>
                                            <p:strVal val="#ppt_x"/>
                                          </p:val>
                                        </p:tav>
                                        <p:tav tm="100000">
                                          <p:val>
                                            <p:strVal val="#ppt_x"/>
                                          </p:val>
                                        </p:tav>
                                      </p:tavLst>
                                    </p:anim>
                                    <p:anim calcmode="lin" valueType="num">
                                      <p:cBhvr>
                                        <p:cTn id="19" dur="500" fill="hold"/>
                                        <p:tgtEl>
                                          <p:spTgt spid="202755">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2755">
                                            <p:txEl>
                                              <p:pRg st="8" end="8"/>
                                            </p:txEl>
                                          </p:spTgt>
                                        </p:tgtEl>
                                        <p:attrNameLst>
                                          <p:attrName>style.visibility</p:attrName>
                                        </p:attrNameLst>
                                      </p:cBhvr>
                                      <p:to>
                                        <p:strVal val="visible"/>
                                      </p:to>
                                    </p:set>
                                    <p:animEffect transition="in" filter="fade">
                                      <p:cBhvr>
                                        <p:cTn id="22" dur="500"/>
                                        <p:tgtEl>
                                          <p:spTgt spid="202755">
                                            <p:txEl>
                                              <p:pRg st="8" end="8"/>
                                            </p:txEl>
                                          </p:spTgt>
                                        </p:tgtEl>
                                      </p:cBhvr>
                                    </p:animEffect>
                                    <p:anim calcmode="lin" valueType="num">
                                      <p:cBhvr>
                                        <p:cTn id="23" dur="500" fill="hold"/>
                                        <p:tgtEl>
                                          <p:spTgt spid="202755">
                                            <p:txEl>
                                              <p:pRg st="8" end="8"/>
                                            </p:txEl>
                                          </p:spTgt>
                                        </p:tgtEl>
                                        <p:attrNameLst>
                                          <p:attrName>ppt_x</p:attrName>
                                        </p:attrNameLst>
                                      </p:cBhvr>
                                      <p:tavLst>
                                        <p:tav tm="0">
                                          <p:val>
                                            <p:strVal val="#ppt_x"/>
                                          </p:val>
                                        </p:tav>
                                        <p:tav tm="100000">
                                          <p:val>
                                            <p:strVal val="#ppt_x"/>
                                          </p:val>
                                        </p:tav>
                                      </p:tavLst>
                                    </p:anim>
                                    <p:anim calcmode="lin" valueType="num">
                                      <p:cBhvr>
                                        <p:cTn id="24" dur="500" fill="hold"/>
                                        <p:tgtEl>
                                          <p:spTgt spid="202755">
                                            <p:txEl>
                                              <p:pRg st="8" end="8"/>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02755">
                                            <p:txEl>
                                              <p:pRg st="9" end="9"/>
                                            </p:txEl>
                                          </p:spTgt>
                                        </p:tgtEl>
                                        <p:attrNameLst>
                                          <p:attrName>style.visibility</p:attrName>
                                        </p:attrNameLst>
                                      </p:cBhvr>
                                      <p:to>
                                        <p:strVal val="visible"/>
                                      </p:to>
                                    </p:set>
                                    <p:animEffect transition="in" filter="fade">
                                      <p:cBhvr>
                                        <p:cTn id="27" dur="500"/>
                                        <p:tgtEl>
                                          <p:spTgt spid="202755">
                                            <p:txEl>
                                              <p:pRg st="9" end="9"/>
                                            </p:txEl>
                                          </p:spTgt>
                                        </p:tgtEl>
                                      </p:cBhvr>
                                    </p:animEffect>
                                    <p:anim calcmode="lin" valueType="num">
                                      <p:cBhvr>
                                        <p:cTn id="28" dur="500" fill="hold"/>
                                        <p:tgtEl>
                                          <p:spTgt spid="202755">
                                            <p:txEl>
                                              <p:pRg st="9" end="9"/>
                                            </p:txEl>
                                          </p:spTgt>
                                        </p:tgtEl>
                                        <p:attrNameLst>
                                          <p:attrName>ppt_x</p:attrName>
                                        </p:attrNameLst>
                                      </p:cBhvr>
                                      <p:tavLst>
                                        <p:tav tm="0">
                                          <p:val>
                                            <p:strVal val="#ppt_x"/>
                                          </p:val>
                                        </p:tav>
                                        <p:tav tm="100000">
                                          <p:val>
                                            <p:strVal val="#ppt_x"/>
                                          </p:val>
                                        </p:tav>
                                      </p:tavLst>
                                    </p:anim>
                                    <p:anim calcmode="lin" valueType="num">
                                      <p:cBhvr>
                                        <p:cTn id="29" dur="500" fill="hold"/>
                                        <p:tgtEl>
                                          <p:spTgt spid="202755">
                                            <p:txEl>
                                              <p:pRg st="9" end="9"/>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02755">
                                            <p:txEl>
                                              <p:pRg st="10" end="10"/>
                                            </p:txEl>
                                          </p:spTgt>
                                        </p:tgtEl>
                                        <p:attrNameLst>
                                          <p:attrName>style.visibility</p:attrName>
                                        </p:attrNameLst>
                                      </p:cBhvr>
                                      <p:to>
                                        <p:strVal val="visible"/>
                                      </p:to>
                                    </p:set>
                                    <p:animEffect transition="in" filter="fade">
                                      <p:cBhvr>
                                        <p:cTn id="32" dur="500"/>
                                        <p:tgtEl>
                                          <p:spTgt spid="202755">
                                            <p:txEl>
                                              <p:pRg st="10" end="10"/>
                                            </p:txEl>
                                          </p:spTgt>
                                        </p:tgtEl>
                                      </p:cBhvr>
                                    </p:animEffect>
                                    <p:anim calcmode="lin" valueType="num">
                                      <p:cBhvr>
                                        <p:cTn id="33" dur="500" fill="hold"/>
                                        <p:tgtEl>
                                          <p:spTgt spid="202755">
                                            <p:txEl>
                                              <p:pRg st="10" end="10"/>
                                            </p:txEl>
                                          </p:spTgt>
                                        </p:tgtEl>
                                        <p:attrNameLst>
                                          <p:attrName>ppt_x</p:attrName>
                                        </p:attrNameLst>
                                      </p:cBhvr>
                                      <p:tavLst>
                                        <p:tav tm="0">
                                          <p:val>
                                            <p:strVal val="#ppt_x"/>
                                          </p:val>
                                        </p:tav>
                                        <p:tav tm="100000">
                                          <p:val>
                                            <p:strVal val="#ppt_x"/>
                                          </p:val>
                                        </p:tav>
                                      </p:tavLst>
                                    </p:anim>
                                    <p:anim calcmode="lin" valueType="num">
                                      <p:cBhvr>
                                        <p:cTn id="34" dur="500" fill="hold"/>
                                        <p:tgtEl>
                                          <p:spTgt spid="20275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normAutofit/>
          </a:bodyPr>
          <a:lstStyle/>
          <a:p>
            <a:r>
              <a:rPr lang="en-US"/>
              <a:t>Data Poisoning on Kazaa</a:t>
            </a:r>
          </a:p>
        </p:txBody>
      </p:sp>
      <p:sp>
        <p:nvSpPr>
          <p:cNvPr id="211971" name="Rectangle 3"/>
          <p:cNvSpPr>
            <a:spLocks noGrp="1" noChangeArrowheads="1"/>
          </p:cNvSpPr>
          <p:nvPr>
            <p:ph idx="1"/>
          </p:nvPr>
        </p:nvSpPr>
        <p:spPr/>
        <p:txBody>
          <a:bodyPr>
            <a:normAutofit/>
          </a:bodyPr>
          <a:lstStyle/>
          <a:p>
            <a:r>
              <a:rPr lang="en-US" sz="2000" dirty="0"/>
              <a:t>Why is poisoning effective? (IPTPS 2006) </a:t>
            </a:r>
          </a:p>
          <a:p>
            <a:pPr lvl="1"/>
            <a:r>
              <a:rPr lang="en-US" sz="1800" dirty="0"/>
              <a:t>People don’t check their songs!</a:t>
            </a:r>
          </a:p>
          <a:p>
            <a:pPr lvl="1"/>
            <a:r>
              <a:rPr lang="en-US" sz="1800" dirty="0"/>
              <a:t>Apparently not easy to detect file pollution!</a:t>
            </a:r>
          </a:p>
        </p:txBody>
      </p:sp>
      <p:sp>
        <p:nvSpPr>
          <p:cNvPr id="10" name="Slide Number Placeholder 2"/>
          <p:cNvSpPr>
            <a:spLocks noGrp="1"/>
          </p:cNvSpPr>
          <p:nvPr>
            <p:ph type="sldNum" sz="quarter" idx="12"/>
          </p:nvPr>
        </p:nvSpPr>
        <p:spPr>
          <a:xfrm>
            <a:off x="9607713" y="6510530"/>
            <a:ext cx="984019" cy="204655"/>
          </a:xfrm>
        </p:spPr>
        <p:txBody>
          <a:bodyPr>
            <a:normAutofit fontScale="47500" lnSpcReduction="20000"/>
          </a:bodyPr>
          <a:lstStyle/>
          <a:p>
            <a:fld id="{283B9EA5-CE9A-4950-A80C-5ADF06B45BB8}" type="slidenum">
              <a:rPr lang="en-US" smtClean="0"/>
              <a:pPr/>
              <a:t>23</a:t>
            </a:fld>
            <a:endParaRPr lang="en-US" dirty="0"/>
          </a:p>
        </p:txBody>
      </p:sp>
      <p:pic>
        <p:nvPicPr>
          <p:cNvPr id="211973" name="Picture 5"/>
          <p:cNvPicPr>
            <a:picLocks noChangeAspect="1" noChangeArrowheads="1"/>
          </p:cNvPicPr>
          <p:nvPr/>
        </p:nvPicPr>
        <p:blipFill>
          <a:blip r:embed="rId3"/>
          <a:srcRect/>
          <a:stretch>
            <a:fillRect/>
          </a:stretch>
        </p:blipFill>
        <p:spPr bwMode="auto">
          <a:xfrm>
            <a:off x="1752600" y="2809845"/>
            <a:ext cx="8686800" cy="3814763"/>
          </a:xfrm>
          <a:prstGeom prst="rect">
            <a:avLst/>
          </a:prstGeom>
          <a:noFill/>
          <a:ln w="9525">
            <a:noFill/>
            <a:miter lim="800000"/>
            <a:headEnd/>
            <a:tailEnd/>
          </a:ln>
          <a:effectLst/>
        </p:spPr>
      </p:pic>
      <p:sp>
        <p:nvSpPr>
          <p:cNvPr id="211974" name="Text Box 6"/>
          <p:cNvSpPr txBox="1">
            <a:spLocks noChangeArrowheads="1"/>
          </p:cNvSpPr>
          <p:nvPr/>
        </p:nvSpPr>
        <p:spPr bwMode="auto">
          <a:xfrm>
            <a:off x="7543802" y="2709153"/>
            <a:ext cx="697627" cy="369332"/>
          </a:xfrm>
          <a:prstGeom prst="rect">
            <a:avLst/>
          </a:prstGeom>
          <a:noFill/>
          <a:ln w="9525">
            <a:noFill/>
            <a:miter lim="800000"/>
            <a:headEnd/>
            <a:tailEnd/>
          </a:ln>
          <a:effectLst/>
        </p:spPr>
        <p:txBody>
          <a:bodyPr wrap="none">
            <a:spAutoFit/>
          </a:bodyPr>
          <a:lstStyle/>
          <a:p>
            <a:r>
              <a:rPr lang="en-US" dirty="0"/>
              <a:t>Noise</a:t>
            </a:r>
          </a:p>
        </p:txBody>
      </p:sp>
      <p:sp>
        <p:nvSpPr>
          <p:cNvPr id="211975" name="Text Box 7"/>
          <p:cNvSpPr txBox="1">
            <a:spLocks noChangeArrowheads="1"/>
          </p:cNvSpPr>
          <p:nvPr/>
        </p:nvSpPr>
        <p:spPr bwMode="auto">
          <a:xfrm>
            <a:off x="9035142" y="2709153"/>
            <a:ext cx="822661" cy="369332"/>
          </a:xfrm>
          <a:prstGeom prst="rect">
            <a:avLst/>
          </a:prstGeom>
          <a:noFill/>
          <a:ln w="9525">
            <a:noFill/>
            <a:miter lim="800000"/>
            <a:headEnd/>
            <a:tailEnd/>
          </a:ln>
          <a:effectLst/>
        </p:spPr>
        <p:txBody>
          <a:bodyPr wrap="none">
            <a:spAutoFit/>
          </a:bodyPr>
          <a:lstStyle/>
          <a:p>
            <a:r>
              <a:rPr lang="en-US" dirty="0"/>
              <a:t>Shuffle</a:t>
            </a:r>
          </a:p>
        </p:txBody>
      </p:sp>
      <p:sp>
        <p:nvSpPr>
          <p:cNvPr id="211976" name="Text Box 8"/>
          <p:cNvSpPr txBox="1">
            <a:spLocks noChangeArrowheads="1"/>
          </p:cNvSpPr>
          <p:nvPr/>
        </p:nvSpPr>
        <p:spPr bwMode="auto">
          <a:xfrm>
            <a:off x="5867400" y="2709153"/>
            <a:ext cx="1165704" cy="369332"/>
          </a:xfrm>
          <a:prstGeom prst="rect">
            <a:avLst/>
          </a:prstGeom>
          <a:noFill/>
          <a:ln w="9525">
            <a:noFill/>
            <a:miter lim="800000"/>
            <a:headEnd/>
            <a:tailEnd/>
          </a:ln>
          <a:effectLst/>
        </p:spPr>
        <p:txBody>
          <a:bodyPr wrap="none">
            <a:spAutoFit/>
          </a:bodyPr>
          <a:lstStyle/>
          <a:p>
            <a:r>
              <a:rPr lang="en-US" dirty="0"/>
              <a:t>Incomplete</a:t>
            </a:r>
          </a:p>
        </p:txBody>
      </p:sp>
      <p:sp>
        <p:nvSpPr>
          <p:cNvPr id="211977" name="Text Box 9"/>
          <p:cNvSpPr txBox="1">
            <a:spLocks noChangeArrowheads="1"/>
          </p:cNvSpPr>
          <p:nvPr/>
        </p:nvSpPr>
        <p:spPr bwMode="auto">
          <a:xfrm>
            <a:off x="4022725" y="2674228"/>
            <a:ext cx="1424942" cy="369332"/>
          </a:xfrm>
          <a:prstGeom prst="rect">
            <a:avLst/>
          </a:prstGeom>
          <a:noFill/>
          <a:ln w="9525">
            <a:noFill/>
            <a:miter lim="800000"/>
            <a:headEnd/>
            <a:tailEnd/>
          </a:ln>
          <a:effectLst/>
        </p:spPr>
        <p:txBody>
          <a:bodyPr wrap="none">
            <a:spAutoFit/>
          </a:bodyPr>
          <a:lstStyle/>
          <a:p>
            <a:r>
              <a:rPr lang="en-US"/>
              <a:t>Down.Quality</a:t>
            </a:r>
          </a:p>
        </p:txBody>
      </p:sp>
      <p:sp>
        <p:nvSpPr>
          <p:cNvPr id="211978" name="Text Box 10"/>
          <p:cNvSpPr txBox="1">
            <a:spLocks noChangeArrowheads="1"/>
          </p:cNvSpPr>
          <p:nvPr/>
        </p:nvSpPr>
        <p:spPr bwMode="auto">
          <a:xfrm>
            <a:off x="2574926" y="2674228"/>
            <a:ext cx="1109599" cy="369332"/>
          </a:xfrm>
          <a:prstGeom prst="rect">
            <a:avLst/>
          </a:prstGeom>
          <a:noFill/>
          <a:ln w="9525">
            <a:noFill/>
            <a:miter lim="800000"/>
            <a:headEnd/>
            <a:tailEnd/>
          </a:ln>
          <a:effectLst/>
        </p:spPr>
        <p:txBody>
          <a:bodyPr wrap="none">
            <a:spAutoFit/>
          </a:bodyPr>
          <a:lstStyle/>
          <a:p>
            <a:r>
              <a:rPr lang="en-US"/>
              <a:t>Metadata</a:t>
            </a:r>
          </a:p>
        </p:txBody>
      </p:sp>
    </p:spTree>
    <p:extLst>
      <p:ext uri="{BB962C8B-B14F-4D97-AF65-F5344CB8AC3E}">
        <p14:creationId xmlns:p14="http://schemas.microsoft.com/office/powerpoint/2010/main" val="3079122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normAutofit/>
          </a:bodyPr>
          <a:lstStyle/>
          <a:p>
            <a:r>
              <a:rPr lang="en-US" dirty="0"/>
              <a:t>Distribution of Poisoned Files</a:t>
            </a:r>
          </a:p>
        </p:txBody>
      </p:sp>
      <p:sp>
        <p:nvSpPr>
          <p:cNvPr id="212995" name="Rectangle 3"/>
          <p:cNvSpPr>
            <a:spLocks noGrp="1" noChangeArrowheads="1"/>
          </p:cNvSpPr>
          <p:nvPr>
            <p:ph idx="1"/>
          </p:nvPr>
        </p:nvSpPr>
        <p:spPr/>
        <p:txBody>
          <a:bodyPr>
            <a:normAutofit/>
          </a:bodyPr>
          <a:lstStyle/>
          <a:p>
            <a:r>
              <a:rPr lang="en-US" dirty="0"/>
              <a:t>Why are poisoned files so widely distributed?</a:t>
            </a:r>
          </a:p>
          <a:p>
            <a:pPr lvl="1"/>
            <a:r>
              <a:rPr lang="en-US" dirty="0"/>
              <a:t>“Slackness”, even when users are “asked” to check files</a:t>
            </a:r>
          </a:p>
        </p:txBody>
      </p:sp>
      <p:sp>
        <p:nvSpPr>
          <p:cNvPr id="5"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24</a:t>
            </a:fld>
            <a:endParaRPr lang="en-US" dirty="0"/>
          </a:p>
        </p:txBody>
      </p:sp>
      <p:pic>
        <p:nvPicPr>
          <p:cNvPr id="212996" name="Picture 4"/>
          <p:cNvPicPr>
            <a:picLocks noChangeAspect="1" noChangeArrowheads="1"/>
          </p:cNvPicPr>
          <p:nvPr/>
        </p:nvPicPr>
        <p:blipFill>
          <a:blip r:embed="rId3"/>
          <a:srcRect/>
          <a:stretch>
            <a:fillRect/>
          </a:stretch>
        </p:blipFill>
        <p:spPr bwMode="auto">
          <a:xfrm>
            <a:off x="3288792" y="2489264"/>
            <a:ext cx="4818888" cy="3896392"/>
          </a:xfrm>
          <a:prstGeom prst="rect">
            <a:avLst/>
          </a:prstGeom>
          <a:noFill/>
          <a:ln w="9525">
            <a:noFill/>
            <a:miter lim="800000"/>
            <a:headEnd/>
            <a:tailEnd/>
          </a:ln>
          <a:effectLst/>
        </p:spPr>
      </p:pic>
    </p:spTree>
    <p:extLst>
      <p:ext uri="{BB962C8B-B14F-4D97-AF65-F5344CB8AC3E}">
        <p14:creationId xmlns:p14="http://schemas.microsoft.com/office/powerpoint/2010/main" val="3527302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normAutofit/>
          </a:bodyPr>
          <a:lstStyle/>
          <a:p>
            <a:r>
              <a:rPr lang="en-US" dirty="0"/>
              <a:t>Skype: P2P VoIP</a:t>
            </a:r>
          </a:p>
        </p:txBody>
      </p:sp>
      <p:sp>
        <p:nvSpPr>
          <p:cNvPr id="198659" name="Rectangle 3"/>
          <p:cNvSpPr>
            <a:spLocks noGrp="1" noChangeArrowheads="1"/>
          </p:cNvSpPr>
          <p:nvPr>
            <p:ph idx="1"/>
          </p:nvPr>
        </p:nvSpPr>
        <p:spPr/>
        <p:txBody>
          <a:bodyPr>
            <a:normAutofit/>
          </a:bodyPr>
          <a:lstStyle/>
          <a:p>
            <a:r>
              <a:rPr lang="en-US" sz="2400" dirty="0"/>
              <a:t>P2P client supporting VoIP, video, and </a:t>
            </a:r>
            <a:br>
              <a:rPr lang="en-US" sz="2400" dirty="0"/>
            </a:br>
            <a:r>
              <a:rPr lang="en-US" sz="2400" dirty="0"/>
              <a:t>text based conversation, buddy lists, etc.</a:t>
            </a:r>
          </a:p>
          <a:p>
            <a:pPr lvl="1"/>
            <a:r>
              <a:rPr lang="en-US" sz="2000" dirty="0"/>
              <a:t>Based on </a:t>
            </a:r>
            <a:r>
              <a:rPr lang="en-US" sz="2000" dirty="0" err="1"/>
              <a:t>Kazaa</a:t>
            </a:r>
            <a:r>
              <a:rPr lang="en-US" sz="2000" dirty="0"/>
              <a:t> network (</a:t>
            </a:r>
            <a:r>
              <a:rPr lang="en-US" sz="2000" dirty="0" err="1"/>
              <a:t>FastTrack</a:t>
            </a:r>
            <a:r>
              <a:rPr lang="en-US" sz="2000" dirty="0"/>
              <a:t>)</a:t>
            </a:r>
          </a:p>
          <a:p>
            <a:pPr lvl="1"/>
            <a:r>
              <a:rPr lang="en-US" sz="2000" dirty="0"/>
              <a:t>Overlay P2P network consisting of ordinary and Super Nodes (SN)</a:t>
            </a:r>
          </a:p>
          <a:p>
            <a:pPr lvl="1"/>
            <a:r>
              <a:rPr lang="en-US" sz="2000" dirty="0"/>
              <a:t>Ordinary node connects to network through a Super Node</a:t>
            </a:r>
          </a:p>
          <a:p>
            <a:r>
              <a:rPr lang="en-US" sz="2400" dirty="0"/>
              <a:t>Each user registers with a central server</a:t>
            </a:r>
          </a:p>
          <a:p>
            <a:pPr lvl="1"/>
            <a:r>
              <a:rPr lang="en-US" sz="2000" dirty="0"/>
              <a:t>User information propagated in a decentralized fashion</a:t>
            </a:r>
          </a:p>
          <a:p>
            <a:r>
              <a:rPr lang="en-US" sz="2400" dirty="0"/>
              <a:t>Uses a variant of STUN to identify the type of NAT and firewall</a:t>
            </a:r>
          </a:p>
        </p:txBody>
      </p:sp>
      <p:sp>
        <p:nvSpPr>
          <p:cNvPr id="4"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25</a:t>
            </a:fld>
            <a:endParaRPr lang="en-US" dirty="0"/>
          </a:p>
        </p:txBody>
      </p:sp>
      <p:pic>
        <p:nvPicPr>
          <p:cNvPr id="4098" name="Picture 2" descr="D:\Classes\CS 4700\assets\sk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4977" y="0"/>
            <a:ext cx="1742395" cy="174239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897756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normAutofit/>
          </a:bodyPr>
          <a:lstStyle/>
          <a:p>
            <a:r>
              <a:rPr lang="en-US" dirty="0"/>
              <a:t>What’s Different About Skype</a:t>
            </a:r>
          </a:p>
        </p:txBody>
      </p:sp>
      <p:sp>
        <p:nvSpPr>
          <p:cNvPr id="203779" name="Rectangle 3"/>
          <p:cNvSpPr>
            <a:spLocks noGrp="1" noChangeArrowheads="1"/>
          </p:cNvSpPr>
          <p:nvPr>
            <p:ph idx="1"/>
          </p:nvPr>
        </p:nvSpPr>
        <p:spPr/>
        <p:txBody>
          <a:bodyPr>
            <a:normAutofit/>
          </a:bodyPr>
          <a:lstStyle/>
          <a:p>
            <a:r>
              <a:rPr lang="en-US" dirty="0"/>
              <a:t>MSN, Yahoo, </a:t>
            </a:r>
            <a:r>
              <a:rPr lang="en-US" dirty="0" err="1"/>
              <a:t>GoogleTalk</a:t>
            </a:r>
            <a:r>
              <a:rPr lang="en-US" dirty="0"/>
              <a:t> all provide similar functionality</a:t>
            </a:r>
          </a:p>
          <a:p>
            <a:pPr lvl="1"/>
            <a:r>
              <a:rPr lang="en-US" dirty="0"/>
              <a:t>But generally rely on centralized servers</a:t>
            </a:r>
          </a:p>
          <a:p>
            <a:pPr lvl="1"/>
            <a:endParaRPr lang="en-US" dirty="0"/>
          </a:p>
          <a:p>
            <a:r>
              <a:rPr lang="en-US" dirty="0"/>
              <a:t>So why peer-to-peer for Skype?</a:t>
            </a:r>
          </a:p>
          <a:p>
            <a:pPr lvl="1"/>
            <a:r>
              <a:rPr lang="en-US" dirty="0"/>
              <a:t>One reason: cost</a:t>
            </a:r>
          </a:p>
          <a:p>
            <a:pPr lvl="2"/>
            <a:r>
              <a:rPr lang="en-US" dirty="0"/>
              <a:t>If redirect VoIP through peers, can leverage geographic distribution</a:t>
            </a:r>
          </a:p>
          <a:p>
            <a:pPr lvl="2"/>
            <a:r>
              <a:rPr lang="en-US" dirty="0"/>
              <a:t>i.e. traffic to a phone in Berlin goes to peer in Berlin, thus becomes a local call</a:t>
            </a:r>
          </a:p>
          <a:p>
            <a:pPr lvl="1"/>
            <a:r>
              <a:rPr lang="en-US" dirty="0"/>
              <a:t>Another reason: NAT traversal</a:t>
            </a:r>
          </a:p>
          <a:p>
            <a:pPr lvl="2"/>
            <a:r>
              <a:rPr lang="en-US" dirty="0"/>
              <a:t>Choose peers to do P2P rendezvous of </a:t>
            </a:r>
            <a:r>
              <a:rPr lang="en-US" dirty="0" err="1"/>
              <a:t>NAT’ed</a:t>
            </a:r>
            <a:r>
              <a:rPr lang="en-US" dirty="0"/>
              <a:t> clients</a:t>
            </a:r>
          </a:p>
          <a:p>
            <a:r>
              <a:rPr lang="en-US" dirty="0"/>
              <a:t>Increasingly, MS is using infrastructure instead of P2P</a:t>
            </a:r>
          </a:p>
        </p:txBody>
      </p:sp>
      <p:sp>
        <p:nvSpPr>
          <p:cNvPr id="4"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26</a:t>
            </a:fld>
            <a:endParaRPr lang="en-US" dirty="0"/>
          </a:p>
        </p:txBody>
      </p:sp>
    </p:spTree>
    <p:extLst>
      <p:ext uri="{BB962C8B-B14F-4D97-AF65-F5344CB8AC3E}">
        <p14:creationId xmlns:p14="http://schemas.microsoft.com/office/powerpoint/2010/main" val="2172273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Overlays</a:t>
            </a:r>
          </a:p>
        </p:txBody>
      </p:sp>
      <p:sp>
        <p:nvSpPr>
          <p:cNvPr id="4" name="Content Placeholder 3"/>
          <p:cNvSpPr>
            <a:spLocks noGrp="1"/>
          </p:cNvSpPr>
          <p:nvPr>
            <p:ph idx="1"/>
          </p:nvPr>
        </p:nvSpPr>
        <p:spPr/>
        <p:txBody>
          <a:bodyPr/>
          <a:lstStyle/>
          <a:p>
            <a:r>
              <a:rPr lang="en-US" dirty="0"/>
              <a:t>An Overlay is a general concept</a:t>
            </a:r>
          </a:p>
          <a:p>
            <a:pPr lvl="1"/>
            <a:r>
              <a:rPr lang="en-US" dirty="0"/>
              <a:t>Networks are just about routing messages between named entities</a:t>
            </a:r>
          </a:p>
          <a:p>
            <a:r>
              <a:rPr lang="en-US" dirty="0"/>
              <a:t>IP Internet overlays on top of physical topology</a:t>
            </a:r>
          </a:p>
          <a:p>
            <a:pPr lvl="1"/>
            <a:r>
              <a:rPr lang="en-US" dirty="0"/>
              <a:t>We assume that IP and IP addresses are the only names…</a:t>
            </a:r>
          </a:p>
          <a:p>
            <a:r>
              <a:rPr lang="en-US" dirty="0"/>
              <a:t>Why stop there?</a:t>
            </a:r>
          </a:p>
          <a:p>
            <a:pPr lvl="1"/>
            <a:r>
              <a:rPr lang="en-US" dirty="0"/>
              <a:t>Overlay another network on top of IP</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27</a:t>
            </a:fld>
            <a:endParaRPr lang="en-US" dirty="0"/>
          </a:p>
        </p:txBody>
      </p:sp>
    </p:spTree>
    <p:extLst>
      <p:ext uri="{BB962C8B-B14F-4D97-AF65-F5344CB8AC3E}">
        <p14:creationId xmlns:p14="http://schemas.microsoft.com/office/powerpoint/2010/main" val="3293509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a:xfrm>
            <a:off x="3239049" y="2394858"/>
            <a:ext cx="0" cy="3613671"/>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924604" y="2394858"/>
            <a:ext cx="0" cy="3613671"/>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dirty="0"/>
              <a:t>Example: VPN</a:t>
            </a:r>
          </a:p>
        </p:txBody>
      </p:sp>
      <p:sp>
        <p:nvSpPr>
          <p:cNvPr id="4" name="Content Placeholder 3"/>
          <p:cNvSpPr>
            <a:spLocks noGrp="1"/>
          </p:cNvSpPr>
          <p:nvPr>
            <p:ph idx="1"/>
          </p:nvPr>
        </p:nvSpPr>
        <p:spPr/>
        <p:txBody>
          <a:bodyPr/>
          <a:lstStyle/>
          <a:p>
            <a:r>
              <a:rPr lang="en-US" dirty="0"/>
              <a:t>Virtual Private Network</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28</a:t>
            </a:fld>
            <a:endParaRPr lang="en-US" dirty="0"/>
          </a:p>
        </p:txBody>
      </p:sp>
      <p:cxnSp>
        <p:nvCxnSpPr>
          <p:cNvPr id="5" name="Straight Connector 4"/>
          <p:cNvCxnSpPr/>
          <p:nvPr/>
        </p:nvCxnSpPr>
        <p:spPr>
          <a:xfrm flipV="1">
            <a:off x="2142375" y="4414969"/>
            <a:ext cx="1102715" cy="738476"/>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2" descr="C:\Users\t0ph3r\Documents\CS 4700\assets\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464" y="4728269"/>
            <a:ext cx="850353" cy="850353"/>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6" name="Straight Connector 15"/>
          <p:cNvCxnSpPr/>
          <p:nvPr/>
        </p:nvCxnSpPr>
        <p:spPr>
          <a:xfrm>
            <a:off x="2020639" y="3760166"/>
            <a:ext cx="1224451" cy="696639"/>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2" descr="C:\Users\t0ph3r\Documents\CS 4700\assets\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464" y="3334990"/>
            <a:ext cx="850353" cy="850353"/>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9" name="Straight Connector 18"/>
          <p:cNvCxnSpPr/>
          <p:nvPr/>
        </p:nvCxnSpPr>
        <p:spPr>
          <a:xfrm>
            <a:off x="8918566" y="4456803"/>
            <a:ext cx="1188047" cy="696639"/>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8918565" y="3760165"/>
            <a:ext cx="1188048" cy="654803"/>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2" descr="C:\Users\t0ph3r\Documents\CS 4700\assets\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1428" y="4728266"/>
            <a:ext cx="850353" cy="850353"/>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C:\Users\t0ph3r\Documents\CS 4700\assets\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1437" y="3334989"/>
            <a:ext cx="850353" cy="850353"/>
          </a:xfrm>
          <a:prstGeom prst="rect">
            <a:avLst/>
          </a:prstGeom>
          <a:noFill/>
          <a:extLst>
            <a:ext uri="{909E8E84-426E-40dd-AFC4-6F175D3DCCD1}">
              <a14:hiddenFill xmlns:a14="http://schemas.microsoft.com/office/drawing/2010/main" xmlns="">
                <a:solidFill>
                  <a:srgbClr val="FFFFFF"/>
                </a:solidFill>
              </a14:hiddenFill>
            </a:ext>
          </a:extLst>
        </p:spPr>
      </p:pic>
      <p:sp>
        <p:nvSpPr>
          <p:cNvPr id="43" name="TextBox 42"/>
          <p:cNvSpPr txBox="1"/>
          <p:nvPr/>
        </p:nvSpPr>
        <p:spPr>
          <a:xfrm>
            <a:off x="1530454" y="2917376"/>
            <a:ext cx="1199367" cy="400110"/>
          </a:xfrm>
          <a:prstGeom prst="rect">
            <a:avLst/>
          </a:prstGeom>
          <a:noFill/>
        </p:spPr>
        <p:txBody>
          <a:bodyPr wrap="none" rtlCol="0">
            <a:spAutoFit/>
          </a:bodyPr>
          <a:lstStyle/>
          <a:p>
            <a:r>
              <a:rPr lang="en-US" sz="2000" dirty="0"/>
              <a:t>34.67.0.1</a:t>
            </a:r>
          </a:p>
        </p:txBody>
      </p:sp>
      <p:sp>
        <p:nvSpPr>
          <p:cNvPr id="44" name="TextBox 43"/>
          <p:cNvSpPr txBox="1"/>
          <p:nvPr/>
        </p:nvSpPr>
        <p:spPr>
          <a:xfrm>
            <a:off x="1561631" y="5671463"/>
            <a:ext cx="1199367" cy="400110"/>
          </a:xfrm>
          <a:prstGeom prst="rect">
            <a:avLst/>
          </a:prstGeom>
          <a:noFill/>
        </p:spPr>
        <p:txBody>
          <a:bodyPr wrap="none" rtlCol="0">
            <a:spAutoFit/>
          </a:bodyPr>
          <a:lstStyle/>
          <a:p>
            <a:r>
              <a:rPr lang="en-US" sz="2000" dirty="0"/>
              <a:t>34.67.0.2</a:t>
            </a:r>
          </a:p>
        </p:txBody>
      </p:sp>
      <p:sp>
        <p:nvSpPr>
          <p:cNvPr id="45" name="TextBox 44"/>
          <p:cNvSpPr txBox="1"/>
          <p:nvPr/>
        </p:nvSpPr>
        <p:spPr>
          <a:xfrm>
            <a:off x="9385322" y="2917376"/>
            <a:ext cx="1199367" cy="400110"/>
          </a:xfrm>
          <a:prstGeom prst="rect">
            <a:avLst/>
          </a:prstGeom>
          <a:noFill/>
        </p:spPr>
        <p:txBody>
          <a:bodyPr wrap="none" rtlCol="0">
            <a:spAutoFit/>
          </a:bodyPr>
          <a:lstStyle/>
          <a:p>
            <a:r>
              <a:rPr lang="en-US" sz="2000" dirty="0"/>
              <a:t>34.67.0.3</a:t>
            </a:r>
          </a:p>
        </p:txBody>
      </p:sp>
      <p:sp>
        <p:nvSpPr>
          <p:cNvPr id="46" name="TextBox 45"/>
          <p:cNvSpPr txBox="1"/>
          <p:nvPr/>
        </p:nvSpPr>
        <p:spPr>
          <a:xfrm>
            <a:off x="9385322" y="5639196"/>
            <a:ext cx="1199367" cy="400110"/>
          </a:xfrm>
          <a:prstGeom prst="rect">
            <a:avLst/>
          </a:prstGeom>
          <a:noFill/>
        </p:spPr>
        <p:txBody>
          <a:bodyPr wrap="none" rtlCol="0">
            <a:spAutoFit/>
          </a:bodyPr>
          <a:lstStyle/>
          <a:p>
            <a:r>
              <a:rPr lang="en-US" sz="2000" dirty="0"/>
              <a:t>34.67.0.4</a:t>
            </a:r>
          </a:p>
        </p:txBody>
      </p:sp>
      <p:cxnSp>
        <p:nvCxnSpPr>
          <p:cNvPr id="47" name="Straight Connector 46"/>
          <p:cNvCxnSpPr/>
          <p:nvPr/>
        </p:nvCxnSpPr>
        <p:spPr>
          <a:xfrm flipH="1" flipV="1">
            <a:off x="3245090" y="4456805"/>
            <a:ext cx="1773225" cy="1"/>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7145341" y="4450461"/>
            <a:ext cx="1773225" cy="1"/>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pic>
        <p:nvPicPr>
          <p:cNvPr id="24" name="Picture 2" descr="C:\Users\t0ph3r\Documents\CS 4700\assets\Ro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4714" y="4185343"/>
            <a:ext cx="920751" cy="542925"/>
          </a:xfrm>
          <a:prstGeom prst="rect">
            <a:avLst/>
          </a:prstGeom>
          <a:noFill/>
          <a:extLst>
            <a:ext uri="{909E8E84-426E-40dd-AFC4-6F175D3DCCD1}">
              <a14:hiddenFill xmlns:a14="http://schemas.microsoft.com/office/drawing/2010/main" xmlns="">
                <a:solidFill>
                  <a:srgbClr val="FFFFFF"/>
                </a:solidFill>
              </a14:hiddenFill>
            </a:ext>
          </a:extLst>
        </p:spPr>
      </p:pic>
      <p:sp>
        <p:nvSpPr>
          <p:cNvPr id="33" name="Cloud 32"/>
          <p:cNvSpPr/>
          <p:nvPr/>
        </p:nvSpPr>
        <p:spPr>
          <a:xfrm>
            <a:off x="4898575" y="3497535"/>
            <a:ext cx="2355059" cy="191853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Internet</a:t>
            </a:r>
          </a:p>
        </p:txBody>
      </p:sp>
      <p:pic>
        <p:nvPicPr>
          <p:cNvPr id="34" name="Picture 2" descr="C:\Users\t0ph3r\Documents\CS 4700\assets\Ro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8190" y="4185342"/>
            <a:ext cx="920751" cy="542925"/>
          </a:xfrm>
          <a:prstGeom prst="rect">
            <a:avLst/>
          </a:prstGeom>
          <a:noFill/>
          <a:extLst>
            <a:ext uri="{909E8E84-426E-40dd-AFC4-6F175D3DCCD1}">
              <a14:hiddenFill xmlns:a14="http://schemas.microsoft.com/office/drawing/2010/main" xmlns="">
                <a:solidFill>
                  <a:srgbClr val="FFFFFF"/>
                </a:solidFill>
              </a14:hiddenFill>
            </a:ext>
          </a:extLst>
        </p:spPr>
      </p:pic>
      <p:sp>
        <p:nvSpPr>
          <p:cNvPr id="55" name="TextBox 54"/>
          <p:cNvSpPr txBox="1"/>
          <p:nvPr/>
        </p:nvSpPr>
        <p:spPr>
          <a:xfrm>
            <a:off x="1883220" y="2296869"/>
            <a:ext cx="1044132" cy="461665"/>
          </a:xfrm>
          <a:prstGeom prst="rect">
            <a:avLst/>
          </a:prstGeom>
          <a:noFill/>
        </p:spPr>
        <p:txBody>
          <a:bodyPr wrap="none" rtlCol="0">
            <a:spAutoFit/>
          </a:bodyPr>
          <a:lstStyle/>
          <a:p>
            <a:r>
              <a:rPr lang="en-US" sz="2400" dirty="0"/>
              <a:t>Private</a:t>
            </a:r>
          </a:p>
        </p:txBody>
      </p:sp>
      <p:sp>
        <p:nvSpPr>
          <p:cNvPr id="57" name="TextBox 56"/>
          <p:cNvSpPr txBox="1"/>
          <p:nvPr/>
        </p:nvSpPr>
        <p:spPr>
          <a:xfrm>
            <a:off x="9231864" y="2296868"/>
            <a:ext cx="1044132" cy="461665"/>
          </a:xfrm>
          <a:prstGeom prst="rect">
            <a:avLst/>
          </a:prstGeom>
          <a:noFill/>
        </p:spPr>
        <p:txBody>
          <a:bodyPr wrap="none" rtlCol="0">
            <a:spAutoFit/>
          </a:bodyPr>
          <a:lstStyle/>
          <a:p>
            <a:r>
              <a:rPr lang="en-US" sz="2400" dirty="0"/>
              <a:t>Private</a:t>
            </a:r>
          </a:p>
        </p:txBody>
      </p:sp>
      <p:sp>
        <p:nvSpPr>
          <p:cNvPr id="58" name="TextBox 57"/>
          <p:cNvSpPr txBox="1"/>
          <p:nvPr/>
        </p:nvSpPr>
        <p:spPr>
          <a:xfrm>
            <a:off x="5583011" y="2296868"/>
            <a:ext cx="896399" cy="461665"/>
          </a:xfrm>
          <a:prstGeom prst="rect">
            <a:avLst/>
          </a:prstGeom>
          <a:noFill/>
        </p:spPr>
        <p:txBody>
          <a:bodyPr wrap="none" rtlCol="0">
            <a:spAutoFit/>
          </a:bodyPr>
          <a:lstStyle/>
          <a:p>
            <a:r>
              <a:rPr lang="en-US" sz="2400" dirty="0"/>
              <a:t>Public</a:t>
            </a:r>
          </a:p>
        </p:txBody>
      </p:sp>
      <p:sp>
        <p:nvSpPr>
          <p:cNvPr id="60" name="Rectangle 59"/>
          <p:cNvSpPr/>
          <p:nvPr/>
        </p:nvSpPr>
        <p:spPr>
          <a:xfrm>
            <a:off x="2128411" y="5682348"/>
            <a:ext cx="2236763" cy="1082189"/>
          </a:xfrm>
          <a:prstGeom prst="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err="1"/>
              <a:t>Dest</a:t>
            </a:r>
            <a:r>
              <a:rPr lang="en-US" sz="2000" dirty="0"/>
              <a:t>: 74.11.0.2</a:t>
            </a:r>
          </a:p>
        </p:txBody>
      </p:sp>
      <p:sp>
        <p:nvSpPr>
          <p:cNvPr id="61" name="TextBox 60"/>
          <p:cNvSpPr txBox="1"/>
          <p:nvPr/>
        </p:nvSpPr>
        <p:spPr>
          <a:xfrm>
            <a:off x="3371437" y="3908429"/>
            <a:ext cx="1199367" cy="400110"/>
          </a:xfrm>
          <a:prstGeom prst="rect">
            <a:avLst/>
          </a:prstGeom>
          <a:noFill/>
        </p:spPr>
        <p:txBody>
          <a:bodyPr wrap="none" rtlCol="0">
            <a:spAutoFit/>
          </a:bodyPr>
          <a:lstStyle/>
          <a:p>
            <a:r>
              <a:rPr lang="en-US" sz="2000" dirty="0"/>
              <a:t>74.11.0.1</a:t>
            </a:r>
          </a:p>
        </p:txBody>
      </p:sp>
      <p:sp>
        <p:nvSpPr>
          <p:cNvPr id="62" name="TextBox 61"/>
          <p:cNvSpPr txBox="1"/>
          <p:nvPr/>
        </p:nvSpPr>
        <p:spPr>
          <a:xfrm>
            <a:off x="7484538" y="3908429"/>
            <a:ext cx="1199367" cy="400110"/>
          </a:xfrm>
          <a:prstGeom prst="rect">
            <a:avLst/>
          </a:prstGeom>
          <a:noFill/>
        </p:spPr>
        <p:txBody>
          <a:bodyPr wrap="none" rtlCol="0">
            <a:spAutoFit/>
          </a:bodyPr>
          <a:lstStyle/>
          <a:p>
            <a:r>
              <a:rPr lang="en-US" sz="2000" dirty="0"/>
              <a:t>74.11.0.2</a:t>
            </a:r>
          </a:p>
        </p:txBody>
      </p:sp>
      <p:sp>
        <p:nvSpPr>
          <p:cNvPr id="59" name="Rectangle 58"/>
          <p:cNvSpPr/>
          <p:nvPr/>
        </p:nvSpPr>
        <p:spPr>
          <a:xfrm>
            <a:off x="2240350" y="6183091"/>
            <a:ext cx="2023597"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t>Dest</a:t>
            </a:r>
            <a:r>
              <a:rPr lang="en-US" sz="2000" dirty="0"/>
              <a:t>: 34.67.0.4</a:t>
            </a:r>
          </a:p>
        </p:txBody>
      </p:sp>
      <p:sp>
        <p:nvSpPr>
          <p:cNvPr id="63" name="Down Arrow 62"/>
          <p:cNvSpPr/>
          <p:nvPr/>
        </p:nvSpPr>
        <p:spPr>
          <a:xfrm>
            <a:off x="3420970" y="4769910"/>
            <a:ext cx="389031" cy="854991"/>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own Arrow 64"/>
          <p:cNvSpPr/>
          <p:nvPr/>
        </p:nvSpPr>
        <p:spPr>
          <a:xfrm rot="10800000">
            <a:off x="8458190" y="4769910"/>
            <a:ext cx="389031" cy="854991"/>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a:off x="2505856" y="3322019"/>
            <a:ext cx="7677109" cy="1531092"/>
            <a:chOff x="414979" y="3333623"/>
            <a:chExt cx="8263530" cy="1523216"/>
          </a:xfrm>
        </p:grpSpPr>
        <p:sp>
          <p:nvSpPr>
            <p:cNvPr id="67" name="Rectangle 66"/>
            <p:cNvSpPr/>
            <p:nvPr/>
          </p:nvSpPr>
          <p:spPr>
            <a:xfrm>
              <a:off x="414979" y="3333623"/>
              <a:ext cx="8263530" cy="1523216"/>
            </a:xfrm>
            <a:prstGeom prst="rect">
              <a:avLst/>
            </a:prstGeom>
            <a:ln w="57150">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8" name="Content Placeholder 2"/>
            <p:cNvSpPr txBox="1">
              <a:spLocks/>
            </p:cNvSpPr>
            <p:nvPr/>
          </p:nvSpPr>
          <p:spPr>
            <a:xfrm>
              <a:off x="514376" y="3496212"/>
              <a:ext cx="8118848" cy="120830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
                  <a:schemeClr val="bg1"/>
                </a:buClr>
              </a:pPr>
              <a:r>
                <a:rPr lang="en-US" sz="3200" dirty="0">
                  <a:solidFill>
                    <a:schemeClr val="bg1"/>
                  </a:solidFill>
                </a:rPr>
                <a:t>VPN is an IP over IP overlay</a:t>
              </a:r>
            </a:p>
            <a:p>
              <a:pPr>
                <a:buClr>
                  <a:schemeClr val="bg1"/>
                </a:buClr>
              </a:pPr>
              <a:r>
                <a:rPr lang="en-US" sz="3200" dirty="0">
                  <a:solidFill>
                    <a:schemeClr val="bg1"/>
                  </a:solidFill>
                </a:rPr>
                <a:t>Not all overlays need to be IP-based</a:t>
              </a:r>
            </a:p>
          </p:txBody>
        </p:sp>
      </p:grpSp>
    </p:spTree>
    <p:extLst>
      <p:ext uri="{BB962C8B-B14F-4D97-AF65-F5344CB8AC3E}">
        <p14:creationId xmlns:p14="http://schemas.microsoft.com/office/powerpoint/2010/main" val="392563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anim calcmode="lin" valueType="num">
                                      <p:cBhvr>
                                        <p:cTn id="8" dur="500" fill="hold"/>
                                        <p:tgtEl>
                                          <p:spTgt spid="59"/>
                                        </p:tgtEl>
                                        <p:attrNameLst>
                                          <p:attrName>ppt_x</p:attrName>
                                        </p:attrNameLst>
                                      </p:cBhvr>
                                      <p:tavLst>
                                        <p:tav tm="0">
                                          <p:val>
                                            <p:strVal val="#ppt_x"/>
                                          </p:val>
                                        </p:tav>
                                        <p:tav tm="100000">
                                          <p:val>
                                            <p:strVal val="#ppt_x"/>
                                          </p:val>
                                        </p:tav>
                                      </p:tavLst>
                                    </p:anim>
                                    <p:anim calcmode="lin" valueType="num">
                                      <p:cBhvr>
                                        <p:cTn id="9" dur="5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wipe(up)">
                                      <p:cBhvr>
                                        <p:cTn id="14" dur="500"/>
                                        <p:tgtEl>
                                          <p:spTgt spid="63"/>
                                        </p:tgtEl>
                                      </p:cBhvr>
                                    </p:animEffect>
                                  </p:childTnLst>
                                </p:cTn>
                              </p:par>
                            </p:childTnLst>
                          </p:cTn>
                        </p:par>
                        <p:par>
                          <p:cTn id="15" fill="hold">
                            <p:stCondLst>
                              <p:cond delay="500"/>
                            </p:stCondLst>
                            <p:childTnLst>
                              <p:par>
                                <p:cTn id="16" presetID="16" presetClass="entr" presetSubtype="21" fill="hold" grpId="0" nodeType="after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barn(inVertical)">
                                      <p:cBhvr>
                                        <p:cTn id="18" dur="500"/>
                                        <p:tgtEl>
                                          <p:spTgt spid="6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xit" presetSubtype="1" fill="hold" grpId="1" nodeType="clickEffect">
                                  <p:stCondLst>
                                    <p:cond delay="0"/>
                                  </p:stCondLst>
                                  <p:childTnLst>
                                    <p:animEffect transition="out" filter="wipe(up)">
                                      <p:cBhvr>
                                        <p:cTn id="22" dur="500"/>
                                        <p:tgtEl>
                                          <p:spTgt spid="63"/>
                                        </p:tgtEl>
                                      </p:cBhvr>
                                    </p:animEffect>
                                    <p:set>
                                      <p:cBhvr>
                                        <p:cTn id="23" dur="1" fill="hold">
                                          <p:stCondLst>
                                            <p:cond delay="499"/>
                                          </p:stCondLst>
                                        </p:cTn>
                                        <p:tgtEl>
                                          <p:spTgt spid="63"/>
                                        </p:tgtEl>
                                        <p:attrNameLst>
                                          <p:attrName>style.visibility</p:attrName>
                                        </p:attrNameLst>
                                      </p:cBhvr>
                                      <p:to>
                                        <p:strVal val="hidden"/>
                                      </p:to>
                                    </p:set>
                                  </p:childTnLst>
                                </p:cTn>
                              </p:par>
                            </p:childTnLst>
                          </p:cTn>
                        </p:par>
                        <p:par>
                          <p:cTn id="24" fill="hold">
                            <p:stCondLst>
                              <p:cond delay="500"/>
                            </p:stCondLst>
                            <p:childTnLst>
                              <p:par>
                                <p:cTn id="25" presetID="42" presetClass="path" presetSubtype="0" accel="50000" decel="50000" fill="hold" grpId="1" nodeType="afterEffect">
                                  <p:stCondLst>
                                    <p:cond delay="0"/>
                                  </p:stCondLst>
                                  <p:childTnLst>
                                    <p:animMotion origin="layout" path="M 1.11111E-6 -3.7037E-6 L 0.62153 -0.00069 " pathEditMode="relative" rAng="0" ptsTypes="AA">
                                      <p:cBhvr>
                                        <p:cTn id="26" dur="1000" fill="hold"/>
                                        <p:tgtEl>
                                          <p:spTgt spid="59"/>
                                        </p:tgtEl>
                                        <p:attrNameLst>
                                          <p:attrName>ppt_x</p:attrName>
                                          <p:attrName>ppt_y</p:attrName>
                                        </p:attrNameLst>
                                      </p:cBhvr>
                                      <p:rCtr x="31076" y="-46"/>
                                    </p:animMotion>
                                  </p:childTnLst>
                                </p:cTn>
                              </p:par>
                              <p:par>
                                <p:cTn id="27" presetID="42" presetClass="path" presetSubtype="0" accel="50000" decel="50000" fill="hold" grpId="1" nodeType="withEffect">
                                  <p:stCondLst>
                                    <p:cond delay="0"/>
                                  </p:stCondLst>
                                  <p:childTnLst>
                                    <p:animMotion origin="layout" path="M 1.94444E-6 2.59259E-6 L 0.625 0.00092 " pathEditMode="relative" rAng="0" ptsTypes="AA">
                                      <p:cBhvr>
                                        <p:cTn id="28" dur="1000" fill="hold"/>
                                        <p:tgtEl>
                                          <p:spTgt spid="60"/>
                                        </p:tgtEl>
                                        <p:attrNameLst>
                                          <p:attrName>ppt_x</p:attrName>
                                          <p:attrName>ppt_y</p:attrName>
                                        </p:attrNameLst>
                                      </p:cBhvr>
                                      <p:rCtr x="31250" y="46"/>
                                    </p:animMotion>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down)">
                                      <p:cBhvr>
                                        <p:cTn id="33" dur="500"/>
                                        <p:tgtEl>
                                          <p:spTgt spid="65"/>
                                        </p:tgtEl>
                                      </p:cBhvr>
                                    </p:animEffect>
                                  </p:childTnLst>
                                </p:cTn>
                              </p:par>
                            </p:childTnLst>
                          </p:cTn>
                        </p:par>
                        <p:par>
                          <p:cTn id="34" fill="hold">
                            <p:stCondLst>
                              <p:cond delay="500"/>
                            </p:stCondLst>
                            <p:childTnLst>
                              <p:par>
                                <p:cTn id="35" presetID="16" presetClass="exit" presetSubtype="21" fill="hold" grpId="2" nodeType="afterEffect">
                                  <p:stCondLst>
                                    <p:cond delay="0"/>
                                  </p:stCondLst>
                                  <p:childTnLst>
                                    <p:animEffect transition="out" filter="barn(inVertical)">
                                      <p:cBhvr>
                                        <p:cTn id="36" dur="500"/>
                                        <p:tgtEl>
                                          <p:spTgt spid="60"/>
                                        </p:tgtEl>
                                      </p:cBhvr>
                                    </p:animEffect>
                                    <p:set>
                                      <p:cBhvr>
                                        <p:cTn id="37" dur="1" fill="hold">
                                          <p:stCondLst>
                                            <p:cond delay="499"/>
                                          </p:stCondLst>
                                        </p:cTn>
                                        <p:tgtEl>
                                          <p:spTgt spid="60"/>
                                        </p:tgtEl>
                                        <p:attrNameLst>
                                          <p:attrName>style.visibility</p:attrName>
                                        </p:attrNameLst>
                                      </p:cBhvr>
                                      <p:to>
                                        <p:strVal val="hidden"/>
                                      </p:to>
                                    </p:set>
                                  </p:childTnLst>
                                </p:cTn>
                              </p:par>
                            </p:childTnLst>
                          </p:cTn>
                        </p:par>
                        <p:par>
                          <p:cTn id="38" fill="hold">
                            <p:stCondLst>
                              <p:cond delay="1000"/>
                            </p:stCondLst>
                            <p:childTnLst>
                              <p:par>
                                <p:cTn id="39" presetID="22" presetClass="exit" presetSubtype="4" fill="hold" grpId="1" nodeType="afterEffect">
                                  <p:stCondLst>
                                    <p:cond delay="0"/>
                                  </p:stCondLst>
                                  <p:childTnLst>
                                    <p:animEffect transition="out" filter="wipe(down)">
                                      <p:cBhvr>
                                        <p:cTn id="40" dur="500"/>
                                        <p:tgtEl>
                                          <p:spTgt spid="65"/>
                                        </p:tgtEl>
                                      </p:cBhvr>
                                    </p:animEffect>
                                    <p:set>
                                      <p:cBhvr>
                                        <p:cTn id="41" dur="1" fill="hold">
                                          <p:stCondLst>
                                            <p:cond delay="499"/>
                                          </p:stCondLst>
                                        </p:cTn>
                                        <p:tgtEl>
                                          <p:spTgt spid="65"/>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fade">
                                      <p:cBhvr>
                                        <p:cTn id="46" dur="500"/>
                                        <p:tgtEl>
                                          <p:spTgt spid="66"/>
                                        </p:tgtEl>
                                      </p:cBhvr>
                                    </p:animEffect>
                                    <p:anim calcmode="lin" valueType="num">
                                      <p:cBhvr>
                                        <p:cTn id="47" dur="500" fill="hold"/>
                                        <p:tgtEl>
                                          <p:spTgt spid="66"/>
                                        </p:tgtEl>
                                        <p:attrNameLst>
                                          <p:attrName>ppt_x</p:attrName>
                                        </p:attrNameLst>
                                      </p:cBhvr>
                                      <p:tavLst>
                                        <p:tav tm="0">
                                          <p:val>
                                            <p:strVal val="#ppt_x"/>
                                          </p:val>
                                        </p:tav>
                                        <p:tav tm="100000">
                                          <p:val>
                                            <p:strVal val="#ppt_x"/>
                                          </p:val>
                                        </p:tav>
                                      </p:tavLst>
                                    </p:anim>
                                    <p:anim calcmode="lin" valueType="num">
                                      <p:cBhvr>
                                        <p:cTn id="48" dur="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0" grpId="1" animBg="1"/>
      <p:bldP spid="60" grpId="2" animBg="1"/>
      <p:bldP spid="59" grpId="0" animBg="1"/>
      <p:bldP spid="59" grpId="1" animBg="1"/>
      <p:bldP spid="63" grpId="0" animBg="1"/>
      <p:bldP spid="63" grpId="1" animBg="1"/>
      <p:bldP spid="65" grpId="0" animBg="1"/>
      <p:bldP spid="65"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Straight Arrow Connector 69"/>
          <p:cNvCxnSpPr/>
          <p:nvPr/>
        </p:nvCxnSpPr>
        <p:spPr>
          <a:xfrm>
            <a:off x="4117074" y="3734891"/>
            <a:ext cx="3944207"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normAutofit/>
          </a:bodyPr>
          <a:lstStyle/>
          <a:p>
            <a:r>
              <a:rPr lang="en-US" dirty="0"/>
              <a:t>VPN Layering</a:t>
            </a:r>
          </a:p>
        </p:txBody>
      </p:sp>
      <p:sp>
        <p:nvSpPr>
          <p:cNvPr id="2" name="Content Placeholder 1"/>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normAutofit fontScale="92500" lnSpcReduction="20000"/>
          </a:bodyPr>
          <a:lstStyle/>
          <a:p>
            <a:fld id="{283B9EA5-CE9A-4950-A80C-5ADF06B45BB8}" type="slidenum">
              <a:rPr lang="en-US" smtClean="0"/>
              <a:t>29</a:t>
            </a:fld>
            <a:endParaRPr lang="en-US"/>
          </a:p>
        </p:txBody>
      </p:sp>
      <p:sp>
        <p:nvSpPr>
          <p:cNvPr id="9" name="Rectangle 8"/>
          <p:cNvSpPr/>
          <p:nvPr/>
        </p:nvSpPr>
        <p:spPr>
          <a:xfrm>
            <a:off x="1762823" y="1980562"/>
            <a:ext cx="2258720" cy="573177"/>
          </a:xfrm>
          <a:prstGeom prst="rect">
            <a:avLst/>
          </a:prstGeom>
          <a:solidFill>
            <a:srgbClr val="7030A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Application</a:t>
            </a:r>
          </a:p>
        </p:txBody>
      </p:sp>
      <p:sp>
        <p:nvSpPr>
          <p:cNvPr id="21" name="Rectangle 20"/>
          <p:cNvSpPr/>
          <p:nvPr/>
        </p:nvSpPr>
        <p:spPr>
          <a:xfrm>
            <a:off x="1751713" y="3419369"/>
            <a:ext cx="2269960" cy="573177"/>
          </a:xfrm>
          <a:prstGeom prst="rect">
            <a:avLst/>
          </a:prstGeom>
          <a:solidFill>
            <a:srgbClr val="00B05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Transport</a:t>
            </a:r>
          </a:p>
        </p:txBody>
      </p:sp>
      <p:sp>
        <p:nvSpPr>
          <p:cNvPr id="24" name="Rectangle 23"/>
          <p:cNvSpPr/>
          <p:nvPr/>
        </p:nvSpPr>
        <p:spPr>
          <a:xfrm>
            <a:off x="1751713" y="4972285"/>
            <a:ext cx="2269960" cy="573177"/>
          </a:xfrm>
          <a:prstGeom prst="rect">
            <a:avLst/>
          </a:prstGeom>
          <a:solidFill>
            <a:srgbClr val="92D05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Network</a:t>
            </a:r>
          </a:p>
        </p:txBody>
      </p:sp>
      <p:sp>
        <p:nvSpPr>
          <p:cNvPr id="27" name="Rectangle 26"/>
          <p:cNvSpPr/>
          <p:nvPr/>
        </p:nvSpPr>
        <p:spPr>
          <a:xfrm>
            <a:off x="1751713" y="5550020"/>
            <a:ext cx="2269960" cy="573177"/>
          </a:xfrm>
          <a:prstGeom prst="rect">
            <a:avLst/>
          </a:prstGeom>
          <a:solidFill>
            <a:schemeClr val="accent3"/>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Data Link</a:t>
            </a:r>
          </a:p>
        </p:txBody>
      </p:sp>
      <p:sp>
        <p:nvSpPr>
          <p:cNvPr id="30" name="Rectangle 29"/>
          <p:cNvSpPr/>
          <p:nvPr/>
        </p:nvSpPr>
        <p:spPr>
          <a:xfrm>
            <a:off x="1751844" y="6123197"/>
            <a:ext cx="2269960" cy="573177"/>
          </a:xfrm>
          <a:prstGeom prst="rect">
            <a:avLst/>
          </a:prstGeom>
          <a:pattFill prst="ltVert">
            <a:fgClr>
              <a:schemeClr val="tx1"/>
            </a:fgClr>
            <a:bgClr>
              <a:srgbClr val="FF0000"/>
            </a:bgClr>
          </a:patt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Physical</a:t>
            </a:r>
          </a:p>
        </p:txBody>
      </p:sp>
      <p:sp>
        <p:nvSpPr>
          <p:cNvPr id="32" name="Rectangle 31"/>
          <p:cNvSpPr/>
          <p:nvPr/>
        </p:nvSpPr>
        <p:spPr>
          <a:xfrm>
            <a:off x="4961207" y="4976842"/>
            <a:ext cx="2269960" cy="573177"/>
          </a:xfrm>
          <a:prstGeom prst="rect">
            <a:avLst/>
          </a:prstGeom>
          <a:solidFill>
            <a:srgbClr val="92D05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Network</a:t>
            </a:r>
          </a:p>
        </p:txBody>
      </p:sp>
      <p:sp>
        <p:nvSpPr>
          <p:cNvPr id="34" name="Rectangle 33"/>
          <p:cNvSpPr/>
          <p:nvPr/>
        </p:nvSpPr>
        <p:spPr>
          <a:xfrm>
            <a:off x="4961207" y="5554577"/>
            <a:ext cx="2269960" cy="573177"/>
          </a:xfrm>
          <a:prstGeom prst="rect">
            <a:avLst/>
          </a:prstGeom>
          <a:solidFill>
            <a:schemeClr val="accent3"/>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Data Link</a:t>
            </a:r>
          </a:p>
        </p:txBody>
      </p:sp>
      <p:sp>
        <p:nvSpPr>
          <p:cNvPr id="36" name="Rectangle 35"/>
          <p:cNvSpPr/>
          <p:nvPr/>
        </p:nvSpPr>
        <p:spPr>
          <a:xfrm>
            <a:off x="4961340" y="6127753"/>
            <a:ext cx="1134849" cy="573177"/>
          </a:xfrm>
          <a:prstGeom prst="rect">
            <a:avLst/>
          </a:prstGeom>
          <a:pattFill prst="ltVert">
            <a:fgClr>
              <a:schemeClr val="tx1"/>
            </a:fgClr>
            <a:bgClr>
              <a:srgbClr val="FF0000"/>
            </a:bgClr>
          </a:pattFill>
          <a:ln w="5715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Rectangle 37"/>
          <p:cNvSpPr/>
          <p:nvPr/>
        </p:nvSpPr>
        <p:spPr>
          <a:xfrm>
            <a:off x="8168303" y="1980561"/>
            <a:ext cx="2269960" cy="573177"/>
          </a:xfrm>
          <a:prstGeom prst="rect">
            <a:avLst/>
          </a:prstGeom>
          <a:solidFill>
            <a:srgbClr val="7030A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Application</a:t>
            </a:r>
          </a:p>
        </p:txBody>
      </p:sp>
      <p:sp>
        <p:nvSpPr>
          <p:cNvPr id="44" name="Rectangle 43"/>
          <p:cNvSpPr/>
          <p:nvPr/>
        </p:nvSpPr>
        <p:spPr>
          <a:xfrm>
            <a:off x="8168435" y="3419368"/>
            <a:ext cx="2269960" cy="573177"/>
          </a:xfrm>
          <a:prstGeom prst="rect">
            <a:avLst/>
          </a:prstGeom>
          <a:solidFill>
            <a:srgbClr val="00B05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Transport</a:t>
            </a:r>
          </a:p>
        </p:txBody>
      </p:sp>
      <p:sp>
        <p:nvSpPr>
          <p:cNvPr id="46" name="Rectangle 45"/>
          <p:cNvSpPr/>
          <p:nvPr/>
        </p:nvSpPr>
        <p:spPr>
          <a:xfrm>
            <a:off x="8168435" y="4972285"/>
            <a:ext cx="2269960" cy="573177"/>
          </a:xfrm>
          <a:prstGeom prst="rect">
            <a:avLst/>
          </a:prstGeom>
          <a:solidFill>
            <a:srgbClr val="92D05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Network</a:t>
            </a:r>
          </a:p>
        </p:txBody>
      </p:sp>
      <p:sp>
        <p:nvSpPr>
          <p:cNvPr id="48" name="Rectangle 47"/>
          <p:cNvSpPr/>
          <p:nvPr/>
        </p:nvSpPr>
        <p:spPr>
          <a:xfrm>
            <a:off x="8168435" y="5550018"/>
            <a:ext cx="2269960" cy="573177"/>
          </a:xfrm>
          <a:prstGeom prst="rect">
            <a:avLst/>
          </a:prstGeom>
          <a:solidFill>
            <a:schemeClr val="accent3"/>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Data Link</a:t>
            </a:r>
          </a:p>
        </p:txBody>
      </p:sp>
      <p:sp>
        <p:nvSpPr>
          <p:cNvPr id="50" name="Rectangle 49"/>
          <p:cNvSpPr/>
          <p:nvPr/>
        </p:nvSpPr>
        <p:spPr>
          <a:xfrm>
            <a:off x="8168565" y="6123196"/>
            <a:ext cx="2269960" cy="573177"/>
          </a:xfrm>
          <a:prstGeom prst="rect">
            <a:avLst/>
          </a:prstGeom>
          <a:pattFill prst="ltHorz">
            <a:fgClr>
              <a:schemeClr val="tx1"/>
            </a:fgClr>
            <a:bgClr>
              <a:srgbClr val="FF0000"/>
            </a:bgClr>
          </a:patt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Physical</a:t>
            </a:r>
          </a:p>
        </p:txBody>
      </p:sp>
      <p:sp>
        <p:nvSpPr>
          <p:cNvPr id="52" name="Content Placeholder 5"/>
          <p:cNvSpPr txBox="1">
            <a:spLocks/>
          </p:cNvSpPr>
          <p:nvPr/>
        </p:nvSpPr>
        <p:spPr>
          <a:xfrm>
            <a:off x="2131117" y="1438059"/>
            <a:ext cx="1428467" cy="542503"/>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buNone/>
            </a:pPr>
            <a:r>
              <a:rPr lang="en-US" dirty="0"/>
              <a:t>Host 1</a:t>
            </a:r>
          </a:p>
        </p:txBody>
      </p:sp>
      <p:sp>
        <p:nvSpPr>
          <p:cNvPr id="53" name="Content Placeholder 5"/>
          <p:cNvSpPr txBox="1">
            <a:spLocks/>
          </p:cNvSpPr>
          <p:nvPr/>
        </p:nvSpPr>
        <p:spPr>
          <a:xfrm>
            <a:off x="5381953" y="1467606"/>
            <a:ext cx="1428467" cy="542503"/>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buNone/>
            </a:pPr>
            <a:r>
              <a:rPr lang="en-US" dirty="0"/>
              <a:t>Router</a:t>
            </a:r>
          </a:p>
        </p:txBody>
      </p:sp>
      <p:sp>
        <p:nvSpPr>
          <p:cNvPr id="54" name="Content Placeholder 5"/>
          <p:cNvSpPr txBox="1">
            <a:spLocks/>
          </p:cNvSpPr>
          <p:nvPr/>
        </p:nvSpPr>
        <p:spPr>
          <a:xfrm>
            <a:off x="8594669" y="1438059"/>
            <a:ext cx="1428467" cy="542503"/>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buNone/>
            </a:pPr>
            <a:r>
              <a:rPr lang="en-US" dirty="0"/>
              <a:t>Host 2</a:t>
            </a:r>
          </a:p>
        </p:txBody>
      </p:sp>
      <p:sp>
        <p:nvSpPr>
          <p:cNvPr id="55" name="Rectangle 54"/>
          <p:cNvSpPr/>
          <p:nvPr/>
        </p:nvSpPr>
        <p:spPr>
          <a:xfrm>
            <a:off x="6093058" y="6127753"/>
            <a:ext cx="1134849" cy="573177"/>
          </a:xfrm>
          <a:prstGeom prst="rect">
            <a:avLst/>
          </a:prstGeom>
          <a:pattFill prst="ltHorz">
            <a:fgClr>
              <a:schemeClr val="tx1"/>
            </a:fgClr>
            <a:bgClr>
              <a:srgbClr val="FF0000"/>
            </a:bgClr>
          </a:pattFill>
          <a:ln w="5715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7" name="Rectangle 56"/>
          <p:cNvSpPr/>
          <p:nvPr/>
        </p:nvSpPr>
        <p:spPr>
          <a:xfrm>
            <a:off x="4961208" y="6118638"/>
            <a:ext cx="2269961" cy="573177"/>
          </a:xfrm>
          <a:prstGeom prst="rect">
            <a:avLst/>
          </a:prstGeom>
          <a:no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Content Placeholder 2"/>
          <p:cNvSpPr txBox="1">
            <a:spLocks/>
          </p:cNvSpPr>
          <p:nvPr/>
        </p:nvSpPr>
        <p:spPr>
          <a:xfrm>
            <a:off x="4974859" y="6183953"/>
            <a:ext cx="2242655" cy="47810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297" indent="0" algn="ctr">
              <a:buClr>
                <a:schemeClr val="bg1"/>
              </a:buClr>
              <a:buNone/>
            </a:pPr>
            <a:r>
              <a:rPr lang="en-US" dirty="0">
                <a:solidFill>
                  <a:schemeClr val="bg1"/>
                </a:solidFill>
              </a:rPr>
              <a:t>Physical</a:t>
            </a:r>
          </a:p>
        </p:txBody>
      </p:sp>
      <p:cxnSp>
        <p:nvCxnSpPr>
          <p:cNvPr id="61" name="Straight Arrow Connector 60"/>
          <p:cNvCxnSpPr/>
          <p:nvPr/>
        </p:nvCxnSpPr>
        <p:spPr>
          <a:xfrm>
            <a:off x="4103426" y="5841163"/>
            <a:ext cx="777927"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4103426" y="6391499"/>
            <a:ext cx="777927"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7299274" y="5841163"/>
            <a:ext cx="777927"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7299274" y="6391499"/>
            <a:ext cx="777927"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4103426" y="5263429"/>
            <a:ext cx="777927"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7299274" y="5263429"/>
            <a:ext cx="777927"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4130722" y="2264195"/>
            <a:ext cx="3946479" cy="2955"/>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1751713" y="4177633"/>
            <a:ext cx="2269960" cy="573177"/>
          </a:xfrm>
          <a:prstGeom prst="rect">
            <a:avLst/>
          </a:prstGeom>
          <a:solidFill>
            <a:schemeClr val="accent1"/>
          </a:solidFill>
          <a:ln w="57150">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VPN Network</a:t>
            </a:r>
          </a:p>
        </p:txBody>
      </p:sp>
      <p:sp>
        <p:nvSpPr>
          <p:cNvPr id="59" name="Rectangle 58"/>
          <p:cNvSpPr/>
          <p:nvPr/>
        </p:nvSpPr>
        <p:spPr>
          <a:xfrm>
            <a:off x="8168303" y="4177632"/>
            <a:ext cx="2269960" cy="573177"/>
          </a:xfrm>
          <a:prstGeom prst="rect">
            <a:avLst/>
          </a:prstGeom>
          <a:solidFill>
            <a:schemeClr val="accent1"/>
          </a:solidFill>
          <a:ln w="57150">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VPN Network</a:t>
            </a:r>
          </a:p>
        </p:txBody>
      </p:sp>
      <p:cxnSp>
        <p:nvCxnSpPr>
          <p:cNvPr id="60" name="Straight Arrow Connector 59"/>
          <p:cNvCxnSpPr/>
          <p:nvPr/>
        </p:nvCxnSpPr>
        <p:spPr>
          <a:xfrm>
            <a:off x="4103426" y="4464219"/>
            <a:ext cx="3944207"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1762823" y="2699893"/>
            <a:ext cx="2269960" cy="573177"/>
          </a:xfrm>
          <a:prstGeom prst="rect">
            <a:avLst/>
          </a:prstGeom>
          <a:solidFill>
            <a:schemeClr val="accent4"/>
          </a:solidFill>
          <a:ln w="57150">
            <a:solidFill>
              <a:schemeClr val="accent4">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P2P Overlay</a:t>
            </a:r>
          </a:p>
        </p:txBody>
      </p:sp>
      <p:sp>
        <p:nvSpPr>
          <p:cNvPr id="63" name="Rectangle 62"/>
          <p:cNvSpPr/>
          <p:nvPr/>
        </p:nvSpPr>
        <p:spPr>
          <a:xfrm>
            <a:off x="8179412" y="2699893"/>
            <a:ext cx="2269960" cy="573177"/>
          </a:xfrm>
          <a:prstGeom prst="rect">
            <a:avLst/>
          </a:prstGeom>
          <a:solidFill>
            <a:schemeClr val="accent4"/>
          </a:solidFill>
          <a:ln w="57150">
            <a:solidFill>
              <a:schemeClr val="accent4">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P2P Overlay</a:t>
            </a:r>
          </a:p>
        </p:txBody>
      </p:sp>
      <p:cxnSp>
        <p:nvCxnSpPr>
          <p:cNvPr id="64" name="Straight Arrow Connector 63"/>
          <p:cNvCxnSpPr/>
          <p:nvPr/>
        </p:nvCxnSpPr>
        <p:spPr>
          <a:xfrm>
            <a:off x="4114534" y="2986480"/>
            <a:ext cx="3944207"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651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anim calcmode="lin" valueType="num">
                                      <p:cBhvr>
                                        <p:cTn id="8" dur="500" fill="hold"/>
                                        <p:tgtEl>
                                          <p:spTgt spid="62"/>
                                        </p:tgtEl>
                                        <p:attrNameLst>
                                          <p:attrName>ppt_x</p:attrName>
                                        </p:attrNameLst>
                                      </p:cBhvr>
                                      <p:tavLst>
                                        <p:tav tm="0">
                                          <p:val>
                                            <p:strVal val="#ppt_x"/>
                                          </p:val>
                                        </p:tav>
                                        <p:tav tm="100000">
                                          <p:val>
                                            <p:strVal val="#ppt_x"/>
                                          </p:val>
                                        </p:tav>
                                      </p:tavLst>
                                    </p:anim>
                                    <p:anim calcmode="lin" valueType="num">
                                      <p:cBhvr>
                                        <p:cTn id="9" dur="500" fill="hold"/>
                                        <p:tgtEl>
                                          <p:spTgt spid="6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anim calcmode="lin" valueType="num">
                                      <p:cBhvr>
                                        <p:cTn id="13" dur="500" fill="hold"/>
                                        <p:tgtEl>
                                          <p:spTgt spid="64"/>
                                        </p:tgtEl>
                                        <p:attrNameLst>
                                          <p:attrName>ppt_x</p:attrName>
                                        </p:attrNameLst>
                                      </p:cBhvr>
                                      <p:tavLst>
                                        <p:tav tm="0">
                                          <p:val>
                                            <p:strVal val="#ppt_x"/>
                                          </p:val>
                                        </p:tav>
                                        <p:tav tm="100000">
                                          <p:val>
                                            <p:strVal val="#ppt_x"/>
                                          </p:val>
                                        </p:tav>
                                      </p:tavLst>
                                    </p:anim>
                                    <p:anim calcmode="lin" valueType="num">
                                      <p:cBhvr>
                                        <p:cTn id="14" dur="500" fill="hold"/>
                                        <p:tgtEl>
                                          <p:spTgt spid="6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500"/>
                                        <p:tgtEl>
                                          <p:spTgt spid="63"/>
                                        </p:tgtEl>
                                      </p:cBhvr>
                                    </p:animEffect>
                                    <p:anim calcmode="lin" valueType="num">
                                      <p:cBhvr>
                                        <p:cTn id="18" dur="500" fill="hold"/>
                                        <p:tgtEl>
                                          <p:spTgt spid="63"/>
                                        </p:tgtEl>
                                        <p:attrNameLst>
                                          <p:attrName>ppt_x</p:attrName>
                                        </p:attrNameLst>
                                      </p:cBhvr>
                                      <p:tavLst>
                                        <p:tav tm="0">
                                          <p:val>
                                            <p:strVal val="#ppt_x"/>
                                          </p:val>
                                        </p:tav>
                                        <p:tav tm="100000">
                                          <p:val>
                                            <p:strVal val="#ppt_x"/>
                                          </p:val>
                                        </p:tav>
                                      </p:tavLst>
                                    </p:anim>
                                    <p:anim calcmode="lin" valueType="num">
                                      <p:cBhvr>
                                        <p:cTn id="19" dur="5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body" idx="1"/>
          </p:nvPr>
        </p:nvSpPr>
        <p:spPr/>
        <p:txBody>
          <a:bodyPr>
            <a:normAutofit/>
          </a:bodyPr>
          <a:lstStyle/>
          <a:p>
            <a:r>
              <a:rPr lang="en-US" sz="3600" dirty="0"/>
              <a:t>1: Lookup services</a:t>
            </a:r>
          </a:p>
        </p:txBody>
      </p:sp>
      <p:sp>
        <p:nvSpPr>
          <p:cNvPr id="2" name="Title 1">
            <a:extLst>
              <a:ext uri="{FF2B5EF4-FFF2-40B4-BE49-F238E27FC236}">
                <a16:creationId xmlns:a16="http://schemas.microsoft.com/office/drawing/2014/main" id="{C5A2EF84-2E98-AC51-D22C-F92C96556414}"/>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224336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Advanced Reasons to Overlay</a:t>
            </a:r>
          </a:p>
        </p:txBody>
      </p:sp>
      <p:sp>
        <p:nvSpPr>
          <p:cNvPr id="4" name="Content Placeholder 3"/>
          <p:cNvSpPr>
            <a:spLocks noGrp="1"/>
          </p:cNvSpPr>
          <p:nvPr>
            <p:ph idx="1"/>
          </p:nvPr>
        </p:nvSpPr>
        <p:spPr/>
        <p:txBody>
          <a:bodyPr/>
          <a:lstStyle/>
          <a:p>
            <a:r>
              <a:rPr lang="en-US" dirty="0"/>
              <a:t>IP provides best-effort, point-to-point datagram service</a:t>
            </a:r>
          </a:p>
          <a:p>
            <a:pPr lvl="1"/>
            <a:r>
              <a:rPr lang="en-US" dirty="0"/>
              <a:t>Maybe you want additional features not supported by IP or even TCP</a:t>
            </a:r>
          </a:p>
          <a:p>
            <a:r>
              <a:rPr lang="en-US" dirty="0"/>
              <a:t>Like what?</a:t>
            </a:r>
          </a:p>
          <a:p>
            <a:pPr lvl="1"/>
            <a:r>
              <a:rPr lang="en-US" dirty="0"/>
              <a:t>Multicast</a:t>
            </a:r>
          </a:p>
          <a:p>
            <a:pPr lvl="1"/>
            <a:r>
              <a:rPr lang="en-US"/>
              <a:t>Security</a:t>
            </a:r>
            <a:endParaRPr lang="en-US" dirty="0"/>
          </a:p>
          <a:p>
            <a:pPr lvl="1"/>
            <a:r>
              <a:rPr lang="en-US" dirty="0"/>
              <a:t>Reliable, performance-based routing</a:t>
            </a:r>
          </a:p>
          <a:p>
            <a:pPr lvl="1"/>
            <a:r>
              <a:rPr lang="en-US" dirty="0"/>
              <a:t>Content addressing, reliable data storage</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30</a:t>
            </a:fld>
            <a:endParaRPr lang="en-US" dirty="0"/>
          </a:p>
        </p:txBody>
      </p:sp>
    </p:spTree>
    <p:extLst>
      <p:ext uri="{BB962C8B-B14F-4D97-AF65-F5344CB8AC3E}">
        <p14:creationId xmlns:p14="http://schemas.microsoft.com/office/powerpoint/2010/main" val="67570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anim calcmode="lin" valueType="num">
                                      <p:cBhvr>
                                        <p:cTn id="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500"/>
                                        <p:tgtEl>
                                          <p:spTgt spid="4">
                                            <p:txEl>
                                              <p:pRg st="3" end="3"/>
                                            </p:txEl>
                                          </p:spTgt>
                                        </p:tgtEl>
                                      </p:cBhvr>
                                    </p:animEffect>
                                    <p:anim calcmode="lin" valueType="num">
                                      <p:cBhvr>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anim calcmode="lin" valueType="num">
                                      <p:cBhvr>
                                        <p:cTn id="2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500" fill="hold"/>
                                        <p:tgtEl>
                                          <p:spTgt spid="4">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anim calcmode="lin" valueType="num">
                                      <p:cBhvr>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anim calcmode="lin" valueType="num">
                                      <p:cBhvr>
                                        <p:cTn id="32"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3" dur="5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Outline</a:t>
            </a:r>
          </a:p>
        </p:txBody>
      </p:sp>
      <p:sp>
        <p:nvSpPr>
          <p:cNvPr id="6" name="Text Placeholder 5"/>
          <p:cNvSpPr>
            <a:spLocks noGrp="1"/>
          </p:cNvSpPr>
          <p:nvPr>
            <p:ph type="body" idx="1"/>
          </p:nvPr>
        </p:nvSpPr>
        <p:spPr>
          <a:xfrm>
            <a:off x="1097280" y="1868490"/>
            <a:ext cx="9570720" cy="4252911"/>
          </a:xfrm>
        </p:spPr>
        <p:txBody>
          <a:bodyPr>
            <a:noAutofit/>
          </a:bodyPr>
          <a:lstStyle/>
          <a:p>
            <a:pPr marL="571486" indent="-571486">
              <a:buFont typeface="Wingdings" pitchFamily="2" charset="2"/>
              <a:buChar char="q"/>
            </a:pPr>
            <a:r>
              <a:rPr lang="en-US" sz="4400" dirty="0"/>
              <a:t>Multicast</a:t>
            </a:r>
          </a:p>
          <a:p>
            <a:pPr marL="571486" indent="-571486">
              <a:buFont typeface="Wingdings" pitchFamily="2" charset="2"/>
              <a:buChar char="q"/>
            </a:pPr>
            <a:r>
              <a:rPr lang="en-US" sz="4400" dirty="0"/>
              <a:t>Structured Overlays / DHTs</a:t>
            </a:r>
          </a:p>
          <a:p>
            <a:pPr marL="571486" indent="-571486">
              <a:buFont typeface="Wingdings" pitchFamily="2" charset="2"/>
              <a:buChar char="q"/>
            </a:pPr>
            <a:r>
              <a:rPr lang="en-US" sz="4400" dirty="0"/>
              <a:t>Dynamo / CAP</a:t>
            </a:r>
          </a:p>
        </p:txBody>
      </p:sp>
      <p:sp>
        <p:nvSpPr>
          <p:cNvPr id="3" name="Slide Number Placeholder 2"/>
          <p:cNvSpPr>
            <a:spLocks noGrp="1"/>
          </p:cNvSpPr>
          <p:nvPr>
            <p:ph type="sldNum" sz="quarter" idx="12"/>
          </p:nvPr>
        </p:nvSpPr>
        <p:spPr>
          <a:xfrm>
            <a:off x="7977102" y="5019691"/>
            <a:ext cx="984019" cy="98993"/>
          </a:xfrm>
          <a:prstGeom prst="rect">
            <a:avLst/>
          </a:prstGeom>
        </p:spPr>
        <p:txBody>
          <a:bodyPr vert="horz" lIns="91440" tIns="45720" rIns="91440" bIns="45720" rtlCol="0" anchor="ctr">
            <a:normAutofit fontScale="25000" lnSpcReduction="20000"/>
          </a:bodyPr>
          <a:lstStyle>
            <a:defPPr>
              <a:defRPr lang="en-US"/>
            </a:defPPr>
            <a:lvl1pPr marL="0" algn="r" defTabSz="914400" rtl="0" eaLnBrk="1" latinLnBrk="0" hangingPunct="1">
              <a:defRPr sz="788"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3B9EA5-CE9A-4950-A80C-5ADF06B45BB8}" type="slidenum">
              <a:rPr lang="en-US" smtClean="0"/>
              <a:pPr/>
              <a:t>31</a:t>
            </a:fld>
            <a:endParaRPr lang="en-US" dirty="0"/>
          </a:p>
        </p:txBody>
      </p:sp>
    </p:spTree>
    <p:extLst>
      <p:ext uri="{BB962C8B-B14F-4D97-AF65-F5344CB8AC3E}">
        <p14:creationId xmlns:p14="http://schemas.microsoft.com/office/powerpoint/2010/main" val="3490662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86297-F12F-A7B2-0B81-16815145599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1129075-3496-3435-2340-E2BF327C2717}"/>
              </a:ext>
            </a:extLst>
          </p:cNvPr>
          <p:cNvSpPr>
            <a:spLocks noGrp="1"/>
          </p:cNvSpPr>
          <p:nvPr>
            <p:ph type="title"/>
          </p:nvPr>
        </p:nvSpPr>
        <p:spPr/>
        <p:txBody>
          <a:bodyPr>
            <a:normAutofit/>
          </a:bodyPr>
          <a:lstStyle/>
          <a:p>
            <a:r>
              <a:rPr lang="en-US" dirty="0"/>
              <a:t>Outline</a:t>
            </a:r>
          </a:p>
        </p:txBody>
      </p:sp>
      <p:sp>
        <p:nvSpPr>
          <p:cNvPr id="6" name="Text Placeholder 5">
            <a:extLst>
              <a:ext uri="{FF2B5EF4-FFF2-40B4-BE49-F238E27FC236}">
                <a16:creationId xmlns:a16="http://schemas.microsoft.com/office/drawing/2014/main" id="{2304CA1C-E319-CE60-26C4-382B536C9B18}"/>
              </a:ext>
            </a:extLst>
          </p:cNvPr>
          <p:cNvSpPr>
            <a:spLocks noGrp="1"/>
          </p:cNvSpPr>
          <p:nvPr>
            <p:ph type="body" idx="1"/>
          </p:nvPr>
        </p:nvSpPr>
        <p:spPr>
          <a:xfrm>
            <a:off x="1097280" y="1868490"/>
            <a:ext cx="9570720" cy="4252911"/>
          </a:xfrm>
        </p:spPr>
        <p:txBody>
          <a:bodyPr>
            <a:noAutofit/>
          </a:bodyPr>
          <a:lstStyle/>
          <a:p>
            <a:pPr marL="571486" indent="-571486">
              <a:buFont typeface="Wingdings" pitchFamily="2" charset="2"/>
              <a:buChar char="q"/>
            </a:pPr>
            <a:r>
              <a:rPr lang="en-US" sz="4400" dirty="0"/>
              <a:t>Multicast</a:t>
            </a:r>
          </a:p>
          <a:p>
            <a:pPr marL="571486" indent="-571486">
              <a:buFont typeface="Wingdings" pitchFamily="2" charset="2"/>
              <a:buChar char="q"/>
            </a:pPr>
            <a:r>
              <a:rPr lang="en-US" sz="4400" dirty="0"/>
              <a:t>Structured Overlays / DHTs</a:t>
            </a:r>
          </a:p>
        </p:txBody>
      </p:sp>
      <p:sp>
        <p:nvSpPr>
          <p:cNvPr id="3" name="Slide Number Placeholder 2">
            <a:extLst>
              <a:ext uri="{FF2B5EF4-FFF2-40B4-BE49-F238E27FC236}">
                <a16:creationId xmlns:a16="http://schemas.microsoft.com/office/drawing/2014/main" id="{6E08E718-77F0-C1B3-FF1D-98CF732FD593}"/>
              </a:ext>
            </a:extLst>
          </p:cNvPr>
          <p:cNvSpPr>
            <a:spLocks noGrp="1"/>
          </p:cNvSpPr>
          <p:nvPr>
            <p:ph type="sldNum" sz="quarter" idx="12"/>
          </p:nvPr>
        </p:nvSpPr>
        <p:spPr>
          <a:xfrm>
            <a:off x="7977102" y="5019691"/>
            <a:ext cx="984019" cy="98993"/>
          </a:xfrm>
          <a:prstGeom prst="rect">
            <a:avLst/>
          </a:prstGeom>
        </p:spPr>
        <p:txBody>
          <a:bodyPr vert="horz" lIns="91440" tIns="45720" rIns="91440" bIns="45720" rtlCol="0" anchor="ctr">
            <a:normAutofit fontScale="25000" lnSpcReduction="20000"/>
          </a:bodyPr>
          <a:lstStyle>
            <a:defPPr>
              <a:defRPr lang="en-US"/>
            </a:defPPr>
            <a:lvl1pPr marL="0" algn="r" defTabSz="914400" rtl="0" eaLnBrk="1" latinLnBrk="0" hangingPunct="1">
              <a:defRPr sz="788"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3B9EA5-CE9A-4950-A80C-5ADF06B45BB8}" type="slidenum">
              <a:rPr lang="en-US" smtClean="0"/>
              <a:pPr/>
              <a:t>32</a:t>
            </a:fld>
            <a:endParaRPr lang="en-US" dirty="0"/>
          </a:p>
        </p:txBody>
      </p:sp>
    </p:spTree>
    <p:extLst>
      <p:ext uri="{BB962C8B-B14F-4D97-AF65-F5344CB8AC3E}">
        <p14:creationId xmlns:p14="http://schemas.microsoft.com/office/powerpoint/2010/main" val="2204007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Unicast Streaming Video</a:t>
            </a:r>
          </a:p>
        </p:txBody>
      </p:sp>
      <p:pic>
        <p:nvPicPr>
          <p:cNvPr id="20" name="Content Placeholder 19"/>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634120" y="4428536"/>
            <a:ext cx="1009128" cy="1009128"/>
          </a:xfrm>
        </p:spPr>
      </p:pic>
      <p:sp>
        <p:nvSpPr>
          <p:cNvPr id="4" name="Slide Number Placeholder 3"/>
          <p:cNvSpPr>
            <a:spLocks noGrp="1"/>
          </p:cNvSpPr>
          <p:nvPr>
            <p:ph type="sldNum" sz="quarter" idx="12"/>
          </p:nvPr>
        </p:nvSpPr>
        <p:spPr/>
        <p:txBody>
          <a:bodyPr>
            <a:normAutofit fontScale="92500" lnSpcReduction="20000"/>
          </a:bodyPr>
          <a:lstStyle/>
          <a:p>
            <a:fld id="{283B9EA5-CE9A-4950-A80C-5ADF06B45BB8}" type="slidenum">
              <a:rPr lang="en-US" smtClean="0"/>
              <a:t>33</a:t>
            </a:fld>
            <a:endParaRPr lang="en-US"/>
          </a:p>
        </p:txBody>
      </p:sp>
      <p:pic>
        <p:nvPicPr>
          <p:cNvPr id="6"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3170" y="3785018"/>
            <a:ext cx="850353" cy="850353"/>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9820" y="2017091"/>
            <a:ext cx="616648" cy="616648"/>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8248" y="2005465"/>
            <a:ext cx="616648" cy="61664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1687899" y="3323353"/>
            <a:ext cx="1002197" cy="461665"/>
          </a:xfrm>
          <a:prstGeom prst="rect">
            <a:avLst/>
          </a:prstGeom>
          <a:noFill/>
        </p:spPr>
        <p:txBody>
          <a:bodyPr wrap="none" rtlCol="0">
            <a:spAutoFit/>
          </a:bodyPr>
          <a:lstStyle/>
          <a:p>
            <a:r>
              <a:rPr lang="en-US" sz="2400" dirty="0"/>
              <a:t>Source</a:t>
            </a:r>
          </a:p>
        </p:txBody>
      </p:sp>
      <p:pic>
        <p:nvPicPr>
          <p:cNvPr id="11"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497" y="2888231"/>
            <a:ext cx="616648" cy="616648"/>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3668" y="2017091"/>
            <a:ext cx="616648" cy="616648"/>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8431" y="2017091"/>
            <a:ext cx="616648" cy="616648"/>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4896" y="2017091"/>
            <a:ext cx="616648" cy="616648"/>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497" y="3606687"/>
            <a:ext cx="616648" cy="616648"/>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0316" y="2017091"/>
            <a:ext cx="616648" cy="616648"/>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497" y="5143811"/>
            <a:ext cx="616648" cy="616648"/>
          </a:xfrm>
          <a:prstGeom prst="rect">
            <a:avLst/>
          </a:prstGeom>
          <a:noFill/>
          <a:extLst>
            <a:ext uri="{909E8E84-426E-40dd-AFC4-6F175D3DCCD1}">
              <a14:hiddenFill xmlns:a14="http://schemas.microsoft.com/office/drawing/2010/main" xmlns="">
                <a:solidFill>
                  <a:srgbClr val="FFFFFF"/>
                </a:solidFill>
              </a14:hiddenFill>
            </a:ext>
          </a:extLst>
        </p:spPr>
      </p:pic>
      <p:pic>
        <p:nvPicPr>
          <p:cNvPr id="34"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497" y="4428536"/>
            <a:ext cx="616648" cy="616648"/>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8248" y="5967293"/>
            <a:ext cx="616648" cy="616648"/>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4896" y="5967293"/>
            <a:ext cx="616648" cy="616648"/>
          </a:xfrm>
          <a:prstGeom prst="rect">
            <a:avLst/>
          </a:prstGeom>
          <a:noFill/>
          <a:extLst>
            <a:ext uri="{909E8E84-426E-40dd-AFC4-6F175D3DCCD1}">
              <a14:hiddenFill xmlns:a14="http://schemas.microsoft.com/office/drawing/2010/main" xmlns="">
                <a:solidFill>
                  <a:srgbClr val="FFFFFF"/>
                </a:solidFill>
              </a14:hiddenFill>
            </a:ext>
          </a:extLst>
        </p:spPr>
      </p:pic>
      <p:pic>
        <p:nvPicPr>
          <p:cNvPr id="37"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9820" y="5967293"/>
            <a:ext cx="616648" cy="616648"/>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6468" y="5967293"/>
            <a:ext cx="616648" cy="616648"/>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3668" y="5967293"/>
            <a:ext cx="616648" cy="616648"/>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0316" y="5967293"/>
            <a:ext cx="616648" cy="616648"/>
          </a:xfrm>
          <a:prstGeom prst="rect">
            <a:avLst/>
          </a:prstGeom>
          <a:noFill/>
          <a:extLst>
            <a:ext uri="{909E8E84-426E-40dd-AFC4-6F175D3DCCD1}">
              <a14:hiddenFill xmlns:a14="http://schemas.microsoft.com/office/drawing/2010/main" xmlns="">
                <a:solidFill>
                  <a:srgbClr val="FFFFFF"/>
                </a:solidFill>
              </a14:hiddenFill>
            </a:ext>
          </a:extLst>
        </p:spPr>
      </p:pic>
      <p:cxnSp>
        <p:nvCxnSpPr>
          <p:cNvPr id="42" name="Straight Arrow Connector 41"/>
          <p:cNvCxnSpPr>
            <a:stCxn id="6" idx="3"/>
            <a:endCxn id="8" idx="2"/>
          </p:cNvCxnSpPr>
          <p:nvPr/>
        </p:nvCxnSpPr>
        <p:spPr>
          <a:xfrm flipV="1">
            <a:off x="2693521" y="2622114"/>
            <a:ext cx="803051" cy="158808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6" idx="3"/>
            <a:endCxn id="16" idx="2"/>
          </p:cNvCxnSpPr>
          <p:nvPr/>
        </p:nvCxnSpPr>
        <p:spPr>
          <a:xfrm flipV="1">
            <a:off x="2693521" y="2633739"/>
            <a:ext cx="1419699" cy="157645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6" idx="3"/>
            <a:endCxn id="7" idx="2"/>
          </p:cNvCxnSpPr>
          <p:nvPr/>
        </p:nvCxnSpPr>
        <p:spPr>
          <a:xfrm flipV="1">
            <a:off x="2693522" y="2633739"/>
            <a:ext cx="3034623" cy="157645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6" idx="3"/>
            <a:endCxn id="15" idx="2"/>
          </p:cNvCxnSpPr>
          <p:nvPr/>
        </p:nvCxnSpPr>
        <p:spPr>
          <a:xfrm flipV="1">
            <a:off x="2693524" y="2633739"/>
            <a:ext cx="3693233" cy="157645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6" idx="3"/>
            <a:endCxn id="12" idx="2"/>
          </p:cNvCxnSpPr>
          <p:nvPr/>
        </p:nvCxnSpPr>
        <p:spPr>
          <a:xfrm flipV="1">
            <a:off x="2693522" y="2633739"/>
            <a:ext cx="5308471" cy="157645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6" idx="3"/>
            <a:endCxn id="18" idx="2"/>
          </p:cNvCxnSpPr>
          <p:nvPr/>
        </p:nvCxnSpPr>
        <p:spPr>
          <a:xfrm flipV="1">
            <a:off x="2693522" y="2633739"/>
            <a:ext cx="5925119" cy="157645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6" idx="3"/>
            <a:endCxn id="11" idx="1"/>
          </p:cNvCxnSpPr>
          <p:nvPr/>
        </p:nvCxnSpPr>
        <p:spPr>
          <a:xfrm flipV="1">
            <a:off x="2693523" y="3196555"/>
            <a:ext cx="7241975" cy="101364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6" idx="3"/>
            <a:endCxn id="17" idx="1"/>
          </p:cNvCxnSpPr>
          <p:nvPr/>
        </p:nvCxnSpPr>
        <p:spPr>
          <a:xfrm flipV="1">
            <a:off x="2693523" y="3915013"/>
            <a:ext cx="7241975" cy="29518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6" idx="3"/>
            <a:endCxn id="34" idx="1"/>
          </p:cNvCxnSpPr>
          <p:nvPr/>
        </p:nvCxnSpPr>
        <p:spPr>
          <a:xfrm>
            <a:off x="2693523" y="4210193"/>
            <a:ext cx="7241975" cy="52666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6" idx="3"/>
            <a:endCxn id="33" idx="1"/>
          </p:cNvCxnSpPr>
          <p:nvPr/>
        </p:nvCxnSpPr>
        <p:spPr>
          <a:xfrm>
            <a:off x="2693523" y="4210195"/>
            <a:ext cx="7241975" cy="124194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6" idx="3"/>
            <a:endCxn id="35" idx="0"/>
          </p:cNvCxnSpPr>
          <p:nvPr/>
        </p:nvCxnSpPr>
        <p:spPr>
          <a:xfrm>
            <a:off x="2693521" y="4210195"/>
            <a:ext cx="803051" cy="175709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6" idx="3"/>
            <a:endCxn id="36" idx="0"/>
          </p:cNvCxnSpPr>
          <p:nvPr/>
        </p:nvCxnSpPr>
        <p:spPr>
          <a:xfrm>
            <a:off x="2693521" y="4210195"/>
            <a:ext cx="1419699" cy="175709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6" idx="3"/>
            <a:endCxn id="37" idx="0"/>
          </p:cNvCxnSpPr>
          <p:nvPr/>
        </p:nvCxnSpPr>
        <p:spPr>
          <a:xfrm>
            <a:off x="2693522" y="4210195"/>
            <a:ext cx="3034623" cy="175709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6" idx="3"/>
            <a:endCxn id="38" idx="0"/>
          </p:cNvCxnSpPr>
          <p:nvPr/>
        </p:nvCxnSpPr>
        <p:spPr>
          <a:xfrm>
            <a:off x="2693522" y="4210195"/>
            <a:ext cx="3651271" cy="175709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6" idx="3"/>
            <a:endCxn id="39" idx="0"/>
          </p:cNvCxnSpPr>
          <p:nvPr/>
        </p:nvCxnSpPr>
        <p:spPr>
          <a:xfrm>
            <a:off x="2693522" y="4210195"/>
            <a:ext cx="5308471" cy="175709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6" idx="3"/>
            <a:endCxn id="40" idx="0"/>
          </p:cNvCxnSpPr>
          <p:nvPr/>
        </p:nvCxnSpPr>
        <p:spPr>
          <a:xfrm>
            <a:off x="2693522" y="4210195"/>
            <a:ext cx="5925119" cy="175709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nvGrpSpPr>
          <p:cNvPr id="90" name="Group 89"/>
          <p:cNvGrpSpPr/>
          <p:nvPr/>
        </p:nvGrpSpPr>
        <p:grpSpPr>
          <a:xfrm>
            <a:off x="3863922" y="3703375"/>
            <a:ext cx="4461001" cy="811183"/>
            <a:chOff x="414979" y="3333623"/>
            <a:chExt cx="8263530" cy="1523216"/>
          </a:xfrm>
        </p:grpSpPr>
        <p:sp>
          <p:nvSpPr>
            <p:cNvPr id="91" name="Rectangle 90"/>
            <p:cNvSpPr/>
            <p:nvPr/>
          </p:nvSpPr>
          <p:spPr>
            <a:xfrm>
              <a:off x="414979" y="3333623"/>
              <a:ext cx="8263530" cy="1523216"/>
            </a:xfrm>
            <a:prstGeom prst="rect">
              <a:avLst/>
            </a:prstGeom>
            <a:ln w="57150">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2" name="Content Placeholder 2"/>
            <p:cNvSpPr txBox="1">
              <a:spLocks/>
            </p:cNvSpPr>
            <p:nvPr/>
          </p:nvSpPr>
          <p:spPr>
            <a:xfrm>
              <a:off x="514377" y="3537095"/>
              <a:ext cx="8118849" cy="120830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297" indent="0" algn="ctr">
                <a:buClr>
                  <a:schemeClr val="bg1"/>
                </a:buClr>
                <a:buNone/>
              </a:pPr>
              <a:r>
                <a:rPr lang="en-US" sz="3200" dirty="0">
                  <a:solidFill>
                    <a:schemeClr val="bg1"/>
                  </a:solidFill>
                </a:rPr>
                <a:t>This does not scale</a:t>
              </a:r>
            </a:p>
          </p:txBody>
        </p:sp>
      </p:grpSp>
    </p:spTree>
    <p:extLst>
      <p:ext uri="{BB962C8B-B14F-4D97-AF65-F5344CB8AC3E}">
        <p14:creationId xmlns:p14="http://schemas.microsoft.com/office/powerpoint/2010/main" val="308181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par>
                                <p:cTn id="8" presetID="22" presetClass="entr" presetSubtype="4"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down)">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anim calcmode="lin" valueType="num">
                                      <p:cBhvr>
                                        <p:cTn id="16" dur="500" fill="hold"/>
                                        <p:tgtEl>
                                          <p:spTgt spid="7"/>
                                        </p:tgtEl>
                                        <p:attrNameLst>
                                          <p:attrName>ppt_x</p:attrName>
                                        </p:attrNameLst>
                                      </p:cBhvr>
                                      <p:tavLst>
                                        <p:tav tm="0">
                                          <p:val>
                                            <p:strVal val="#ppt_x"/>
                                          </p:val>
                                        </p:tav>
                                        <p:tav tm="100000">
                                          <p:val>
                                            <p:strVal val="#ppt_x"/>
                                          </p:val>
                                        </p:tav>
                                      </p:tavLst>
                                    </p:anim>
                                    <p:anim calcmode="lin" valueType="num">
                                      <p:cBhvr>
                                        <p:cTn id="17" dur="5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anim calcmode="lin" valueType="num">
                                      <p:cBhvr>
                                        <p:cTn id="21" dur="500" fill="hold"/>
                                        <p:tgtEl>
                                          <p:spTgt spid="15"/>
                                        </p:tgtEl>
                                        <p:attrNameLst>
                                          <p:attrName>ppt_x</p:attrName>
                                        </p:attrNameLst>
                                      </p:cBhvr>
                                      <p:tavLst>
                                        <p:tav tm="0">
                                          <p:val>
                                            <p:strVal val="#ppt_x"/>
                                          </p:val>
                                        </p:tav>
                                        <p:tav tm="100000">
                                          <p:val>
                                            <p:strVal val="#ppt_x"/>
                                          </p:val>
                                        </p:tav>
                                      </p:tavLst>
                                    </p:anim>
                                    <p:anim calcmode="lin" valueType="num">
                                      <p:cBhvr>
                                        <p:cTn id="22" dur="5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22" presetClass="entr" presetSubtype="4"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down)">
                                      <p:cBhvr>
                                        <p:cTn id="26" dur="500"/>
                                        <p:tgtEl>
                                          <p:spTgt spid="44"/>
                                        </p:tgtEl>
                                      </p:cBhvr>
                                    </p:animEffect>
                                  </p:childTnLst>
                                </p:cTn>
                              </p:par>
                              <p:par>
                                <p:cTn id="27" presetID="22" presetClass="entr" presetSubtype="4"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down)">
                                      <p:cBhvr>
                                        <p:cTn id="29" dur="500"/>
                                        <p:tgtEl>
                                          <p:spTgt spid="4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anim calcmode="lin" valueType="num">
                                      <p:cBhvr>
                                        <p:cTn id="35" dur="500" fill="hold"/>
                                        <p:tgtEl>
                                          <p:spTgt spid="12"/>
                                        </p:tgtEl>
                                        <p:attrNameLst>
                                          <p:attrName>ppt_x</p:attrName>
                                        </p:attrNameLst>
                                      </p:cBhvr>
                                      <p:tavLst>
                                        <p:tav tm="0">
                                          <p:val>
                                            <p:strVal val="#ppt_x"/>
                                          </p:val>
                                        </p:tav>
                                        <p:tav tm="100000">
                                          <p:val>
                                            <p:strVal val="#ppt_x"/>
                                          </p:val>
                                        </p:tav>
                                      </p:tavLst>
                                    </p:anim>
                                    <p:anim calcmode="lin" valueType="num">
                                      <p:cBhvr>
                                        <p:cTn id="36" dur="500" fill="hold"/>
                                        <p:tgtEl>
                                          <p:spTgt spid="12"/>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anim calcmode="lin" valueType="num">
                                      <p:cBhvr>
                                        <p:cTn id="40" dur="500" fill="hold"/>
                                        <p:tgtEl>
                                          <p:spTgt spid="18"/>
                                        </p:tgtEl>
                                        <p:attrNameLst>
                                          <p:attrName>ppt_x</p:attrName>
                                        </p:attrNameLst>
                                      </p:cBhvr>
                                      <p:tavLst>
                                        <p:tav tm="0">
                                          <p:val>
                                            <p:strVal val="#ppt_x"/>
                                          </p:val>
                                        </p:tav>
                                        <p:tav tm="100000">
                                          <p:val>
                                            <p:strVal val="#ppt_x"/>
                                          </p:val>
                                        </p:tav>
                                      </p:tavLst>
                                    </p:anim>
                                    <p:anim calcmode="lin" valueType="num">
                                      <p:cBhvr>
                                        <p:cTn id="41" dur="500" fill="hold"/>
                                        <p:tgtEl>
                                          <p:spTgt spid="18"/>
                                        </p:tgtEl>
                                        <p:attrNameLst>
                                          <p:attrName>ppt_y</p:attrName>
                                        </p:attrNameLst>
                                      </p:cBhvr>
                                      <p:tavLst>
                                        <p:tav tm="0">
                                          <p:val>
                                            <p:strVal val="#ppt_y+.1"/>
                                          </p:val>
                                        </p:tav>
                                        <p:tav tm="100000">
                                          <p:val>
                                            <p:strVal val="#ppt_y"/>
                                          </p:val>
                                        </p:tav>
                                      </p:tavLst>
                                    </p:anim>
                                  </p:childTnLst>
                                </p:cTn>
                              </p:par>
                            </p:childTnLst>
                          </p:cTn>
                        </p:par>
                        <p:par>
                          <p:cTn id="42" fill="hold">
                            <p:stCondLst>
                              <p:cond delay="500"/>
                            </p:stCondLst>
                            <p:childTnLst>
                              <p:par>
                                <p:cTn id="43" presetID="22" presetClass="entr" presetSubtype="4" fill="hold" nodeType="after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wipe(down)">
                                      <p:cBhvr>
                                        <p:cTn id="45" dur="500"/>
                                        <p:tgtEl>
                                          <p:spTgt spid="46"/>
                                        </p:tgtEl>
                                      </p:cBhvr>
                                    </p:animEffect>
                                  </p:childTnLst>
                                </p:cTn>
                              </p:par>
                              <p:par>
                                <p:cTn id="46" presetID="22" presetClass="entr" presetSubtype="4" fill="hold"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down)">
                                      <p:cBhvr>
                                        <p:cTn id="48" dur="500"/>
                                        <p:tgtEl>
                                          <p:spTgt spid="47"/>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anim calcmode="lin" valueType="num">
                                      <p:cBhvr>
                                        <p:cTn id="54" dur="500" fill="hold"/>
                                        <p:tgtEl>
                                          <p:spTgt spid="11"/>
                                        </p:tgtEl>
                                        <p:attrNameLst>
                                          <p:attrName>ppt_x</p:attrName>
                                        </p:attrNameLst>
                                      </p:cBhvr>
                                      <p:tavLst>
                                        <p:tav tm="0">
                                          <p:val>
                                            <p:strVal val="#ppt_x"/>
                                          </p:val>
                                        </p:tav>
                                        <p:tav tm="100000">
                                          <p:val>
                                            <p:strVal val="#ppt_x"/>
                                          </p:val>
                                        </p:tav>
                                      </p:tavLst>
                                    </p:anim>
                                    <p:anim calcmode="lin" valueType="num">
                                      <p:cBhvr>
                                        <p:cTn id="55" dur="500" fill="hold"/>
                                        <p:tgtEl>
                                          <p:spTgt spid="11"/>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anim calcmode="lin" valueType="num">
                                      <p:cBhvr>
                                        <p:cTn id="59" dur="500" fill="hold"/>
                                        <p:tgtEl>
                                          <p:spTgt spid="17"/>
                                        </p:tgtEl>
                                        <p:attrNameLst>
                                          <p:attrName>ppt_x</p:attrName>
                                        </p:attrNameLst>
                                      </p:cBhvr>
                                      <p:tavLst>
                                        <p:tav tm="0">
                                          <p:val>
                                            <p:strVal val="#ppt_x"/>
                                          </p:val>
                                        </p:tav>
                                        <p:tav tm="100000">
                                          <p:val>
                                            <p:strVal val="#ppt_x"/>
                                          </p:val>
                                        </p:tav>
                                      </p:tavLst>
                                    </p:anim>
                                    <p:anim calcmode="lin" valueType="num">
                                      <p:cBhvr>
                                        <p:cTn id="60" dur="500" fill="hold"/>
                                        <p:tgtEl>
                                          <p:spTgt spid="17"/>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500"/>
                                        <p:tgtEl>
                                          <p:spTgt spid="33"/>
                                        </p:tgtEl>
                                      </p:cBhvr>
                                    </p:animEffect>
                                    <p:anim calcmode="lin" valueType="num">
                                      <p:cBhvr>
                                        <p:cTn id="64" dur="500" fill="hold"/>
                                        <p:tgtEl>
                                          <p:spTgt spid="33"/>
                                        </p:tgtEl>
                                        <p:attrNameLst>
                                          <p:attrName>ppt_x</p:attrName>
                                        </p:attrNameLst>
                                      </p:cBhvr>
                                      <p:tavLst>
                                        <p:tav tm="0">
                                          <p:val>
                                            <p:strVal val="#ppt_x"/>
                                          </p:val>
                                        </p:tav>
                                        <p:tav tm="100000">
                                          <p:val>
                                            <p:strVal val="#ppt_x"/>
                                          </p:val>
                                        </p:tav>
                                      </p:tavLst>
                                    </p:anim>
                                    <p:anim calcmode="lin" valueType="num">
                                      <p:cBhvr>
                                        <p:cTn id="65" dur="500" fill="hold"/>
                                        <p:tgtEl>
                                          <p:spTgt spid="33"/>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500"/>
                                        <p:tgtEl>
                                          <p:spTgt spid="34"/>
                                        </p:tgtEl>
                                      </p:cBhvr>
                                    </p:animEffect>
                                    <p:anim calcmode="lin" valueType="num">
                                      <p:cBhvr>
                                        <p:cTn id="69" dur="500" fill="hold"/>
                                        <p:tgtEl>
                                          <p:spTgt spid="34"/>
                                        </p:tgtEl>
                                        <p:attrNameLst>
                                          <p:attrName>ppt_x</p:attrName>
                                        </p:attrNameLst>
                                      </p:cBhvr>
                                      <p:tavLst>
                                        <p:tav tm="0">
                                          <p:val>
                                            <p:strVal val="#ppt_x"/>
                                          </p:val>
                                        </p:tav>
                                        <p:tav tm="100000">
                                          <p:val>
                                            <p:strVal val="#ppt_x"/>
                                          </p:val>
                                        </p:tav>
                                      </p:tavLst>
                                    </p:anim>
                                    <p:anim calcmode="lin" valueType="num">
                                      <p:cBhvr>
                                        <p:cTn id="70" dur="500" fill="hold"/>
                                        <p:tgtEl>
                                          <p:spTgt spid="34"/>
                                        </p:tgtEl>
                                        <p:attrNameLst>
                                          <p:attrName>ppt_y</p:attrName>
                                        </p:attrNameLst>
                                      </p:cBhvr>
                                      <p:tavLst>
                                        <p:tav tm="0">
                                          <p:val>
                                            <p:strVal val="#ppt_y+.1"/>
                                          </p:val>
                                        </p:tav>
                                        <p:tav tm="100000">
                                          <p:val>
                                            <p:strVal val="#ppt_y"/>
                                          </p:val>
                                        </p:tav>
                                      </p:tavLst>
                                    </p:anim>
                                  </p:childTnLst>
                                </p:cTn>
                              </p:par>
                            </p:childTnLst>
                          </p:cTn>
                        </p:par>
                        <p:par>
                          <p:cTn id="71" fill="hold">
                            <p:stCondLst>
                              <p:cond delay="500"/>
                            </p:stCondLst>
                            <p:childTnLst>
                              <p:par>
                                <p:cTn id="72" presetID="22" presetClass="entr" presetSubtype="8"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wipe(left)">
                                      <p:cBhvr>
                                        <p:cTn id="74" dur="500"/>
                                        <p:tgtEl>
                                          <p:spTgt spid="58"/>
                                        </p:tgtEl>
                                      </p:cBhvr>
                                    </p:animEffect>
                                  </p:childTnLst>
                                </p:cTn>
                              </p:par>
                              <p:par>
                                <p:cTn id="75" presetID="22" presetClass="entr" presetSubtype="8" fill="hold" nodeType="with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wipe(left)">
                                      <p:cBhvr>
                                        <p:cTn id="77" dur="500"/>
                                        <p:tgtEl>
                                          <p:spTgt spid="61"/>
                                        </p:tgtEl>
                                      </p:cBhvr>
                                    </p:animEffect>
                                  </p:childTnLst>
                                </p:cTn>
                              </p:par>
                              <p:par>
                                <p:cTn id="78" presetID="22" presetClass="entr" presetSubtype="8" fill="hold" nodeType="withEffect">
                                  <p:stCondLst>
                                    <p:cond delay="0"/>
                                  </p:stCondLst>
                                  <p:childTnLst>
                                    <p:set>
                                      <p:cBhvr>
                                        <p:cTn id="79" dur="1" fill="hold">
                                          <p:stCondLst>
                                            <p:cond delay="0"/>
                                          </p:stCondLst>
                                        </p:cTn>
                                        <p:tgtEl>
                                          <p:spTgt spid="62"/>
                                        </p:tgtEl>
                                        <p:attrNameLst>
                                          <p:attrName>style.visibility</p:attrName>
                                        </p:attrNameLst>
                                      </p:cBhvr>
                                      <p:to>
                                        <p:strVal val="visible"/>
                                      </p:to>
                                    </p:set>
                                    <p:animEffect transition="in" filter="wipe(left)">
                                      <p:cBhvr>
                                        <p:cTn id="80" dur="500"/>
                                        <p:tgtEl>
                                          <p:spTgt spid="62"/>
                                        </p:tgtEl>
                                      </p:cBhvr>
                                    </p:animEffect>
                                  </p:childTnLst>
                                </p:cTn>
                              </p:par>
                              <p:par>
                                <p:cTn id="81" presetID="22" presetClass="entr" presetSubtype="8" fill="hold" nodeType="with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wipe(left)">
                                      <p:cBhvr>
                                        <p:cTn id="83" dur="500"/>
                                        <p:tgtEl>
                                          <p:spTgt spid="63"/>
                                        </p:tgtEl>
                                      </p:cBhvr>
                                    </p:animEffec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500"/>
                                        <p:tgtEl>
                                          <p:spTgt spid="35"/>
                                        </p:tgtEl>
                                      </p:cBhvr>
                                    </p:animEffect>
                                    <p:anim calcmode="lin" valueType="num">
                                      <p:cBhvr>
                                        <p:cTn id="89" dur="500" fill="hold"/>
                                        <p:tgtEl>
                                          <p:spTgt spid="35"/>
                                        </p:tgtEl>
                                        <p:attrNameLst>
                                          <p:attrName>ppt_x</p:attrName>
                                        </p:attrNameLst>
                                      </p:cBhvr>
                                      <p:tavLst>
                                        <p:tav tm="0">
                                          <p:val>
                                            <p:strVal val="#ppt_x"/>
                                          </p:val>
                                        </p:tav>
                                        <p:tav tm="100000">
                                          <p:val>
                                            <p:strVal val="#ppt_x"/>
                                          </p:val>
                                        </p:tav>
                                      </p:tavLst>
                                    </p:anim>
                                    <p:anim calcmode="lin" valueType="num">
                                      <p:cBhvr>
                                        <p:cTn id="90" dur="500" fill="hold"/>
                                        <p:tgtEl>
                                          <p:spTgt spid="35"/>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anim calcmode="lin" valueType="num">
                                      <p:cBhvr>
                                        <p:cTn id="94" dur="500" fill="hold"/>
                                        <p:tgtEl>
                                          <p:spTgt spid="36"/>
                                        </p:tgtEl>
                                        <p:attrNameLst>
                                          <p:attrName>ppt_x</p:attrName>
                                        </p:attrNameLst>
                                      </p:cBhvr>
                                      <p:tavLst>
                                        <p:tav tm="0">
                                          <p:val>
                                            <p:strVal val="#ppt_x"/>
                                          </p:val>
                                        </p:tav>
                                        <p:tav tm="100000">
                                          <p:val>
                                            <p:strVal val="#ppt_x"/>
                                          </p:val>
                                        </p:tav>
                                      </p:tavLst>
                                    </p:anim>
                                    <p:anim calcmode="lin" valueType="num">
                                      <p:cBhvr>
                                        <p:cTn id="95" dur="500" fill="hold"/>
                                        <p:tgtEl>
                                          <p:spTgt spid="36"/>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fade">
                                      <p:cBhvr>
                                        <p:cTn id="98" dur="500"/>
                                        <p:tgtEl>
                                          <p:spTgt spid="37"/>
                                        </p:tgtEl>
                                      </p:cBhvr>
                                    </p:animEffect>
                                    <p:anim calcmode="lin" valueType="num">
                                      <p:cBhvr>
                                        <p:cTn id="99" dur="500" fill="hold"/>
                                        <p:tgtEl>
                                          <p:spTgt spid="37"/>
                                        </p:tgtEl>
                                        <p:attrNameLst>
                                          <p:attrName>ppt_x</p:attrName>
                                        </p:attrNameLst>
                                      </p:cBhvr>
                                      <p:tavLst>
                                        <p:tav tm="0">
                                          <p:val>
                                            <p:strVal val="#ppt_x"/>
                                          </p:val>
                                        </p:tav>
                                        <p:tav tm="100000">
                                          <p:val>
                                            <p:strVal val="#ppt_x"/>
                                          </p:val>
                                        </p:tav>
                                      </p:tavLst>
                                    </p:anim>
                                    <p:anim calcmode="lin" valueType="num">
                                      <p:cBhvr>
                                        <p:cTn id="100" dur="500" fill="hold"/>
                                        <p:tgtEl>
                                          <p:spTgt spid="37"/>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500"/>
                                        <p:tgtEl>
                                          <p:spTgt spid="38"/>
                                        </p:tgtEl>
                                      </p:cBhvr>
                                    </p:animEffect>
                                    <p:anim calcmode="lin" valueType="num">
                                      <p:cBhvr>
                                        <p:cTn id="104" dur="500" fill="hold"/>
                                        <p:tgtEl>
                                          <p:spTgt spid="38"/>
                                        </p:tgtEl>
                                        <p:attrNameLst>
                                          <p:attrName>ppt_x</p:attrName>
                                        </p:attrNameLst>
                                      </p:cBhvr>
                                      <p:tavLst>
                                        <p:tav tm="0">
                                          <p:val>
                                            <p:strVal val="#ppt_x"/>
                                          </p:val>
                                        </p:tav>
                                        <p:tav tm="100000">
                                          <p:val>
                                            <p:strVal val="#ppt_x"/>
                                          </p:val>
                                        </p:tav>
                                      </p:tavLst>
                                    </p:anim>
                                    <p:anim calcmode="lin" valueType="num">
                                      <p:cBhvr>
                                        <p:cTn id="105" dur="500" fill="hold"/>
                                        <p:tgtEl>
                                          <p:spTgt spid="38"/>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500"/>
                                        <p:tgtEl>
                                          <p:spTgt spid="39"/>
                                        </p:tgtEl>
                                      </p:cBhvr>
                                    </p:animEffect>
                                    <p:anim calcmode="lin" valueType="num">
                                      <p:cBhvr>
                                        <p:cTn id="109" dur="500" fill="hold"/>
                                        <p:tgtEl>
                                          <p:spTgt spid="39"/>
                                        </p:tgtEl>
                                        <p:attrNameLst>
                                          <p:attrName>ppt_x</p:attrName>
                                        </p:attrNameLst>
                                      </p:cBhvr>
                                      <p:tavLst>
                                        <p:tav tm="0">
                                          <p:val>
                                            <p:strVal val="#ppt_x"/>
                                          </p:val>
                                        </p:tav>
                                        <p:tav tm="100000">
                                          <p:val>
                                            <p:strVal val="#ppt_x"/>
                                          </p:val>
                                        </p:tav>
                                      </p:tavLst>
                                    </p:anim>
                                    <p:anim calcmode="lin" valueType="num">
                                      <p:cBhvr>
                                        <p:cTn id="110" dur="500" fill="hold"/>
                                        <p:tgtEl>
                                          <p:spTgt spid="39"/>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0"/>
                                  </p:stCondLst>
                                  <p:childTnLst>
                                    <p:set>
                                      <p:cBhvr>
                                        <p:cTn id="112" dur="1" fill="hold">
                                          <p:stCondLst>
                                            <p:cond delay="0"/>
                                          </p:stCondLst>
                                        </p:cTn>
                                        <p:tgtEl>
                                          <p:spTgt spid="40"/>
                                        </p:tgtEl>
                                        <p:attrNameLst>
                                          <p:attrName>style.visibility</p:attrName>
                                        </p:attrNameLst>
                                      </p:cBhvr>
                                      <p:to>
                                        <p:strVal val="visible"/>
                                      </p:to>
                                    </p:set>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strVal val="#ppt_x"/>
                                          </p:val>
                                        </p:tav>
                                        <p:tav tm="100000">
                                          <p:val>
                                            <p:strVal val="#ppt_x"/>
                                          </p:val>
                                        </p:tav>
                                      </p:tavLst>
                                    </p:anim>
                                    <p:anim calcmode="lin" valueType="num">
                                      <p:cBhvr>
                                        <p:cTn id="115" dur="500" fill="hold"/>
                                        <p:tgtEl>
                                          <p:spTgt spid="40"/>
                                        </p:tgtEl>
                                        <p:attrNameLst>
                                          <p:attrName>ppt_y</p:attrName>
                                        </p:attrNameLst>
                                      </p:cBhvr>
                                      <p:tavLst>
                                        <p:tav tm="0">
                                          <p:val>
                                            <p:strVal val="#ppt_y+.1"/>
                                          </p:val>
                                        </p:tav>
                                        <p:tav tm="100000">
                                          <p:val>
                                            <p:strVal val="#ppt_y"/>
                                          </p:val>
                                        </p:tav>
                                      </p:tavLst>
                                    </p:anim>
                                  </p:childTnLst>
                                </p:cTn>
                              </p:par>
                            </p:childTnLst>
                          </p:cTn>
                        </p:par>
                        <p:par>
                          <p:cTn id="116" fill="hold">
                            <p:stCondLst>
                              <p:cond delay="500"/>
                            </p:stCondLst>
                            <p:childTnLst>
                              <p:par>
                                <p:cTn id="117" presetID="22" presetClass="entr" presetSubtype="1" fill="hold"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wipe(up)">
                                      <p:cBhvr>
                                        <p:cTn id="119" dur="500"/>
                                        <p:tgtEl>
                                          <p:spTgt spid="70"/>
                                        </p:tgtEl>
                                      </p:cBhvr>
                                    </p:animEffect>
                                  </p:childTnLst>
                                </p:cTn>
                              </p:par>
                              <p:par>
                                <p:cTn id="120" presetID="22" presetClass="entr" presetSubtype="1" fill="hold" nodeType="withEffect">
                                  <p:stCondLst>
                                    <p:cond delay="0"/>
                                  </p:stCondLst>
                                  <p:childTnLst>
                                    <p:set>
                                      <p:cBhvr>
                                        <p:cTn id="121" dur="1" fill="hold">
                                          <p:stCondLst>
                                            <p:cond delay="0"/>
                                          </p:stCondLst>
                                        </p:cTn>
                                        <p:tgtEl>
                                          <p:spTgt spid="73"/>
                                        </p:tgtEl>
                                        <p:attrNameLst>
                                          <p:attrName>style.visibility</p:attrName>
                                        </p:attrNameLst>
                                      </p:cBhvr>
                                      <p:to>
                                        <p:strVal val="visible"/>
                                      </p:to>
                                    </p:set>
                                    <p:animEffect transition="in" filter="wipe(up)">
                                      <p:cBhvr>
                                        <p:cTn id="122" dur="500"/>
                                        <p:tgtEl>
                                          <p:spTgt spid="73"/>
                                        </p:tgtEl>
                                      </p:cBhvr>
                                    </p:animEffect>
                                  </p:childTnLst>
                                </p:cTn>
                              </p:par>
                              <p:par>
                                <p:cTn id="123" presetID="22" presetClass="entr" presetSubtype="1" fill="hold" nodeType="withEffect">
                                  <p:stCondLst>
                                    <p:cond delay="0"/>
                                  </p:stCondLst>
                                  <p:childTnLst>
                                    <p:set>
                                      <p:cBhvr>
                                        <p:cTn id="124" dur="1" fill="hold">
                                          <p:stCondLst>
                                            <p:cond delay="0"/>
                                          </p:stCondLst>
                                        </p:cTn>
                                        <p:tgtEl>
                                          <p:spTgt spid="74"/>
                                        </p:tgtEl>
                                        <p:attrNameLst>
                                          <p:attrName>style.visibility</p:attrName>
                                        </p:attrNameLst>
                                      </p:cBhvr>
                                      <p:to>
                                        <p:strVal val="visible"/>
                                      </p:to>
                                    </p:set>
                                    <p:animEffect transition="in" filter="wipe(up)">
                                      <p:cBhvr>
                                        <p:cTn id="125" dur="500"/>
                                        <p:tgtEl>
                                          <p:spTgt spid="74"/>
                                        </p:tgtEl>
                                      </p:cBhvr>
                                    </p:animEffect>
                                  </p:childTnLst>
                                </p:cTn>
                              </p:par>
                              <p:par>
                                <p:cTn id="126" presetID="22" presetClass="entr" presetSubtype="1" fill="hold" nodeType="withEffect">
                                  <p:stCondLst>
                                    <p:cond delay="0"/>
                                  </p:stCondLst>
                                  <p:childTnLst>
                                    <p:set>
                                      <p:cBhvr>
                                        <p:cTn id="127" dur="1" fill="hold">
                                          <p:stCondLst>
                                            <p:cond delay="0"/>
                                          </p:stCondLst>
                                        </p:cTn>
                                        <p:tgtEl>
                                          <p:spTgt spid="75"/>
                                        </p:tgtEl>
                                        <p:attrNameLst>
                                          <p:attrName>style.visibility</p:attrName>
                                        </p:attrNameLst>
                                      </p:cBhvr>
                                      <p:to>
                                        <p:strVal val="visible"/>
                                      </p:to>
                                    </p:set>
                                    <p:animEffect transition="in" filter="wipe(up)">
                                      <p:cBhvr>
                                        <p:cTn id="128" dur="500"/>
                                        <p:tgtEl>
                                          <p:spTgt spid="75"/>
                                        </p:tgtEl>
                                      </p:cBhvr>
                                    </p:animEffect>
                                  </p:childTnLst>
                                </p:cTn>
                              </p:par>
                              <p:par>
                                <p:cTn id="129" presetID="22" presetClass="entr" presetSubtype="1" fill="hold" nodeType="withEffect">
                                  <p:stCondLst>
                                    <p:cond delay="0"/>
                                  </p:stCondLst>
                                  <p:childTnLst>
                                    <p:set>
                                      <p:cBhvr>
                                        <p:cTn id="130" dur="1" fill="hold">
                                          <p:stCondLst>
                                            <p:cond delay="0"/>
                                          </p:stCondLst>
                                        </p:cTn>
                                        <p:tgtEl>
                                          <p:spTgt spid="76"/>
                                        </p:tgtEl>
                                        <p:attrNameLst>
                                          <p:attrName>style.visibility</p:attrName>
                                        </p:attrNameLst>
                                      </p:cBhvr>
                                      <p:to>
                                        <p:strVal val="visible"/>
                                      </p:to>
                                    </p:set>
                                    <p:animEffect transition="in" filter="wipe(up)">
                                      <p:cBhvr>
                                        <p:cTn id="131" dur="500"/>
                                        <p:tgtEl>
                                          <p:spTgt spid="76"/>
                                        </p:tgtEl>
                                      </p:cBhvr>
                                    </p:animEffect>
                                  </p:childTnLst>
                                </p:cTn>
                              </p:par>
                              <p:par>
                                <p:cTn id="132" presetID="22" presetClass="entr" presetSubtype="1" fill="hold" nodeType="withEffect">
                                  <p:stCondLst>
                                    <p:cond delay="0"/>
                                  </p:stCondLst>
                                  <p:childTnLst>
                                    <p:set>
                                      <p:cBhvr>
                                        <p:cTn id="133" dur="1" fill="hold">
                                          <p:stCondLst>
                                            <p:cond delay="0"/>
                                          </p:stCondLst>
                                        </p:cTn>
                                        <p:tgtEl>
                                          <p:spTgt spid="77"/>
                                        </p:tgtEl>
                                        <p:attrNameLst>
                                          <p:attrName>style.visibility</p:attrName>
                                        </p:attrNameLst>
                                      </p:cBhvr>
                                      <p:to>
                                        <p:strVal val="visible"/>
                                      </p:to>
                                    </p:set>
                                    <p:animEffect transition="in" filter="wipe(up)">
                                      <p:cBhvr>
                                        <p:cTn id="134" dur="500"/>
                                        <p:tgtEl>
                                          <p:spTgt spid="77"/>
                                        </p:tgtEl>
                                      </p:cBhvr>
                                    </p:animEffect>
                                  </p:childTnLst>
                                </p:cTn>
                              </p:par>
                            </p:childTnLst>
                          </p:cTn>
                        </p:par>
                      </p:childTnLst>
                    </p:cTn>
                  </p:par>
                  <p:par>
                    <p:cTn id="135" fill="hold">
                      <p:stCondLst>
                        <p:cond delay="indefinite"/>
                      </p:stCondLst>
                      <p:childTnLst>
                        <p:par>
                          <p:cTn id="136" fill="hold">
                            <p:stCondLst>
                              <p:cond delay="0"/>
                            </p:stCondLst>
                            <p:childTnLst>
                              <p:par>
                                <p:cTn id="137" presetID="42" presetClass="entr" presetSubtype="0" fill="hold" nodeType="clickEffect">
                                  <p:stCondLst>
                                    <p:cond delay="0"/>
                                  </p:stCondLst>
                                  <p:childTnLst>
                                    <p:set>
                                      <p:cBhvr>
                                        <p:cTn id="138" dur="1" fill="hold">
                                          <p:stCondLst>
                                            <p:cond delay="0"/>
                                          </p:stCondLst>
                                        </p:cTn>
                                        <p:tgtEl>
                                          <p:spTgt spid="90"/>
                                        </p:tgtEl>
                                        <p:attrNameLst>
                                          <p:attrName>style.visibility</p:attrName>
                                        </p:attrNameLst>
                                      </p:cBhvr>
                                      <p:to>
                                        <p:strVal val="visible"/>
                                      </p:to>
                                    </p:set>
                                    <p:animEffect transition="in" filter="fade">
                                      <p:cBhvr>
                                        <p:cTn id="139" dur="500"/>
                                        <p:tgtEl>
                                          <p:spTgt spid="90"/>
                                        </p:tgtEl>
                                      </p:cBhvr>
                                    </p:animEffect>
                                    <p:anim calcmode="lin" valueType="num">
                                      <p:cBhvr>
                                        <p:cTn id="140" dur="500" fill="hold"/>
                                        <p:tgtEl>
                                          <p:spTgt spid="90"/>
                                        </p:tgtEl>
                                        <p:attrNameLst>
                                          <p:attrName>ppt_x</p:attrName>
                                        </p:attrNameLst>
                                      </p:cBhvr>
                                      <p:tavLst>
                                        <p:tav tm="0">
                                          <p:val>
                                            <p:strVal val="#ppt_x"/>
                                          </p:val>
                                        </p:tav>
                                        <p:tav tm="100000">
                                          <p:val>
                                            <p:strVal val="#ppt_x"/>
                                          </p:val>
                                        </p:tav>
                                      </p:tavLst>
                                    </p:anim>
                                    <p:anim calcmode="lin" valueType="num">
                                      <p:cBhvr>
                                        <p:cTn id="141" dur="5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Content Placeholder 19"/>
          <p:cNvPicPr>
            <a:picLocks noChangeAspect="1"/>
          </p:cNvPicPr>
          <p:nvPr/>
        </p:nvPicPr>
        <p:blipFill>
          <a:blip r:embed="rId2">
            <a:extLst>
              <a:ext uri="{28A0092B-C50C-407E-A947-70E740481C1C}">
                <a14:useLocalDpi xmlns:a14="http://schemas.microsoft.com/office/drawing/2010/main" val="0"/>
              </a:ext>
            </a:extLst>
          </a:blip>
          <a:srcRect/>
          <a:stretch/>
        </p:blipFill>
        <p:spPr>
          <a:xfrm>
            <a:off x="1634120" y="4428536"/>
            <a:ext cx="1009128" cy="1009128"/>
          </a:xfrm>
          <a:prstGeom prst="rect">
            <a:avLst/>
          </a:prstGeom>
        </p:spPr>
      </p:pic>
      <p:sp>
        <p:nvSpPr>
          <p:cNvPr id="5" name="Title 4"/>
          <p:cNvSpPr>
            <a:spLocks noGrp="1"/>
          </p:cNvSpPr>
          <p:nvPr>
            <p:ph type="title"/>
          </p:nvPr>
        </p:nvSpPr>
        <p:spPr/>
        <p:txBody>
          <a:bodyPr>
            <a:normAutofit/>
          </a:bodyPr>
          <a:lstStyle/>
          <a:p>
            <a:r>
              <a:rPr lang="en-US" dirty="0"/>
              <a:t>IP Multicast Streaming Video</a:t>
            </a:r>
          </a:p>
        </p:txBody>
      </p:sp>
      <p:sp>
        <p:nvSpPr>
          <p:cNvPr id="4" name="Slide Number Placeholder 3"/>
          <p:cNvSpPr>
            <a:spLocks noGrp="1"/>
          </p:cNvSpPr>
          <p:nvPr>
            <p:ph type="sldNum" sz="quarter" idx="12"/>
          </p:nvPr>
        </p:nvSpPr>
        <p:spPr/>
        <p:txBody>
          <a:bodyPr>
            <a:normAutofit fontScale="92500" lnSpcReduction="20000"/>
          </a:bodyPr>
          <a:lstStyle/>
          <a:p>
            <a:fld id="{283B9EA5-CE9A-4950-A80C-5ADF06B45BB8}" type="slidenum">
              <a:rPr lang="en-US" smtClean="0"/>
              <a:t>34</a:t>
            </a:fld>
            <a:endParaRPr lang="en-US"/>
          </a:p>
        </p:txBody>
      </p:sp>
      <p:pic>
        <p:nvPicPr>
          <p:cNvPr id="6"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3170" y="3785018"/>
            <a:ext cx="850353" cy="850353"/>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9820" y="2017091"/>
            <a:ext cx="616648" cy="616648"/>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8248" y="2005465"/>
            <a:ext cx="616648" cy="61664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1687899" y="3323353"/>
            <a:ext cx="1002197" cy="461665"/>
          </a:xfrm>
          <a:prstGeom prst="rect">
            <a:avLst/>
          </a:prstGeom>
          <a:noFill/>
        </p:spPr>
        <p:txBody>
          <a:bodyPr wrap="none" rtlCol="0">
            <a:spAutoFit/>
          </a:bodyPr>
          <a:lstStyle/>
          <a:p>
            <a:r>
              <a:rPr lang="en-US" sz="2400" dirty="0"/>
              <a:t>Source</a:t>
            </a:r>
          </a:p>
        </p:txBody>
      </p:sp>
      <p:pic>
        <p:nvPicPr>
          <p:cNvPr id="11"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497" y="2888231"/>
            <a:ext cx="616648" cy="616648"/>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3668" y="2017091"/>
            <a:ext cx="616648" cy="616648"/>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8431" y="2017091"/>
            <a:ext cx="616648" cy="616648"/>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4896" y="2017091"/>
            <a:ext cx="616648" cy="616648"/>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497" y="3606687"/>
            <a:ext cx="616648" cy="616648"/>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0316" y="2017091"/>
            <a:ext cx="616648" cy="616648"/>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497" y="5143811"/>
            <a:ext cx="616648" cy="616648"/>
          </a:xfrm>
          <a:prstGeom prst="rect">
            <a:avLst/>
          </a:prstGeom>
          <a:noFill/>
          <a:extLst>
            <a:ext uri="{909E8E84-426E-40dd-AFC4-6F175D3DCCD1}">
              <a14:hiddenFill xmlns:a14="http://schemas.microsoft.com/office/drawing/2010/main" xmlns="">
                <a:solidFill>
                  <a:srgbClr val="FFFFFF"/>
                </a:solidFill>
              </a14:hiddenFill>
            </a:ext>
          </a:extLst>
        </p:spPr>
      </p:pic>
      <p:pic>
        <p:nvPicPr>
          <p:cNvPr id="34"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497" y="4428536"/>
            <a:ext cx="616648" cy="616648"/>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8248" y="5967293"/>
            <a:ext cx="616648" cy="616648"/>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4896" y="5967293"/>
            <a:ext cx="616648" cy="616648"/>
          </a:xfrm>
          <a:prstGeom prst="rect">
            <a:avLst/>
          </a:prstGeom>
          <a:noFill/>
          <a:extLst>
            <a:ext uri="{909E8E84-426E-40dd-AFC4-6F175D3DCCD1}">
              <a14:hiddenFill xmlns:a14="http://schemas.microsoft.com/office/drawing/2010/main" xmlns="">
                <a:solidFill>
                  <a:srgbClr val="FFFFFF"/>
                </a:solidFill>
              </a14:hiddenFill>
            </a:ext>
          </a:extLst>
        </p:spPr>
      </p:pic>
      <p:pic>
        <p:nvPicPr>
          <p:cNvPr id="37"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9820" y="5967293"/>
            <a:ext cx="616648" cy="616648"/>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6468" y="5967293"/>
            <a:ext cx="616648" cy="616648"/>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3668" y="5967293"/>
            <a:ext cx="616648" cy="616648"/>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0316" y="5967293"/>
            <a:ext cx="616648" cy="616648"/>
          </a:xfrm>
          <a:prstGeom prst="rect">
            <a:avLst/>
          </a:prstGeom>
          <a:noFill/>
          <a:extLst>
            <a:ext uri="{909E8E84-426E-40dd-AFC4-6F175D3DCCD1}">
              <a14:hiddenFill xmlns:a14="http://schemas.microsoft.com/office/drawing/2010/main" xmlns="">
                <a:solidFill>
                  <a:srgbClr val="FFFFFF"/>
                </a:solidFill>
              </a14:hiddenFill>
            </a:ext>
          </a:extLst>
        </p:spPr>
      </p:pic>
      <p:cxnSp>
        <p:nvCxnSpPr>
          <p:cNvPr id="42" name="Straight Arrow Connector 41"/>
          <p:cNvCxnSpPr>
            <a:stCxn id="50" idx="0"/>
            <a:endCxn id="8" idx="2"/>
          </p:cNvCxnSpPr>
          <p:nvPr/>
        </p:nvCxnSpPr>
        <p:spPr>
          <a:xfrm flipH="1" flipV="1">
            <a:off x="3496573" y="2622114"/>
            <a:ext cx="253887" cy="61130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50" idx="0"/>
            <a:endCxn id="16" idx="2"/>
          </p:cNvCxnSpPr>
          <p:nvPr/>
        </p:nvCxnSpPr>
        <p:spPr>
          <a:xfrm flipV="1">
            <a:off x="3750457" y="2633739"/>
            <a:ext cx="362763" cy="59967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1" idx="0"/>
            <a:endCxn id="7" idx="2"/>
          </p:cNvCxnSpPr>
          <p:nvPr/>
        </p:nvCxnSpPr>
        <p:spPr>
          <a:xfrm flipH="1" flipV="1">
            <a:off x="5728145" y="2633739"/>
            <a:ext cx="308324" cy="64898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51" idx="0"/>
            <a:endCxn id="15" idx="2"/>
          </p:cNvCxnSpPr>
          <p:nvPr/>
        </p:nvCxnSpPr>
        <p:spPr>
          <a:xfrm flipV="1">
            <a:off x="6036470" y="2633739"/>
            <a:ext cx="350287" cy="64898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52" idx="0"/>
            <a:endCxn id="12" idx="2"/>
          </p:cNvCxnSpPr>
          <p:nvPr/>
        </p:nvCxnSpPr>
        <p:spPr>
          <a:xfrm flipH="1" flipV="1">
            <a:off x="8001993" y="2633739"/>
            <a:ext cx="217039" cy="64898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52" idx="0"/>
            <a:endCxn id="18" idx="2"/>
          </p:cNvCxnSpPr>
          <p:nvPr/>
        </p:nvCxnSpPr>
        <p:spPr>
          <a:xfrm flipV="1">
            <a:off x="8219029" y="2633739"/>
            <a:ext cx="399611" cy="64898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3" idx="3"/>
            <a:endCxn id="11" idx="1"/>
          </p:cNvCxnSpPr>
          <p:nvPr/>
        </p:nvCxnSpPr>
        <p:spPr>
          <a:xfrm flipV="1">
            <a:off x="8734150" y="3196555"/>
            <a:ext cx="1201348" cy="167579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3" idx="3"/>
            <a:endCxn id="17" idx="1"/>
          </p:cNvCxnSpPr>
          <p:nvPr/>
        </p:nvCxnSpPr>
        <p:spPr>
          <a:xfrm flipV="1">
            <a:off x="8734150" y="3915011"/>
            <a:ext cx="1201348" cy="95733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3" idx="3"/>
            <a:endCxn id="34" idx="1"/>
          </p:cNvCxnSpPr>
          <p:nvPr/>
        </p:nvCxnSpPr>
        <p:spPr>
          <a:xfrm flipV="1">
            <a:off x="8734150" y="4736861"/>
            <a:ext cx="1201348" cy="13548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53" idx="3"/>
            <a:endCxn id="33" idx="1"/>
          </p:cNvCxnSpPr>
          <p:nvPr/>
        </p:nvCxnSpPr>
        <p:spPr>
          <a:xfrm>
            <a:off x="8734150" y="4872349"/>
            <a:ext cx="1201348" cy="5797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48" idx="2"/>
            <a:endCxn id="35" idx="0"/>
          </p:cNvCxnSpPr>
          <p:nvPr/>
        </p:nvCxnSpPr>
        <p:spPr>
          <a:xfrm flipH="1">
            <a:off x="3496573" y="5450186"/>
            <a:ext cx="1294289" cy="51710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48" idx="2"/>
            <a:endCxn id="36" idx="0"/>
          </p:cNvCxnSpPr>
          <p:nvPr/>
        </p:nvCxnSpPr>
        <p:spPr>
          <a:xfrm flipH="1">
            <a:off x="4113221" y="5450186"/>
            <a:ext cx="677641" cy="51710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48" idx="2"/>
            <a:endCxn id="37" idx="0"/>
          </p:cNvCxnSpPr>
          <p:nvPr/>
        </p:nvCxnSpPr>
        <p:spPr>
          <a:xfrm>
            <a:off x="4790861" y="5450186"/>
            <a:ext cx="937283" cy="51710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48" idx="2"/>
            <a:endCxn id="38" idx="0"/>
          </p:cNvCxnSpPr>
          <p:nvPr/>
        </p:nvCxnSpPr>
        <p:spPr>
          <a:xfrm>
            <a:off x="4790861" y="5450186"/>
            <a:ext cx="1553931" cy="51710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53" idx="2"/>
            <a:endCxn id="39" idx="0"/>
          </p:cNvCxnSpPr>
          <p:nvPr/>
        </p:nvCxnSpPr>
        <p:spPr>
          <a:xfrm flipH="1">
            <a:off x="8001993" y="5143811"/>
            <a:ext cx="271783" cy="82348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53" idx="2"/>
            <a:endCxn id="40" idx="0"/>
          </p:cNvCxnSpPr>
          <p:nvPr/>
        </p:nvCxnSpPr>
        <p:spPr>
          <a:xfrm>
            <a:off x="8273773" y="5143811"/>
            <a:ext cx="344867" cy="82348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48" name="Picture 2" descr="C:\Users\t0ph3r\Documents\CS 4700\assets\Ro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0486" y="4907260"/>
            <a:ext cx="920751"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50" name="Picture 2" descr="C:\Users\t0ph3r\Documents\CS 4700\assets\Ro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0083" y="3233416"/>
            <a:ext cx="920751"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51" name="Picture 2" descr="C:\Users\t0ph3r\Documents\CS 4700\assets\Ro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6094" y="3282722"/>
            <a:ext cx="920751"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52" name="Picture 2" descr="C:\Users\t0ph3r\Documents\CS 4700\assets\Ro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8655" y="3282722"/>
            <a:ext cx="920751"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53" name="Picture 2" descr="C:\Users\t0ph3r\Documents\CS 4700\assets\Ro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3399" y="4600887"/>
            <a:ext cx="920751" cy="54292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64" name="Straight Arrow Connector 63"/>
          <p:cNvCxnSpPr>
            <a:stCxn id="6" idx="3"/>
            <a:endCxn id="50" idx="2"/>
          </p:cNvCxnSpPr>
          <p:nvPr/>
        </p:nvCxnSpPr>
        <p:spPr>
          <a:xfrm flipV="1">
            <a:off x="2693523" y="3776341"/>
            <a:ext cx="1056936" cy="43385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50" idx="3"/>
            <a:endCxn id="51" idx="1"/>
          </p:cNvCxnSpPr>
          <p:nvPr/>
        </p:nvCxnSpPr>
        <p:spPr>
          <a:xfrm>
            <a:off x="4210834" y="3504877"/>
            <a:ext cx="1365260" cy="4930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51" idx="3"/>
            <a:endCxn id="52" idx="1"/>
          </p:cNvCxnSpPr>
          <p:nvPr/>
        </p:nvCxnSpPr>
        <p:spPr>
          <a:xfrm>
            <a:off x="6496843" y="3554184"/>
            <a:ext cx="1261812"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51" idx="2"/>
            <a:endCxn id="48" idx="0"/>
          </p:cNvCxnSpPr>
          <p:nvPr/>
        </p:nvCxnSpPr>
        <p:spPr>
          <a:xfrm flipH="1">
            <a:off x="4790862" y="3825646"/>
            <a:ext cx="1245607" cy="108161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52" idx="2"/>
            <a:endCxn id="53" idx="0"/>
          </p:cNvCxnSpPr>
          <p:nvPr/>
        </p:nvCxnSpPr>
        <p:spPr>
          <a:xfrm>
            <a:off x="8219031" y="3825647"/>
            <a:ext cx="54744" cy="77524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nvGrpSpPr>
          <p:cNvPr id="82" name="Group 81"/>
          <p:cNvGrpSpPr/>
          <p:nvPr/>
        </p:nvGrpSpPr>
        <p:grpSpPr>
          <a:xfrm>
            <a:off x="4186531" y="3836325"/>
            <a:ext cx="6307640" cy="2072049"/>
            <a:chOff x="414979" y="3333623"/>
            <a:chExt cx="8263530" cy="1534811"/>
          </a:xfrm>
        </p:grpSpPr>
        <p:sp>
          <p:nvSpPr>
            <p:cNvPr id="83" name="Rectangle 82"/>
            <p:cNvSpPr/>
            <p:nvPr/>
          </p:nvSpPr>
          <p:spPr>
            <a:xfrm>
              <a:off x="414979" y="3333623"/>
              <a:ext cx="8263530" cy="1523216"/>
            </a:xfrm>
            <a:prstGeom prst="rect">
              <a:avLst/>
            </a:prstGeom>
            <a:ln w="57150">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4" name="Content Placeholder 2"/>
            <p:cNvSpPr txBox="1">
              <a:spLocks/>
            </p:cNvSpPr>
            <p:nvPr/>
          </p:nvSpPr>
          <p:spPr>
            <a:xfrm>
              <a:off x="514376" y="3399955"/>
              <a:ext cx="8118848" cy="146847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
                  <a:schemeClr val="bg1"/>
                </a:buClr>
              </a:pPr>
              <a:r>
                <a:rPr lang="en-US" sz="2800" dirty="0">
                  <a:solidFill>
                    <a:schemeClr val="bg1"/>
                  </a:solidFill>
                </a:rPr>
                <a:t>Much better scalability</a:t>
              </a:r>
            </a:p>
            <a:p>
              <a:pPr>
                <a:buClr>
                  <a:schemeClr val="bg1"/>
                </a:buClr>
              </a:pPr>
              <a:r>
                <a:rPr lang="en-US" sz="2800" dirty="0">
                  <a:solidFill>
                    <a:schemeClr val="bg1"/>
                  </a:solidFill>
                </a:rPr>
                <a:t>IP multicast not deployed in reality</a:t>
              </a:r>
            </a:p>
            <a:p>
              <a:pPr lvl="1">
                <a:buClr>
                  <a:schemeClr val="bg1"/>
                </a:buClr>
              </a:pPr>
              <a:r>
                <a:rPr lang="en-US" dirty="0">
                  <a:solidFill>
                    <a:schemeClr val="bg1"/>
                  </a:solidFill>
                </a:rPr>
                <a:t>Good luck trying to make it work on the Internet</a:t>
              </a:r>
            </a:p>
            <a:p>
              <a:pPr lvl="1">
                <a:buClr>
                  <a:schemeClr val="bg1"/>
                </a:buClr>
              </a:pPr>
              <a:r>
                <a:rPr lang="en-US" dirty="0">
                  <a:solidFill>
                    <a:schemeClr val="bg1"/>
                  </a:solidFill>
                </a:rPr>
                <a:t>People have been trying </a:t>
              </a:r>
              <a:r>
                <a:rPr lang="en-US">
                  <a:solidFill>
                    <a:schemeClr val="bg1"/>
                  </a:solidFill>
                </a:rPr>
                <a:t>for 30 </a:t>
              </a:r>
              <a:r>
                <a:rPr lang="en-US" dirty="0">
                  <a:solidFill>
                    <a:schemeClr val="bg1"/>
                  </a:solidFill>
                </a:rPr>
                <a:t>years</a:t>
              </a:r>
            </a:p>
          </p:txBody>
        </p:sp>
      </p:grpSp>
      <p:grpSp>
        <p:nvGrpSpPr>
          <p:cNvPr id="54" name="Group 53"/>
          <p:cNvGrpSpPr/>
          <p:nvPr/>
        </p:nvGrpSpPr>
        <p:grpSpPr>
          <a:xfrm flipH="1">
            <a:off x="1603017" y="4804604"/>
            <a:ext cx="2181011" cy="1398340"/>
            <a:chOff x="1219200" y="4876799"/>
            <a:chExt cx="5181605" cy="1384995"/>
          </a:xfrm>
        </p:grpSpPr>
        <p:sp>
          <p:nvSpPr>
            <p:cNvPr id="55" name="Rectangular Callout 54"/>
            <p:cNvSpPr/>
            <p:nvPr/>
          </p:nvSpPr>
          <p:spPr>
            <a:xfrm>
              <a:off x="1219200" y="4876799"/>
              <a:ext cx="5181600" cy="1384995"/>
            </a:xfrm>
            <a:prstGeom prst="wedgeRectCallout">
              <a:avLst>
                <a:gd name="adj1" fmla="val -9394"/>
                <a:gd name="adj2" fmla="val -92779"/>
              </a:avLst>
            </a:prstGeom>
            <a:solidFill>
              <a:schemeClr val="accent2"/>
            </a:solidFill>
            <a:ln w="38100" cap="flat" cmpd="sng" algn="ctr">
              <a:solidFill>
                <a:schemeClr val="accent2">
                  <a:lumMod val="75000"/>
                </a:schemeClr>
              </a:solidFill>
              <a:prstDash val="solid"/>
            </a:ln>
            <a:effectLst/>
          </p:spPr>
          <p:txBody>
            <a:bodyPr rtlCol="0" anchor="ctr"/>
            <a:lstStyle/>
            <a:p>
              <a:pPr algn="ctr" defTabSz="914377">
                <a:defRPr/>
              </a:pPr>
              <a:endParaRPr lang="en-US" kern="0">
                <a:solidFill>
                  <a:sysClr val="window" lastClr="FFFFFF"/>
                </a:solidFill>
                <a:latin typeface="Tw Cen MT"/>
              </a:endParaRPr>
            </a:p>
          </p:txBody>
        </p:sp>
        <p:sp>
          <p:nvSpPr>
            <p:cNvPr id="56" name="TextBox 55"/>
            <p:cNvSpPr txBox="1"/>
            <p:nvPr/>
          </p:nvSpPr>
          <p:spPr>
            <a:xfrm>
              <a:off x="1219207" y="4876799"/>
              <a:ext cx="5181598" cy="1371778"/>
            </a:xfrm>
            <a:prstGeom prst="rect">
              <a:avLst/>
            </a:prstGeom>
            <a:noFill/>
          </p:spPr>
          <p:txBody>
            <a:bodyPr wrap="square" rtlCol="0">
              <a:spAutoFit/>
            </a:bodyPr>
            <a:lstStyle/>
            <a:p>
              <a:pPr algn="ctr" defTabSz="914377">
                <a:defRPr/>
              </a:pPr>
              <a:r>
                <a:rPr lang="en-US" sz="2800" kern="0" dirty="0">
                  <a:solidFill>
                    <a:sysClr val="window" lastClr="FFFFFF"/>
                  </a:solidFill>
                </a:rPr>
                <a:t>Source only sends one stream</a:t>
              </a:r>
            </a:p>
          </p:txBody>
        </p:sp>
      </p:grpSp>
      <p:grpSp>
        <p:nvGrpSpPr>
          <p:cNvPr id="57" name="Group 56"/>
          <p:cNvGrpSpPr/>
          <p:nvPr/>
        </p:nvGrpSpPr>
        <p:grpSpPr>
          <a:xfrm flipH="1">
            <a:off x="2592059" y="430068"/>
            <a:ext cx="3103315" cy="1412416"/>
            <a:chOff x="1219200" y="4876799"/>
            <a:chExt cx="5181605" cy="1384995"/>
          </a:xfrm>
        </p:grpSpPr>
        <p:sp>
          <p:nvSpPr>
            <p:cNvPr id="59" name="Rectangular Callout 58"/>
            <p:cNvSpPr/>
            <p:nvPr/>
          </p:nvSpPr>
          <p:spPr>
            <a:xfrm>
              <a:off x="1219200" y="4876799"/>
              <a:ext cx="5181600" cy="1384995"/>
            </a:xfrm>
            <a:prstGeom prst="wedgeRectCallout">
              <a:avLst>
                <a:gd name="adj1" fmla="val -975"/>
                <a:gd name="adj2" fmla="val 154621"/>
              </a:avLst>
            </a:prstGeom>
            <a:solidFill>
              <a:schemeClr val="accent2"/>
            </a:solidFill>
            <a:ln w="38100" cap="flat" cmpd="sng" algn="ctr">
              <a:solidFill>
                <a:schemeClr val="accent2">
                  <a:lumMod val="75000"/>
                </a:schemeClr>
              </a:solidFill>
              <a:prstDash val="solid"/>
            </a:ln>
            <a:effectLst/>
          </p:spPr>
          <p:txBody>
            <a:bodyPr rtlCol="0" anchor="ctr"/>
            <a:lstStyle/>
            <a:p>
              <a:pPr algn="ctr" defTabSz="914377">
                <a:defRPr/>
              </a:pPr>
              <a:endParaRPr lang="en-US" kern="0">
                <a:solidFill>
                  <a:sysClr val="window" lastClr="FFFFFF"/>
                </a:solidFill>
                <a:latin typeface="Tw Cen MT"/>
              </a:endParaRPr>
            </a:p>
          </p:txBody>
        </p:sp>
        <p:sp>
          <p:nvSpPr>
            <p:cNvPr id="60" name="TextBox 59"/>
            <p:cNvSpPr txBox="1"/>
            <p:nvPr/>
          </p:nvSpPr>
          <p:spPr>
            <a:xfrm>
              <a:off x="1219203" y="4876799"/>
              <a:ext cx="5181602" cy="1358107"/>
            </a:xfrm>
            <a:prstGeom prst="rect">
              <a:avLst/>
            </a:prstGeom>
            <a:noFill/>
          </p:spPr>
          <p:txBody>
            <a:bodyPr wrap="square" rtlCol="0">
              <a:spAutoFit/>
            </a:bodyPr>
            <a:lstStyle/>
            <a:p>
              <a:pPr algn="ctr" defTabSz="914377">
                <a:defRPr/>
              </a:pPr>
              <a:r>
                <a:rPr lang="en-US" sz="2800" kern="0" dirty="0">
                  <a:solidFill>
                    <a:sysClr val="window" lastClr="FFFFFF"/>
                  </a:solidFill>
                </a:rPr>
                <a:t>IP routers forward to multiple destinations</a:t>
              </a:r>
            </a:p>
          </p:txBody>
        </p:sp>
      </p:grpSp>
    </p:spTree>
    <p:extLst>
      <p:ext uri="{BB962C8B-B14F-4D97-AF65-F5344CB8AC3E}">
        <p14:creationId xmlns:p14="http://schemas.microsoft.com/office/powerpoint/2010/main" val="125440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500"/>
                                        <p:tgtEl>
                                          <p:spTgt spid="54"/>
                                        </p:tgtEl>
                                      </p:cBhvr>
                                    </p:animEffect>
                                    <p:anim calcmode="lin" valueType="num">
                                      <p:cBhvr>
                                        <p:cTn id="12" dur="500" fill="hold"/>
                                        <p:tgtEl>
                                          <p:spTgt spid="54"/>
                                        </p:tgtEl>
                                        <p:attrNameLst>
                                          <p:attrName>ppt_x</p:attrName>
                                        </p:attrNameLst>
                                      </p:cBhvr>
                                      <p:tavLst>
                                        <p:tav tm="0">
                                          <p:val>
                                            <p:strVal val="#ppt_x"/>
                                          </p:val>
                                        </p:tav>
                                        <p:tav tm="100000">
                                          <p:val>
                                            <p:strVal val="#ppt_x"/>
                                          </p:val>
                                        </p:tav>
                                      </p:tavLst>
                                    </p:anim>
                                    <p:anim calcmode="lin" valueType="num">
                                      <p:cBhvr>
                                        <p:cTn id="13" dur="5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down)">
                                      <p:cBhvr>
                                        <p:cTn id="18" dur="500"/>
                                        <p:tgtEl>
                                          <p:spTgt spid="42"/>
                                        </p:tgtEl>
                                      </p:cBhvr>
                                    </p:animEffect>
                                  </p:childTnLst>
                                </p:cTn>
                              </p:par>
                              <p:par>
                                <p:cTn id="19" presetID="22" presetClass="entr" presetSubtype="4"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down)">
                                      <p:cBhvr>
                                        <p:cTn id="21" dur="500"/>
                                        <p:tgtEl>
                                          <p:spTgt spid="43"/>
                                        </p:tgtEl>
                                      </p:cBhvr>
                                    </p:animEffect>
                                  </p:childTnLst>
                                </p:cTn>
                              </p:par>
                            </p:childTnLst>
                          </p:cTn>
                        </p:par>
                        <p:par>
                          <p:cTn id="22" fill="hold">
                            <p:stCondLst>
                              <p:cond delay="500"/>
                            </p:stCondLst>
                            <p:childTnLst>
                              <p:par>
                                <p:cTn id="23" presetID="42" presetClass="entr" presetSubtype="0" fill="hold" nodeType="after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anim calcmode="lin" valueType="num">
                                      <p:cBhvr>
                                        <p:cTn id="26" dur="500" fill="hold"/>
                                        <p:tgtEl>
                                          <p:spTgt spid="57"/>
                                        </p:tgtEl>
                                        <p:attrNameLst>
                                          <p:attrName>ppt_x</p:attrName>
                                        </p:attrNameLst>
                                      </p:cBhvr>
                                      <p:tavLst>
                                        <p:tav tm="0">
                                          <p:val>
                                            <p:strVal val="#ppt_x"/>
                                          </p:val>
                                        </p:tav>
                                        <p:tav tm="100000">
                                          <p:val>
                                            <p:strVal val="#ppt_x"/>
                                          </p:val>
                                        </p:tav>
                                      </p:tavLst>
                                    </p:anim>
                                    <p:anim calcmode="lin" valueType="num">
                                      <p:cBhvr>
                                        <p:cTn id="27" dur="500" fill="hold"/>
                                        <p:tgtEl>
                                          <p:spTgt spid="57"/>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wipe(down)">
                                      <p:cBhvr>
                                        <p:cTn id="36" dur="500"/>
                                        <p:tgtEl>
                                          <p:spTgt spid="44"/>
                                        </p:tgtEl>
                                      </p:cBhvr>
                                    </p:animEffect>
                                  </p:childTnLst>
                                </p:cTn>
                              </p:par>
                              <p:par>
                                <p:cTn id="37" presetID="22" presetClass="entr" presetSubtype="4"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down)">
                                      <p:cBhvr>
                                        <p:cTn id="39" dur="500"/>
                                        <p:tgtEl>
                                          <p:spTgt spid="45"/>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wipe(left)">
                                      <p:cBhvr>
                                        <p:cTn id="43" dur="500"/>
                                        <p:tgtEl>
                                          <p:spTgt spid="71"/>
                                        </p:tgtEl>
                                      </p:cBhvr>
                                    </p:animEffect>
                                  </p:childTnLst>
                                </p:cTn>
                              </p:par>
                              <p:par>
                                <p:cTn id="44" presetID="22" presetClass="entr" presetSubtype="1" fill="hold" nodeType="withEffect">
                                  <p:stCondLst>
                                    <p:cond delay="0"/>
                                  </p:stCondLst>
                                  <p:childTnLst>
                                    <p:set>
                                      <p:cBhvr>
                                        <p:cTn id="45" dur="1" fill="hold">
                                          <p:stCondLst>
                                            <p:cond delay="0"/>
                                          </p:stCondLst>
                                        </p:cTn>
                                        <p:tgtEl>
                                          <p:spTgt spid="79"/>
                                        </p:tgtEl>
                                        <p:attrNameLst>
                                          <p:attrName>style.visibility</p:attrName>
                                        </p:attrNameLst>
                                      </p:cBhvr>
                                      <p:to>
                                        <p:strVal val="visible"/>
                                      </p:to>
                                    </p:set>
                                    <p:animEffect transition="in" filter="wipe(up)">
                                      <p:cBhvr>
                                        <p:cTn id="46" dur="500"/>
                                        <p:tgtEl>
                                          <p:spTgt spid="7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70"/>
                                        </p:tgtEl>
                                        <p:attrNameLst>
                                          <p:attrName>style.visibility</p:attrName>
                                        </p:attrNameLst>
                                      </p:cBhvr>
                                      <p:to>
                                        <p:strVal val="visible"/>
                                      </p:to>
                                    </p:set>
                                    <p:animEffect transition="in" filter="wipe(up)">
                                      <p:cBhvr>
                                        <p:cTn id="51" dur="500"/>
                                        <p:tgtEl>
                                          <p:spTgt spid="70"/>
                                        </p:tgtEl>
                                      </p:cBhvr>
                                    </p:animEffect>
                                  </p:childTnLst>
                                </p:cTn>
                              </p:par>
                              <p:par>
                                <p:cTn id="52" presetID="22" presetClass="entr" presetSubtype="1" fill="hold" nodeType="withEffect">
                                  <p:stCondLst>
                                    <p:cond delay="0"/>
                                  </p:stCondLst>
                                  <p:childTnLst>
                                    <p:set>
                                      <p:cBhvr>
                                        <p:cTn id="53" dur="1" fill="hold">
                                          <p:stCondLst>
                                            <p:cond delay="0"/>
                                          </p:stCondLst>
                                        </p:cTn>
                                        <p:tgtEl>
                                          <p:spTgt spid="73"/>
                                        </p:tgtEl>
                                        <p:attrNameLst>
                                          <p:attrName>style.visibility</p:attrName>
                                        </p:attrNameLst>
                                      </p:cBhvr>
                                      <p:to>
                                        <p:strVal val="visible"/>
                                      </p:to>
                                    </p:set>
                                    <p:animEffect transition="in" filter="wipe(up)">
                                      <p:cBhvr>
                                        <p:cTn id="54" dur="500"/>
                                        <p:tgtEl>
                                          <p:spTgt spid="73"/>
                                        </p:tgtEl>
                                      </p:cBhvr>
                                    </p:animEffect>
                                  </p:childTnLst>
                                </p:cTn>
                              </p:par>
                              <p:par>
                                <p:cTn id="55" presetID="22" presetClass="entr" presetSubtype="1" fill="hold" nodeType="withEffect">
                                  <p:stCondLst>
                                    <p:cond delay="0"/>
                                  </p:stCondLst>
                                  <p:childTnLst>
                                    <p:set>
                                      <p:cBhvr>
                                        <p:cTn id="56" dur="1" fill="hold">
                                          <p:stCondLst>
                                            <p:cond delay="0"/>
                                          </p:stCondLst>
                                        </p:cTn>
                                        <p:tgtEl>
                                          <p:spTgt spid="74"/>
                                        </p:tgtEl>
                                        <p:attrNameLst>
                                          <p:attrName>style.visibility</p:attrName>
                                        </p:attrNameLst>
                                      </p:cBhvr>
                                      <p:to>
                                        <p:strVal val="visible"/>
                                      </p:to>
                                    </p:set>
                                    <p:animEffect transition="in" filter="wipe(up)">
                                      <p:cBhvr>
                                        <p:cTn id="57" dur="500"/>
                                        <p:tgtEl>
                                          <p:spTgt spid="74"/>
                                        </p:tgtEl>
                                      </p:cBhvr>
                                    </p:animEffect>
                                  </p:childTnLst>
                                </p:cTn>
                              </p:par>
                              <p:par>
                                <p:cTn id="58" presetID="22" presetClass="entr" presetSubtype="1" fill="hold" nodeType="with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wipe(up)">
                                      <p:cBhvr>
                                        <p:cTn id="60" dur="500"/>
                                        <p:tgtEl>
                                          <p:spTgt spid="75"/>
                                        </p:tgtEl>
                                      </p:cBhvr>
                                    </p:animEffect>
                                  </p:childTnLst>
                                </p:cTn>
                              </p:par>
                              <p:par>
                                <p:cTn id="61" presetID="22" presetClass="entr" presetSubtype="4" fill="hold" nodeType="with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down)">
                                      <p:cBhvr>
                                        <p:cTn id="63" dur="500"/>
                                        <p:tgtEl>
                                          <p:spTgt spid="46"/>
                                        </p:tgtEl>
                                      </p:cBhvr>
                                    </p:animEffect>
                                  </p:childTnLst>
                                </p:cTn>
                              </p:par>
                              <p:par>
                                <p:cTn id="64" presetID="22" presetClass="entr" presetSubtype="4" fill="hold" nodeType="with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wipe(down)">
                                      <p:cBhvr>
                                        <p:cTn id="66" dur="500"/>
                                        <p:tgtEl>
                                          <p:spTgt spid="47"/>
                                        </p:tgtEl>
                                      </p:cBhvr>
                                    </p:animEffect>
                                  </p:childTnLst>
                                </p:cTn>
                              </p:par>
                              <p:par>
                                <p:cTn id="67" presetID="22" presetClass="entr" presetSubtype="1" fill="hold" nodeType="withEffect">
                                  <p:stCondLst>
                                    <p:cond delay="0"/>
                                  </p:stCondLst>
                                  <p:childTnLst>
                                    <p:set>
                                      <p:cBhvr>
                                        <p:cTn id="68" dur="1" fill="hold">
                                          <p:stCondLst>
                                            <p:cond delay="0"/>
                                          </p:stCondLst>
                                        </p:cTn>
                                        <p:tgtEl>
                                          <p:spTgt spid="80"/>
                                        </p:tgtEl>
                                        <p:attrNameLst>
                                          <p:attrName>style.visibility</p:attrName>
                                        </p:attrNameLst>
                                      </p:cBhvr>
                                      <p:to>
                                        <p:strVal val="visible"/>
                                      </p:to>
                                    </p:set>
                                    <p:animEffect transition="in" filter="wipe(up)">
                                      <p:cBhvr>
                                        <p:cTn id="69" dur="500"/>
                                        <p:tgtEl>
                                          <p:spTgt spid="8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wipe(left)">
                                      <p:cBhvr>
                                        <p:cTn id="74" dur="500"/>
                                        <p:tgtEl>
                                          <p:spTgt spid="58"/>
                                        </p:tgtEl>
                                      </p:cBhvr>
                                    </p:animEffect>
                                  </p:childTnLst>
                                </p:cTn>
                              </p:par>
                              <p:par>
                                <p:cTn id="75" presetID="22" presetClass="entr" presetSubtype="8" fill="hold" nodeType="with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wipe(left)">
                                      <p:cBhvr>
                                        <p:cTn id="77" dur="500"/>
                                        <p:tgtEl>
                                          <p:spTgt spid="61"/>
                                        </p:tgtEl>
                                      </p:cBhvr>
                                    </p:animEffect>
                                  </p:childTnLst>
                                </p:cTn>
                              </p:par>
                              <p:par>
                                <p:cTn id="78" presetID="22" presetClass="entr" presetSubtype="8" fill="hold" nodeType="withEffect">
                                  <p:stCondLst>
                                    <p:cond delay="0"/>
                                  </p:stCondLst>
                                  <p:childTnLst>
                                    <p:set>
                                      <p:cBhvr>
                                        <p:cTn id="79" dur="1" fill="hold">
                                          <p:stCondLst>
                                            <p:cond delay="0"/>
                                          </p:stCondLst>
                                        </p:cTn>
                                        <p:tgtEl>
                                          <p:spTgt spid="62"/>
                                        </p:tgtEl>
                                        <p:attrNameLst>
                                          <p:attrName>style.visibility</p:attrName>
                                        </p:attrNameLst>
                                      </p:cBhvr>
                                      <p:to>
                                        <p:strVal val="visible"/>
                                      </p:to>
                                    </p:set>
                                    <p:animEffect transition="in" filter="wipe(left)">
                                      <p:cBhvr>
                                        <p:cTn id="80" dur="500"/>
                                        <p:tgtEl>
                                          <p:spTgt spid="62"/>
                                        </p:tgtEl>
                                      </p:cBhvr>
                                    </p:animEffect>
                                  </p:childTnLst>
                                </p:cTn>
                              </p:par>
                              <p:par>
                                <p:cTn id="81" presetID="22" presetClass="entr" presetSubtype="8" fill="hold" nodeType="with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wipe(left)">
                                      <p:cBhvr>
                                        <p:cTn id="83" dur="500"/>
                                        <p:tgtEl>
                                          <p:spTgt spid="63"/>
                                        </p:tgtEl>
                                      </p:cBhvr>
                                    </p:animEffect>
                                  </p:childTnLst>
                                </p:cTn>
                              </p:par>
                              <p:par>
                                <p:cTn id="84" presetID="22" presetClass="entr" presetSubtype="1" fill="hold" nodeType="withEffect">
                                  <p:stCondLst>
                                    <p:cond delay="0"/>
                                  </p:stCondLst>
                                  <p:childTnLst>
                                    <p:set>
                                      <p:cBhvr>
                                        <p:cTn id="85" dur="1" fill="hold">
                                          <p:stCondLst>
                                            <p:cond delay="0"/>
                                          </p:stCondLst>
                                        </p:cTn>
                                        <p:tgtEl>
                                          <p:spTgt spid="76"/>
                                        </p:tgtEl>
                                        <p:attrNameLst>
                                          <p:attrName>style.visibility</p:attrName>
                                        </p:attrNameLst>
                                      </p:cBhvr>
                                      <p:to>
                                        <p:strVal val="visible"/>
                                      </p:to>
                                    </p:set>
                                    <p:animEffect transition="in" filter="wipe(up)">
                                      <p:cBhvr>
                                        <p:cTn id="86" dur="500"/>
                                        <p:tgtEl>
                                          <p:spTgt spid="76"/>
                                        </p:tgtEl>
                                      </p:cBhvr>
                                    </p:animEffect>
                                  </p:childTnLst>
                                </p:cTn>
                              </p:par>
                              <p:par>
                                <p:cTn id="87" presetID="22" presetClass="entr" presetSubtype="1" fill="hold" nodeType="withEffect">
                                  <p:stCondLst>
                                    <p:cond delay="0"/>
                                  </p:stCondLst>
                                  <p:childTnLst>
                                    <p:set>
                                      <p:cBhvr>
                                        <p:cTn id="88" dur="1" fill="hold">
                                          <p:stCondLst>
                                            <p:cond delay="0"/>
                                          </p:stCondLst>
                                        </p:cTn>
                                        <p:tgtEl>
                                          <p:spTgt spid="77"/>
                                        </p:tgtEl>
                                        <p:attrNameLst>
                                          <p:attrName>style.visibility</p:attrName>
                                        </p:attrNameLst>
                                      </p:cBhvr>
                                      <p:to>
                                        <p:strVal val="visible"/>
                                      </p:to>
                                    </p:set>
                                    <p:animEffect transition="in" filter="wipe(up)">
                                      <p:cBhvr>
                                        <p:cTn id="89" dur="500"/>
                                        <p:tgtEl>
                                          <p:spTgt spid="77"/>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82"/>
                                        </p:tgtEl>
                                        <p:attrNameLst>
                                          <p:attrName>style.visibility</p:attrName>
                                        </p:attrNameLst>
                                      </p:cBhvr>
                                      <p:to>
                                        <p:strVal val="visible"/>
                                      </p:to>
                                    </p:set>
                                    <p:animEffect transition="in" filter="fade">
                                      <p:cBhvr>
                                        <p:cTn id="94" dur="500"/>
                                        <p:tgtEl>
                                          <p:spTgt spid="82"/>
                                        </p:tgtEl>
                                      </p:cBhvr>
                                    </p:animEffect>
                                    <p:anim calcmode="lin" valueType="num">
                                      <p:cBhvr>
                                        <p:cTn id="95" dur="500" fill="hold"/>
                                        <p:tgtEl>
                                          <p:spTgt spid="82"/>
                                        </p:tgtEl>
                                        <p:attrNameLst>
                                          <p:attrName>ppt_x</p:attrName>
                                        </p:attrNameLst>
                                      </p:cBhvr>
                                      <p:tavLst>
                                        <p:tav tm="0">
                                          <p:val>
                                            <p:strVal val="#ppt_x"/>
                                          </p:val>
                                        </p:tav>
                                        <p:tav tm="100000">
                                          <p:val>
                                            <p:strVal val="#ppt_x"/>
                                          </p:val>
                                        </p:tav>
                                      </p:tavLst>
                                    </p:anim>
                                    <p:anim calcmode="lin" valueType="num">
                                      <p:cBhvr>
                                        <p:cTn id="96" dur="5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Content Placeholder 19"/>
          <p:cNvPicPr>
            <a:picLocks noChangeAspect="1"/>
          </p:cNvPicPr>
          <p:nvPr/>
        </p:nvPicPr>
        <p:blipFill>
          <a:blip r:embed="rId2">
            <a:extLst>
              <a:ext uri="{28A0092B-C50C-407E-A947-70E740481C1C}">
                <a14:useLocalDpi xmlns:a14="http://schemas.microsoft.com/office/drawing/2010/main" val="0"/>
              </a:ext>
            </a:extLst>
          </a:blip>
          <a:srcRect/>
          <a:stretch/>
        </p:blipFill>
        <p:spPr>
          <a:xfrm>
            <a:off x="1634120" y="4428536"/>
            <a:ext cx="1009128" cy="1009128"/>
          </a:xfrm>
          <a:prstGeom prst="rect">
            <a:avLst/>
          </a:prstGeom>
        </p:spPr>
      </p:pic>
      <p:sp>
        <p:nvSpPr>
          <p:cNvPr id="2" name="Title 1"/>
          <p:cNvSpPr>
            <a:spLocks noGrp="1"/>
          </p:cNvSpPr>
          <p:nvPr>
            <p:ph type="title"/>
          </p:nvPr>
        </p:nvSpPr>
        <p:spPr/>
        <p:txBody>
          <a:bodyPr>
            <a:normAutofit/>
          </a:bodyPr>
          <a:lstStyle/>
          <a:p>
            <a:r>
              <a:rPr lang="en-US" dirty="0"/>
              <a:t>End System Multicast Overlay</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t>35</a:t>
            </a:fld>
            <a:endParaRPr lang="en-US"/>
          </a:p>
        </p:txBody>
      </p:sp>
      <p:pic>
        <p:nvPicPr>
          <p:cNvPr id="4"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3170" y="3785018"/>
            <a:ext cx="850353" cy="850353"/>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9820" y="2017091"/>
            <a:ext cx="616648" cy="61664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8248" y="2005465"/>
            <a:ext cx="616648" cy="61664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1687899" y="3323353"/>
            <a:ext cx="1002197" cy="461665"/>
          </a:xfrm>
          <a:prstGeom prst="rect">
            <a:avLst/>
          </a:prstGeom>
          <a:noFill/>
        </p:spPr>
        <p:txBody>
          <a:bodyPr wrap="none" rtlCol="0">
            <a:spAutoFit/>
          </a:bodyPr>
          <a:lstStyle/>
          <a:p>
            <a:r>
              <a:rPr lang="en-US" sz="2400" dirty="0"/>
              <a:t>Source</a:t>
            </a:r>
          </a:p>
        </p:txBody>
      </p:sp>
      <p:pic>
        <p:nvPicPr>
          <p:cNvPr id="8"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497" y="2888231"/>
            <a:ext cx="616648" cy="616648"/>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3668" y="2017091"/>
            <a:ext cx="616648" cy="616648"/>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8431" y="2017091"/>
            <a:ext cx="616648" cy="616648"/>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4896" y="2017091"/>
            <a:ext cx="616648" cy="616648"/>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497" y="3606687"/>
            <a:ext cx="616648" cy="616648"/>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0316" y="2017091"/>
            <a:ext cx="616648" cy="616648"/>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497" y="5143811"/>
            <a:ext cx="616648" cy="616648"/>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497" y="4428536"/>
            <a:ext cx="616648" cy="616648"/>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8248" y="5967293"/>
            <a:ext cx="616648" cy="616648"/>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4896" y="5967293"/>
            <a:ext cx="616648" cy="616648"/>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9820" y="5967293"/>
            <a:ext cx="616648" cy="616648"/>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6468" y="5967293"/>
            <a:ext cx="616648" cy="616648"/>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3668" y="5967293"/>
            <a:ext cx="616648" cy="616648"/>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0316" y="5967293"/>
            <a:ext cx="616648" cy="616648"/>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2" name="Straight Arrow Connector 21"/>
          <p:cNvCxnSpPr>
            <a:stCxn id="4" idx="3"/>
            <a:endCxn id="6" idx="2"/>
          </p:cNvCxnSpPr>
          <p:nvPr/>
        </p:nvCxnSpPr>
        <p:spPr>
          <a:xfrm flipV="1">
            <a:off x="2693521" y="2622114"/>
            <a:ext cx="803051" cy="158808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4" idx="3"/>
            <a:endCxn id="9" idx="2"/>
          </p:cNvCxnSpPr>
          <p:nvPr/>
        </p:nvCxnSpPr>
        <p:spPr>
          <a:xfrm flipV="1">
            <a:off x="2693522" y="2633739"/>
            <a:ext cx="5308471" cy="157645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4" idx="3"/>
            <a:endCxn id="16" idx="0"/>
          </p:cNvCxnSpPr>
          <p:nvPr/>
        </p:nvCxnSpPr>
        <p:spPr>
          <a:xfrm>
            <a:off x="2693521" y="4210195"/>
            <a:ext cx="803051" cy="175709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0" name="Content Placeholder 2"/>
          <p:cNvSpPr txBox="1">
            <a:spLocks/>
          </p:cNvSpPr>
          <p:nvPr/>
        </p:nvSpPr>
        <p:spPr>
          <a:xfrm>
            <a:off x="7117980" y="-297233"/>
            <a:ext cx="4382896" cy="64347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297" indent="0" algn="ctr">
              <a:buClr>
                <a:schemeClr val="bg1"/>
              </a:buClr>
              <a:buNone/>
            </a:pPr>
            <a:r>
              <a:rPr lang="en-US" sz="3200" dirty="0">
                <a:solidFill>
                  <a:schemeClr val="bg1"/>
                </a:solidFill>
              </a:rPr>
              <a:t>This does not scale</a:t>
            </a:r>
          </a:p>
        </p:txBody>
      </p:sp>
      <p:sp>
        <p:nvSpPr>
          <p:cNvPr id="41" name="Curved Up Arrow 40"/>
          <p:cNvSpPr/>
          <p:nvPr/>
        </p:nvSpPr>
        <p:spPr>
          <a:xfrm>
            <a:off x="3583657" y="2677882"/>
            <a:ext cx="705315" cy="30480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Curved Up Arrow 41"/>
          <p:cNvSpPr/>
          <p:nvPr/>
        </p:nvSpPr>
        <p:spPr>
          <a:xfrm>
            <a:off x="3583658" y="2688168"/>
            <a:ext cx="2144487" cy="50838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Curved Up Arrow 42"/>
          <p:cNvSpPr/>
          <p:nvPr/>
        </p:nvSpPr>
        <p:spPr>
          <a:xfrm>
            <a:off x="3583658" y="2677882"/>
            <a:ext cx="2803097" cy="64547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Curved Up Arrow 43"/>
          <p:cNvSpPr/>
          <p:nvPr/>
        </p:nvSpPr>
        <p:spPr>
          <a:xfrm flipV="1">
            <a:off x="3583661" y="5611733"/>
            <a:ext cx="529561" cy="29745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Curved Up Arrow 44"/>
          <p:cNvSpPr/>
          <p:nvPr/>
        </p:nvSpPr>
        <p:spPr>
          <a:xfrm flipV="1">
            <a:off x="5812971" y="5611733"/>
            <a:ext cx="573783" cy="29745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Curved Up Arrow 45"/>
          <p:cNvSpPr/>
          <p:nvPr/>
        </p:nvSpPr>
        <p:spPr>
          <a:xfrm flipV="1">
            <a:off x="4233163" y="5452136"/>
            <a:ext cx="1448277" cy="45705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Curved Up Arrow 46"/>
          <p:cNvSpPr/>
          <p:nvPr/>
        </p:nvSpPr>
        <p:spPr>
          <a:xfrm>
            <a:off x="8090344" y="2688168"/>
            <a:ext cx="705315" cy="30480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Bent Arrow 47"/>
          <p:cNvSpPr/>
          <p:nvPr/>
        </p:nvSpPr>
        <p:spPr>
          <a:xfrm flipV="1">
            <a:off x="8076132" y="2688165"/>
            <a:ext cx="1859365" cy="1350435"/>
          </a:xfrm>
          <a:prstGeom prst="bentArrow">
            <a:avLst>
              <a:gd name="adj1" fmla="val 7682"/>
              <a:gd name="adj2" fmla="val 10241"/>
              <a:gd name="adj3" fmla="val 14266"/>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Curved Up Arrow 48"/>
          <p:cNvSpPr/>
          <p:nvPr/>
        </p:nvSpPr>
        <p:spPr>
          <a:xfrm rot="16200000" flipV="1">
            <a:off x="9499881" y="3214654"/>
            <a:ext cx="573783" cy="29745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Curved Up Arrow 49"/>
          <p:cNvSpPr/>
          <p:nvPr/>
        </p:nvSpPr>
        <p:spPr>
          <a:xfrm rot="16200000" flipH="1" flipV="1">
            <a:off x="9493061" y="4192934"/>
            <a:ext cx="587419" cy="29745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Curved Up Arrow 50"/>
          <p:cNvSpPr/>
          <p:nvPr/>
        </p:nvSpPr>
        <p:spPr>
          <a:xfrm rot="16200000" flipH="1" flipV="1">
            <a:off x="8973729" y="4490370"/>
            <a:ext cx="1404185" cy="51935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3" name="Group 52"/>
          <p:cNvGrpSpPr/>
          <p:nvPr/>
        </p:nvGrpSpPr>
        <p:grpSpPr>
          <a:xfrm flipH="1">
            <a:off x="6675072" y="5127063"/>
            <a:ext cx="2330741" cy="566057"/>
            <a:chOff x="1219200" y="4876799"/>
            <a:chExt cx="5181605" cy="1384995"/>
          </a:xfrm>
        </p:grpSpPr>
        <p:sp>
          <p:nvSpPr>
            <p:cNvPr id="54" name="Rectangular Callout 53"/>
            <p:cNvSpPr/>
            <p:nvPr/>
          </p:nvSpPr>
          <p:spPr>
            <a:xfrm>
              <a:off x="1219200" y="4876799"/>
              <a:ext cx="5181601" cy="1384995"/>
            </a:xfrm>
            <a:prstGeom prst="wedgeRectCallout">
              <a:avLst>
                <a:gd name="adj1" fmla="val -34289"/>
                <a:gd name="adj2" fmla="val 121302"/>
              </a:avLst>
            </a:prstGeom>
            <a:solidFill>
              <a:schemeClr val="accent2"/>
            </a:solidFill>
            <a:ln w="38100" cap="flat" cmpd="sng" algn="ctr">
              <a:solidFill>
                <a:schemeClr val="accent2">
                  <a:lumMod val="75000"/>
                </a:schemeClr>
              </a:solidFill>
              <a:prstDash val="solid"/>
            </a:ln>
            <a:effectLst/>
          </p:spPr>
          <p:txBody>
            <a:bodyPr rtlCol="0" anchor="ctr"/>
            <a:lstStyle/>
            <a:p>
              <a:pPr algn="ctr" defTabSz="914377">
                <a:defRPr/>
              </a:pPr>
              <a:endParaRPr lang="en-US" kern="0">
                <a:solidFill>
                  <a:sysClr val="window" lastClr="FFFFFF"/>
                </a:solidFill>
                <a:latin typeface="Tw Cen MT"/>
              </a:endParaRPr>
            </a:p>
          </p:txBody>
        </p:sp>
        <p:sp>
          <p:nvSpPr>
            <p:cNvPr id="55" name="TextBox 54"/>
            <p:cNvSpPr txBox="1"/>
            <p:nvPr/>
          </p:nvSpPr>
          <p:spPr>
            <a:xfrm>
              <a:off x="1219202" y="4876799"/>
              <a:ext cx="5181603" cy="1280183"/>
            </a:xfrm>
            <a:prstGeom prst="rect">
              <a:avLst/>
            </a:prstGeom>
            <a:noFill/>
          </p:spPr>
          <p:txBody>
            <a:bodyPr wrap="square" rtlCol="0">
              <a:spAutoFit/>
            </a:bodyPr>
            <a:lstStyle/>
            <a:p>
              <a:pPr algn="ctr" defTabSz="914377">
                <a:defRPr/>
              </a:pPr>
              <a:r>
                <a:rPr lang="en-US" sz="2800" kern="0" dirty="0">
                  <a:solidFill>
                    <a:sysClr val="window" lastClr="FFFFFF"/>
                  </a:solidFill>
                </a:rPr>
                <a:t>How to join?</a:t>
              </a:r>
            </a:p>
          </p:txBody>
        </p:sp>
      </p:grpSp>
      <p:sp>
        <p:nvSpPr>
          <p:cNvPr id="56" name="Multiply 55"/>
          <p:cNvSpPr/>
          <p:nvPr/>
        </p:nvSpPr>
        <p:spPr>
          <a:xfrm>
            <a:off x="6764195" y="2588575"/>
            <a:ext cx="707572" cy="707572"/>
          </a:xfrm>
          <a:prstGeom prst="mathMultiply">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flipH="1">
            <a:off x="5509698" y="3528564"/>
            <a:ext cx="1957903" cy="1384995"/>
            <a:chOff x="1219200" y="4876799"/>
            <a:chExt cx="5181605" cy="1433090"/>
          </a:xfrm>
        </p:grpSpPr>
        <p:sp>
          <p:nvSpPr>
            <p:cNvPr id="58" name="Rectangular Callout 57"/>
            <p:cNvSpPr/>
            <p:nvPr/>
          </p:nvSpPr>
          <p:spPr>
            <a:xfrm>
              <a:off x="1219200" y="4876799"/>
              <a:ext cx="5181600" cy="1384995"/>
            </a:xfrm>
            <a:prstGeom prst="wedgeRectCallout">
              <a:avLst>
                <a:gd name="adj1" fmla="val -32621"/>
                <a:gd name="adj2" fmla="val -76322"/>
              </a:avLst>
            </a:prstGeom>
            <a:solidFill>
              <a:schemeClr val="accent2"/>
            </a:solidFill>
            <a:ln w="38100" cap="flat" cmpd="sng" algn="ctr">
              <a:solidFill>
                <a:schemeClr val="accent2">
                  <a:lumMod val="75000"/>
                </a:schemeClr>
              </a:solidFill>
              <a:prstDash val="solid"/>
            </a:ln>
            <a:effectLst/>
          </p:spPr>
          <p:txBody>
            <a:bodyPr rtlCol="0" anchor="ctr"/>
            <a:lstStyle/>
            <a:p>
              <a:pPr algn="ctr" defTabSz="914377">
                <a:defRPr/>
              </a:pPr>
              <a:endParaRPr lang="en-US" kern="0">
                <a:solidFill>
                  <a:sysClr val="window" lastClr="FFFFFF"/>
                </a:solidFill>
                <a:latin typeface="Tw Cen MT"/>
              </a:endParaRPr>
            </a:p>
          </p:txBody>
        </p:sp>
        <p:sp>
          <p:nvSpPr>
            <p:cNvPr id="59" name="TextBox 58"/>
            <p:cNvSpPr txBox="1"/>
            <p:nvPr/>
          </p:nvSpPr>
          <p:spPr>
            <a:xfrm>
              <a:off x="1219205" y="4876799"/>
              <a:ext cx="5181600" cy="1433090"/>
            </a:xfrm>
            <a:prstGeom prst="rect">
              <a:avLst/>
            </a:prstGeom>
            <a:noFill/>
          </p:spPr>
          <p:txBody>
            <a:bodyPr wrap="square" rtlCol="0">
              <a:spAutoFit/>
            </a:bodyPr>
            <a:lstStyle/>
            <a:p>
              <a:pPr algn="ctr" defTabSz="914377">
                <a:defRPr/>
              </a:pPr>
              <a:r>
                <a:rPr lang="en-US" sz="2800" kern="0" dirty="0">
                  <a:solidFill>
                    <a:sysClr val="window" lastClr="FFFFFF"/>
                  </a:solidFill>
                </a:rPr>
                <a:t>How to rebuild the tree?</a:t>
              </a:r>
            </a:p>
          </p:txBody>
        </p:sp>
      </p:grpSp>
      <p:grpSp>
        <p:nvGrpSpPr>
          <p:cNvPr id="63" name="Group 62"/>
          <p:cNvGrpSpPr/>
          <p:nvPr/>
        </p:nvGrpSpPr>
        <p:grpSpPr>
          <a:xfrm flipH="1">
            <a:off x="1683419" y="1722437"/>
            <a:ext cx="2330741" cy="1398340"/>
            <a:chOff x="1219200" y="4876799"/>
            <a:chExt cx="5181605" cy="1384995"/>
          </a:xfrm>
        </p:grpSpPr>
        <p:sp>
          <p:nvSpPr>
            <p:cNvPr id="64" name="Rectangular Callout 63"/>
            <p:cNvSpPr/>
            <p:nvPr/>
          </p:nvSpPr>
          <p:spPr>
            <a:xfrm>
              <a:off x="1219200" y="4876799"/>
              <a:ext cx="5181601" cy="1384995"/>
            </a:xfrm>
            <a:prstGeom prst="wedgeRectCallout">
              <a:avLst>
                <a:gd name="adj1" fmla="val 32032"/>
                <a:gd name="adj2" fmla="val 105732"/>
              </a:avLst>
            </a:prstGeom>
            <a:solidFill>
              <a:schemeClr val="accent2"/>
            </a:solidFill>
            <a:ln w="38100" cap="flat" cmpd="sng" algn="ctr">
              <a:solidFill>
                <a:schemeClr val="accent2">
                  <a:lumMod val="75000"/>
                </a:schemeClr>
              </a:solidFill>
              <a:prstDash val="solid"/>
            </a:ln>
            <a:effectLst/>
          </p:spPr>
          <p:txBody>
            <a:bodyPr rtlCol="0" anchor="ctr"/>
            <a:lstStyle/>
            <a:p>
              <a:pPr algn="ctr" defTabSz="914377">
                <a:defRPr/>
              </a:pPr>
              <a:endParaRPr lang="en-US" kern="0">
                <a:solidFill>
                  <a:sysClr val="window" lastClr="FFFFFF"/>
                </a:solidFill>
                <a:latin typeface="Tw Cen MT"/>
              </a:endParaRPr>
            </a:p>
          </p:txBody>
        </p:sp>
        <p:sp>
          <p:nvSpPr>
            <p:cNvPr id="65" name="TextBox 64"/>
            <p:cNvSpPr txBox="1"/>
            <p:nvPr/>
          </p:nvSpPr>
          <p:spPr>
            <a:xfrm>
              <a:off x="1219202" y="4876799"/>
              <a:ext cx="5181603" cy="1371778"/>
            </a:xfrm>
            <a:prstGeom prst="rect">
              <a:avLst/>
            </a:prstGeom>
            <a:noFill/>
          </p:spPr>
          <p:txBody>
            <a:bodyPr wrap="square" rtlCol="0">
              <a:spAutoFit/>
            </a:bodyPr>
            <a:lstStyle/>
            <a:p>
              <a:pPr algn="ctr" defTabSz="914377">
                <a:defRPr/>
              </a:pPr>
              <a:r>
                <a:rPr lang="en-US" sz="2800" kern="0" dirty="0">
                  <a:solidFill>
                    <a:sysClr val="window" lastClr="FFFFFF"/>
                  </a:solidFill>
                </a:rPr>
                <a:t>How to build an efficient tree?</a:t>
              </a:r>
            </a:p>
          </p:txBody>
        </p:sp>
      </p:grpSp>
      <p:grpSp>
        <p:nvGrpSpPr>
          <p:cNvPr id="60" name="Group 59"/>
          <p:cNvGrpSpPr/>
          <p:nvPr/>
        </p:nvGrpSpPr>
        <p:grpSpPr>
          <a:xfrm>
            <a:off x="2165932" y="3012328"/>
            <a:ext cx="8182899" cy="2545381"/>
            <a:chOff x="414979" y="3333623"/>
            <a:chExt cx="8263530" cy="1523216"/>
          </a:xfrm>
        </p:grpSpPr>
        <p:sp>
          <p:nvSpPr>
            <p:cNvPr id="61" name="Rectangle 60"/>
            <p:cNvSpPr/>
            <p:nvPr/>
          </p:nvSpPr>
          <p:spPr>
            <a:xfrm>
              <a:off x="414979" y="3333623"/>
              <a:ext cx="8263530" cy="1523216"/>
            </a:xfrm>
            <a:prstGeom prst="rect">
              <a:avLst/>
            </a:prstGeom>
            <a:ln w="57150">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2" name="Content Placeholder 2"/>
            <p:cNvSpPr txBox="1">
              <a:spLocks/>
            </p:cNvSpPr>
            <p:nvPr/>
          </p:nvSpPr>
          <p:spPr>
            <a:xfrm>
              <a:off x="514376" y="3373896"/>
              <a:ext cx="8118848" cy="146847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
                  <a:schemeClr val="bg1"/>
                </a:buClr>
              </a:pPr>
              <a:r>
                <a:rPr lang="en-US" sz="2800" dirty="0">
                  <a:solidFill>
                    <a:schemeClr val="bg1"/>
                  </a:solidFill>
                </a:rPr>
                <a:t>Enlist the help of end-hosts to distribute stream</a:t>
              </a:r>
            </a:p>
            <a:p>
              <a:pPr>
                <a:buClr>
                  <a:schemeClr val="bg1"/>
                </a:buClr>
              </a:pPr>
              <a:r>
                <a:rPr lang="en-US" sz="2800" dirty="0">
                  <a:solidFill>
                    <a:schemeClr val="bg1"/>
                  </a:solidFill>
                </a:rPr>
                <a:t>Scalable</a:t>
              </a:r>
            </a:p>
            <a:p>
              <a:pPr>
                <a:buClr>
                  <a:schemeClr val="bg1"/>
                </a:buClr>
              </a:pPr>
              <a:r>
                <a:rPr lang="en-US" sz="2800" dirty="0">
                  <a:solidFill>
                    <a:schemeClr val="bg1"/>
                  </a:solidFill>
                </a:rPr>
                <a:t>Overlay implemented in the application layer</a:t>
              </a:r>
            </a:p>
            <a:p>
              <a:pPr lvl="1">
                <a:buClr>
                  <a:schemeClr val="bg1"/>
                </a:buClr>
              </a:pPr>
              <a:r>
                <a:rPr lang="en-US" dirty="0">
                  <a:solidFill>
                    <a:schemeClr val="bg1"/>
                  </a:solidFill>
                </a:rPr>
                <a:t>No IP-level support necessary</a:t>
              </a:r>
            </a:p>
            <a:p>
              <a:pPr>
                <a:buClr>
                  <a:schemeClr val="bg1"/>
                </a:buClr>
              </a:pPr>
              <a:r>
                <a:rPr lang="en-US" sz="2800" dirty="0">
                  <a:solidFill>
                    <a:schemeClr val="bg1"/>
                  </a:solidFill>
                </a:rPr>
                <a:t>But…</a:t>
              </a:r>
            </a:p>
          </p:txBody>
        </p:sp>
      </p:grpSp>
    </p:spTree>
    <p:extLst>
      <p:ext uri="{BB962C8B-B14F-4D97-AF65-F5344CB8AC3E}">
        <p14:creationId xmlns:p14="http://schemas.microsoft.com/office/powerpoint/2010/main" val="378894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ipe(left)">
                                      <p:cBhvr>
                                        <p:cTn id="14" dur="500"/>
                                        <p:tgtEl>
                                          <p:spTgt spid="42"/>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left)">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up)">
                                      <p:cBhvr>
                                        <p:cTn id="22" dur="500"/>
                                        <p:tgtEl>
                                          <p:spTgt spid="32"/>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left)">
                                      <p:cBhvr>
                                        <p:cTn id="30" dur="500"/>
                                        <p:tgtEl>
                                          <p:spTgt spid="46"/>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ipe(left)">
                                      <p:cBhvr>
                                        <p:cTn id="34" dur="500"/>
                                        <p:tgtEl>
                                          <p:spTgt spid="4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down)">
                                      <p:cBhvr>
                                        <p:cTn id="39" dur="500"/>
                                        <p:tgtEl>
                                          <p:spTgt spid="26"/>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ipe(left)">
                                      <p:cBhvr>
                                        <p:cTn id="46" dur="500"/>
                                        <p:tgtEl>
                                          <p:spTgt spid="48"/>
                                        </p:tgtEl>
                                      </p:cBhvr>
                                    </p:animEffect>
                                  </p:childTnLst>
                                </p:cTn>
                              </p:par>
                            </p:childTnLst>
                          </p:cTn>
                        </p:par>
                        <p:par>
                          <p:cTn id="47" fill="hold">
                            <p:stCondLst>
                              <p:cond delay="1000"/>
                            </p:stCondLst>
                            <p:childTnLst>
                              <p:par>
                                <p:cTn id="48" presetID="22" presetClass="entr" presetSubtype="4"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wipe(down)">
                                      <p:cBhvr>
                                        <p:cTn id="50" dur="500"/>
                                        <p:tgtEl>
                                          <p:spTgt spid="49"/>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up)">
                                      <p:cBhvr>
                                        <p:cTn id="53" dur="500"/>
                                        <p:tgtEl>
                                          <p:spTgt spid="51"/>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wipe(up)">
                                      <p:cBhvr>
                                        <p:cTn id="56" dur="500"/>
                                        <p:tgtEl>
                                          <p:spTgt spid="50"/>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500"/>
                                        <p:tgtEl>
                                          <p:spTgt spid="60"/>
                                        </p:tgtEl>
                                      </p:cBhvr>
                                    </p:animEffect>
                                    <p:anim calcmode="lin" valueType="num">
                                      <p:cBhvr>
                                        <p:cTn id="62" dur="500" fill="hold"/>
                                        <p:tgtEl>
                                          <p:spTgt spid="60"/>
                                        </p:tgtEl>
                                        <p:attrNameLst>
                                          <p:attrName>ppt_x</p:attrName>
                                        </p:attrNameLst>
                                      </p:cBhvr>
                                      <p:tavLst>
                                        <p:tav tm="0">
                                          <p:val>
                                            <p:strVal val="#ppt_x"/>
                                          </p:val>
                                        </p:tav>
                                        <p:tav tm="100000">
                                          <p:val>
                                            <p:strVal val="#ppt_x"/>
                                          </p:val>
                                        </p:tav>
                                      </p:tavLst>
                                    </p:anim>
                                    <p:anim calcmode="lin" valueType="num">
                                      <p:cBhvr>
                                        <p:cTn id="63" dur="5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xit" presetSubtype="0" fill="hold" nodeType="clickEffect">
                                  <p:stCondLst>
                                    <p:cond delay="0"/>
                                  </p:stCondLst>
                                  <p:childTnLst>
                                    <p:animEffect transition="out" filter="fade">
                                      <p:cBhvr>
                                        <p:cTn id="67" dur="500"/>
                                        <p:tgtEl>
                                          <p:spTgt spid="60"/>
                                        </p:tgtEl>
                                      </p:cBhvr>
                                    </p:animEffect>
                                    <p:anim calcmode="lin" valueType="num">
                                      <p:cBhvr>
                                        <p:cTn id="68" dur="500"/>
                                        <p:tgtEl>
                                          <p:spTgt spid="60"/>
                                        </p:tgtEl>
                                        <p:attrNameLst>
                                          <p:attrName>ppt_x</p:attrName>
                                        </p:attrNameLst>
                                      </p:cBhvr>
                                      <p:tavLst>
                                        <p:tav tm="0">
                                          <p:val>
                                            <p:strVal val="ppt_x"/>
                                          </p:val>
                                        </p:tav>
                                        <p:tav tm="100000">
                                          <p:val>
                                            <p:strVal val="ppt_x"/>
                                          </p:val>
                                        </p:tav>
                                      </p:tavLst>
                                    </p:anim>
                                    <p:anim calcmode="lin" valueType="num">
                                      <p:cBhvr>
                                        <p:cTn id="69" dur="500"/>
                                        <p:tgtEl>
                                          <p:spTgt spid="60"/>
                                        </p:tgtEl>
                                        <p:attrNameLst>
                                          <p:attrName>ppt_y</p:attrName>
                                        </p:attrNameLst>
                                      </p:cBhvr>
                                      <p:tavLst>
                                        <p:tav tm="0">
                                          <p:val>
                                            <p:strVal val="ppt_y"/>
                                          </p:val>
                                        </p:tav>
                                        <p:tav tm="100000">
                                          <p:val>
                                            <p:strVal val="ppt_y+.1"/>
                                          </p:val>
                                        </p:tav>
                                      </p:tavLst>
                                    </p:anim>
                                    <p:set>
                                      <p:cBhvr>
                                        <p:cTn id="70" dur="1" fill="hold">
                                          <p:stCondLst>
                                            <p:cond delay="499"/>
                                          </p:stCondLst>
                                        </p:cTn>
                                        <p:tgtEl>
                                          <p:spTgt spid="60"/>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500"/>
                                        <p:tgtEl>
                                          <p:spTgt spid="53"/>
                                        </p:tgtEl>
                                      </p:cBhvr>
                                    </p:animEffect>
                                    <p:anim calcmode="lin" valueType="num">
                                      <p:cBhvr>
                                        <p:cTn id="76" dur="500" fill="hold"/>
                                        <p:tgtEl>
                                          <p:spTgt spid="53"/>
                                        </p:tgtEl>
                                        <p:attrNameLst>
                                          <p:attrName>ppt_x</p:attrName>
                                        </p:attrNameLst>
                                      </p:cBhvr>
                                      <p:tavLst>
                                        <p:tav tm="0">
                                          <p:val>
                                            <p:strVal val="#ppt_x"/>
                                          </p:val>
                                        </p:tav>
                                        <p:tav tm="100000">
                                          <p:val>
                                            <p:strVal val="#ppt_x"/>
                                          </p:val>
                                        </p:tav>
                                      </p:tavLst>
                                    </p:anim>
                                    <p:anim calcmode="lin" valueType="num">
                                      <p:cBhvr>
                                        <p:cTn id="77" dur="5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barn(inVertical)">
                                      <p:cBhvr>
                                        <p:cTn id="82" dur="500"/>
                                        <p:tgtEl>
                                          <p:spTgt spid="56"/>
                                        </p:tgtEl>
                                      </p:cBhvr>
                                    </p:animEffect>
                                  </p:childTnLst>
                                </p:cTn>
                              </p:par>
                            </p:childTnLst>
                          </p:cTn>
                        </p:par>
                        <p:par>
                          <p:cTn id="83" fill="hold">
                            <p:stCondLst>
                              <p:cond delay="500"/>
                            </p:stCondLst>
                            <p:childTnLst>
                              <p:par>
                                <p:cTn id="84" presetID="10" presetClass="exit" presetSubtype="0" fill="hold" grpId="1" nodeType="afterEffect">
                                  <p:stCondLst>
                                    <p:cond delay="0"/>
                                  </p:stCondLst>
                                  <p:childTnLst>
                                    <p:animEffect transition="out" filter="fade">
                                      <p:cBhvr>
                                        <p:cTn id="85" dur="500"/>
                                        <p:tgtEl>
                                          <p:spTgt spid="47"/>
                                        </p:tgtEl>
                                      </p:cBhvr>
                                    </p:animEffect>
                                    <p:set>
                                      <p:cBhvr>
                                        <p:cTn id="86" dur="1" fill="hold">
                                          <p:stCondLst>
                                            <p:cond delay="499"/>
                                          </p:stCondLst>
                                        </p:cTn>
                                        <p:tgtEl>
                                          <p:spTgt spid="47"/>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48"/>
                                        </p:tgtEl>
                                      </p:cBhvr>
                                    </p:animEffect>
                                    <p:set>
                                      <p:cBhvr>
                                        <p:cTn id="89" dur="1" fill="hold">
                                          <p:stCondLst>
                                            <p:cond delay="499"/>
                                          </p:stCondLst>
                                        </p:cTn>
                                        <p:tgtEl>
                                          <p:spTgt spid="48"/>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49"/>
                                        </p:tgtEl>
                                      </p:cBhvr>
                                    </p:animEffect>
                                    <p:set>
                                      <p:cBhvr>
                                        <p:cTn id="92" dur="1" fill="hold">
                                          <p:stCondLst>
                                            <p:cond delay="499"/>
                                          </p:stCondLst>
                                        </p:cTn>
                                        <p:tgtEl>
                                          <p:spTgt spid="49"/>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51"/>
                                        </p:tgtEl>
                                      </p:cBhvr>
                                    </p:animEffect>
                                    <p:set>
                                      <p:cBhvr>
                                        <p:cTn id="95" dur="1" fill="hold">
                                          <p:stCondLst>
                                            <p:cond delay="499"/>
                                          </p:stCondLst>
                                        </p:cTn>
                                        <p:tgtEl>
                                          <p:spTgt spid="51"/>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50"/>
                                        </p:tgtEl>
                                      </p:cBhvr>
                                    </p:animEffect>
                                    <p:set>
                                      <p:cBhvr>
                                        <p:cTn id="98" dur="1" fill="hold">
                                          <p:stCondLst>
                                            <p:cond delay="499"/>
                                          </p:stCondLst>
                                        </p:cTn>
                                        <p:tgtEl>
                                          <p:spTgt spid="50"/>
                                        </p:tgtEl>
                                        <p:attrNameLst>
                                          <p:attrName>style.visibility</p:attrName>
                                        </p:attrNameLst>
                                      </p:cBhvr>
                                      <p:to>
                                        <p:strVal val="hidden"/>
                                      </p:to>
                                    </p:set>
                                  </p:childTnLst>
                                </p:cTn>
                              </p:par>
                            </p:childTnLst>
                          </p:cTn>
                        </p:par>
                        <p:par>
                          <p:cTn id="99" fill="hold">
                            <p:stCondLst>
                              <p:cond delay="1000"/>
                            </p:stCondLst>
                            <p:childTnLst>
                              <p:par>
                                <p:cTn id="100" presetID="42" presetClass="entr" presetSubtype="0"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fade">
                                      <p:cBhvr>
                                        <p:cTn id="102" dur="500"/>
                                        <p:tgtEl>
                                          <p:spTgt spid="57"/>
                                        </p:tgtEl>
                                      </p:cBhvr>
                                    </p:animEffect>
                                    <p:anim calcmode="lin" valueType="num">
                                      <p:cBhvr>
                                        <p:cTn id="103" dur="500" fill="hold"/>
                                        <p:tgtEl>
                                          <p:spTgt spid="57"/>
                                        </p:tgtEl>
                                        <p:attrNameLst>
                                          <p:attrName>ppt_x</p:attrName>
                                        </p:attrNameLst>
                                      </p:cBhvr>
                                      <p:tavLst>
                                        <p:tav tm="0">
                                          <p:val>
                                            <p:strVal val="#ppt_x"/>
                                          </p:val>
                                        </p:tav>
                                        <p:tav tm="100000">
                                          <p:val>
                                            <p:strVal val="#ppt_x"/>
                                          </p:val>
                                        </p:tav>
                                      </p:tavLst>
                                    </p:anim>
                                    <p:anim calcmode="lin" valueType="num">
                                      <p:cBhvr>
                                        <p:cTn id="104" dur="5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nodeType="click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500"/>
                                        <p:tgtEl>
                                          <p:spTgt spid="63"/>
                                        </p:tgtEl>
                                      </p:cBhvr>
                                    </p:animEffect>
                                    <p:anim calcmode="lin" valueType="num">
                                      <p:cBhvr>
                                        <p:cTn id="110" dur="500" fill="hold"/>
                                        <p:tgtEl>
                                          <p:spTgt spid="63"/>
                                        </p:tgtEl>
                                        <p:attrNameLst>
                                          <p:attrName>ppt_x</p:attrName>
                                        </p:attrNameLst>
                                      </p:cBhvr>
                                      <p:tavLst>
                                        <p:tav tm="0">
                                          <p:val>
                                            <p:strVal val="#ppt_x"/>
                                          </p:val>
                                        </p:tav>
                                        <p:tav tm="100000">
                                          <p:val>
                                            <p:strVal val="#ppt_x"/>
                                          </p:val>
                                        </p:tav>
                                      </p:tavLst>
                                    </p:anim>
                                    <p:anim calcmode="lin" valueType="num">
                                      <p:cBhvr>
                                        <p:cTn id="111" dur="5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P spid="46" grpId="0"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6"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Outline</a:t>
            </a:r>
          </a:p>
        </p:txBody>
      </p:sp>
      <p:sp>
        <p:nvSpPr>
          <p:cNvPr id="6" name="Text Placeholder 5"/>
          <p:cNvSpPr>
            <a:spLocks noGrp="1"/>
          </p:cNvSpPr>
          <p:nvPr>
            <p:ph type="body" idx="1"/>
          </p:nvPr>
        </p:nvSpPr>
        <p:spPr/>
        <p:txBody>
          <a:bodyPr>
            <a:noAutofit/>
          </a:bodyPr>
          <a:lstStyle/>
          <a:p>
            <a:pPr marL="571486" indent="-571486">
              <a:buFont typeface="Wingdings" pitchFamily="2" charset="2"/>
              <a:buChar char="q"/>
            </a:pPr>
            <a:r>
              <a:rPr lang="en-US" sz="4400" dirty="0"/>
              <a:t>Multicast</a:t>
            </a:r>
          </a:p>
          <a:p>
            <a:pPr marL="571486" indent="-571486">
              <a:buFont typeface="Wingdings" pitchFamily="2" charset="2"/>
              <a:buChar char="q"/>
            </a:pPr>
            <a:r>
              <a:rPr lang="en-US" sz="4400" dirty="0"/>
              <a:t>Structured Overlays / DHTs</a:t>
            </a:r>
          </a:p>
          <a:p>
            <a:pPr marL="571486" indent="-571486">
              <a:buFont typeface="Wingdings" pitchFamily="2" charset="2"/>
              <a:buChar char="q"/>
            </a:pPr>
            <a:r>
              <a:rPr lang="en-US" sz="4400" dirty="0"/>
              <a:t>Dynamo / CAP</a:t>
            </a:r>
          </a:p>
        </p:txBody>
      </p:sp>
      <p:sp>
        <p:nvSpPr>
          <p:cNvPr id="3" name="Slide Number Placeholder 2"/>
          <p:cNvSpPr>
            <a:spLocks noGrp="1"/>
          </p:cNvSpPr>
          <p:nvPr>
            <p:ph type="sldNum" sz="quarter" idx="12"/>
          </p:nvPr>
        </p:nvSpPr>
        <p:spPr>
          <a:xfrm>
            <a:off x="7977102" y="5019691"/>
            <a:ext cx="984019" cy="98993"/>
          </a:xfrm>
          <a:prstGeom prst="rect">
            <a:avLst/>
          </a:prstGeom>
        </p:spPr>
        <p:txBody>
          <a:bodyPr vert="horz" lIns="91440" tIns="45720" rIns="91440" bIns="45720" rtlCol="0" anchor="ctr">
            <a:normAutofit fontScale="25000" lnSpcReduction="20000"/>
          </a:bodyPr>
          <a:lstStyle>
            <a:defPPr>
              <a:defRPr lang="en-US"/>
            </a:defPPr>
            <a:lvl1pPr marL="0" algn="r" defTabSz="914400" rtl="0" eaLnBrk="1" latinLnBrk="0" hangingPunct="1">
              <a:defRPr sz="788"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3B9EA5-CE9A-4950-A80C-5ADF06B45BB8}" type="slidenum">
              <a:rPr lang="en-US" smtClean="0"/>
              <a:pPr/>
              <a:t>36</a:t>
            </a:fld>
            <a:endParaRPr lang="en-US" dirty="0"/>
          </a:p>
        </p:txBody>
      </p:sp>
    </p:spTree>
    <p:extLst>
      <p:ext uri="{BB962C8B-B14F-4D97-AF65-F5344CB8AC3E}">
        <p14:creationId xmlns:p14="http://schemas.microsoft.com/office/powerpoint/2010/main" val="114195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loud 40"/>
          <p:cNvSpPr/>
          <p:nvPr/>
        </p:nvSpPr>
        <p:spPr>
          <a:xfrm>
            <a:off x="1676400" y="1665515"/>
            <a:ext cx="8697685" cy="5028523"/>
          </a:xfrm>
          <a:prstGeom prst="cloud">
            <a:avLst/>
          </a:prstGeom>
          <a:solidFill>
            <a:schemeClr val="bg2"/>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5" name="Straight Connector 154"/>
          <p:cNvCxnSpPr/>
          <p:nvPr/>
        </p:nvCxnSpPr>
        <p:spPr>
          <a:xfrm>
            <a:off x="7380738" y="2575891"/>
            <a:ext cx="1005567" cy="101940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66242" name="Rectangle 2"/>
          <p:cNvSpPr>
            <a:spLocks noGrp="1" noChangeArrowheads="1"/>
          </p:cNvSpPr>
          <p:nvPr>
            <p:ph type="title"/>
          </p:nvPr>
        </p:nvSpPr>
        <p:spPr/>
        <p:txBody>
          <a:bodyPr>
            <a:normAutofit/>
          </a:bodyPr>
          <a:lstStyle/>
          <a:p>
            <a:r>
              <a:rPr lang="en-US" dirty="0"/>
              <a:t>Unstructured P2P Review</a:t>
            </a:r>
          </a:p>
        </p:txBody>
      </p:sp>
      <p:sp>
        <p:nvSpPr>
          <p:cNvPr id="2" name="Content Placeholder 1"/>
          <p:cNvSpPr>
            <a:spLocks noGrp="1"/>
          </p:cNvSpPr>
          <p:nvPr>
            <p:ph idx="1"/>
          </p:nvPr>
        </p:nvSpPr>
        <p:spPr/>
        <p:txBody>
          <a:bodyPr/>
          <a:lstStyle/>
          <a:p>
            <a:endParaRPr lang="en-US" dirty="0"/>
          </a:p>
        </p:txBody>
      </p:sp>
      <p:sp>
        <p:nvSpPr>
          <p:cNvPr id="40"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37</a:t>
            </a:fld>
            <a:endParaRPr lang="en-US" dirty="0"/>
          </a:p>
        </p:txBody>
      </p:sp>
      <p:cxnSp>
        <p:nvCxnSpPr>
          <p:cNvPr id="57" name="Straight Connector 56"/>
          <p:cNvCxnSpPr/>
          <p:nvPr/>
        </p:nvCxnSpPr>
        <p:spPr>
          <a:xfrm flipV="1">
            <a:off x="4680467" y="2715693"/>
            <a:ext cx="1295787" cy="18482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3267795" y="2884199"/>
            <a:ext cx="1412672" cy="34266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2907866" y="3226859"/>
            <a:ext cx="359929" cy="128451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267795" y="3226860"/>
            <a:ext cx="1086327" cy="10999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2907865" y="4359093"/>
            <a:ext cx="1446256" cy="12008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3701431" y="4359092"/>
            <a:ext cx="652691" cy="12842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flipV="1">
            <a:off x="2907866" y="4479177"/>
            <a:ext cx="793567" cy="115298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4354121" y="4032747"/>
            <a:ext cx="1412672" cy="34266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5645251" y="3711755"/>
            <a:ext cx="1412672" cy="34266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5929737" y="2584717"/>
            <a:ext cx="1467331" cy="14728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4680467" y="2884407"/>
            <a:ext cx="1086327" cy="114834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flipV="1">
            <a:off x="4680467" y="2911063"/>
            <a:ext cx="2377456" cy="7953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7057921" y="2584716"/>
            <a:ext cx="339147" cy="115423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6351587" y="3633715"/>
            <a:ext cx="706336" cy="167209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flipV="1">
            <a:off x="5766796" y="4065294"/>
            <a:ext cx="1940289" cy="103300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3701433" y="5523981"/>
            <a:ext cx="1497175" cy="10817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4354123" y="4391639"/>
            <a:ext cx="844484" cy="113234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5198607" y="4054415"/>
            <a:ext cx="568187" cy="146956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4354123" y="2911061"/>
            <a:ext cx="326344" cy="141571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7397070" y="2584717"/>
            <a:ext cx="310015" cy="247095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7397069" y="2584717"/>
            <a:ext cx="1603825" cy="3682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8321672" y="2621539"/>
            <a:ext cx="679221" cy="108486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8321673" y="3633716"/>
            <a:ext cx="1005567" cy="101940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9000894" y="2584718"/>
            <a:ext cx="326345" cy="199707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7723414" y="4653122"/>
            <a:ext cx="1603825" cy="44517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7057923" y="3706404"/>
            <a:ext cx="2269316" cy="87539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flipV="1">
            <a:off x="5766794" y="4065294"/>
            <a:ext cx="584793" cy="1240519"/>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42" name="Picture 2" descr="D:\Classe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5085" y="5317035"/>
            <a:ext cx="652691" cy="652691"/>
          </a:xfrm>
          <a:prstGeom prst="rect">
            <a:avLst/>
          </a:prstGeom>
          <a:noFill/>
          <a:extLst>
            <a:ext uri="{909E8E84-426E-40dd-AFC4-6F175D3DCCD1}">
              <a14:hiddenFill xmlns:a14="http://schemas.microsoft.com/office/drawing/2010/main" xmlns="">
                <a:solidFill>
                  <a:srgbClr val="FFFFFF"/>
                </a:solidFill>
              </a14:hiddenFill>
            </a:ext>
          </a:extLst>
        </p:spPr>
      </p:pic>
      <p:pic>
        <p:nvPicPr>
          <p:cNvPr id="43" name="Picture 2" descr="D:\Classe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1520" y="4185028"/>
            <a:ext cx="652691" cy="652691"/>
          </a:xfrm>
          <a:prstGeom prst="rect">
            <a:avLst/>
          </a:prstGeom>
          <a:noFill/>
          <a:extLst>
            <a:ext uri="{909E8E84-426E-40dd-AFC4-6F175D3DCCD1}">
              <a14:hiddenFill xmlns:a14="http://schemas.microsoft.com/office/drawing/2010/main" xmlns="">
                <a:solidFill>
                  <a:srgbClr val="FFFFFF"/>
                </a:solidFill>
              </a14:hiddenFill>
            </a:ext>
          </a:extLst>
        </p:spPr>
      </p:pic>
      <p:pic>
        <p:nvPicPr>
          <p:cNvPr id="44" name="Picture 2" descr="D:\Classe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7776" y="4032747"/>
            <a:ext cx="652691" cy="652691"/>
          </a:xfrm>
          <a:prstGeom prst="rect">
            <a:avLst/>
          </a:prstGeom>
          <a:noFill/>
          <a:extLst>
            <a:ext uri="{909E8E84-426E-40dd-AFC4-6F175D3DCCD1}">
              <a14:hiddenFill xmlns:a14="http://schemas.microsoft.com/office/drawing/2010/main" xmlns="">
                <a:solidFill>
                  <a:srgbClr val="FFFFFF"/>
                </a:solidFill>
              </a14:hiddenFill>
            </a:ext>
          </a:extLst>
        </p:spPr>
      </p:pic>
      <p:pic>
        <p:nvPicPr>
          <p:cNvPr id="45" name="Picture 2" descr="D:\Classe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1449" y="2900513"/>
            <a:ext cx="652691" cy="652691"/>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2" descr="D:\Classe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4121" y="2574169"/>
            <a:ext cx="652691" cy="652691"/>
          </a:xfrm>
          <a:prstGeom prst="rect">
            <a:avLst/>
          </a:prstGeom>
          <a:noFill/>
          <a:extLst>
            <a:ext uri="{909E8E84-426E-40dd-AFC4-6F175D3DCCD1}">
              <a14:hiddenFill xmlns:a14="http://schemas.microsoft.com/office/drawing/2010/main" xmlns="">
                <a:solidFill>
                  <a:srgbClr val="FFFFFF"/>
                </a:solidFill>
              </a14:hiddenFill>
            </a:ext>
          </a:extLst>
        </p:spPr>
      </p:pic>
      <p:pic>
        <p:nvPicPr>
          <p:cNvPr id="47" name="Picture 2" descr="D:\Classe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8896" y="2400224"/>
            <a:ext cx="652691" cy="652691"/>
          </a:xfrm>
          <a:prstGeom prst="rect">
            <a:avLst/>
          </a:prstGeom>
          <a:noFill/>
          <a:extLst>
            <a:ext uri="{909E8E84-426E-40dd-AFC4-6F175D3DCCD1}">
              <a14:hiddenFill xmlns:a14="http://schemas.microsoft.com/office/drawing/2010/main" xmlns="">
                <a:solidFill>
                  <a:srgbClr val="FFFFFF"/>
                </a:solidFill>
              </a14:hiddenFill>
            </a:ext>
          </a:extLst>
        </p:spPr>
      </p:pic>
      <p:pic>
        <p:nvPicPr>
          <p:cNvPr id="48" name="Picture 2" descr="D:\Classe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551" y="3738948"/>
            <a:ext cx="652691" cy="652691"/>
          </a:xfrm>
          <a:prstGeom prst="rect">
            <a:avLst/>
          </a:prstGeom>
          <a:noFill/>
          <a:extLst>
            <a:ext uri="{909E8E84-426E-40dd-AFC4-6F175D3DCCD1}">
              <a14:hiddenFill xmlns:a14="http://schemas.microsoft.com/office/drawing/2010/main" xmlns="">
                <a:solidFill>
                  <a:srgbClr val="FFFFFF"/>
                </a:solidFill>
              </a14:hiddenFill>
            </a:ext>
          </a:extLst>
        </p:spPr>
      </p:pic>
      <p:pic>
        <p:nvPicPr>
          <p:cNvPr id="49" name="Picture 2" descr="D:\Classe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261" y="5197633"/>
            <a:ext cx="652691" cy="652691"/>
          </a:xfrm>
          <a:prstGeom prst="rect">
            <a:avLst/>
          </a:prstGeom>
          <a:noFill/>
          <a:extLst>
            <a:ext uri="{909E8E84-426E-40dd-AFC4-6F175D3DCCD1}">
              <a14:hiddenFill xmlns:a14="http://schemas.microsoft.com/office/drawing/2010/main" xmlns="">
                <a:solidFill>
                  <a:srgbClr val="FFFFFF"/>
                </a:solidFill>
              </a14:hiddenFill>
            </a:ext>
          </a:extLst>
        </p:spPr>
      </p:pic>
      <p:pic>
        <p:nvPicPr>
          <p:cNvPr id="50" name="Picture 2" descr="D:\Classe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6253" y="4979465"/>
            <a:ext cx="652691" cy="652691"/>
          </a:xfrm>
          <a:prstGeom prst="rect">
            <a:avLst/>
          </a:prstGeom>
          <a:noFill/>
          <a:extLst>
            <a:ext uri="{909E8E84-426E-40dd-AFC4-6F175D3DCCD1}">
              <a14:hiddenFill xmlns:a14="http://schemas.microsoft.com/office/drawing/2010/main" xmlns="">
                <a:solidFill>
                  <a:srgbClr val="FFFFFF"/>
                </a:solidFill>
              </a14:hiddenFill>
            </a:ext>
          </a:extLst>
        </p:spPr>
      </p:pic>
      <p:pic>
        <p:nvPicPr>
          <p:cNvPr id="51" name="Picture 2" descr="D:\Classe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0723" y="2258371"/>
            <a:ext cx="652691" cy="652691"/>
          </a:xfrm>
          <a:prstGeom prst="rect">
            <a:avLst/>
          </a:prstGeom>
          <a:noFill/>
          <a:extLst>
            <a:ext uri="{909E8E84-426E-40dd-AFC4-6F175D3DCCD1}">
              <a14:hiddenFill xmlns:a14="http://schemas.microsoft.com/office/drawing/2010/main" xmlns="">
                <a:solidFill>
                  <a:srgbClr val="FFFFFF"/>
                </a:solidFill>
              </a14:hiddenFill>
            </a:ext>
          </a:extLst>
        </p:spPr>
      </p:pic>
      <p:pic>
        <p:nvPicPr>
          <p:cNvPr id="52" name="Picture 2" descr="D:\Classe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0841" y="3412603"/>
            <a:ext cx="652691" cy="652691"/>
          </a:xfrm>
          <a:prstGeom prst="rect">
            <a:avLst/>
          </a:prstGeom>
          <a:noFill/>
          <a:extLst>
            <a:ext uri="{909E8E84-426E-40dd-AFC4-6F175D3DCCD1}">
              <a14:hiddenFill xmlns:a14="http://schemas.microsoft.com/office/drawing/2010/main" xmlns="">
                <a:solidFill>
                  <a:srgbClr val="FFFFFF"/>
                </a:solidFill>
              </a14:hiddenFill>
            </a:ext>
          </a:extLst>
        </p:spPr>
      </p:pic>
      <p:pic>
        <p:nvPicPr>
          <p:cNvPr id="53" name="Picture 2" descr="D:\Classe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737" y="4771953"/>
            <a:ext cx="652691" cy="652691"/>
          </a:xfrm>
          <a:prstGeom prst="rect">
            <a:avLst/>
          </a:prstGeom>
          <a:noFill/>
          <a:extLst>
            <a:ext uri="{909E8E84-426E-40dd-AFC4-6F175D3DCCD1}">
              <a14:hiddenFill xmlns:a14="http://schemas.microsoft.com/office/drawing/2010/main" xmlns="">
                <a:solidFill>
                  <a:srgbClr val="FFFFFF"/>
                </a:solidFill>
              </a14:hiddenFill>
            </a:ext>
          </a:extLst>
        </p:spPr>
      </p:pic>
      <p:pic>
        <p:nvPicPr>
          <p:cNvPr id="54" name="Picture 2" descr="D:\Classe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5327" y="3380057"/>
            <a:ext cx="652691" cy="652691"/>
          </a:xfrm>
          <a:prstGeom prst="rect">
            <a:avLst/>
          </a:prstGeom>
          <a:noFill/>
          <a:extLst>
            <a:ext uri="{909E8E84-426E-40dd-AFC4-6F175D3DCCD1}">
              <a14:hiddenFill xmlns:a14="http://schemas.microsoft.com/office/drawing/2010/main" xmlns="">
                <a:solidFill>
                  <a:srgbClr val="FFFFFF"/>
                </a:solidFill>
              </a14:hiddenFill>
            </a:ext>
          </a:extLst>
        </p:spPr>
      </p:pic>
      <p:pic>
        <p:nvPicPr>
          <p:cNvPr id="56" name="Picture 2" descr="D:\Classe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0893" y="4326776"/>
            <a:ext cx="652691" cy="652691"/>
          </a:xfrm>
          <a:prstGeom prst="rect">
            <a:avLst/>
          </a:prstGeom>
          <a:noFill/>
          <a:extLst>
            <a:ext uri="{909E8E84-426E-40dd-AFC4-6F175D3DCCD1}">
              <a14:hiddenFill xmlns:a14="http://schemas.microsoft.com/office/drawing/2010/main" xmlns="">
                <a:solidFill>
                  <a:srgbClr val="FFFFFF"/>
                </a:solidFill>
              </a14:hiddenFill>
            </a:ext>
          </a:extLst>
        </p:spPr>
      </p:pic>
      <p:pic>
        <p:nvPicPr>
          <p:cNvPr id="55" name="Picture 2" descr="D:\Classe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4548" y="2295193"/>
            <a:ext cx="652691" cy="652691"/>
          </a:xfrm>
          <a:prstGeom prst="rect">
            <a:avLst/>
          </a:prstGeom>
          <a:noFill/>
          <a:extLst>
            <a:ext uri="{909E8E84-426E-40dd-AFC4-6F175D3DCCD1}">
              <a14:hiddenFill xmlns:a14="http://schemas.microsoft.com/office/drawing/2010/main" xmlns="">
                <a:solidFill>
                  <a:srgbClr val="FFFFFF"/>
                </a:solidFill>
              </a14:hiddenFill>
            </a:ext>
          </a:extLst>
        </p:spPr>
      </p:pic>
      <p:sp>
        <p:nvSpPr>
          <p:cNvPr id="139" name="Oval 138"/>
          <p:cNvSpPr/>
          <p:nvPr/>
        </p:nvSpPr>
        <p:spPr>
          <a:xfrm>
            <a:off x="8761408" y="2458253"/>
            <a:ext cx="326571" cy="326571"/>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8761408" y="2458253"/>
            <a:ext cx="326571" cy="326571"/>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8767075" y="2458253"/>
            <a:ext cx="326571" cy="326571"/>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9162473" y="4445383"/>
            <a:ext cx="326571" cy="326571"/>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8198981" y="3542545"/>
            <a:ext cx="326571" cy="326571"/>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9162472" y="4445381"/>
            <a:ext cx="326571" cy="326571"/>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7243533" y="2421431"/>
            <a:ext cx="326571" cy="326571"/>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7243532" y="2421431"/>
            <a:ext cx="326571" cy="326571"/>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9160879" y="4450521"/>
            <a:ext cx="326571" cy="326571"/>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5895904" y="2565529"/>
            <a:ext cx="326571" cy="326571"/>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6753901" y="3548469"/>
            <a:ext cx="326571" cy="326571"/>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6753901" y="3548468"/>
            <a:ext cx="326571" cy="326571"/>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6753901" y="3561661"/>
            <a:ext cx="326571" cy="326571"/>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7570104" y="4935013"/>
            <a:ext cx="326571" cy="326571"/>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p:cNvGrpSpPr/>
          <p:nvPr/>
        </p:nvGrpSpPr>
        <p:grpSpPr>
          <a:xfrm>
            <a:off x="4105549" y="2322306"/>
            <a:ext cx="659553" cy="1038193"/>
            <a:chOff x="5295686" y="2862944"/>
            <a:chExt cx="3080402" cy="4848817"/>
          </a:xfrm>
        </p:grpSpPr>
        <p:sp>
          <p:nvSpPr>
            <p:cNvPr id="157" name="Oval 156"/>
            <p:cNvSpPr/>
            <p:nvPr/>
          </p:nvSpPr>
          <p:spPr>
            <a:xfrm>
              <a:off x="5997836" y="2862944"/>
              <a:ext cx="1447993" cy="20465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5295686" y="3150388"/>
              <a:ext cx="3080402" cy="4561373"/>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59" name="Group 158"/>
          <p:cNvGrpSpPr/>
          <p:nvPr/>
        </p:nvGrpSpPr>
        <p:grpSpPr>
          <a:xfrm>
            <a:off x="5767745" y="4767166"/>
            <a:ext cx="659553" cy="1038193"/>
            <a:chOff x="5295686" y="2862944"/>
            <a:chExt cx="3080402" cy="4848817"/>
          </a:xfrm>
        </p:grpSpPr>
        <p:sp>
          <p:nvSpPr>
            <p:cNvPr id="160" name="Oval 159"/>
            <p:cNvSpPr/>
            <p:nvPr/>
          </p:nvSpPr>
          <p:spPr>
            <a:xfrm>
              <a:off x="5997836" y="2862944"/>
              <a:ext cx="1447993" cy="20465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5295686" y="3150388"/>
              <a:ext cx="3080402" cy="4561373"/>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62" name="Group 161"/>
          <p:cNvGrpSpPr/>
          <p:nvPr/>
        </p:nvGrpSpPr>
        <p:grpSpPr>
          <a:xfrm>
            <a:off x="2251745" y="4031926"/>
            <a:ext cx="659553" cy="1038193"/>
            <a:chOff x="5295686" y="2862944"/>
            <a:chExt cx="3080402" cy="4848817"/>
          </a:xfrm>
        </p:grpSpPr>
        <p:sp>
          <p:nvSpPr>
            <p:cNvPr id="163" name="Oval 162"/>
            <p:cNvSpPr/>
            <p:nvPr/>
          </p:nvSpPr>
          <p:spPr>
            <a:xfrm>
              <a:off x="5997836" y="2862944"/>
              <a:ext cx="1447993" cy="20465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5295686" y="3150388"/>
              <a:ext cx="3080402" cy="4561373"/>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65" name="Oval 164"/>
          <p:cNvSpPr/>
          <p:nvPr/>
        </p:nvSpPr>
        <p:spPr>
          <a:xfrm>
            <a:off x="8192581" y="3524296"/>
            <a:ext cx="326571" cy="326571"/>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165"/>
          <p:cNvGrpSpPr/>
          <p:nvPr/>
        </p:nvGrpSpPr>
        <p:grpSpPr>
          <a:xfrm flipH="1">
            <a:off x="1710142" y="1680089"/>
            <a:ext cx="2263721" cy="1445155"/>
            <a:chOff x="1219200" y="4876799"/>
            <a:chExt cx="5181605" cy="1384995"/>
          </a:xfrm>
        </p:grpSpPr>
        <p:sp>
          <p:nvSpPr>
            <p:cNvPr id="167" name="Rectangular Callout 166"/>
            <p:cNvSpPr/>
            <p:nvPr/>
          </p:nvSpPr>
          <p:spPr>
            <a:xfrm>
              <a:off x="1219200" y="4876799"/>
              <a:ext cx="5181600" cy="1384995"/>
            </a:xfrm>
            <a:prstGeom prst="wedgeRectCallout">
              <a:avLst>
                <a:gd name="adj1" fmla="val 12508"/>
                <a:gd name="adj2" fmla="val 117723"/>
              </a:avLst>
            </a:prstGeom>
            <a:solidFill>
              <a:schemeClr val="accent2"/>
            </a:solidFill>
            <a:ln w="38100" cap="flat" cmpd="sng" algn="ctr">
              <a:solidFill>
                <a:schemeClr val="accent2">
                  <a:lumMod val="75000"/>
                </a:schemeClr>
              </a:solidFill>
              <a:prstDash val="solid"/>
            </a:ln>
            <a:effectLst/>
          </p:spPr>
          <p:txBody>
            <a:bodyPr rtlCol="0" anchor="ctr"/>
            <a:lstStyle/>
            <a:p>
              <a:pPr algn="ctr" defTabSz="914377">
                <a:defRPr/>
              </a:pPr>
              <a:endParaRPr lang="en-US" kern="0">
                <a:solidFill>
                  <a:sysClr val="window" lastClr="FFFFFF"/>
                </a:solidFill>
                <a:latin typeface="Tw Cen MT"/>
              </a:endParaRPr>
            </a:p>
          </p:txBody>
        </p:sp>
        <p:sp>
          <p:nvSpPr>
            <p:cNvPr id="168" name="TextBox 167"/>
            <p:cNvSpPr txBox="1"/>
            <p:nvPr/>
          </p:nvSpPr>
          <p:spPr>
            <a:xfrm>
              <a:off x="1219207" y="4876799"/>
              <a:ext cx="5181598" cy="1327340"/>
            </a:xfrm>
            <a:prstGeom prst="rect">
              <a:avLst/>
            </a:prstGeom>
            <a:noFill/>
          </p:spPr>
          <p:txBody>
            <a:bodyPr wrap="square" rtlCol="0">
              <a:spAutoFit/>
            </a:bodyPr>
            <a:lstStyle/>
            <a:p>
              <a:pPr algn="ctr" defTabSz="914377">
                <a:defRPr/>
              </a:pPr>
              <a:r>
                <a:rPr lang="en-US" sz="2800" kern="0" dirty="0">
                  <a:solidFill>
                    <a:sysClr val="window" lastClr="FFFFFF"/>
                  </a:solidFill>
                </a:rPr>
                <a:t>What if the file is rare or far away?</a:t>
              </a:r>
            </a:p>
          </p:txBody>
        </p:sp>
      </p:grpSp>
      <p:grpSp>
        <p:nvGrpSpPr>
          <p:cNvPr id="169" name="Group 168"/>
          <p:cNvGrpSpPr/>
          <p:nvPr/>
        </p:nvGrpSpPr>
        <p:grpSpPr>
          <a:xfrm flipH="1">
            <a:off x="6530232" y="1421514"/>
            <a:ext cx="2263721" cy="523220"/>
            <a:chOff x="1219200" y="4876799"/>
            <a:chExt cx="5181605" cy="1401249"/>
          </a:xfrm>
        </p:grpSpPr>
        <p:sp>
          <p:nvSpPr>
            <p:cNvPr id="170" name="Rectangular Callout 169"/>
            <p:cNvSpPr/>
            <p:nvPr/>
          </p:nvSpPr>
          <p:spPr>
            <a:xfrm>
              <a:off x="1219200" y="4876799"/>
              <a:ext cx="5181600" cy="1384995"/>
            </a:xfrm>
            <a:prstGeom prst="wedgeRectCallout">
              <a:avLst>
                <a:gd name="adj1" fmla="val 12508"/>
                <a:gd name="adj2" fmla="val 155612"/>
              </a:avLst>
            </a:prstGeom>
            <a:solidFill>
              <a:schemeClr val="accent2"/>
            </a:solidFill>
            <a:ln w="38100" cap="flat" cmpd="sng" algn="ctr">
              <a:solidFill>
                <a:schemeClr val="accent2">
                  <a:lumMod val="75000"/>
                </a:schemeClr>
              </a:solidFill>
              <a:prstDash val="solid"/>
            </a:ln>
            <a:effectLst/>
          </p:spPr>
          <p:txBody>
            <a:bodyPr rtlCol="0" anchor="ctr"/>
            <a:lstStyle/>
            <a:p>
              <a:pPr algn="ctr" defTabSz="914377">
                <a:defRPr/>
              </a:pPr>
              <a:endParaRPr lang="en-US" kern="0">
                <a:solidFill>
                  <a:sysClr val="window" lastClr="FFFFFF"/>
                </a:solidFill>
                <a:latin typeface="Tw Cen MT"/>
              </a:endParaRPr>
            </a:p>
          </p:txBody>
        </p:sp>
        <p:sp>
          <p:nvSpPr>
            <p:cNvPr id="171" name="TextBox 170"/>
            <p:cNvSpPr txBox="1"/>
            <p:nvPr/>
          </p:nvSpPr>
          <p:spPr>
            <a:xfrm>
              <a:off x="1219207" y="4876799"/>
              <a:ext cx="5181598" cy="1401249"/>
            </a:xfrm>
            <a:prstGeom prst="rect">
              <a:avLst/>
            </a:prstGeom>
            <a:noFill/>
          </p:spPr>
          <p:txBody>
            <a:bodyPr wrap="square" rtlCol="0">
              <a:spAutoFit/>
            </a:bodyPr>
            <a:lstStyle/>
            <a:p>
              <a:pPr algn="ctr" defTabSz="914377">
                <a:defRPr/>
              </a:pPr>
              <a:r>
                <a:rPr lang="en-US" sz="2800" kern="0" dirty="0">
                  <a:solidFill>
                    <a:sysClr val="window" lastClr="FFFFFF"/>
                  </a:solidFill>
                </a:rPr>
                <a:t>Redundancy</a:t>
              </a:r>
            </a:p>
          </p:txBody>
        </p:sp>
      </p:grpSp>
      <p:grpSp>
        <p:nvGrpSpPr>
          <p:cNvPr id="172" name="Group 171"/>
          <p:cNvGrpSpPr/>
          <p:nvPr/>
        </p:nvGrpSpPr>
        <p:grpSpPr>
          <a:xfrm flipH="1">
            <a:off x="8198980" y="5335878"/>
            <a:ext cx="2029107" cy="954107"/>
            <a:chOff x="1219200" y="4876799"/>
            <a:chExt cx="5181605" cy="1414759"/>
          </a:xfrm>
        </p:grpSpPr>
        <p:sp>
          <p:nvSpPr>
            <p:cNvPr id="173" name="Rectangular Callout 172"/>
            <p:cNvSpPr/>
            <p:nvPr/>
          </p:nvSpPr>
          <p:spPr>
            <a:xfrm>
              <a:off x="1219200" y="4876799"/>
              <a:ext cx="5181600" cy="1384996"/>
            </a:xfrm>
            <a:prstGeom prst="wedgeRectCallout">
              <a:avLst>
                <a:gd name="adj1" fmla="val 40418"/>
                <a:gd name="adj2" fmla="val -198862"/>
              </a:avLst>
            </a:prstGeom>
            <a:solidFill>
              <a:schemeClr val="accent2"/>
            </a:solidFill>
            <a:ln w="38100" cap="flat" cmpd="sng" algn="ctr">
              <a:solidFill>
                <a:schemeClr val="accent2">
                  <a:lumMod val="75000"/>
                </a:schemeClr>
              </a:solidFill>
              <a:prstDash val="solid"/>
            </a:ln>
            <a:effectLst/>
          </p:spPr>
          <p:txBody>
            <a:bodyPr rtlCol="0" anchor="ctr"/>
            <a:lstStyle/>
            <a:p>
              <a:pPr algn="ctr" defTabSz="914377">
                <a:defRPr/>
              </a:pPr>
              <a:endParaRPr lang="en-US" kern="0">
                <a:solidFill>
                  <a:sysClr val="window" lastClr="FFFFFF"/>
                </a:solidFill>
                <a:latin typeface="Tw Cen MT"/>
              </a:endParaRPr>
            </a:p>
          </p:txBody>
        </p:sp>
        <p:sp>
          <p:nvSpPr>
            <p:cNvPr id="174" name="TextBox 173"/>
            <p:cNvSpPr txBox="1"/>
            <p:nvPr/>
          </p:nvSpPr>
          <p:spPr>
            <a:xfrm>
              <a:off x="1219203" y="4876799"/>
              <a:ext cx="5181602" cy="1414759"/>
            </a:xfrm>
            <a:prstGeom prst="rect">
              <a:avLst/>
            </a:prstGeom>
            <a:noFill/>
          </p:spPr>
          <p:txBody>
            <a:bodyPr wrap="square" rtlCol="0">
              <a:spAutoFit/>
            </a:bodyPr>
            <a:lstStyle/>
            <a:p>
              <a:pPr algn="ctr" defTabSz="914377">
                <a:defRPr/>
              </a:pPr>
              <a:r>
                <a:rPr lang="en-US" sz="2800" kern="0" dirty="0">
                  <a:solidFill>
                    <a:sysClr val="window" lastClr="FFFFFF"/>
                  </a:solidFill>
                </a:rPr>
                <a:t>Traffic Overhead</a:t>
              </a:r>
            </a:p>
          </p:txBody>
        </p:sp>
      </p:grpSp>
      <p:grpSp>
        <p:nvGrpSpPr>
          <p:cNvPr id="83" name="Group 82"/>
          <p:cNvGrpSpPr/>
          <p:nvPr/>
        </p:nvGrpSpPr>
        <p:grpSpPr>
          <a:xfrm>
            <a:off x="1888437" y="5205353"/>
            <a:ext cx="4007467" cy="1423675"/>
            <a:chOff x="414979" y="3333623"/>
            <a:chExt cx="8263530" cy="1523216"/>
          </a:xfrm>
        </p:grpSpPr>
        <p:sp>
          <p:nvSpPr>
            <p:cNvPr id="85" name="Rectangle 84"/>
            <p:cNvSpPr/>
            <p:nvPr/>
          </p:nvSpPr>
          <p:spPr>
            <a:xfrm>
              <a:off x="414979" y="3333623"/>
              <a:ext cx="8263530" cy="1523216"/>
            </a:xfrm>
            <a:prstGeom prst="rect">
              <a:avLst/>
            </a:prstGeom>
            <a:ln w="57150">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6" name="Content Placeholder 2"/>
            <p:cNvSpPr txBox="1">
              <a:spLocks/>
            </p:cNvSpPr>
            <p:nvPr/>
          </p:nvSpPr>
          <p:spPr>
            <a:xfrm>
              <a:off x="514376" y="3373896"/>
              <a:ext cx="8118848" cy="146847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
                  <a:schemeClr val="bg1"/>
                </a:buClr>
              </a:pPr>
              <a:r>
                <a:rPr lang="en-US" sz="2800" dirty="0">
                  <a:solidFill>
                    <a:schemeClr val="bg1"/>
                  </a:solidFill>
                </a:rPr>
                <a:t>Search is broken</a:t>
              </a:r>
            </a:p>
            <a:p>
              <a:pPr lvl="1">
                <a:buClr>
                  <a:schemeClr val="bg1"/>
                </a:buClr>
              </a:pPr>
              <a:r>
                <a:rPr lang="en-US" dirty="0">
                  <a:solidFill>
                    <a:schemeClr val="bg1"/>
                  </a:solidFill>
                </a:rPr>
                <a:t>High overhead</a:t>
              </a:r>
            </a:p>
            <a:p>
              <a:pPr lvl="1">
                <a:buClr>
                  <a:schemeClr val="bg1"/>
                </a:buClr>
              </a:pPr>
              <a:r>
                <a:rPr lang="en-US" dirty="0">
                  <a:solidFill>
                    <a:schemeClr val="bg1"/>
                  </a:solidFill>
                </a:rPr>
                <a:t>No guarantee it will work</a:t>
              </a:r>
            </a:p>
          </p:txBody>
        </p:sp>
      </p:grpSp>
    </p:spTree>
    <p:extLst>
      <p:ext uri="{BB962C8B-B14F-4D97-AF65-F5344CB8AC3E}">
        <p14:creationId xmlns:p14="http://schemas.microsoft.com/office/powerpoint/2010/main" val="330694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barn(inVertical)">
                                      <p:cBhvr>
                                        <p:cTn id="7" dur="500"/>
                                        <p:tgtEl>
                                          <p:spTgt spid="13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0"/>
                                        </p:tgtEl>
                                        <p:attrNameLst>
                                          <p:attrName>style.visibility</p:attrName>
                                        </p:attrNameLst>
                                      </p:cBhvr>
                                      <p:to>
                                        <p:strVal val="visible"/>
                                      </p:to>
                                    </p:set>
                                    <p:animEffect transition="in" filter="barn(inVertical)">
                                      <p:cBhvr>
                                        <p:cTn id="10" dur="500"/>
                                        <p:tgtEl>
                                          <p:spTgt spid="14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1"/>
                                        </p:tgtEl>
                                        <p:attrNameLst>
                                          <p:attrName>style.visibility</p:attrName>
                                        </p:attrNameLst>
                                      </p:cBhvr>
                                      <p:to>
                                        <p:strVal val="visible"/>
                                      </p:to>
                                    </p:set>
                                    <p:animEffect transition="in" filter="barn(inVertical)">
                                      <p:cBhvr>
                                        <p:cTn id="13" dur="500"/>
                                        <p:tgtEl>
                                          <p:spTgt spid="141"/>
                                        </p:tgtEl>
                                      </p:cBhvr>
                                    </p:animEffect>
                                  </p:childTnLst>
                                </p:cTn>
                              </p:par>
                            </p:childTnLst>
                          </p:cTn>
                        </p:par>
                        <p:par>
                          <p:cTn id="14" fill="hold">
                            <p:stCondLst>
                              <p:cond delay="500"/>
                            </p:stCondLst>
                            <p:childTnLst>
                              <p:par>
                                <p:cTn id="15" presetID="42" presetClass="path" presetSubtype="0" accel="50000" decel="50000" fill="hold" grpId="1" nodeType="afterEffect">
                                  <p:stCondLst>
                                    <p:cond delay="0"/>
                                  </p:stCondLst>
                                  <p:childTnLst>
                                    <p:animMotion origin="layout" path="M -4.44444E-6 1.23457E-6 L -0.12413 -0.00679 " pathEditMode="relative" rAng="0" ptsTypes="AA">
                                      <p:cBhvr>
                                        <p:cTn id="16" dur="1000" fill="hold"/>
                                        <p:tgtEl>
                                          <p:spTgt spid="139"/>
                                        </p:tgtEl>
                                        <p:attrNameLst>
                                          <p:attrName>ppt_x</p:attrName>
                                          <p:attrName>ppt_y</p:attrName>
                                        </p:attrNameLst>
                                      </p:cBhvr>
                                      <p:rCtr x="-6198" y="-278"/>
                                    </p:animMotion>
                                  </p:childTnLst>
                                </p:cTn>
                              </p:par>
                              <p:par>
                                <p:cTn id="17" presetID="42" presetClass="path" presetSubtype="0" accel="50000" decel="50000" fill="hold" grpId="1" nodeType="withEffect">
                                  <p:stCondLst>
                                    <p:cond delay="0"/>
                                  </p:stCondLst>
                                  <p:childTnLst>
                                    <p:animMotion origin="layout" path="M -4.44444E-6 1.23457E-6 L -0.04496 0.15648 " pathEditMode="relative" rAng="0" ptsTypes="AA">
                                      <p:cBhvr>
                                        <p:cTn id="18" dur="1000" fill="hold"/>
                                        <p:tgtEl>
                                          <p:spTgt spid="140"/>
                                        </p:tgtEl>
                                        <p:attrNameLst>
                                          <p:attrName>ppt_x</p:attrName>
                                          <p:attrName>ppt_y</p:attrName>
                                        </p:attrNameLst>
                                      </p:cBhvr>
                                      <p:rCtr x="-2205" y="7901"/>
                                    </p:animMotion>
                                  </p:childTnLst>
                                </p:cTn>
                              </p:par>
                              <p:par>
                                <p:cTn id="19" presetID="42" presetClass="path" presetSubtype="0" accel="50000" decel="50000" fill="hold" grpId="1" nodeType="withEffect">
                                  <p:stCondLst>
                                    <p:cond delay="0"/>
                                  </p:stCondLst>
                                  <p:childTnLst>
                                    <p:animMotion origin="layout" path="M 4.72222E-6 1.23457E-6 L 0.0309 0.28364 " pathEditMode="relative" rAng="0" ptsTypes="AA">
                                      <p:cBhvr>
                                        <p:cTn id="20" dur="1000" fill="hold"/>
                                        <p:tgtEl>
                                          <p:spTgt spid="141"/>
                                        </p:tgtEl>
                                        <p:attrNameLst>
                                          <p:attrName>ppt_x</p:attrName>
                                          <p:attrName>ppt_y</p:attrName>
                                        </p:attrNameLst>
                                      </p:cBhvr>
                                      <p:rCtr x="1528" y="14290"/>
                                    </p:animMotion>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42"/>
                                        </p:tgtEl>
                                        <p:attrNameLst>
                                          <p:attrName>style.visibility</p:attrName>
                                        </p:attrNameLst>
                                      </p:cBhvr>
                                      <p:to>
                                        <p:strVal val="visible"/>
                                      </p:to>
                                    </p:set>
                                    <p:animEffect transition="in" filter="barn(inVertical)">
                                      <p:cBhvr>
                                        <p:cTn id="25" dur="500"/>
                                        <p:tgtEl>
                                          <p:spTgt spid="14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43"/>
                                        </p:tgtEl>
                                        <p:attrNameLst>
                                          <p:attrName>style.visibility</p:attrName>
                                        </p:attrNameLst>
                                      </p:cBhvr>
                                      <p:to>
                                        <p:strVal val="visible"/>
                                      </p:to>
                                    </p:set>
                                    <p:animEffect transition="in" filter="barn(inVertical)">
                                      <p:cBhvr>
                                        <p:cTn id="28" dur="500"/>
                                        <p:tgtEl>
                                          <p:spTgt spid="14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44"/>
                                        </p:tgtEl>
                                        <p:attrNameLst>
                                          <p:attrName>style.visibility</p:attrName>
                                        </p:attrNameLst>
                                      </p:cBhvr>
                                      <p:to>
                                        <p:strVal val="visible"/>
                                      </p:to>
                                    </p:set>
                                    <p:animEffect transition="in" filter="barn(inVertical)">
                                      <p:cBhvr>
                                        <p:cTn id="31" dur="500"/>
                                        <p:tgtEl>
                                          <p:spTgt spid="14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5"/>
                                        </p:tgtEl>
                                        <p:attrNameLst>
                                          <p:attrName>style.visibility</p:attrName>
                                        </p:attrNameLst>
                                      </p:cBhvr>
                                      <p:to>
                                        <p:strVal val="visible"/>
                                      </p:to>
                                    </p:set>
                                    <p:animEffect transition="in" filter="barn(inVertical)">
                                      <p:cBhvr>
                                        <p:cTn id="34" dur="500"/>
                                        <p:tgtEl>
                                          <p:spTgt spid="14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46"/>
                                        </p:tgtEl>
                                        <p:attrNameLst>
                                          <p:attrName>style.visibility</p:attrName>
                                        </p:attrNameLst>
                                      </p:cBhvr>
                                      <p:to>
                                        <p:strVal val="visible"/>
                                      </p:to>
                                    </p:set>
                                    <p:animEffect transition="in" filter="barn(inVertical)">
                                      <p:cBhvr>
                                        <p:cTn id="37" dur="500"/>
                                        <p:tgtEl>
                                          <p:spTgt spid="146"/>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47"/>
                                        </p:tgtEl>
                                        <p:attrNameLst>
                                          <p:attrName>style.visibility</p:attrName>
                                        </p:attrNameLst>
                                      </p:cBhvr>
                                      <p:to>
                                        <p:strVal val="visible"/>
                                      </p:to>
                                    </p:set>
                                    <p:animEffect transition="in" filter="barn(inVertical)">
                                      <p:cBhvr>
                                        <p:cTn id="40" dur="500"/>
                                        <p:tgtEl>
                                          <p:spTgt spid="147"/>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65"/>
                                        </p:tgtEl>
                                        <p:attrNameLst>
                                          <p:attrName>style.visibility</p:attrName>
                                        </p:attrNameLst>
                                      </p:cBhvr>
                                      <p:to>
                                        <p:strVal val="visible"/>
                                      </p:to>
                                    </p:set>
                                    <p:animEffect transition="in" filter="barn(inVertical)">
                                      <p:cBhvr>
                                        <p:cTn id="43" dur="500"/>
                                        <p:tgtEl>
                                          <p:spTgt spid="165"/>
                                        </p:tgtEl>
                                      </p:cBhvr>
                                    </p:animEffect>
                                  </p:childTnLst>
                                </p:cTn>
                              </p:par>
                            </p:childTnLst>
                          </p:cTn>
                        </p:par>
                        <p:par>
                          <p:cTn id="44" fill="hold">
                            <p:stCondLst>
                              <p:cond delay="500"/>
                            </p:stCondLst>
                            <p:childTnLst>
                              <p:par>
                                <p:cTn id="45" presetID="42" presetClass="path" presetSubtype="0" accel="50000" decel="50000" fill="hold" grpId="1" nodeType="afterEffect">
                                  <p:stCondLst>
                                    <p:cond delay="0"/>
                                  </p:stCondLst>
                                  <p:childTnLst>
                                    <p:animMotion origin="layout" path="M -0.00156 -0.00617 L -0.12725 0.07469 " pathEditMode="relative" rAng="0" ptsTypes="AA">
                                      <p:cBhvr>
                                        <p:cTn id="46" dur="1000" fill="hold"/>
                                        <p:tgtEl>
                                          <p:spTgt spid="142"/>
                                        </p:tgtEl>
                                        <p:attrNameLst>
                                          <p:attrName>ppt_x</p:attrName>
                                          <p:attrName>ppt_y</p:attrName>
                                        </p:attrNameLst>
                                      </p:cBhvr>
                                      <p:rCtr x="-6337" y="3889"/>
                                    </p:animMotion>
                                  </p:childTnLst>
                                </p:cTn>
                              </p:par>
                              <p:par>
                                <p:cTn id="47" presetID="42" presetClass="path" presetSubtype="0" accel="50000" decel="50000" fill="hold" grpId="1" nodeType="withEffect">
                                  <p:stCondLst>
                                    <p:cond delay="0"/>
                                  </p:stCondLst>
                                  <p:childTnLst>
                                    <p:animMotion origin="layout" path="M 0.00156 0.00093 L -0.0776 -0.16235 " pathEditMode="relative" rAng="0" ptsTypes="AA">
                                      <p:cBhvr>
                                        <p:cTn id="48" dur="1000" fill="hold"/>
                                        <p:tgtEl>
                                          <p:spTgt spid="165"/>
                                        </p:tgtEl>
                                        <p:attrNameLst>
                                          <p:attrName>ppt_x</p:attrName>
                                          <p:attrName>ppt_y</p:attrName>
                                        </p:attrNameLst>
                                      </p:cBhvr>
                                      <p:rCtr x="-3924" y="-7963"/>
                                    </p:animMotion>
                                  </p:childTnLst>
                                </p:cTn>
                              </p:par>
                              <p:par>
                                <p:cTn id="49" presetID="42" presetClass="path" presetSubtype="0" accel="50000" decel="50000" fill="hold" grpId="1" nodeType="withEffect">
                                  <p:stCondLst>
                                    <p:cond delay="0"/>
                                  </p:stCondLst>
                                  <p:childTnLst>
                                    <p:animMotion origin="layout" path="M 0.00087 -0.00154 L 0.07743 0.12531 " pathEditMode="relative" rAng="0" ptsTypes="AA">
                                      <p:cBhvr>
                                        <p:cTn id="50" dur="1000" fill="hold"/>
                                        <p:tgtEl>
                                          <p:spTgt spid="143"/>
                                        </p:tgtEl>
                                        <p:attrNameLst>
                                          <p:attrName>ppt_x</p:attrName>
                                          <p:attrName>ppt_y</p:attrName>
                                        </p:attrNameLst>
                                      </p:cBhvr>
                                      <p:rCtr x="3819" y="6574"/>
                                    </p:animMotion>
                                  </p:childTnLst>
                                </p:cTn>
                              </p:par>
                              <p:par>
                                <p:cTn id="51" presetID="42" presetClass="path" presetSubtype="0" accel="50000" decel="50000" fill="hold" grpId="1" nodeType="withEffect">
                                  <p:stCondLst>
                                    <p:cond delay="0"/>
                                  </p:stCondLst>
                                  <p:childTnLst>
                                    <p:animMotion origin="layout" path="M -0.00156 -0.00617 L -0.1941 -0.13858 " pathEditMode="relative" rAng="0" ptsTypes="AA">
                                      <p:cBhvr>
                                        <p:cTn id="52" dur="1000" fill="hold"/>
                                        <p:tgtEl>
                                          <p:spTgt spid="144"/>
                                        </p:tgtEl>
                                        <p:attrNameLst>
                                          <p:attrName>ppt_x</p:attrName>
                                          <p:attrName>ppt_y</p:attrName>
                                        </p:attrNameLst>
                                      </p:cBhvr>
                                      <p:rCtr x="-9722" y="-6173"/>
                                    </p:animMotion>
                                  </p:childTnLst>
                                </p:cTn>
                              </p:par>
                              <p:par>
                                <p:cTn id="53" presetID="42" presetClass="path" presetSubtype="0" accel="50000" decel="50000" fill="hold" grpId="1" nodeType="withEffect">
                                  <p:stCondLst>
                                    <p:cond delay="0"/>
                                  </p:stCondLst>
                                  <p:childTnLst>
                                    <p:animMotion origin="layout" path="M 0.00034 -0.00154 L 0.03021 0.36975 " pathEditMode="relative" rAng="0" ptsTypes="AA">
                                      <p:cBhvr>
                                        <p:cTn id="54" dur="1000" fill="hold"/>
                                        <p:tgtEl>
                                          <p:spTgt spid="145"/>
                                        </p:tgtEl>
                                        <p:attrNameLst>
                                          <p:attrName>ppt_x</p:attrName>
                                          <p:attrName>ppt_y</p:attrName>
                                        </p:attrNameLst>
                                      </p:cBhvr>
                                      <p:rCtr x="1285" y="18395"/>
                                    </p:animMotion>
                                  </p:childTnLst>
                                </p:cTn>
                              </p:par>
                              <p:par>
                                <p:cTn id="55" presetID="42" presetClass="path" presetSubtype="0" accel="50000" decel="50000" fill="hold" grpId="1" nodeType="withEffect">
                                  <p:stCondLst>
                                    <p:cond delay="0"/>
                                  </p:stCondLst>
                                  <p:childTnLst>
                                    <p:animMotion origin="layout" path="M 0.00885 -0.00154 L -0.10937 0.02315 " pathEditMode="relative" rAng="0" ptsTypes="AA">
                                      <p:cBhvr>
                                        <p:cTn id="56" dur="1000" fill="hold"/>
                                        <p:tgtEl>
                                          <p:spTgt spid="146"/>
                                        </p:tgtEl>
                                        <p:attrNameLst>
                                          <p:attrName>ppt_x</p:attrName>
                                          <p:attrName>ppt_y</p:attrName>
                                        </p:attrNameLst>
                                      </p:cBhvr>
                                      <p:rCtr x="-5851" y="1235"/>
                                    </p:animMotion>
                                  </p:childTnLst>
                                </p:cTn>
                              </p:par>
                              <p:par>
                                <p:cTn id="57" presetID="42" presetClass="path" presetSubtype="0" accel="50000" decel="50000" fill="hold" grpId="1" nodeType="withEffect">
                                  <p:stCondLst>
                                    <p:cond delay="0"/>
                                  </p:stCondLst>
                                  <p:childTnLst>
                                    <p:animMotion origin="layout" path="M -0.00139 -0.00679 L -0.07778 -0.13426 " pathEditMode="relative" rAng="0" ptsTypes="AA">
                                      <p:cBhvr>
                                        <p:cTn id="58" dur="1000" fill="hold"/>
                                        <p:tgtEl>
                                          <p:spTgt spid="147"/>
                                        </p:tgtEl>
                                        <p:attrNameLst>
                                          <p:attrName>ppt_x</p:attrName>
                                          <p:attrName>ppt_y</p:attrName>
                                        </p:attrNameLst>
                                      </p:cBhvr>
                                      <p:rCtr x="-3889" y="-6481"/>
                                    </p:animMotion>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49"/>
                                        </p:tgtEl>
                                        <p:attrNameLst>
                                          <p:attrName>style.visibility</p:attrName>
                                        </p:attrNameLst>
                                      </p:cBhvr>
                                      <p:to>
                                        <p:strVal val="visible"/>
                                      </p:to>
                                    </p:set>
                                    <p:animEffect transition="in" filter="barn(inVertical)">
                                      <p:cBhvr>
                                        <p:cTn id="63" dur="500"/>
                                        <p:tgtEl>
                                          <p:spTgt spid="149"/>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150"/>
                                        </p:tgtEl>
                                        <p:attrNameLst>
                                          <p:attrName>style.visibility</p:attrName>
                                        </p:attrNameLst>
                                      </p:cBhvr>
                                      <p:to>
                                        <p:strVal val="visible"/>
                                      </p:to>
                                    </p:set>
                                    <p:animEffect transition="in" filter="barn(inVertical)">
                                      <p:cBhvr>
                                        <p:cTn id="66" dur="500"/>
                                        <p:tgtEl>
                                          <p:spTgt spid="150"/>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151"/>
                                        </p:tgtEl>
                                        <p:attrNameLst>
                                          <p:attrName>style.visibility</p:attrName>
                                        </p:attrNameLst>
                                      </p:cBhvr>
                                      <p:to>
                                        <p:strVal val="visible"/>
                                      </p:to>
                                    </p:set>
                                    <p:animEffect transition="in" filter="barn(inVertical)">
                                      <p:cBhvr>
                                        <p:cTn id="69" dur="500"/>
                                        <p:tgtEl>
                                          <p:spTgt spid="151"/>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152"/>
                                        </p:tgtEl>
                                        <p:attrNameLst>
                                          <p:attrName>style.visibility</p:attrName>
                                        </p:attrNameLst>
                                      </p:cBhvr>
                                      <p:to>
                                        <p:strVal val="visible"/>
                                      </p:to>
                                    </p:set>
                                    <p:animEffect transition="in" filter="barn(inVertical)">
                                      <p:cBhvr>
                                        <p:cTn id="72" dur="500"/>
                                        <p:tgtEl>
                                          <p:spTgt spid="152"/>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153"/>
                                        </p:tgtEl>
                                        <p:attrNameLst>
                                          <p:attrName>style.visibility</p:attrName>
                                        </p:attrNameLst>
                                      </p:cBhvr>
                                      <p:to>
                                        <p:strVal val="visible"/>
                                      </p:to>
                                    </p:set>
                                    <p:animEffect transition="in" filter="barn(inVertical)">
                                      <p:cBhvr>
                                        <p:cTn id="75" dur="500"/>
                                        <p:tgtEl>
                                          <p:spTgt spid="153"/>
                                        </p:tgtEl>
                                      </p:cBhvr>
                                    </p:animEffect>
                                  </p:childTnLst>
                                </p:cTn>
                              </p:par>
                            </p:childTnLst>
                          </p:cTn>
                        </p:par>
                        <p:par>
                          <p:cTn id="76" fill="hold">
                            <p:stCondLst>
                              <p:cond delay="500"/>
                            </p:stCondLst>
                            <p:childTnLst>
                              <p:par>
                                <p:cTn id="77" presetID="42" presetClass="path" presetSubtype="0" accel="50000" decel="50000" fill="hold" grpId="1" nodeType="afterEffect">
                                  <p:stCondLst>
                                    <p:cond delay="0"/>
                                  </p:stCondLst>
                                  <p:childTnLst>
                                    <p:animMotion origin="layout" path="M 0.00122 0.00216 L -0.13316 0.01635 " pathEditMode="relative" rAng="0" ptsTypes="AA">
                                      <p:cBhvr>
                                        <p:cTn id="78" dur="1000" fill="hold"/>
                                        <p:tgtEl>
                                          <p:spTgt spid="149"/>
                                        </p:tgtEl>
                                        <p:attrNameLst>
                                          <p:attrName>ppt_x</p:attrName>
                                          <p:attrName>ppt_y</p:attrName>
                                        </p:attrNameLst>
                                      </p:cBhvr>
                                      <p:rCtr x="-6788" y="741"/>
                                    </p:animMotion>
                                  </p:childTnLst>
                                </p:cTn>
                              </p:par>
                              <p:par>
                                <p:cTn id="79" presetID="42" presetClass="path" presetSubtype="0" accel="50000" decel="50000" fill="hold" grpId="1" nodeType="withEffect">
                                  <p:stCondLst>
                                    <p:cond delay="0"/>
                                  </p:stCondLst>
                                  <p:childTnLst>
                                    <p:animMotion origin="layout" path="M 0.00347 -0.00772 L -0.20365 -0.12686 " pathEditMode="relative" rAng="0" ptsTypes="AA">
                                      <p:cBhvr>
                                        <p:cTn id="80" dur="1000" fill="hold"/>
                                        <p:tgtEl>
                                          <p:spTgt spid="150"/>
                                        </p:tgtEl>
                                        <p:attrNameLst>
                                          <p:attrName>ppt_x</p:attrName>
                                          <p:attrName>ppt_y</p:attrName>
                                        </p:attrNameLst>
                                      </p:cBhvr>
                                      <p:rCtr x="-10295" y="-5926"/>
                                    </p:animMotion>
                                  </p:childTnLst>
                                </p:cTn>
                              </p:par>
                              <p:par>
                                <p:cTn id="81" presetID="42" presetClass="path" presetSubtype="0" accel="50000" decel="50000" fill="hold" grpId="1" nodeType="withEffect">
                                  <p:stCondLst>
                                    <p:cond delay="0"/>
                                  </p:stCondLst>
                                  <p:childTnLst>
                                    <p:animMotion origin="layout" path="M 0.00104 0.00216 L -0.09687 0.05093 " pathEditMode="relative" rAng="0" ptsTypes="AA">
                                      <p:cBhvr>
                                        <p:cTn id="82" dur="1000" fill="hold"/>
                                        <p:tgtEl>
                                          <p:spTgt spid="151"/>
                                        </p:tgtEl>
                                        <p:attrNameLst>
                                          <p:attrName>ppt_x</p:attrName>
                                          <p:attrName>ppt_y</p:attrName>
                                        </p:attrNameLst>
                                      </p:cBhvr>
                                      <p:rCtr x="-4896" y="2438"/>
                                    </p:animMotion>
                                  </p:childTnLst>
                                </p:cTn>
                              </p:par>
                              <p:par>
                                <p:cTn id="83" presetID="42" presetClass="path" presetSubtype="0" accel="50000" decel="50000" fill="hold" grpId="1" nodeType="withEffect">
                                  <p:stCondLst>
                                    <p:cond delay="0"/>
                                  </p:stCondLst>
                                  <p:childTnLst>
                                    <p:animMotion origin="layout" path="M -0.00017 0.00031 L -0.06719 0.22747 " pathEditMode="relative" rAng="0" ptsTypes="AA">
                                      <p:cBhvr>
                                        <p:cTn id="84" dur="1000" fill="hold"/>
                                        <p:tgtEl>
                                          <p:spTgt spid="152"/>
                                        </p:tgtEl>
                                        <p:attrNameLst>
                                          <p:attrName>ppt_x</p:attrName>
                                          <p:attrName>ppt_y</p:attrName>
                                        </p:attrNameLst>
                                      </p:cBhvr>
                                      <p:rCtr x="-2587" y="12037"/>
                                    </p:animMotion>
                                  </p:childTnLst>
                                </p:cTn>
                              </p:par>
                              <p:par>
                                <p:cTn id="85" presetID="42" presetClass="path" presetSubtype="0" accel="50000" decel="50000" fill="hold" grpId="1" nodeType="withEffect">
                                  <p:stCondLst>
                                    <p:cond delay="0"/>
                                  </p:stCondLst>
                                  <p:childTnLst>
                                    <p:animMotion origin="layout" path="M 0.00347 0.00308 L -0.1625 -0.15278 " pathEditMode="relative" rAng="0" ptsTypes="AA">
                                      <p:cBhvr>
                                        <p:cTn id="86" dur="1000" fill="hold"/>
                                        <p:tgtEl>
                                          <p:spTgt spid="153"/>
                                        </p:tgtEl>
                                        <p:attrNameLst>
                                          <p:attrName>ppt_x</p:attrName>
                                          <p:attrName>ppt_y</p:attrName>
                                        </p:attrNameLst>
                                      </p:cBhvr>
                                      <p:rCtr x="-8299" y="-7809"/>
                                    </p:animMotion>
                                  </p:childTnLst>
                                </p:cTn>
                              </p:par>
                            </p:childTnLst>
                          </p:cTn>
                        </p:par>
                      </p:childTnLst>
                    </p:cTn>
                  </p:par>
                  <p:par>
                    <p:cTn id="87" fill="hold">
                      <p:stCondLst>
                        <p:cond delay="indefinite"/>
                      </p:stCondLst>
                      <p:childTnLst>
                        <p:par>
                          <p:cTn id="88" fill="hold">
                            <p:stCondLst>
                              <p:cond delay="0"/>
                            </p:stCondLst>
                            <p:childTnLst>
                              <p:par>
                                <p:cTn id="89" presetID="0" presetClass="path" presetSubtype="0" accel="50000" decel="50000" fill="hold" nodeType="clickEffect">
                                  <p:stCondLst>
                                    <p:cond delay="0"/>
                                  </p:stCondLst>
                                  <p:childTnLst>
                                    <p:animMotion origin="layout" path="M 4.72222E-6 2.46914E-6 C 0.00069 -0.00155 0.00104 -0.0034 0.00208 -0.00494 C 0.00295 -0.00618 0.00434 -0.00648 0.00503 -0.00772 C 0.0059 -0.00926 0.00555 -0.01142 0.00607 -0.01266 C 0.00902 -0.01914 0.01406 -0.02655 0.01753 -0.03179 C 0.03229 -0.05432 0.04479 -0.075 0.06232 -0.09229 C 0.07222 -0.10185 0.08229 -0.11636 0.09357 -0.12222 C 0.10399 -0.13457 0.11666 -0.14383 0.12899 -0.15062 C 0.13697 -0.15525 0.14548 -0.16266 0.15399 -0.16513 C 0.16076 -0.16914 0.1677 -0.17253 0.17482 -0.17469 C 0.18281 -0.17901 0.19114 -0.18241 0.19965 -0.18395 C 0.2177 -0.19321 0.23888 -0.19229 0.25798 -0.19506 C 0.28368 -0.19476 0.30954 -0.19476 0.33506 -0.19383 C 0.33975 -0.19352 0.34513 -0.19043 0.34965 -0.18889 C 0.37934 -0.18056 0.40816 -0.15185 0.42569 -0.1142 C 0.43055 -0.10371 0.43281 -0.09198 0.43715 -0.08118 C 0.43871 -0.07192 0.44218 -0.0642 0.44444 -0.05556 C 0.44566 -0.05093 0.44618 -0.04568 0.44756 -0.04105 " pathEditMode="relative" rAng="0" ptsTypes="AAAAAAAAAAAAAAAAAA">
                                      <p:cBhvr>
                                        <p:cTn id="90" dur="2000" fill="hold"/>
                                        <p:tgtEl>
                                          <p:spTgt spid="156"/>
                                        </p:tgtEl>
                                        <p:attrNameLst>
                                          <p:attrName>ppt_x</p:attrName>
                                          <p:attrName>ppt_y</p:attrName>
                                        </p:attrNameLst>
                                      </p:cBhvr>
                                      <p:rCtr x="22378" y="-9753"/>
                                    </p:animMotion>
                                  </p:childTnLst>
                                </p:cTn>
                              </p:par>
                              <p:par>
                                <p:cTn id="91" presetID="0" presetClass="path" presetSubtype="0" accel="50000" decel="50000" fill="hold" nodeType="withEffect">
                                  <p:stCondLst>
                                    <p:cond delay="0"/>
                                  </p:stCondLst>
                                  <p:childTnLst>
                                    <p:animMotion origin="layout" path="M -3.61111E-6 9.87654E-7 C 0.01372 0.01265 0.0283 0.0216 0.04289 0.03179 C 0.04931 0.03611 0.05452 0.04321 0.06094 0.04753 C 0.0632 0.04876 0.06546 0.04969 0.06771 0.05062 C 0.06927 0.05154 0.07066 0.05154 0.07223 0.05216 C 0.07535 0.05401 0.07848 0.05617 0.08125 0.05864 C 0.08247 0.05957 0.08334 0.06111 0.08473 0.06173 C 0.09184 0.06605 0.10105 0.06636 0.10851 0.0679 C 0.11563 0.0716 0.12223 0.07284 0.12986 0.07438 C 0.14757 0.08272 0.16806 0.08426 0.18629 0.0858 C 0.2099 0.09105 0.23403 0.08488 0.25747 0.08086 C 0.26181 0.07901 0.2665 0.07809 0.27101 0.07623 C 0.27605 0.07376 0.28073 0.06944 0.28559 0.06667 C 0.29254 0.06265 0.29775 0.05555 0.30486 0.05216 C 0.32657 0.03148 0.29931 0.05679 0.31719 0.0429 C 0.32292 0.03827 0.32674 0.03179 0.33195 0.02685 C 0.33629 0.02253 0.34289 0.01913 0.34775 0.01574 C 0.35174 0.00833 0.35608 0.00679 0.36129 0.00154 C 0.36754 -0.00494 0.37153 -0.01451 0.3783 -0.01914 C 0.37952 -0.02191 0.38004 -0.02469 0.3816 -0.02716 C 0.38473 -0.0321 0.39184 -0.04136 0.39184 -0.04105 C 0.39427 -0.05154 0.40209 -0.06543 0.40764 -0.07315 C 0.41025 -0.08395 0.41563 -0.09228 0.41997 -0.10154 C 0.42257 -0.1071 0.42448 -0.11358 0.42674 -0.11914 C 0.42848 -0.1287 0.43073 -0.13827 0.43247 -0.14784 C 0.43455 -0.17531 0.43698 -0.20617 0.42796 -0.2321 C 0.42535 -0.24846 0.42136 -0.25803 0.41546 -0.27315 C 0.41111 -0.28488 0.40747 -0.29846 0.40087 -0.30803 C 0.39532 -0.33087 0.37934 -0.34136 0.36702 -0.35556 C 0.36146 -0.36173 0.35591 -0.36728 0.34879 -0.37006 C 0.34202 -0.37994 0.32761 -0.38395 0.31841 -0.38766 C 0.31372 -0.3892 0.30973 -0.39228 0.30486 -0.39228 " pathEditMode="relative" rAng="0" ptsTypes="AAAAAAAAAAAAAAAAAAAAAAAAAAAAAAAA">
                                      <p:cBhvr>
                                        <p:cTn id="92" dur="2000" fill="hold"/>
                                        <p:tgtEl>
                                          <p:spTgt spid="159"/>
                                        </p:tgtEl>
                                        <p:attrNameLst>
                                          <p:attrName>ppt_x</p:attrName>
                                          <p:attrName>ppt_y</p:attrName>
                                        </p:attrNameLst>
                                      </p:cBhvr>
                                      <p:rCtr x="21719" y="-15247"/>
                                    </p:animMotion>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nodeType="clickEffect">
                                  <p:stCondLst>
                                    <p:cond delay="0"/>
                                  </p:stCondLst>
                                  <p:childTnLst>
                                    <p:set>
                                      <p:cBhvr>
                                        <p:cTn id="96" dur="1" fill="hold">
                                          <p:stCondLst>
                                            <p:cond delay="0"/>
                                          </p:stCondLst>
                                        </p:cTn>
                                        <p:tgtEl>
                                          <p:spTgt spid="169"/>
                                        </p:tgtEl>
                                        <p:attrNameLst>
                                          <p:attrName>style.visibility</p:attrName>
                                        </p:attrNameLst>
                                      </p:cBhvr>
                                      <p:to>
                                        <p:strVal val="visible"/>
                                      </p:to>
                                    </p:set>
                                    <p:animEffect transition="in" filter="fade">
                                      <p:cBhvr>
                                        <p:cTn id="97" dur="500"/>
                                        <p:tgtEl>
                                          <p:spTgt spid="169"/>
                                        </p:tgtEl>
                                      </p:cBhvr>
                                    </p:animEffect>
                                    <p:anim calcmode="lin" valueType="num">
                                      <p:cBhvr>
                                        <p:cTn id="98" dur="500" fill="hold"/>
                                        <p:tgtEl>
                                          <p:spTgt spid="169"/>
                                        </p:tgtEl>
                                        <p:attrNameLst>
                                          <p:attrName>ppt_x</p:attrName>
                                        </p:attrNameLst>
                                      </p:cBhvr>
                                      <p:tavLst>
                                        <p:tav tm="0">
                                          <p:val>
                                            <p:strVal val="#ppt_x"/>
                                          </p:val>
                                        </p:tav>
                                        <p:tav tm="100000">
                                          <p:val>
                                            <p:strVal val="#ppt_x"/>
                                          </p:val>
                                        </p:tav>
                                      </p:tavLst>
                                    </p:anim>
                                    <p:anim calcmode="lin" valueType="num">
                                      <p:cBhvr>
                                        <p:cTn id="99" dur="500" fill="hold"/>
                                        <p:tgtEl>
                                          <p:spTgt spid="169"/>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nodeType="clickEffect">
                                  <p:stCondLst>
                                    <p:cond delay="0"/>
                                  </p:stCondLst>
                                  <p:childTnLst>
                                    <p:set>
                                      <p:cBhvr>
                                        <p:cTn id="103" dur="1" fill="hold">
                                          <p:stCondLst>
                                            <p:cond delay="0"/>
                                          </p:stCondLst>
                                        </p:cTn>
                                        <p:tgtEl>
                                          <p:spTgt spid="172"/>
                                        </p:tgtEl>
                                        <p:attrNameLst>
                                          <p:attrName>style.visibility</p:attrName>
                                        </p:attrNameLst>
                                      </p:cBhvr>
                                      <p:to>
                                        <p:strVal val="visible"/>
                                      </p:to>
                                    </p:set>
                                    <p:animEffect transition="in" filter="fade">
                                      <p:cBhvr>
                                        <p:cTn id="104" dur="500"/>
                                        <p:tgtEl>
                                          <p:spTgt spid="172"/>
                                        </p:tgtEl>
                                      </p:cBhvr>
                                    </p:animEffect>
                                    <p:anim calcmode="lin" valueType="num">
                                      <p:cBhvr>
                                        <p:cTn id="105" dur="500" fill="hold"/>
                                        <p:tgtEl>
                                          <p:spTgt spid="172"/>
                                        </p:tgtEl>
                                        <p:attrNameLst>
                                          <p:attrName>ppt_x</p:attrName>
                                        </p:attrNameLst>
                                      </p:cBhvr>
                                      <p:tavLst>
                                        <p:tav tm="0">
                                          <p:val>
                                            <p:strVal val="#ppt_x"/>
                                          </p:val>
                                        </p:tav>
                                        <p:tav tm="100000">
                                          <p:val>
                                            <p:strVal val="#ppt_x"/>
                                          </p:val>
                                        </p:tav>
                                      </p:tavLst>
                                    </p:anim>
                                    <p:anim calcmode="lin" valueType="num">
                                      <p:cBhvr>
                                        <p:cTn id="106" dur="500" fill="hold"/>
                                        <p:tgtEl>
                                          <p:spTgt spid="172"/>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16" presetClass="entr" presetSubtype="21" fill="hold" nodeType="clickEffect">
                                  <p:stCondLst>
                                    <p:cond delay="0"/>
                                  </p:stCondLst>
                                  <p:childTnLst>
                                    <p:set>
                                      <p:cBhvr>
                                        <p:cTn id="110" dur="1" fill="hold">
                                          <p:stCondLst>
                                            <p:cond delay="0"/>
                                          </p:stCondLst>
                                        </p:cTn>
                                        <p:tgtEl>
                                          <p:spTgt spid="162"/>
                                        </p:tgtEl>
                                        <p:attrNameLst>
                                          <p:attrName>style.visibility</p:attrName>
                                        </p:attrNameLst>
                                      </p:cBhvr>
                                      <p:to>
                                        <p:strVal val="visible"/>
                                      </p:to>
                                    </p:set>
                                    <p:animEffect transition="in" filter="barn(inVertical)">
                                      <p:cBhvr>
                                        <p:cTn id="111" dur="500"/>
                                        <p:tgtEl>
                                          <p:spTgt spid="162"/>
                                        </p:tgtEl>
                                      </p:cBhvr>
                                    </p:animEffect>
                                  </p:childTnLst>
                                </p:cTn>
                              </p:par>
                              <p:par>
                                <p:cTn id="112" presetID="42" presetClass="entr" presetSubtype="0" fill="hold" nodeType="withEffect">
                                  <p:stCondLst>
                                    <p:cond delay="0"/>
                                  </p:stCondLst>
                                  <p:childTnLst>
                                    <p:set>
                                      <p:cBhvr>
                                        <p:cTn id="113" dur="1" fill="hold">
                                          <p:stCondLst>
                                            <p:cond delay="0"/>
                                          </p:stCondLst>
                                        </p:cTn>
                                        <p:tgtEl>
                                          <p:spTgt spid="166"/>
                                        </p:tgtEl>
                                        <p:attrNameLst>
                                          <p:attrName>style.visibility</p:attrName>
                                        </p:attrNameLst>
                                      </p:cBhvr>
                                      <p:to>
                                        <p:strVal val="visible"/>
                                      </p:to>
                                    </p:set>
                                    <p:animEffect transition="in" filter="fade">
                                      <p:cBhvr>
                                        <p:cTn id="114" dur="500"/>
                                        <p:tgtEl>
                                          <p:spTgt spid="166"/>
                                        </p:tgtEl>
                                      </p:cBhvr>
                                    </p:animEffect>
                                    <p:anim calcmode="lin" valueType="num">
                                      <p:cBhvr>
                                        <p:cTn id="115" dur="500" fill="hold"/>
                                        <p:tgtEl>
                                          <p:spTgt spid="166"/>
                                        </p:tgtEl>
                                        <p:attrNameLst>
                                          <p:attrName>ppt_x</p:attrName>
                                        </p:attrNameLst>
                                      </p:cBhvr>
                                      <p:tavLst>
                                        <p:tav tm="0">
                                          <p:val>
                                            <p:strVal val="#ppt_x"/>
                                          </p:val>
                                        </p:tav>
                                        <p:tav tm="100000">
                                          <p:val>
                                            <p:strVal val="#ppt_x"/>
                                          </p:val>
                                        </p:tav>
                                      </p:tavLst>
                                    </p:anim>
                                    <p:anim calcmode="lin" valueType="num">
                                      <p:cBhvr>
                                        <p:cTn id="116" dur="500" fill="hold"/>
                                        <p:tgtEl>
                                          <p:spTgt spid="166"/>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nodeType="clickEffect">
                                  <p:stCondLst>
                                    <p:cond delay="0"/>
                                  </p:stCondLst>
                                  <p:childTnLst>
                                    <p:set>
                                      <p:cBhvr>
                                        <p:cTn id="120" dur="1" fill="hold">
                                          <p:stCondLst>
                                            <p:cond delay="0"/>
                                          </p:stCondLst>
                                        </p:cTn>
                                        <p:tgtEl>
                                          <p:spTgt spid="83"/>
                                        </p:tgtEl>
                                        <p:attrNameLst>
                                          <p:attrName>style.visibility</p:attrName>
                                        </p:attrNameLst>
                                      </p:cBhvr>
                                      <p:to>
                                        <p:strVal val="visible"/>
                                      </p:to>
                                    </p:set>
                                    <p:animEffect transition="in" filter="fade">
                                      <p:cBhvr>
                                        <p:cTn id="121" dur="500"/>
                                        <p:tgtEl>
                                          <p:spTgt spid="83"/>
                                        </p:tgtEl>
                                      </p:cBhvr>
                                    </p:animEffect>
                                    <p:anim calcmode="lin" valueType="num">
                                      <p:cBhvr>
                                        <p:cTn id="122" dur="500" fill="hold"/>
                                        <p:tgtEl>
                                          <p:spTgt spid="83"/>
                                        </p:tgtEl>
                                        <p:attrNameLst>
                                          <p:attrName>ppt_x</p:attrName>
                                        </p:attrNameLst>
                                      </p:cBhvr>
                                      <p:tavLst>
                                        <p:tav tm="0">
                                          <p:val>
                                            <p:strVal val="#ppt_x"/>
                                          </p:val>
                                        </p:tav>
                                        <p:tav tm="100000">
                                          <p:val>
                                            <p:strVal val="#ppt_x"/>
                                          </p:val>
                                        </p:tav>
                                      </p:tavLst>
                                    </p:anim>
                                    <p:anim calcmode="lin" valueType="num">
                                      <p:cBhvr>
                                        <p:cTn id="123" dur="500" fill="hold"/>
                                        <p:tgtEl>
                                          <p:spTgt spid="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39" grpId="1" animBg="1"/>
      <p:bldP spid="140" grpId="0" animBg="1"/>
      <p:bldP spid="140" grpId="1" animBg="1"/>
      <p:bldP spid="141" grpId="0" animBg="1"/>
      <p:bldP spid="141" grpId="1" animBg="1"/>
      <p:bldP spid="142" grpId="0" animBg="1"/>
      <p:bldP spid="142" grpId="1" animBg="1"/>
      <p:bldP spid="143" grpId="0" animBg="1"/>
      <p:bldP spid="143" grpId="1" animBg="1"/>
      <p:bldP spid="144" grpId="0" animBg="1"/>
      <p:bldP spid="144" grpId="1" animBg="1"/>
      <p:bldP spid="145" grpId="0" animBg="1"/>
      <p:bldP spid="145" grpId="1" animBg="1"/>
      <p:bldP spid="146" grpId="0" animBg="1"/>
      <p:bldP spid="146" grpId="1" animBg="1"/>
      <p:bldP spid="147" grpId="0" animBg="1"/>
      <p:bldP spid="147" grpId="1" animBg="1"/>
      <p:bldP spid="149" grpId="0" animBg="1"/>
      <p:bldP spid="149" grpId="1" animBg="1"/>
      <p:bldP spid="150" grpId="0" animBg="1"/>
      <p:bldP spid="150" grpId="1" animBg="1"/>
      <p:bldP spid="151" grpId="0" animBg="1"/>
      <p:bldP spid="151" grpId="1" animBg="1"/>
      <p:bldP spid="152" grpId="0" animBg="1"/>
      <p:bldP spid="152" grpId="1" animBg="1"/>
      <p:bldP spid="153" grpId="0" animBg="1"/>
      <p:bldP spid="153" grpId="1" animBg="1"/>
      <p:bldP spid="165" grpId="0" animBg="1"/>
      <p:bldP spid="165"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Why Do We Need Structure?</a:t>
            </a:r>
          </a:p>
        </p:txBody>
      </p:sp>
      <p:sp>
        <p:nvSpPr>
          <p:cNvPr id="6" name="Content Placeholder 5"/>
          <p:cNvSpPr>
            <a:spLocks noGrp="1"/>
          </p:cNvSpPr>
          <p:nvPr>
            <p:ph idx="1"/>
          </p:nvPr>
        </p:nvSpPr>
        <p:spPr/>
        <p:txBody>
          <a:bodyPr/>
          <a:lstStyle/>
          <a:p>
            <a:r>
              <a:rPr lang="en-US" dirty="0"/>
              <a:t>Without structure, it is difficult to search</a:t>
            </a:r>
          </a:p>
          <a:p>
            <a:pPr lvl="1"/>
            <a:r>
              <a:rPr lang="en-US" dirty="0"/>
              <a:t>Any file can be on any machine</a:t>
            </a:r>
          </a:p>
          <a:p>
            <a:pPr lvl="1"/>
            <a:r>
              <a:rPr lang="en-US" dirty="0"/>
              <a:t>Example: multicast trees</a:t>
            </a:r>
          </a:p>
          <a:p>
            <a:pPr lvl="2"/>
            <a:r>
              <a:rPr lang="en-US" dirty="0"/>
              <a:t>How do you join? Who is part of the tree?</a:t>
            </a:r>
          </a:p>
          <a:p>
            <a:pPr lvl="2"/>
            <a:r>
              <a:rPr lang="en-US" dirty="0"/>
              <a:t>How do you rebuild a broken link?</a:t>
            </a:r>
          </a:p>
          <a:p>
            <a:r>
              <a:rPr lang="en-US" dirty="0"/>
              <a:t>How do you build an overlay with structure?</a:t>
            </a:r>
          </a:p>
          <a:p>
            <a:pPr lvl="1"/>
            <a:r>
              <a:rPr lang="en-US" dirty="0"/>
              <a:t>Give every machine a unique name</a:t>
            </a:r>
          </a:p>
          <a:p>
            <a:pPr lvl="1"/>
            <a:r>
              <a:rPr lang="en-US" dirty="0"/>
              <a:t>Give every object a unique name</a:t>
            </a:r>
          </a:p>
          <a:p>
            <a:pPr lvl="1"/>
            <a:r>
              <a:rPr lang="en-US" dirty="0"/>
              <a:t>Map from objects </a:t>
            </a:r>
            <a:r>
              <a:rPr lang="en-US" dirty="0">
                <a:sym typeface="Wingdings" pitchFamily="2" charset="2"/>
              </a:rPr>
              <a:t> machines</a:t>
            </a:r>
            <a:endParaRPr lang="en-US" dirty="0"/>
          </a:p>
          <a:p>
            <a:pPr lvl="2"/>
            <a:r>
              <a:rPr lang="en-US" dirty="0"/>
              <a:t>Looking for object </a:t>
            </a:r>
            <a:r>
              <a:rPr lang="en-US" i="1" dirty="0"/>
              <a:t>A</a:t>
            </a:r>
            <a:r>
              <a:rPr lang="en-US" dirty="0"/>
              <a:t>? Map(</a:t>
            </a:r>
            <a:r>
              <a:rPr lang="en-US" i="1" dirty="0"/>
              <a:t>A</a:t>
            </a:r>
            <a:r>
              <a:rPr lang="en-US" dirty="0"/>
              <a:t>)</a:t>
            </a:r>
            <a:r>
              <a:rPr lang="en-US" dirty="0">
                <a:sym typeface="Wingdings" pitchFamily="2" charset="2"/>
              </a:rPr>
              <a:t></a:t>
            </a:r>
            <a:r>
              <a:rPr lang="en-US" i="1" dirty="0">
                <a:sym typeface="Wingdings" pitchFamily="2" charset="2"/>
              </a:rPr>
              <a:t>X</a:t>
            </a:r>
            <a:r>
              <a:rPr lang="en-US" dirty="0"/>
              <a:t>, talk to machine </a:t>
            </a:r>
            <a:r>
              <a:rPr lang="en-US" i="1" dirty="0"/>
              <a:t>X</a:t>
            </a:r>
          </a:p>
          <a:p>
            <a:pPr lvl="2"/>
            <a:r>
              <a:rPr lang="en-US" dirty="0"/>
              <a:t>Looking for object </a:t>
            </a:r>
            <a:r>
              <a:rPr lang="en-US" i="1" dirty="0"/>
              <a:t>B?</a:t>
            </a:r>
            <a:r>
              <a:rPr lang="en-US" dirty="0"/>
              <a:t> Map(</a:t>
            </a:r>
            <a:r>
              <a:rPr lang="en-US" i="1" dirty="0"/>
              <a:t>B</a:t>
            </a:r>
            <a:r>
              <a:rPr lang="en-US" dirty="0"/>
              <a:t>)</a:t>
            </a:r>
            <a:r>
              <a:rPr lang="en-US" dirty="0">
                <a:sym typeface="Wingdings" pitchFamily="2" charset="2"/>
              </a:rPr>
              <a:t></a:t>
            </a:r>
            <a:r>
              <a:rPr lang="en-US" i="1" dirty="0">
                <a:sym typeface="Wingdings" pitchFamily="2" charset="2"/>
              </a:rPr>
              <a:t>Y</a:t>
            </a:r>
            <a:r>
              <a:rPr lang="en-US" dirty="0">
                <a:sym typeface="Wingdings" pitchFamily="2" charset="2"/>
              </a:rPr>
              <a:t>, talk to machine </a:t>
            </a:r>
            <a:r>
              <a:rPr lang="en-US" i="1" dirty="0">
                <a:sym typeface="Wingdings" pitchFamily="2" charset="2"/>
              </a:rPr>
              <a:t>Y</a:t>
            </a:r>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283B9EA5-CE9A-4950-A80C-5ADF06B45BB8}" type="slidenum">
              <a:rPr lang="en-US" smtClean="0"/>
              <a:t>38</a:t>
            </a:fld>
            <a:endParaRPr lang="en-US"/>
          </a:p>
        </p:txBody>
      </p:sp>
    </p:spTree>
    <p:extLst>
      <p:ext uri="{BB962C8B-B14F-4D97-AF65-F5344CB8AC3E}">
        <p14:creationId xmlns:p14="http://schemas.microsoft.com/office/powerpoint/2010/main" val="408336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fade">
                                      <p:cBhvr>
                                        <p:cTn id="7" dur="500"/>
                                        <p:tgtEl>
                                          <p:spTgt spid="6">
                                            <p:txEl>
                                              <p:pRg st="5" end="5"/>
                                            </p:txEl>
                                          </p:spTgt>
                                        </p:tgtEl>
                                      </p:cBhvr>
                                    </p:animEffect>
                                    <p:anim calcmode="lin" valueType="num">
                                      <p:cBhvr>
                                        <p:cTn id="8"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9" dur="500" fill="hold"/>
                                        <p:tgtEl>
                                          <p:spTgt spid="6">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Effect transition="in" filter="fade">
                                      <p:cBhvr>
                                        <p:cTn id="12" dur="500"/>
                                        <p:tgtEl>
                                          <p:spTgt spid="6">
                                            <p:txEl>
                                              <p:pRg st="6" end="6"/>
                                            </p:txEl>
                                          </p:spTgt>
                                        </p:tgtEl>
                                      </p:cBhvr>
                                    </p:animEffect>
                                    <p:anim calcmode="lin" valueType="num">
                                      <p:cBhvr>
                                        <p:cTn id="1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animEffect transition="in" filter="fade">
                                      <p:cBhvr>
                                        <p:cTn id="17" dur="500"/>
                                        <p:tgtEl>
                                          <p:spTgt spid="6">
                                            <p:txEl>
                                              <p:pRg st="7" end="7"/>
                                            </p:txEl>
                                          </p:spTgt>
                                        </p:tgtEl>
                                      </p:cBhvr>
                                    </p:animEffect>
                                    <p:anim calcmode="lin" valueType="num">
                                      <p:cBhvr>
                                        <p:cTn id="18"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19" dur="500" fill="hold"/>
                                        <p:tgtEl>
                                          <p:spTgt spid="6">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8" end="8"/>
                                            </p:txEl>
                                          </p:spTgt>
                                        </p:tgtEl>
                                        <p:attrNameLst>
                                          <p:attrName>style.visibility</p:attrName>
                                        </p:attrNameLst>
                                      </p:cBhvr>
                                      <p:to>
                                        <p:strVal val="visible"/>
                                      </p:to>
                                    </p:set>
                                    <p:animEffect transition="in" filter="fade">
                                      <p:cBhvr>
                                        <p:cTn id="22" dur="500"/>
                                        <p:tgtEl>
                                          <p:spTgt spid="6">
                                            <p:txEl>
                                              <p:pRg st="8" end="8"/>
                                            </p:txEl>
                                          </p:spTgt>
                                        </p:tgtEl>
                                      </p:cBhvr>
                                    </p:animEffect>
                                    <p:anim calcmode="lin" valueType="num">
                                      <p:cBhvr>
                                        <p:cTn id="2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24" dur="500" fill="hold"/>
                                        <p:tgtEl>
                                          <p:spTgt spid="6">
                                            <p:txEl>
                                              <p:pRg st="8" end="8"/>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animEffect transition="in" filter="fade">
                                      <p:cBhvr>
                                        <p:cTn id="27" dur="500"/>
                                        <p:tgtEl>
                                          <p:spTgt spid="6">
                                            <p:txEl>
                                              <p:pRg st="9" end="9"/>
                                            </p:txEl>
                                          </p:spTgt>
                                        </p:tgtEl>
                                      </p:cBhvr>
                                    </p:animEffect>
                                    <p:anim calcmode="lin" valueType="num">
                                      <p:cBhvr>
                                        <p:cTn id="28"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29" dur="500" fill="hold"/>
                                        <p:tgtEl>
                                          <p:spTgt spid="6">
                                            <p:txEl>
                                              <p:pRg st="9" end="9"/>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animEffect transition="in" filter="fade">
                                      <p:cBhvr>
                                        <p:cTn id="32" dur="500"/>
                                        <p:tgtEl>
                                          <p:spTgt spid="6">
                                            <p:txEl>
                                              <p:pRg st="10" end="10"/>
                                            </p:txEl>
                                          </p:spTgt>
                                        </p:tgtEl>
                                      </p:cBhvr>
                                    </p:animEffect>
                                    <p:anim calcmode="lin" valueType="num">
                                      <p:cBhvr>
                                        <p:cTn id="33"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34" dur="5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Hash Tables</a:t>
            </a:r>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39</a:t>
            </a:fld>
            <a:endParaRPr lang="en-US" dirty="0"/>
          </a:p>
        </p:txBody>
      </p:sp>
      <p:sp>
        <p:nvSpPr>
          <p:cNvPr id="7" name="Rectangle 6"/>
          <p:cNvSpPr/>
          <p:nvPr/>
        </p:nvSpPr>
        <p:spPr>
          <a:xfrm>
            <a:off x="4558804" y="3426187"/>
            <a:ext cx="2658421" cy="707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58804" y="3580076"/>
            <a:ext cx="1394934" cy="400110"/>
          </a:xfrm>
          <a:prstGeom prst="rect">
            <a:avLst/>
          </a:prstGeom>
          <a:noFill/>
        </p:spPr>
        <p:txBody>
          <a:bodyPr wrap="none" rtlCol="0">
            <a:spAutoFit/>
          </a:bodyPr>
          <a:lstStyle/>
          <a:p>
            <a:r>
              <a:rPr lang="en-US" sz="2000" dirty="0">
                <a:solidFill>
                  <a:schemeClr val="bg1"/>
                </a:solidFill>
              </a:rPr>
              <a:t>Hash(…) </a:t>
            </a:r>
            <a:r>
              <a:rPr lang="en-US" sz="2000" dirty="0">
                <a:solidFill>
                  <a:schemeClr val="bg1"/>
                </a:solidFill>
                <a:sym typeface="Wingdings" pitchFamily="2" charset="2"/>
              </a:rPr>
              <a:t></a:t>
            </a:r>
            <a:endParaRPr lang="en-US" sz="2000" dirty="0">
              <a:solidFill>
                <a:schemeClr val="bg1"/>
              </a:solidFill>
            </a:endParaRPr>
          </a:p>
        </p:txBody>
      </p:sp>
      <p:sp>
        <p:nvSpPr>
          <p:cNvPr id="9" name="TextBox 8"/>
          <p:cNvSpPr txBox="1"/>
          <p:nvPr/>
        </p:nvSpPr>
        <p:spPr>
          <a:xfrm>
            <a:off x="6091598" y="3426187"/>
            <a:ext cx="1023037" cy="707886"/>
          </a:xfrm>
          <a:prstGeom prst="rect">
            <a:avLst/>
          </a:prstGeom>
          <a:noFill/>
        </p:spPr>
        <p:txBody>
          <a:bodyPr wrap="none" rtlCol="0">
            <a:spAutoFit/>
          </a:bodyPr>
          <a:lstStyle/>
          <a:p>
            <a:r>
              <a:rPr lang="en-US" sz="2000" dirty="0">
                <a:solidFill>
                  <a:schemeClr val="bg1"/>
                </a:solidFill>
              </a:rPr>
              <a:t>Memory</a:t>
            </a:r>
          </a:p>
          <a:p>
            <a:r>
              <a:rPr lang="en-US" sz="2000" dirty="0">
                <a:solidFill>
                  <a:schemeClr val="bg1"/>
                </a:solidFill>
              </a:rPr>
              <a:t>Address</a:t>
            </a:r>
          </a:p>
        </p:txBody>
      </p:sp>
      <p:sp>
        <p:nvSpPr>
          <p:cNvPr id="10" name="Left Bracket 9"/>
          <p:cNvSpPr/>
          <p:nvPr/>
        </p:nvSpPr>
        <p:spPr>
          <a:xfrm>
            <a:off x="8393945" y="2724218"/>
            <a:ext cx="402771" cy="2710543"/>
          </a:xfrm>
          <a:prstGeom prst="leftBracket">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Connector 11"/>
          <p:cNvCxnSpPr/>
          <p:nvPr/>
        </p:nvCxnSpPr>
        <p:spPr>
          <a:xfrm>
            <a:off x="8393945" y="3257616"/>
            <a:ext cx="40277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393945" y="3780131"/>
            <a:ext cx="40277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393945" y="4335303"/>
            <a:ext cx="40277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196824" y="2324107"/>
            <a:ext cx="771750" cy="400110"/>
          </a:xfrm>
          <a:prstGeom prst="rect">
            <a:avLst/>
          </a:prstGeom>
          <a:noFill/>
        </p:spPr>
        <p:txBody>
          <a:bodyPr wrap="none" rtlCol="0">
            <a:spAutoFit/>
          </a:bodyPr>
          <a:lstStyle/>
          <a:p>
            <a:r>
              <a:rPr lang="en-US" sz="2000" dirty="0"/>
              <a:t>Array</a:t>
            </a:r>
          </a:p>
        </p:txBody>
      </p:sp>
      <p:sp>
        <p:nvSpPr>
          <p:cNvPr id="16" name="TextBox 15"/>
          <p:cNvSpPr txBox="1"/>
          <p:nvPr/>
        </p:nvSpPr>
        <p:spPr>
          <a:xfrm>
            <a:off x="2571724" y="2872504"/>
            <a:ext cx="1185581" cy="400110"/>
          </a:xfrm>
          <a:prstGeom prst="rect">
            <a:avLst/>
          </a:prstGeom>
          <a:noFill/>
        </p:spPr>
        <p:txBody>
          <a:bodyPr wrap="none" rtlCol="0">
            <a:spAutoFit/>
          </a:bodyPr>
          <a:lstStyle/>
          <a:p>
            <a:pPr algn="r"/>
            <a:r>
              <a:rPr lang="en-US" sz="2000" dirty="0"/>
              <a:t>“A String”</a:t>
            </a:r>
          </a:p>
        </p:txBody>
      </p:sp>
      <p:sp>
        <p:nvSpPr>
          <p:cNvPr id="17" name="TextBox 16"/>
          <p:cNvSpPr txBox="1"/>
          <p:nvPr/>
        </p:nvSpPr>
        <p:spPr>
          <a:xfrm>
            <a:off x="1936935" y="3580076"/>
            <a:ext cx="1820370" cy="400110"/>
          </a:xfrm>
          <a:prstGeom prst="rect">
            <a:avLst/>
          </a:prstGeom>
          <a:noFill/>
        </p:spPr>
        <p:txBody>
          <a:bodyPr wrap="none" rtlCol="0">
            <a:spAutoFit/>
          </a:bodyPr>
          <a:lstStyle/>
          <a:p>
            <a:pPr algn="r"/>
            <a:r>
              <a:rPr lang="en-US" sz="2000" dirty="0"/>
              <a:t>“Another String”</a:t>
            </a:r>
          </a:p>
        </p:txBody>
      </p:sp>
      <p:sp>
        <p:nvSpPr>
          <p:cNvPr id="18" name="TextBox 17"/>
          <p:cNvSpPr txBox="1"/>
          <p:nvPr/>
        </p:nvSpPr>
        <p:spPr>
          <a:xfrm>
            <a:off x="1665066" y="4372072"/>
            <a:ext cx="2092239" cy="400110"/>
          </a:xfrm>
          <a:prstGeom prst="rect">
            <a:avLst/>
          </a:prstGeom>
          <a:noFill/>
        </p:spPr>
        <p:txBody>
          <a:bodyPr wrap="none" rtlCol="0">
            <a:spAutoFit/>
          </a:bodyPr>
          <a:lstStyle/>
          <a:p>
            <a:pPr algn="r"/>
            <a:r>
              <a:rPr lang="en-US" sz="2000" dirty="0"/>
              <a:t>“One More String”</a:t>
            </a:r>
          </a:p>
        </p:txBody>
      </p:sp>
      <p:cxnSp>
        <p:nvCxnSpPr>
          <p:cNvPr id="20" name="Straight Arrow Connector 19"/>
          <p:cNvCxnSpPr>
            <a:stCxn id="16" idx="3"/>
          </p:cNvCxnSpPr>
          <p:nvPr/>
        </p:nvCxnSpPr>
        <p:spPr>
          <a:xfrm>
            <a:off x="3757305" y="3072559"/>
            <a:ext cx="706850" cy="50751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3"/>
          </p:cNvCxnSpPr>
          <p:nvPr/>
        </p:nvCxnSpPr>
        <p:spPr>
          <a:xfrm>
            <a:off x="3757305" y="3780131"/>
            <a:ext cx="706850" cy="21770"/>
          </a:xfrm>
          <a:prstGeom prst="straightConnector1">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8" idx="3"/>
          </p:cNvCxnSpPr>
          <p:nvPr/>
        </p:nvCxnSpPr>
        <p:spPr>
          <a:xfrm flipV="1">
            <a:off x="3757305" y="3980188"/>
            <a:ext cx="706850" cy="591939"/>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316211" y="3791017"/>
            <a:ext cx="880612" cy="78111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393945" y="4901359"/>
            <a:ext cx="40277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316213" y="2974587"/>
            <a:ext cx="880611" cy="827315"/>
          </a:xfrm>
          <a:prstGeom prst="straightConnector1">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7316213" y="3801902"/>
            <a:ext cx="880611" cy="1393372"/>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526211" y="4415616"/>
            <a:ext cx="1185581" cy="400110"/>
          </a:xfrm>
          <a:prstGeom prst="rect">
            <a:avLst/>
          </a:prstGeom>
          <a:noFill/>
        </p:spPr>
        <p:txBody>
          <a:bodyPr wrap="none" rtlCol="0">
            <a:spAutoFit/>
          </a:bodyPr>
          <a:lstStyle/>
          <a:p>
            <a:pPr algn="r"/>
            <a:r>
              <a:rPr lang="en-US" sz="2000" dirty="0"/>
              <a:t>“A String”</a:t>
            </a:r>
          </a:p>
        </p:txBody>
      </p:sp>
      <p:sp>
        <p:nvSpPr>
          <p:cNvPr id="39" name="TextBox 38"/>
          <p:cNvSpPr txBox="1"/>
          <p:nvPr/>
        </p:nvSpPr>
        <p:spPr>
          <a:xfrm>
            <a:off x="8631751" y="2785419"/>
            <a:ext cx="1820370" cy="400110"/>
          </a:xfrm>
          <a:prstGeom prst="rect">
            <a:avLst/>
          </a:prstGeom>
          <a:noFill/>
        </p:spPr>
        <p:txBody>
          <a:bodyPr wrap="none" rtlCol="0">
            <a:spAutoFit/>
          </a:bodyPr>
          <a:lstStyle/>
          <a:p>
            <a:pPr algn="r"/>
            <a:r>
              <a:rPr lang="en-US" sz="2000" dirty="0"/>
              <a:t>“Another String”</a:t>
            </a:r>
          </a:p>
        </p:txBody>
      </p:sp>
      <p:sp>
        <p:nvSpPr>
          <p:cNvPr id="40" name="TextBox 39"/>
          <p:cNvSpPr txBox="1"/>
          <p:nvPr/>
        </p:nvSpPr>
        <p:spPr>
          <a:xfrm>
            <a:off x="8600334" y="4924581"/>
            <a:ext cx="2092239" cy="400110"/>
          </a:xfrm>
          <a:prstGeom prst="rect">
            <a:avLst/>
          </a:prstGeom>
          <a:noFill/>
        </p:spPr>
        <p:txBody>
          <a:bodyPr wrap="none" rtlCol="0">
            <a:spAutoFit/>
          </a:bodyPr>
          <a:lstStyle/>
          <a:p>
            <a:pPr algn="r"/>
            <a:r>
              <a:rPr lang="en-US" sz="2000" dirty="0"/>
              <a:t>“One More String”</a:t>
            </a:r>
          </a:p>
        </p:txBody>
      </p:sp>
    </p:spTree>
    <p:extLst>
      <p:ext uri="{BB962C8B-B14F-4D97-AF65-F5344CB8AC3E}">
        <p14:creationId xmlns:p14="http://schemas.microsoft.com/office/powerpoint/2010/main" val="151438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1+#ppt_w/2"/>
                                          </p:val>
                                        </p:tav>
                                        <p:tav tm="100000">
                                          <p:val>
                                            <p:strVal val="#ppt_x"/>
                                          </p:val>
                                        </p:tav>
                                      </p:tavLst>
                                    </p:anim>
                                    <p:anim calcmode="lin" valueType="num">
                                      <p:cBhvr additive="base">
                                        <p:cTn id="16"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1000"/>
                            </p:stCondLst>
                            <p:childTnLst>
                              <p:par>
                                <p:cTn id="27" presetID="2" presetClass="entr" presetSubtype="2"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1+#ppt_w/2"/>
                                          </p:val>
                                        </p:tav>
                                        <p:tav tm="100000">
                                          <p:val>
                                            <p:strVal val="#ppt_x"/>
                                          </p:val>
                                        </p:tav>
                                      </p:tavLst>
                                    </p:anim>
                                    <p:anim calcmode="lin" valueType="num">
                                      <p:cBhvr additive="base">
                                        <p:cTn id="30"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left)">
                                      <p:cBhvr>
                                        <p:cTn id="39" dur="500"/>
                                        <p:tgtEl>
                                          <p:spTgt spid="35"/>
                                        </p:tgtEl>
                                      </p:cBhvr>
                                    </p:animEffect>
                                  </p:childTnLst>
                                </p:cTn>
                              </p:par>
                            </p:childTnLst>
                          </p:cTn>
                        </p:par>
                        <p:par>
                          <p:cTn id="40" fill="hold">
                            <p:stCondLst>
                              <p:cond delay="1000"/>
                            </p:stCondLst>
                            <p:childTnLst>
                              <p:par>
                                <p:cTn id="41" presetID="2" presetClass="entr" presetSubtype="2"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500" fill="hold"/>
                                        <p:tgtEl>
                                          <p:spTgt spid="40"/>
                                        </p:tgtEl>
                                        <p:attrNameLst>
                                          <p:attrName>ppt_x</p:attrName>
                                        </p:attrNameLst>
                                      </p:cBhvr>
                                      <p:tavLst>
                                        <p:tav tm="0">
                                          <p:val>
                                            <p:strVal val="1+#ppt_w/2"/>
                                          </p:val>
                                        </p:tav>
                                        <p:tav tm="100000">
                                          <p:val>
                                            <p:strVal val="#ppt_x"/>
                                          </p:val>
                                        </p:tav>
                                      </p:tavLst>
                                    </p:anim>
                                    <p:anim calcmode="lin" valueType="num">
                                      <p:cBhvr additive="base">
                                        <p:cTn id="44"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normAutofit/>
          </a:bodyPr>
          <a:lstStyle/>
          <a:p>
            <a:r>
              <a:rPr lang="en-US" dirty="0"/>
              <a:t>Traditional Internet Services Model</a:t>
            </a:r>
          </a:p>
        </p:txBody>
      </p:sp>
      <p:sp>
        <p:nvSpPr>
          <p:cNvPr id="252931" name="Rectangle 3"/>
          <p:cNvSpPr>
            <a:spLocks noGrp="1" noChangeArrowheads="1"/>
          </p:cNvSpPr>
          <p:nvPr>
            <p:ph idx="1"/>
          </p:nvPr>
        </p:nvSpPr>
        <p:spPr/>
        <p:txBody>
          <a:bodyPr>
            <a:normAutofit/>
          </a:bodyPr>
          <a:lstStyle/>
          <a:p>
            <a:r>
              <a:rPr lang="en-US" dirty="0"/>
              <a:t>Client-server</a:t>
            </a:r>
          </a:p>
          <a:p>
            <a:pPr lvl="1"/>
            <a:r>
              <a:rPr lang="en-US" dirty="0"/>
              <a:t>Many clients, 1 (or more) server(s)</a:t>
            </a:r>
          </a:p>
          <a:p>
            <a:pPr lvl="1"/>
            <a:r>
              <a:rPr lang="en-US" dirty="0"/>
              <a:t>Web servers, DNS, file downloads, video streaming</a:t>
            </a:r>
          </a:p>
          <a:p>
            <a:r>
              <a:rPr lang="en-US" dirty="0"/>
              <a:t>Problems</a:t>
            </a:r>
          </a:p>
          <a:p>
            <a:pPr lvl="1"/>
            <a:r>
              <a:rPr lang="en-US" dirty="0"/>
              <a:t>Scalability: how many users can a server support?</a:t>
            </a:r>
          </a:p>
          <a:p>
            <a:pPr lvl="2"/>
            <a:r>
              <a:rPr lang="en-US" dirty="0"/>
              <a:t>What happens when user traffic overload servers?</a:t>
            </a:r>
          </a:p>
          <a:p>
            <a:pPr lvl="2"/>
            <a:r>
              <a:rPr lang="en-US" dirty="0"/>
              <a:t>Limited resources (bandwidth, CPU, storage)</a:t>
            </a:r>
          </a:p>
          <a:p>
            <a:pPr lvl="1"/>
            <a:r>
              <a:rPr lang="en-US" dirty="0"/>
              <a:t>Reliability: if # of servers is small, what happens when they break, fail, get disconnected, are mismanaged by humans?</a:t>
            </a:r>
          </a:p>
          <a:p>
            <a:pPr lvl="1"/>
            <a:r>
              <a:rPr lang="en-US" dirty="0"/>
              <a:t>Efficiency: if your users are spread across the entire globe, how do you make sure you answer their requests quickly?</a:t>
            </a:r>
          </a:p>
        </p:txBody>
      </p:sp>
      <p:sp>
        <p:nvSpPr>
          <p:cNvPr id="4"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4</a:t>
            </a:fld>
            <a:endParaRPr lang="en-US" dirty="0"/>
          </a:p>
        </p:txBody>
      </p:sp>
    </p:spTree>
    <p:extLst>
      <p:ext uri="{BB962C8B-B14F-4D97-AF65-F5344CB8AC3E}">
        <p14:creationId xmlns:p14="http://schemas.microsoft.com/office/powerpoint/2010/main" val="312609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2931">
                                            <p:txEl>
                                              <p:pRg st="3" end="3"/>
                                            </p:txEl>
                                          </p:spTgt>
                                        </p:tgtEl>
                                        <p:attrNameLst>
                                          <p:attrName>style.visibility</p:attrName>
                                        </p:attrNameLst>
                                      </p:cBhvr>
                                      <p:to>
                                        <p:strVal val="visible"/>
                                      </p:to>
                                    </p:set>
                                    <p:animEffect transition="in" filter="fade">
                                      <p:cBhvr>
                                        <p:cTn id="7" dur="500"/>
                                        <p:tgtEl>
                                          <p:spTgt spid="252931">
                                            <p:txEl>
                                              <p:pRg st="3" end="3"/>
                                            </p:txEl>
                                          </p:spTgt>
                                        </p:tgtEl>
                                      </p:cBhvr>
                                    </p:animEffect>
                                    <p:anim calcmode="lin" valueType="num">
                                      <p:cBhvr>
                                        <p:cTn id="8" dur="500" fill="hold"/>
                                        <p:tgtEl>
                                          <p:spTgt spid="252931">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252931">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2931">
                                            <p:txEl>
                                              <p:pRg st="4" end="4"/>
                                            </p:txEl>
                                          </p:spTgt>
                                        </p:tgtEl>
                                        <p:attrNameLst>
                                          <p:attrName>style.visibility</p:attrName>
                                        </p:attrNameLst>
                                      </p:cBhvr>
                                      <p:to>
                                        <p:strVal val="visible"/>
                                      </p:to>
                                    </p:set>
                                    <p:animEffect transition="in" filter="fade">
                                      <p:cBhvr>
                                        <p:cTn id="12" dur="500"/>
                                        <p:tgtEl>
                                          <p:spTgt spid="252931">
                                            <p:txEl>
                                              <p:pRg st="4" end="4"/>
                                            </p:txEl>
                                          </p:spTgt>
                                        </p:tgtEl>
                                      </p:cBhvr>
                                    </p:animEffect>
                                    <p:anim calcmode="lin" valueType="num">
                                      <p:cBhvr>
                                        <p:cTn id="13" dur="500" fill="hold"/>
                                        <p:tgtEl>
                                          <p:spTgt spid="252931">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252931">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52931">
                                            <p:txEl>
                                              <p:pRg st="5" end="5"/>
                                            </p:txEl>
                                          </p:spTgt>
                                        </p:tgtEl>
                                        <p:attrNameLst>
                                          <p:attrName>style.visibility</p:attrName>
                                        </p:attrNameLst>
                                      </p:cBhvr>
                                      <p:to>
                                        <p:strVal val="visible"/>
                                      </p:to>
                                    </p:set>
                                    <p:animEffect transition="in" filter="fade">
                                      <p:cBhvr>
                                        <p:cTn id="17" dur="500"/>
                                        <p:tgtEl>
                                          <p:spTgt spid="252931">
                                            <p:txEl>
                                              <p:pRg st="5" end="5"/>
                                            </p:txEl>
                                          </p:spTgt>
                                        </p:tgtEl>
                                      </p:cBhvr>
                                    </p:animEffect>
                                    <p:anim calcmode="lin" valueType="num">
                                      <p:cBhvr>
                                        <p:cTn id="18" dur="500" fill="hold"/>
                                        <p:tgtEl>
                                          <p:spTgt spid="252931">
                                            <p:txEl>
                                              <p:pRg st="5" end="5"/>
                                            </p:txEl>
                                          </p:spTgt>
                                        </p:tgtEl>
                                        <p:attrNameLst>
                                          <p:attrName>ppt_x</p:attrName>
                                        </p:attrNameLst>
                                      </p:cBhvr>
                                      <p:tavLst>
                                        <p:tav tm="0">
                                          <p:val>
                                            <p:strVal val="#ppt_x"/>
                                          </p:val>
                                        </p:tav>
                                        <p:tav tm="100000">
                                          <p:val>
                                            <p:strVal val="#ppt_x"/>
                                          </p:val>
                                        </p:tav>
                                      </p:tavLst>
                                    </p:anim>
                                    <p:anim calcmode="lin" valueType="num">
                                      <p:cBhvr>
                                        <p:cTn id="19" dur="500" fill="hold"/>
                                        <p:tgtEl>
                                          <p:spTgt spid="252931">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52931">
                                            <p:txEl>
                                              <p:pRg st="6" end="6"/>
                                            </p:txEl>
                                          </p:spTgt>
                                        </p:tgtEl>
                                        <p:attrNameLst>
                                          <p:attrName>style.visibility</p:attrName>
                                        </p:attrNameLst>
                                      </p:cBhvr>
                                      <p:to>
                                        <p:strVal val="visible"/>
                                      </p:to>
                                    </p:set>
                                    <p:animEffect transition="in" filter="fade">
                                      <p:cBhvr>
                                        <p:cTn id="22" dur="500"/>
                                        <p:tgtEl>
                                          <p:spTgt spid="252931">
                                            <p:txEl>
                                              <p:pRg st="6" end="6"/>
                                            </p:txEl>
                                          </p:spTgt>
                                        </p:tgtEl>
                                      </p:cBhvr>
                                    </p:animEffect>
                                    <p:anim calcmode="lin" valueType="num">
                                      <p:cBhvr>
                                        <p:cTn id="23" dur="500" fill="hold"/>
                                        <p:tgtEl>
                                          <p:spTgt spid="252931">
                                            <p:txEl>
                                              <p:pRg st="6" end="6"/>
                                            </p:txEl>
                                          </p:spTgt>
                                        </p:tgtEl>
                                        <p:attrNameLst>
                                          <p:attrName>ppt_x</p:attrName>
                                        </p:attrNameLst>
                                      </p:cBhvr>
                                      <p:tavLst>
                                        <p:tav tm="0">
                                          <p:val>
                                            <p:strVal val="#ppt_x"/>
                                          </p:val>
                                        </p:tav>
                                        <p:tav tm="100000">
                                          <p:val>
                                            <p:strVal val="#ppt_x"/>
                                          </p:val>
                                        </p:tav>
                                      </p:tavLst>
                                    </p:anim>
                                    <p:anim calcmode="lin" valueType="num">
                                      <p:cBhvr>
                                        <p:cTn id="24" dur="500" fill="hold"/>
                                        <p:tgtEl>
                                          <p:spTgt spid="25293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52931">
                                            <p:txEl>
                                              <p:pRg st="7" end="7"/>
                                            </p:txEl>
                                          </p:spTgt>
                                        </p:tgtEl>
                                        <p:attrNameLst>
                                          <p:attrName>style.visibility</p:attrName>
                                        </p:attrNameLst>
                                      </p:cBhvr>
                                      <p:to>
                                        <p:strVal val="visible"/>
                                      </p:to>
                                    </p:set>
                                    <p:animEffect transition="in" filter="fade">
                                      <p:cBhvr>
                                        <p:cTn id="29" dur="500"/>
                                        <p:tgtEl>
                                          <p:spTgt spid="252931">
                                            <p:txEl>
                                              <p:pRg st="7" end="7"/>
                                            </p:txEl>
                                          </p:spTgt>
                                        </p:tgtEl>
                                      </p:cBhvr>
                                    </p:animEffect>
                                    <p:anim calcmode="lin" valueType="num">
                                      <p:cBhvr>
                                        <p:cTn id="30" dur="500" fill="hold"/>
                                        <p:tgtEl>
                                          <p:spTgt spid="252931">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25293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52931">
                                            <p:txEl>
                                              <p:pRg st="8" end="8"/>
                                            </p:txEl>
                                          </p:spTgt>
                                        </p:tgtEl>
                                        <p:attrNameLst>
                                          <p:attrName>style.visibility</p:attrName>
                                        </p:attrNameLst>
                                      </p:cBhvr>
                                      <p:to>
                                        <p:strVal val="visible"/>
                                      </p:to>
                                    </p:set>
                                    <p:animEffect transition="in" filter="fade">
                                      <p:cBhvr>
                                        <p:cTn id="36" dur="500"/>
                                        <p:tgtEl>
                                          <p:spTgt spid="252931">
                                            <p:txEl>
                                              <p:pRg st="8" end="8"/>
                                            </p:txEl>
                                          </p:spTgt>
                                        </p:tgtEl>
                                      </p:cBhvr>
                                    </p:animEffect>
                                    <p:anim calcmode="lin" valueType="num">
                                      <p:cBhvr>
                                        <p:cTn id="37" dur="500" fill="hold"/>
                                        <p:tgtEl>
                                          <p:spTgt spid="252931">
                                            <p:txEl>
                                              <p:pRg st="8" end="8"/>
                                            </p:txEl>
                                          </p:spTgt>
                                        </p:tgtEl>
                                        <p:attrNameLst>
                                          <p:attrName>ppt_x</p:attrName>
                                        </p:attrNameLst>
                                      </p:cBhvr>
                                      <p:tavLst>
                                        <p:tav tm="0">
                                          <p:val>
                                            <p:strVal val="#ppt_x"/>
                                          </p:val>
                                        </p:tav>
                                        <p:tav tm="100000">
                                          <p:val>
                                            <p:strVal val="#ppt_x"/>
                                          </p:val>
                                        </p:tav>
                                      </p:tavLst>
                                    </p:anim>
                                    <p:anim calcmode="lin" valueType="num">
                                      <p:cBhvr>
                                        <p:cTn id="38" dur="500" fill="hold"/>
                                        <p:tgtEl>
                                          <p:spTgt spid="25293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(Bad) Distributed Hash Tables</a:t>
            </a:r>
          </a:p>
        </p:txBody>
      </p:sp>
      <p:sp>
        <p:nvSpPr>
          <p:cNvPr id="37" name="Content Placeholder 3"/>
          <p:cNvSpPr>
            <a:spLocks noGrp="1"/>
          </p:cNvSpPr>
          <p:nvPr>
            <p:ph idx="1"/>
          </p:nvPr>
        </p:nvSpPr>
        <p:spPr/>
        <p:txBody>
          <a:bodyPr/>
          <a:lstStyle/>
          <a:p>
            <a:r>
              <a:rPr lang="en-US" dirty="0"/>
              <a:t>Mapping of keys to nodes</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40</a:t>
            </a:fld>
            <a:endParaRPr lang="en-US" dirty="0"/>
          </a:p>
        </p:txBody>
      </p:sp>
      <p:sp>
        <p:nvSpPr>
          <p:cNvPr id="5" name="Rectangle 4"/>
          <p:cNvSpPr/>
          <p:nvPr/>
        </p:nvSpPr>
        <p:spPr>
          <a:xfrm>
            <a:off x="5048674" y="3426187"/>
            <a:ext cx="2658421" cy="707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048673" y="3580076"/>
            <a:ext cx="1394934" cy="400110"/>
          </a:xfrm>
          <a:prstGeom prst="rect">
            <a:avLst/>
          </a:prstGeom>
          <a:noFill/>
        </p:spPr>
        <p:txBody>
          <a:bodyPr wrap="none" rtlCol="0">
            <a:spAutoFit/>
          </a:bodyPr>
          <a:lstStyle/>
          <a:p>
            <a:r>
              <a:rPr lang="en-US" sz="2000" dirty="0">
                <a:solidFill>
                  <a:schemeClr val="bg1"/>
                </a:solidFill>
              </a:rPr>
              <a:t>Hash(…) </a:t>
            </a:r>
            <a:r>
              <a:rPr lang="en-US" sz="2000" dirty="0">
                <a:solidFill>
                  <a:schemeClr val="bg1"/>
                </a:solidFill>
                <a:sym typeface="Wingdings" pitchFamily="2" charset="2"/>
              </a:rPr>
              <a:t></a:t>
            </a:r>
            <a:endParaRPr lang="en-US" sz="2000" dirty="0">
              <a:solidFill>
                <a:schemeClr val="bg1"/>
              </a:solidFill>
            </a:endParaRPr>
          </a:p>
        </p:txBody>
      </p:sp>
      <p:sp>
        <p:nvSpPr>
          <p:cNvPr id="7" name="TextBox 6"/>
          <p:cNvSpPr txBox="1"/>
          <p:nvPr/>
        </p:nvSpPr>
        <p:spPr>
          <a:xfrm>
            <a:off x="6581467" y="3426187"/>
            <a:ext cx="1041311" cy="707886"/>
          </a:xfrm>
          <a:prstGeom prst="rect">
            <a:avLst/>
          </a:prstGeom>
          <a:noFill/>
        </p:spPr>
        <p:txBody>
          <a:bodyPr wrap="none" rtlCol="0">
            <a:spAutoFit/>
          </a:bodyPr>
          <a:lstStyle/>
          <a:p>
            <a:r>
              <a:rPr lang="en-US" sz="2000" dirty="0">
                <a:solidFill>
                  <a:schemeClr val="bg1"/>
                </a:solidFill>
              </a:rPr>
              <a:t>Machine</a:t>
            </a:r>
          </a:p>
          <a:p>
            <a:r>
              <a:rPr lang="en-US" sz="2000" dirty="0">
                <a:solidFill>
                  <a:schemeClr val="bg1"/>
                </a:solidFill>
              </a:rPr>
              <a:t>Address</a:t>
            </a:r>
          </a:p>
        </p:txBody>
      </p:sp>
      <p:sp>
        <p:nvSpPr>
          <p:cNvPr id="8" name="Left Bracket 7"/>
          <p:cNvSpPr/>
          <p:nvPr/>
        </p:nvSpPr>
        <p:spPr>
          <a:xfrm>
            <a:off x="8883816" y="2724216"/>
            <a:ext cx="402771" cy="3676584"/>
          </a:xfrm>
          <a:prstGeom prst="leftBracket">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8699653" y="2002468"/>
            <a:ext cx="1050288" cy="707886"/>
          </a:xfrm>
          <a:prstGeom prst="rect">
            <a:avLst/>
          </a:prstGeom>
          <a:noFill/>
        </p:spPr>
        <p:txBody>
          <a:bodyPr wrap="none" rtlCol="0">
            <a:spAutoFit/>
          </a:bodyPr>
          <a:lstStyle/>
          <a:p>
            <a:pPr algn="ctr"/>
            <a:r>
              <a:rPr lang="en-US" sz="2000" dirty="0"/>
              <a:t>Network</a:t>
            </a:r>
          </a:p>
          <a:p>
            <a:pPr algn="ctr"/>
            <a:r>
              <a:rPr lang="en-US" sz="2000" dirty="0"/>
              <a:t>Nodes</a:t>
            </a:r>
          </a:p>
        </p:txBody>
      </p:sp>
      <p:sp>
        <p:nvSpPr>
          <p:cNvPr id="13" name="TextBox 12"/>
          <p:cNvSpPr txBox="1"/>
          <p:nvPr/>
        </p:nvSpPr>
        <p:spPr>
          <a:xfrm>
            <a:off x="2631925" y="2872504"/>
            <a:ext cx="1615250" cy="400110"/>
          </a:xfrm>
          <a:prstGeom prst="rect">
            <a:avLst/>
          </a:prstGeom>
          <a:noFill/>
        </p:spPr>
        <p:txBody>
          <a:bodyPr wrap="none" rtlCol="0">
            <a:spAutoFit/>
          </a:bodyPr>
          <a:lstStyle/>
          <a:p>
            <a:pPr algn="r"/>
            <a:r>
              <a:rPr lang="en-US" sz="2000" dirty="0"/>
              <a:t>“Google.com”</a:t>
            </a:r>
          </a:p>
        </p:txBody>
      </p:sp>
      <p:sp>
        <p:nvSpPr>
          <p:cNvPr id="14" name="TextBox 13"/>
          <p:cNvSpPr txBox="1"/>
          <p:nvPr/>
        </p:nvSpPr>
        <p:spPr>
          <a:xfrm>
            <a:off x="2917259" y="3580076"/>
            <a:ext cx="1329916" cy="400110"/>
          </a:xfrm>
          <a:prstGeom prst="rect">
            <a:avLst/>
          </a:prstGeom>
          <a:noFill/>
        </p:spPr>
        <p:txBody>
          <a:bodyPr wrap="none" rtlCol="0">
            <a:spAutoFit/>
          </a:bodyPr>
          <a:lstStyle/>
          <a:p>
            <a:pPr algn="r"/>
            <a:r>
              <a:rPr lang="en-US" sz="2000" dirty="0"/>
              <a:t>“Alt-J.mp3”</a:t>
            </a:r>
          </a:p>
        </p:txBody>
      </p:sp>
      <p:sp>
        <p:nvSpPr>
          <p:cNvPr id="15" name="TextBox 14"/>
          <p:cNvSpPr txBox="1"/>
          <p:nvPr/>
        </p:nvSpPr>
        <p:spPr>
          <a:xfrm>
            <a:off x="2073503" y="4372072"/>
            <a:ext cx="2173672" cy="400110"/>
          </a:xfrm>
          <a:prstGeom prst="rect">
            <a:avLst/>
          </a:prstGeom>
          <a:noFill/>
        </p:spPr>
        <p:txBody>
          <a:bodyPr wrap="none" rtlCol="0">
            <a:spAutoFit/>
          </a:bodyPr>
          <a:lstStyle/>
          <a:p>
            <a:pPr algn="r"/>
            <a:r>
              <a:rPr lang="en-US" sz="2000" dirty="0"/>
              <a:t>“Diane’s Computer”</a:t>
            </a:r>
          </a:p>
        </p:txBody>
      </p:sp>
      <p:cxnSp>
        <p:nvCxnSpPr>
          <p:cNvPr id="16" name="Straight Arrow Connector 15"/>
          <p:cNvCxnSpPr>
            <a:stCxn id="13" idx="3"/>
          </p:cNvCxnSpPr>
          <p:nvPr/>
        </p:nvCxnSpPr>
        <p:spPr>
          <a:xfrm>
            <a:off x="4247175" y="3072559"/>
            <a:ext cx="706850" cy="50751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4" idx="3"/>
          </p:cNvCxnSpPr>
          <p:nvPr/>
        </p:nvCxnSpPr>
        <p:spPr>
          <a:xfrm>
            <a:off x="4247175" y="3780131"/>
            <a:ext cx="706850" cy="21770"/>
          </a:xfrm>
          <a:prstGeom prst="straightConnector1">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5" idx="3"/>
          </p:cNvCxnSpPr>
          <p:nvPr/>
        </p:nvCxnSpPr>
        <p:spPr>
          <a:xfrm flipV="1">
            <a:off x="4247175" y="3980188"/>
            <a:ext cx="706850" cy="591939"/>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806082" y="3791017"/>
            <a:ext cx="880612" cy="78111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7806083" y="3072559"/>
            <a:ext cx="989575" cy="729343"/>
          </a:xfrm>
          <a:prstGeom prst="straightConnector1">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806083" y="3801902"/>
            <a:ext cx="880611" cy="1393372"/>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pic>
        <p:nvPicPr>
          <p:cNvPr id="26" name="Picture 2" descr="C:\Users\t0ph3r\Documents\CS 4700\assets\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7359" y="2859120"/>
            <a:ext cx="616648" cy="616648"/>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2" descr="C:\Users\t0ph3r\Documents\CS 4700\assets\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7359" y="3560969"/>
            <a:ext cx="616648" cy="616648"/>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2" descr="C:\Users\t0ph3r\Documents\CS 4700\assets\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8431" y="4254184"/>
            <a:ext cx="616648" cy="616648"/>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2" descr="C:\Users\t0ph3r\Documents\CS 4700\assets\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8431" y="4981835"/>
            <a:ext cx="616648" cy="616648"/>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2" descr="C:\Users\t0ph3r\Documents\CS 4700\assets\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4100" y="5685271"/>
            <a:ext cx="616648" cy="616648"/>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8" name="Straight Arrow Connector 37"/>
          <p:cNvCxnSpPr/>
          <p:nvPr/>
        </p:nvCxnSpPr>
        <p:spPr>
          <a:xfrm>
            <a:off x="7806083" y="3835599"/>
            <a:ext cx="880611" cy="194317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7806081" y="3835599"/>
            <a:ext cx="989576" cy="33695"/>
          </a:xfrm>
          <a:prstGeom prst="straightConnector1">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7806083" y="3072559"/>
            <a:ext cx="989575" cy="763039"/>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flipH="1">
            <a:off x="1702692" y="4870831"/>
            <a:ext cx="6543693" cy="1866339"/>
            <a:chOff x="1219200" y="4876799"/>
            <a:chExt cx="5181605" cy="1384995"/>
          </a:xfrm>
        </p:grpSpPr>
        <p:sp>
          <p:nvSpPr>
            <p:cNvPr id="32" name="Rectangular Callout 31"/>
            <p:cNvSpPr/>
            <p:nvPr/>
          </p:nvSpPr>
          <p:spPr>
            <a:xfrm>
              <a:off x="1219200" y="4876799"/>
              <a:ext cx="5181601" cy="1384995"/>
            </a:xfrm>
            <a:prstGeom prst="wedgeRectCallout">
              <a:avLst>
                <a:gd name="adj1" fmla="val -62555"/>
                <a:gd name="adj2" fmla="val 9162"/>
              </a:avLst>
            </a:prstGeom>
            <a:solidFill>
              <a:schemeClr val="accent2"/>
            </a:solidFill>
            <a:ln w="38100" cap="flat" cmpd="sng" algn="ctr">
              <a:solidFill>
                <a:schemeClr val="accent2">
                  <a:lumMod val="75000"/>
                </a:schemeClr>
              </a:solidFill>
              <a:prstDash val="solid"/>
            </a:ln>
            <a:effectLst/>
          </p:spPr>
          <p:txBody>
            <a:bodyPr rtlCol="0" anchor="ctr"/>
            <a:lstStyle/>
            <a:p>
              <a:pPr algn="ctr" defTabSz="914377">
                <a:defRPr/>
              </a:pPr>
              <a:endParaRPr lang="en-US" kern="0">
                <a:solidFill>
                  <a:sysClr val="window" lastClr="FFFFFF"/>
                </a:solidFill>
                <a:latin typeface="Tw Cen MT"/>
              </a:endParaRPr>
            </a:p>
          </p:txBody>
        </p:sp>
        <p:sp>
          <p:nvSpPr>
            <p:cNvPr id="33" name="TextBox 32"/>
            <p:cNvSpPr txBox="1"/>
            <p:nvPr/>
          </p:nvSpPr>
          <p:spPr>
            <a:xfrm>
              <a:off x="1219204" y="4876799"/>
              <a:ext cx="5181601" cy="1347552"/>
            </a:xfrm>
            <a:prstGeom prst="rect">
              <a:avLst/>
            </a:prstGeom>
            <a:noFill/>
          </p:spPr>
          <p:txBody>
            <a:bodyPr wrap="square" rtlCol="0">
              <a:spAutoFit/>
            </a:bodyPr>
            <a:lstStyle/>
            <a:p>
              <a:pPr marL="457189" indent="-457189" defTabSz="914377">
                <a:buFont typeface="Arial" pitchFamily="34" charset="0"/>
                <a:buChar char="•"/>
                <a:defRPr/>
              </a:pPr>
              <a:r>
                <a:rPr lang="en-US" sz="2800" kern="0" dirty="0">
                  <a:solidFill>
                    <a:sysClr val="window" lastClr="FFFFFF"/>
                  </a:solidFill>
                </a:rPr>
                <a:t>Size of overlay network will change</a:t>
              </a:r>
            </a:p>
            <a:p>
              <a:pPr marL="457189" indent="-457189" defTabSz="914377">
                <a:buFont typeface="Arial" pitchFamily="34" charset="0"/>
                <a:buChar char="•"/>
                <a:defRPr/>
              </a:pPr>
              <a:r>
                <a:rPr lang="en-US" sz="2800" kern="0" dirty="0">
                  <a:solidFill>
                    <a:sysClr val="window" lastClr="FFFFFF"/>
                  </a:solidFill>
                </a:rPr>
                <a:t>Need a deterministic mapping</a:t>
              </a:r>
            </a:p>
            <a:p>
              <a:pPr marL="457189" indent="-457189" defTabSz="914377">
                <a:buFont typeface="Arial" pitchFamily="34" charset="0"/>
                <a:buChar char="•"/>
                <a:defRPr/>
              </a:pPr>
              <a:r>
                <a:rPr lang="en-US" sz="2800" kern="0" dirty="0">
                  <a:solidFill>
                    <a:sysClr val="window" lastClr="FFFFFF"/>
                  </a:solidFill>
                </a:rPr>
                <a:t>As few changes as possible when machines join/leave</a:t>
              </a:r>
            </a:p>
          </p:txBody>
        </p:sp>
      </p:grpSp>
    </p:spTree>
    <p:extLst>
      <p:ext uri="{BB962C8B-B14F-4D97-AF65-F5344CB8AC3E}">
        <p14:creationId xmlns:p14="http://schemas.microsoft.com/office/powerpoint/2010/main" val="161240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anim calcmode="lin" valueType="num">
                                      <p:cBhvr>
                                        <p:cTn id="35" dur="500" fill="hold"/>
                                        <p:tgtEl>
                                          <p:spTgt spid="30"/>
                                        </p:tgtEl>
                                        <p:attrNameLst>
                                          <p:attrName>ppt_x</p:attrName>
                                        </p:attrNameLst>
                                      </p:cBhvr>
                                      <p:tavLst>
                                        <p:tav tm="0">
                                          <p:val>
                                            <p:strVal val="#ppt_x"/>
                                          </p:val>
                                        </p:tav>
                                        <p:tav tm="100000">
                                          <p:val>
                                            <p:strVal val="#ppt_x"/>
                                          </p:val>
                                        </p:tav>
                                      </p:tavLst>
                                    </p:anim>
                                    <p:anim calcmode="lin" valueType="num">
                                      <p:cBhvr>
                                        <p:cTn id="36" dur="5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4" presetClass="exit" presetSubtype="10" fill="hold" nodeType="clickEffect">
                                  <p:stCondLst>
                                    <p:cond delay="0"/>
                                  </p:stCondLst>
                                  <p:childTnLst>
                                    <p:animEffect transition="out" filter="randombar(horizontal)">
                                      <p:cBhvr>
                                        <p:cTn id="40" dur="500"/>
                                        <p:tgtEl>
                                          <p:spTgt spid="19"/>
                                        </p:tgtEl>
                                      </p:cBhvr>
                                    </p:animEffect>
                                    <p:set>
                                      <p:cBhvr>
                                        <p:cTn id="41" dur="1" fill="hold">
                                          <p:stCondLst>
                                            <p:cond delay="499"/>
                                          </p:stCondLst>
                                        </p:cTn>
                                        <p:tgtEl>
                                          <p:spTgt spid="19"/>
                                        </p:tgtEl>
                                        <p:attrNameLst>
                                          <p:attrName>style.visibility</p:attrName>
                                        </p:attrNameLst>
                                      </p:cBhvr>
                                      <p:to>
                                        <p:strVal val="hidden"/>
                                      </p:to>
                                    </p:set>
                                  </p:childTnLst>
                                </p:cTn>
                              </p:par>
                              <p:par>
                                <p:cTn id="42" presetID="14" presetClass="exit" presetSubtype="10" fill="hold" nodeType="withEffect">
                                  <p:stCondLst>
                                    <p:cond delay="0"/>
                                  </p:stCondLst>
                                  <p:childTnLst>
                                    <p:animEffect transition="out" filter="randombar(horizontal)">
                                      <p:cBhvr>
                                        <p:cTn id="43" dur="500"/>
                                        <p:tgtEl>
                                          <p:spTgt spid="21"/>
                                        </p:tgtEl>
                                      </p:cBhvr>
                                    </p:animEffect>
                                    <p:set>
                                      <p:cBhvr>
                                        <p:cTn id="44" dur="1" fill="hold">
                                          <p:stCondLst>
                                            <p:cond delay="499"/>
                                          </p:stCondLst>
                                        </p:cTn>
                                        <p:tgtEl>
                                          <p:spTgt spid="21"/>
                                        </p:tgtEl>
                                        <p:attrNameLst>
                                          <p:attrName>style.visibility</p:attrName>
                                        </p:attrNameLst>
                                      </p:cBhvr>
                                      <p:to>
                                        <p:strVal val="hidden"/>
                                      </p:to>
                                    </p:set>
                                  </p:childTnLst>
                                </p:cTn>
                              </p:par>
                              <p:par>
                                <p:cTn id="45" presetID="14" presetClass="exit" presetSubtype="10" fill="hold" nodeType="withEffect">
                                  <p:stCondLst>
                                    <p:cond delay="0"/>
                                  </p:stCondLst>
                                  <p:childTnLst>
                                    <p:animEffect transition="out" filter="randombar(horizontal)">
                                      <p:cBhvr>
                                        <p:cTn id="46" dur="500"/>
                                        <p:tgtEl>
                                          <p:spTgt spid="22"/>
                                        </p:tgtEl>
                                      </p:cBhvr>
                                    </p:animEffect>
                                    <p:set>
                                      <p:cBhvr>
                                        <p:cTn id="47" dur="1" fill="hold">
                                          <p:stCondLst>
                                            <p:cond delay="499"/>
                                          </p:stCondLst>
                                        </p:cTn>
                                        <p:tgtEl>
                                          <p:spTgt spid="22"/>
                                        </p:tgtEl>
                                        <p:attrNameLst>
                                          <p:attrName>style.visibility</p:attrName>
                                        </p:attrNameLst>
                                      </p:cBhvr>
                                      <p:to>
                                        <p:strVal val="hidden"/>
                                      </p:to>
                                    </p:se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par>
                                <p:cTn id="52" presetID="22" presetClass="entr" presetSubtype="8" fill="hold"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par>
                                <p:cTn id="55" presetID="22" presetClass="entr" presetSubtype="8" fill="hold"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left)">
                                      <p:cBhvr>
                                        <p:cTn id="57" dur="500"/>
                                        <p:tgtEl>
                                          <p:spTgt spid="40"/>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anim calcmode="lin" valueType="num">
                                      <p:cBhvr>
                                        <p:cTn id="63" dur="500" fill="hold"/>
                                        <p:tgtEl>
                                          <p:spTgt spid="31"/>
                                        </p:tgtEl>
                                        <p:attrNameLst>
                                          <p:attrName>ppt_x</p:attrName>
                                        </p:attrNameLst>
                                      </p:cBhvr>
                                      <p:tavLst>
                                        <p:tav tm="0">
                                          <p:val>
                                            <p:strVal val="#ppt_x"/>
                                          </p:val>
                                        </p:tav>
                                        <p:tav tm="100000">
                                          <p:val>
                                            <p:strVal val="#ppt_x"/>
                                          </p:val>
                                        </p:tav>
                                      </p:tavLst>
                                    </p:anim>
                                    <p:anim calcmode="lin" valueType="num">
                                      <p:cBhvr>
                                        <p:cTn id="64"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Structured Overlay Fundamentals</a:t>
            </a:r>
          </a:p>
        </p:txBody>
      </p:sp>
      <p:sp>
        <p:nvSpPr>
          <p:cNvPr id="4" name="Content Placeholder 3"/>
          <p:cNvSpPr>
            <a:spLocks noGrp="1"/>
          </p:cNvSpPr>
          <p:nvPr>
            <p:ph idx="1"/>
          </p:nvPr>
        </p:nvSpPr>
        <p:spPr/>
        <p:txBody>
          <a:bodyPr/>
          <a:lstStyle/>
          <a:p>
            <a:r>
              <a:rPr lang="en-US" dirty="0"/>
              <a:t>Deterministic </a:t>
            </a:r>
            <a:r>
              <a:rPr lang="en-US" dirty="0" err="1"/>
              <a:t>Key</a:t>
            </a:r>
            <a:r>
              <a:rPr lang="en-US" dirty="0" err="1">
                <a:sym typeface="Wingdings" pitchFamily="2" charset="2"/>
              </a:rPr>
              <a:t>Node</a:t>
            </a:r>
            <a:r>
              <a:rPr lang="en-US" dirty="0">
                <a:sym typeface="Wingdings" pitchFamily="2" charset="2"/>
              </a:rPr>
              <a:t> mapping</a:t>
            </a:r>
          </a:p>
          <a:p>
            <a:pPr lvl="1"/>
            <a:r>
              <a:rPr lang="en-US" dirty="0">
                <a:sym typeface="Wingdings" pitchFamily="2" charset="2"/>
              </a:rPr>
              <a:t>Consistent hashing</a:t>
            </a:r>
          </a:p>
          <a:p>
            <a:pPr lvl="1"/>
            <a:r>
              <a:rPr lang="en-US" dirty="0">
                <a:sym typeface="Wingdings" pitchFamily="2" charset="2"/>
              </a:rPr>
              <a:t>(Somewhat) resilient to churn/failures </a:t>
            </a:r>
          </a:p>
          <a:p>
            <a:pPr lvl="1"/>
            <a:r>
              <a:rPr lang="en-US" dirty="0">
                <a:sym typeface="Wingdings" pitchFamily="2" charset="2"/>
              </a:rPr>
              <a:t>Allows peer rendezvous using a common name</a:t>
            </a:r>
          </a:p>
          <a:p>
            <a:r>
              <a:rPr lang="en-US" dirty="0">
                <a:sym typeface="Wingdings" pitchFamily="2" charset="2"/>
              </a:rPr>
              <a:t>Key-based routing</a:t>
            </a:r>
          </a:p>
          <a:p>
            <a:pPr lvl="1"/>
            <a:r>
              <a:rPr lang="en-US" dirty="0">
                <a:sym typeface="Wingdings" pitchFamily="2" charset="2"/>
              </a:rPr>
              <a:t>Scalable to any network of size </a:t>
            </a:r>
            <a:r>
              <a:rPr lang="en-US" i="1" dirty="0">
                <a:sym typeface="Wingdings" pitchFamily="2" charset="2"/>
              </a:rPr>
              <a:t>N</a:t>
            </a:r>
            <a:endParaRPr lang="en-US" dirty="0">
              <a:sym typeface="Wingdings" pitchFamily="2" charset="2"/>
            </a:endParaRPr>
          </a:p>
          <a:p>
            <a:pPr lvl="2"/>
            <a:r>
              <a:rPr lang="en-US" dirty="0">
                <a:sym typeface="Wingdings" pitchFamily="2" charset="2"/>
              </a:rPr>
              <a:t>Each node needs to know the IP of log(</a:t>
            </a:r>
            <a:r>
              <a:rPr lang="en-US" i="1" dirty="0">
                <a:sym typeface="Wingdings" pitchFamily="2" charset="2"/>
              </a:rPr>
              <a:t>N</a:t>
            </a:r>
            <a:r>
              <a:rPr lang="en-US" dirty="0">
                <a:sym typeface="Wingdings" pitchFamily="2" charset="2"/>
              </a:rPr>
              <a:t>) other nodes</a:t>
            </a:r>
          </a:p>
          <a:p>
            <a:pPr lvl="2"/>
            <a:r>
              <a:rPr lang="en-US" dirty="0">
                <a:sym typeface="Wingdings" pitchFamily="2" charset="2"/>
              </a:rPr>
              <a:t>Much better scalability than OSPF/RIP/BGP</a:t>
            </a:r>
          </a:p>
          <a:p>
            <a:pPr lvl="1"/>
            <a:r>
              <a:rPr lang="en-US" dirty="0">
                <a:sym typeface="Wingdings" pitchFamily="2" charset="2"/>
              </a:rPr>
              <a:t>Routing from node AB takes at most log(</a:t>
            </a:r>
            <a:r>
              <a:rPr lang="en-US" i="1" dirty="0">
                <a:sym typeface="Wingdings" pitchFamily="2" charset="2"/>
              </a:rPr>
              <a:t>N</a:t>
            </a:r>
            <a:r>
              <a:rPr lang="en-US" dirty="0">
                <a:sym typeface="Wingdings" pitchFamily="2" charset="2"/>
              </a:rPr>
              <a:t>) hops</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41</a:t>
            </a:fld>
            <a:endParaRPr lang="en-US" dirty="0"/>
          </a:p>
        </p:txBody>
      </p:sp>
    </p:spTree>
    <p:extLst>
      <p:ext uri="{BB962C8B-B14F-4D97-AF65-F5344CB8AC3E}">
        <p14:creationId xmlns:p14="http://schemas.microsoft.com/office/powerpoint/2010/main" val="216977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anim calcmode="lin" valueType="num">
                                      <p:cBhvr>
                                        <p:cTn id="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500"/>
                                        <p:tgtEl>
                                          <p:spTgt spid="4">
                                            <p:txEl>
                                              <p:pRg st="5" end="5"/>
                                            </p:txEl>
                                          </p:spTgt>
                                        </p:tgtEl>
                                      </p:cBhvr>
                                    </p:animEffect>
                                    <p:anim calcmode="lin" valueType="num">
                                      <p:cBhvr>
                                        <p:cTn id="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anim calcmode="lin" valueType="num">
                                      <p:cBhvr>
                                        <p:cTn id="1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fade">
                                      <p:cBhvr>
                                        <p:cTn id="22" dur="500"/>
                                        <p:tgtEl>
                                          <p:spTgt spid="4">
                                            <p:txEl>
                                              <p:pRg st="7" end="7"/>
                                            </p:txEl>
                                          </p:spTgt>
                                        </p:tgtEl>
                                      </p:cBhvr>
                                    </p:animEffect>
                                    <p:anim calcmode="lin" valueType="num">
                                      <p:cBhvr>
                                        <p:cTn id="2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7" end="7"/>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anim calcmode="lin" valueType="num">
                                      <p:cBhvr>
                                        <p:cTn id="28"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29" dur="5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Structured Overlays at 10,000ft.</a:t>
            </a:r>
          </a:p>
        </p:txBody>
      </p:sp>
      <p:sp>
        <p:nvSpPr>
          <p:cNvPr id="4" name="Content Placeholder 3"/>
          <p:cNvSpPr>
            <a:spLocks noGrp="1"/>
          </p:cNvSpPr>
          <p:nvPr>
            <p:ph idx="1"/>
          </p:nvPr>
        </p:nvSpPr>
        <p:spPr/>
        <p:txBody>
          <a:bodyPr>
            <a:normAutofit/>
          </a:bodyPr>
          <a:lstStyle/>
          <a:p>
            <a:r>
              <a:rPr lang="en-US" sz="2400" dirty="0"/>
              <a:t>Node IDs and keys from a randomized namespace</a:t>
            </a:r>
          </a:p>
          <a:p>
            <a:pPr lvl="1"/>
            <a:r>
              <a:rPr lang="en-US" sz="2000" dirty="0"/>
              <a:t>Incrementally route towards to destination ID</a:t>
            </a:r>
          </a:p>
          <a:p>
            <a:pPr lvl="1"/>
            <a:r>
              <a:rPr lang="en-US" sz="2000" dirty="0"/>
              <a:t>Each node knows a small number of IDs + IPs</a:t>
            </a:r>
          </a:p>
          <a:p>
            <a:pPr lvl="2"/>
            <a:r>
              <a:rPr lang="en-US" dirty="0"/>
              <a:t>log(</a:t>
            </a:r>
            <a:r>
              <a:rPr lang="en-US" i="1" dirty="0"/>
              <a:t>N</a:t>
            </a:r>
            <a:r>
              <a:rPr lang="en-US" dirty="0"/>
              <a:t>) neighbors per node, log(</a:t>
            </a:r>
            <a:r>
              <a:rPr lang="en-US" i="1" dirty="0"/>
              <a:t>N</a:t>
            </a:r>
            <a:r>
              <a:rPr lang="en-US" dirty="0"/>
              <a:t>) hops between nodes</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42</a:t>
            </a:fld>
            <a:endParaRPr lang="en-US" dirty="0"/>
          </a:p>
        </p:txBody>
      </p:sp>
      <p:pic>
        <p:nvPicPr>
          <p:cNvPr id="3074" name="Picture 2" descr="D:\Classes\CS 4700\assets\usa.jpg"/>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18" t="14869" r="-957" b="11154"/>
          <a:stretch/>
        </p:blipFill>
        <p:spPr bwMode="auto">
          <a:xfrm>
            <a:off x="4321665" y="2907136"/>
            <a:ext cx="6034251" cy="3763296"/>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C:\Users\t0ph3r\Documents\CS 4700\assets\black_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1665" y="4788785"/>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C:\Users\t0ph3r\Documents\CS 4700\assets\black_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7254" y="5235069"/>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C:\Users\t0ph3r\Documents\CS 4700\assets\black_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8659" y="3711099"/>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C:\Users\t0ph3r\Documents\CS 4700\assets\black_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9191" y="3047071"/>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C:\Users\t0ph3r\Documents\CS 4700\assets\black_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6991" y="3460698"/>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C:\Users\t0ph3r\Documents\CS 4700\assets\black_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2779" y="4233613"/>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2" descr="C:\Users\t0ph3r\Documents\CS 4700\assets\black_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35" y="3460698"/>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descr="C:\Users\t0ph3r\Documents\CS 4700\assets\black_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3607" y="3515694"/>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descr="C:\Users\t0ph3r\Documents\CS 4700\assets\black_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5865" y="3527623"/>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descr="C:\Users\t0ph3r\Documents\CS 4700\assets\black_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4911" y="6149469"/>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 descr="C:\Users\t0ph3r\Documents\CS 4700\assets\black_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6454" y="5637779"/>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C:\Users\t0ph3r\Documents\CS 4700\assets\black_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5865" y="5844547"/>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2" descr="C:\Users\t0ph3r\Documents\CS 4700\assets\black_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5865" y="5202407"/>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2" descr="C:\Users\t0ph3r\Documents\CS 4700\assets\black_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5771" y="4694431"/>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2" descr="C:\Users\t0ph3r\Documents\CS 4700\assets\black_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2941" y="5333039"/>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2" descr="C:\Users\t0ph3r\Documents\CS 4700\assets\black_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4549" y="6171599"/>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2" descr="C:\Users\t0ph3r\Documents\CS 4700\assets\black_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89159" y="4972171"/>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2" descr="C:\Users\t0ph3r\Documents\CS 4700\assets\black_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2637" y="4864930"/>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2" descr="C:\Users\t0ph3r\Documents\CS 4700\assets\black_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3589" y="4299762"/>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2" descr="C:\Users\t0ph3r\Documents\CS 4700\assets\black_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3753" y="3527623"/>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2" descr="C:\Users\t0ph3r\Documents\CS 4700\assets\black_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5103" y="3353959"/>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2" descr="C:\Users\t0ph3r\Documents\CS 4700\assets\black_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7670" y="3976135"/>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2" descr="C:\Users\t0ph3r\Documents\CS 4700\assets\black_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9489" y="4397973"/>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D:\Classes\CS 4700\assets\Email-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35" y="4871675"/>
            <a:ext cx="558800" cy="5588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3549718" y="5322153"/>
            <a:ext cx="1031821" cy="369332"/>
          </a:xfrm>
          <a:prstGeom prst="rect">
            <a:avLst/>
          </a:prstGeom>
          <a:noFill/>
        </p:spPr>
        <p:txBody>
          <a:bodyPr wrap="none" rtlCol="0">
            <a:spAutoFit/>
          </a:bodyPr>
          <a:lstStyle/>
          <a:p>
            <a:r>
              <a:rPr lang="en-US" dirty="0"/>
              <a:t>To: ABCD</a:t>
            </a:r>
          </a:p>
        </p:txBody>
      </p:sp>
      <p:sp>
        <p:nvSpPr>
          <p:cNvPr id="32" name="TextBox 31"/>
          <p:cNvSpPr txBox="1"/>
          <p:nvPr/>
        </p:nvSpPr>
        <p:spPr>
          <a:xfrm>
            <a:off x="6097026" y="6236125"/>
            <a:ext cx="723275" cy="369332"/>
          </a:xfrm>
          <a:prstGeom prst="rect">
            <a:avLst/>
          </a:prstGeom>
          <a:noFill/>
        </p:spPr>
        <p:txBody>
          <a:bodyPr wrap="none" rtlCol="0">
            <a:spAutoFit/>
          </a:bodyPr>
          <a:lstStyle/>
          <a:p>
            <a:r>
              <a:rPr lang="en-US" b="1" dirty="0">
                <a:solidFill>
                  <a:schemeClr val="accent2"/>
                </a:solidFill>
              </a:rPr>
              <a:t>A</a:t>
            </a:r>
            <a:r>
              <a:rPr lang="en-US" dirty="0"/>
              <a:t>930</a:t>
            </a:r>
          </a:p>
        </p:txBody>
      </p:sp>
      <p:sp>
        <p:nvSpPr>
          <p:cNvPr id="33" name="TextBox 32"/>
          <p:cNvSpPr txBox="1"/>
          <p:nvPr/>
        </p:nvSpPr>
        <p:spPr>
          <a:xfrm>
            <a:off x="9155610" y="5539185"/>
            <a:ext cx="692818" cy="369332"/>
          </a:xfrm>
          <a:prstGeom prst="rect">
            <a:avLst/>
          </a:prstGeom>
          <a:noFill/>
        </p:spPr>
        <p:txBody>
          <a:bodyPr wrap="none" rtlCol="0">
            <a:spAutoFit/>
          </a:bodyPr>
          <a:lstStyle/>
          <a:p>
            <a:r>
              <a:rPr lang="en-US" b="1" dirty="0">
                <a:solidFill>
                  <a:schemeClr val="accent2"/>
                </a:solidFill>
              </a:rPr>
              <a:t>AB</a:t>
            </a:r>
            <a:r>
              <a:rPr lang="en-US" dirty="0"/>
              <a:t>5F</a:t>
            </a:r>
          </a:p>
        </p:txBody>
      </p:sp>
      <p:sp>
        <p:nvSpPr>
          <p:cNvPr id="34" name="TextBox 33"/>
          <p:cNvSpPr txBox="1"/>
          <p:nvPr/>
        </p:nvSpPr>
        <p:spPr>
          <a:xfrm>
            <a:off x="9821242" y="4341785"/>
            <a:ext cx="726481" cy="369332"/>
          </a:xfrm>
          <a:prstGeom prst="rect">
            <a:avLst/>
          </a:prstGeom>
          <a:noFill/>
        </p:spPr>
        <p:txBody>
          <a:bodyPr wrap="none" rtlCol="0">
            <a:spAutoFit/>
          </a:bodyPr>
          <a:lstStyle/>
          <a:p>
            <a:r>
              <a:rPr lang="en-US" b="1" dirty="0">
                <a:solidFill>
                  <a:schemeClr val="accent2"/>
                </a:solidFill>
              </a:rPr>
              <a:t>ABC</a:t>
            </a:r>
            <a:r>
              <a:rPr lang="en-US" dirty="0"/>
              <a:t>0</a:t>
            </a:r>
          </a:p>
        </p:txBody>
      </p:sp>
      <p:sp>
        <p:nvSpPr>
          <p:cNvPr id="35" name="TextBox 34"/>
          <p:cNvSpPr txBox="1"/>
          <p:nvPr/>
        </p:nvSpPr>
        <p:spPr>
          <a:xfrm>
            <a:off x="9066929" y="3180979"/>
            <a:ext cx="700833" cy="369332"/>
          </a:xfrm>
          <a:prstGeom prst="rect">
            <a:avLst/>
          </a:prstGeom>
          <a:noFill/>
        </p:spPr>
        <p:txBody>
          <a:bodyPr wrap="none" rtlCol="0">
            <a:spAutoFit/>
          </a:bodyPr>
          <a:lstStyle/>
          <a:p>
            <a:r>
              <a:rPr lang="en-US" b="1" dirty="0">
                <a:solidFill>
                  <a:schemeClr val="accent2"/>
                </a:solidFill>
              </a:rPr>
              <a:t>ABC</a:t>
            </a:r>
            <a:r>
              <a:rPr lang="en-US" dirty="0"/>
              <a:t>E</a:t>
            </a:r>
          </a:p>
        </p:txBody>
      </p:sp>
      <p:grpSp>
        <p:nvGrpSpPr>
          <p:cNvPr id="56" name="Group 55"/>
          <p:cNvGrpSpPr/>
          <p:nvPr/>
        </p:nvGrpSpPr>
        <p:grpSpPr>
          <a:xfrm>
            <a:off x="4474065" y="3906711"/>
            <a:ext cx="3167207" cy="2231035"/>
            <a:chOff x="1600200" y="4094279"/>
            <a:chExt cx="3167206" cy="2231034"/>
          </a:xfrm>
        </p:grpSpPr>
        <p:cxnSp>
          <p:nvCxnSpPr>
            <p:cNvPr id="31" name="Curved Connector 30"/>
            <p:cNvCxnSpPr>
              <a:stCxn id="7" idx="3"/>
              <a:endCxn id="8" idx="0"/>
            </p:cNvCxnSpPr>
            <p:nvPr/>
          </p:nvCxnSpPr>
          <p:spPr>
            <a:xfrm>
              <a:off x="1838612" y="5160035"/>
              <a:ext cx="260183" cy="250878"/>
            </a:xfrm>
            <a:prstGeom prst="curvedConnector2">
              <a:avLst/>
            </a:prstGeom>
            <a:ln w="57150">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Curved Connector 44"/>
            <p:cNvCxnSpPr>
              <a:stCxn id="7" idx="3"/>
              <a:endCxn id="12" idx="1"/>
            </p:cNvCxnSpPr>
            <p:nvPr/>
          </p:nvCxnSpPr>
          <p:spPr>
            <a:xfrm flipV="1">
              <a:off x="1838612" y="4604863"/>
              <a:ext cx="360302" cy="555172"/>
            </a:xfrm>
            <a:prstGeom prst="curvedConnector3">
              <a:avLst>
                <a:gd name="adj1" fmla="val 50000"/>
              </a:avLst>
            </a:prstGeom>
            <a:ln w="57150">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Curved Connector 47"/>
            <p:cNvCxnSpPr>
              <a:stCxn id="7" idx="3"/>
              <a:endCxn id="9" idx="2"/>
            </p:cNvCxnSpPr>
            <p:nvPr/>
          </p:nvCxnSpPr>
          <p:spPr>
            <a:xfrm flipH="1" flipV="1">
              <a:off x="1600200" y="4277756"/>
              <a:ext cx="238412" cy="882279"/>
            </a:xfrm>
            <a:prstGeom prst="curvedConnector4">
              <a:avLst>
                <a:gd name="adj1" fmla="val -95884"/>
                <a:gd name="adj2" fmla="val 61074"/>
              </a:avLst>
            </a:prstGeom>
            <a:ln w="57150">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Curved Connector 51"/>
            <p:cNvCxnSpPr>
              <a:stCxn id="7" idx="3"/>
              <a:endCxn id="16" idx="0"/>
            </p:cNvCxnSpPr>
            <p:nvPr/>
          </p:nvCxnSpPr>
          <p:spPr>
            <a:xfrm>
              <a:off x="1838612" y="5160035"/>
              <a:ext cx="2197841" cy="1165278"/>
            </a:xfrm>
            <a:prstGeom prst="curvedConnector2">
              <a:avLst/>
            </a:prstGeom>
            <a:ln w="57150">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Curved Connector 54"/>
            <p:cNvCxnSpPr>
              <a:stCxn id="7" idx="3"/>
              <a:endCxn id="15" idx="2"/>
            </p:cNvCxnSpPr>
            <p:nvPr/>
          </p:nvCxnSpPr>
          <p:spPr>
            <a:xfrm flipV="1">
              <a:off x="1838612" y="4094279"/>
              <a:ext cx="2928794" cy="1065756"/>
            </a:xfrm>
            <a:prstGeom prst="curvedConnector2">
              <a:avLst/>
            </a:prstGeom>
            <a:ln w="57150">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5557804" y="3644381"/>
            <a:ext cx="3345136" cy="2493367"/>
            <a:chOff x="-3531803" y="6005281"/>
            <a:chExt cx="3345136" cy="2493366"/>
          </a:xfrm>
        </p:grpSpPr>
        <p:cxnSp>
          <p:nvCxnSpPr>
            <p:cNvPr id="60" name="Curved Connector 59"/>
            <p:cNvCxnSpPr>
              <a:stCxn id="16" idx="0"/>
              <a:endCxn id="18" idx="1"/>
            </p:cNvCxnSpPr>
            <p:nvPr/>
          </p:nvCxnSpPr>
          <p:spPr>
            <a:xfrm rot="5400000" flipH="1" flipV="1">
              <a:off x="-1966274" y="8176116"/>
              <a:ext cx="109515" cy="535547"/>
            </a:xfrm>
            <a:prstGeom prst="curvedConnector2">
              <a:avLst/>
            </a:prstGeom>
            <a:ln w="571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Curved Connector 60"/>
            <p:cNvCxnSpPr>
              <a:stCxn id="16" idx="0"/>
              <a:endCxn id="19" idx="1"/>
            </p:cNvCxnSpPr>
            <p:nvPr/>
          </p:nvCxnSpPr>
          <p:spPr>
            <a:xfrm rot="5400000" flipH="1" flipV="1">
              <a:off x="-2287344" y="7855046"/>
              <a:ext cx="751655" cy="535547"/>
            </a:xfrm>
            <a:prstGeom prst="curvedConnector2">
              <a:avLst/>
            </a:prstGeom>
            <a:ln w="571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Curved Connector 61"/>
            <p:cNvCxnSpPr>
              <a:stCxn id="16" idx="0"/>
              <a:endCxn id="17" idx="3"/>
            </p:cNvCxnSpPr>
            <p:nvPr/>
          </p:nvCxnSpPr>
          <p:spPr>
            <a:xfrm rot="16200000" flipV="1">
              <a:off x="-2598957" y="8078979"/>
              <a:ext cx="316283" cy="523052"/>
            </a:xfrm>
            <a:prstGeom prst="curvedConnector2">
              <a:avLst/>
            </a:prstGeom>
            <a:ln w="571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Curved Connector 62"/>
            <p:cNvCxnSpPr>
              <a:stCxn id="16" idx="0"/>
              <a:endCxn id="11" idx="3"/>
            </p:cNvCxnSpPr>
            <p:nvPr/>
          </p:nvCxnSpPr>
          <p:spPr>
            <a:xfrm rot="16200000" flipV="1">
              <a:off x="-4102229" y="6575707"/>
              <a:ext cx="2493365" cy="1352514"/>
            </a:xfrm>
            <a:prstGeom prst="curvedConnector2">
              <a:avLst/>
            </a:prstGeom>
            <a:ln w="571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Curved Connector 63"/>
            <p:cNvCxnSpPr>
              <a:stCxn id="16" idx="0"/>
              <a:endCxn id="21" idx="1"/>
            </p:cNvCxnSpPr>
            <p:nvPr/>
          </p:nvCxnSpPr>
          <p:spPr>
            <a:xfrm rot="5400000" flipH="1" flipV="1">
              <a:off x="-1493490" y="7191824"/>
              <a:ext cx="621023" cy="1992623"/>
            </a:xfrm>
            <a:prstGeom prst="curvedConnector2">
              <a:avLst/>
            </a:prstGeom>
            <a:ln w="571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6291442" y="3839785"/>
            <a:ext cx="3447553" cy="2320091"/>
            <a:chOff x="-7694249" y="7358703"/>
            <a:chExt cx="3447553" cy="2320090"/>
          </a:xfrm>
        </p:grpSpPr>
        <p:cxnSp>
          <p:nvCxnSpPr>
            <p:cNvPr id="76" name="Curved Connector 75"/>
            <p:cNvCxnSpPr>
              <a:stCxn id="21" idx="0"/>
              <a:endCxn id="24" idx="3"/>
            </p:cNvCxnSpPr>
            <p:nvPr/>
          </p:nvCxnSpPr>
          <p:spPr>
            <a:xfrm rot="16200000" flipV="1">
              <a:off x="-5241145" y="8486432"/>
              <a:ext cx="272704" cy="434898"/>
            </a:xfrm>
            <a:prstGeom prst="curvedConnector2">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Curved Connector 76"/>
            <p:cNvCxnSpPr>
              <a:stCxn id="21" idx="0"/>
              <a:endCxn id="25" idx="2"/>
            </p:cNvCxnSpPr>
            <p:nvPr/>
          </p:nvCxnSpPr>
          <p:spPr>
            <a:xfrm rot="5400000" flipH="1" flipV="1">
              <a:off x="-4888253" y="8198676"/>
              <a:ext cx="642466" cy="640648"/>
            </a:xfrm>
            <a:prstGeom prst="curvedConnector3">
              <a:avLst>
                <a:gd name="adj1" fmla="val 50000"/>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Curved Connector 77"/>
            <p:cNvCxnSpPr>
              <a:stCxn id="21" idx="3"/>
              <a:endCxn id="23" idx="2"/>
            </p:cNvCxnSpPr>
            <p:nvPr/>
          </p:nvCxnSpPr>
          <p:spPr>
            <a:xfrm flipV="1">
              <a:off x="-4691938" y="8870176"/>
              <a:ext cx="390812" cy="165463"/>
            </a:xfrm>
            <a:prstGeom prst="curvedConnector2">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Curved Connector 78"/>
            <p:cNvCxnSpPr>
              <a:stCxn id="21" idx="2"/>
              <a:endCxn id="22" idx="0"/>
            </p:cNvCxnSpPr>
            <p:nvPr/>
          </p:nvCxnSpPr>
          <p:spPr>
            <a:xfrm rot="16200000" flipH="1">
              <a:off x="-4975414" y="9319115"/>
              <a:ext cx="447748" cy="271608"/>
            </a:xfrm>
            <a:prstGeom prst="curvedConnector3">
              <a:avLst>
                <a:gd name="adj1" fmla="val 50000"/>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Curved Connector 79"/>
            <p:cNvCxnSpPr>
              <a:stCxn id="21" idx="0"/>
              <a:endCxn id="13" idx="2"/>
            </p:cNvCxnSpPr>
            <p:nvPr/>
          </p:nvCxnSpPr>
          <p:spPr>
            <a:xfrm rot="16200000" flipV="1">
              <a:off x="-7031561" y="6696015"/>
              <a:ext cx="1481530" cy="2806905"/>
            </a:xfrm>
            <a:prstGeom prst="curvedConnector3">
              <a:avLst>
                <a:gd name="adj1" fmla="val 50000"/>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p:nvGrpSpPr>
        <p:grpSpPr>
          <a:xfrm>
            <a:off x="6999015" y="3733048"/>
            <a:ext cx="3161495" cy="1145064"/>
            <a:chOff x="-7112643" y="8596291"/>
            <a:chExt cx="3161495" cy="1145064"/>
          </a:xfrm>
        </p:grpSpPr>
        <p:cxnSp>
          <p:nvCxnSpPr>
            <p:cNvPr id="93" name="Curved Connector 92"/>
            <p:cNvCxnSpPr>
              <a:stCxn id="25" idx="0"/>
              <a:endCxn id="28" idx="3"/>
            </p:cNvCxnSpPr>
            <p:nvPr/>
          </p:nvCxnSpPr>
          <p:spPr>
            <a:xfrm rot="16200000" flipV="1">
              <a:off x="-4732029" y="8791914"/>
              <a:ext cx="128220" cy="590513"/>
            </a:xfrm>
            <a:prstGeom prst="curvedConnector2">
              <a:avLst/>
            </a:prstGeom>
            <a:ln w="5715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Curved Connector 93"/>
            <p:cNvCxnSpPr>
              <a:stCxn id="25" idx="0"/>
              <a:endCxn id="26" idx="2"/>
            </p:cNvCxnSpPr>
            <p:nvPr/>
          </p:nvCxnSpPr>
          <p:spPr>
            <a:xfrm rot="16200000" flipV="1">
              <a:off x="-4688244" y="8835700"/>
              <a:ext cx="381327" cy="249836"/>
            </a:xfrm>
            <a:prstGeom prst="curvedConnector3">
              <a:avLst>
                <a:gd name="adj1" fmla="val 50000"/>
              </a:avLst>
            </a:prstGeom>
            <a:ln w="5715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Curved Connector 94"/>
            <p:cNvCxnSpPr>
              <a:stCxn id="25" idx="0"/>
              <a:endCxn id="27" idx="2"/>
            </p:cNvCxnSpPr>
            <p:nvPr/>
          </p:nvCxnSpPr>
          <p:spPr>
            <a:xfrm rot="5400000" flipH="1" flipV="1">
              <a:off x="-4439401" y="8663029"/>
              <a:ext cx="554991" cy="421515"/>
            </a:xfrm>
            <a:prstGeom prst="curvedConnector3">
              <a:avLst>
                <a:gd name="adj1" fmla="val 50000"/>
              </a:avLst>
            </a:prstGeom>
            <a:ln w="5715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Curved Connector 95"/>
            <p:cNvCxnSpPr>
              <a:stCxn id="25" idx="1"/>
              <a:endCxn id="20" idx="3"/>
            </p:cNvCxnSpPr>
            <p:nvPr/>
          </p:nvCxnSpPr>
          <p:spPr>
            <a:xfrm rot="10800000" flipV="1">
              <a:off x="-6965075" y="9346686"/>
              <a:ext cx="2397006" cy="394669"/>
            </a:xfrm>
            <a:prstGeom prst="curvedConnector3">
              <a:avLst>
                <a:gd name="adj1" fmla="val 50000"/>
              </a:avLst>
            </a:prstGeom>
            <a:ln w="5715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Curved Connector 96"/>
            <p:cNvCxnSpPr>
              <a:stCxn id="25" idx="1"/>
              <a:endCxn id="14" idx="2"/>
            </p:cNvCxnSpPr>
            <p:nvPr/>
          </p:nvCxnSpPr>
          <p:spPr>
            <a:xfrm rot="10800000">
              <a:off x="-7112643" y="8758025"/>
              <a:ext cx="2544575" cy="588662"/>
            </a:xfrm>
            <a:prstGeom prst="curvedConnector2">
              <a:avLst/>
            </a:prstGeom>
            <a:ln w="5715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flipH="1">
            <a:off x="1957458" y="3405363"/>
            <a:ext cx="1928780" cy="1233808"/>
            <a:chOff x="1219200" y="4876799"/>
            <a:chExt cx="5181605" cy="1384995"/>
          </a:xfrm>
        </p:grpSpPr>
        <p:sp>
          <p:nvSpPr>
            <p:cNvPr id="66" name="Rectangular Callout 65"/>
            <p:cNvSpPr/>
            <p:nvPr/>
          </p:nvSpPr>
          <p:spPr>
            <a:xfrm>
              <a:off x="1219200" y="4876799"/>
              <a:ext cx="5181600" cy="1384995"/>
            </a:xfrm>
            <a:prstGeom prst="wedgeRectCallout">
              <a:avLst>
                <a:gd name="adj1" fmla="val -77229"/>
                <a:gd name="adj2" fmla="val 69197"/>
              </a:avLst>
            </a:prstGeom>
            <a:solidFill>
              <a:schemeClr val="accent2"/>
            </a:solidFill>
            <a:ln w="38100" cap="flat" cmpd="sng" algn="ctr">
              <a:solidFill>
                <a:schemeClr val="accent2">
                  <a:lumMod val="75000"/>
                </a:schemeClr>
              </a:solidFill>
              <a:prstDash val="solid"/>
            </a:ln>
            <a:effectLst/>
          </p:spPr>
          <p:txBody>
            <a:bodyPr rtlCol="0" anchor="ctr"/>
            <a:lstStyle/>
            <a:p>
              <a:pPr algn="ctr" defTabSz="914377">
                <a:defRPr/>
              </a:pPr>
              <a:endParaRPr lang="en-US" kern="0">
                <a:solidFill>
                  <a:sysClr val="window" lastClr="FFFFFF"/>
                </a:solidFill>
                <a:latin typeface="Tw Cen MT"/>
              </a:endParaRPr>
            </a:p>
          </p:txBody>
        </p:sp>
        <p:sp>
          <p:nvSpPr>
            <p:cNvPr id="67" name="TextBox 66"/>
            <p:cNvSpPr txBox="1"/>
            <p:nvPr/>
          </p:nvSpPr>
          <p:spPr>
            <a:xfrm>
              <a:off x="1219203" y="4876799"/>
              <a:ext cx="5181602" cy="1347414"/>
            </a:xfrm>
            <a:prstGeom prst="rect">
              <a:avLst/>
            </a:prstGeom>
            <a:noFill/>
          </p:spPr>
          <p:txBody>
            <a:bodyPr wrap="square" rtlCol="0">
              <a:spAutoFit/>
            </a:bodyPr>
            <a:lstStyle/>
            <a:p>
              <a:pPr algn="ctr" defTabSz="914377">
                <a:defRPr/>
              </a:pPr>
              <a:r>
                <a:rPr lang="en-US" sz="2400" kern="0" dirty="0">
                  <a:solidFill>
                    <a:sysClr val="window" lastClr="FFFFFF"/>
                  </a:solidFill>
                </a:rPr>
                <a:t>Each node has a routing table</a:t>
              </a:r>
            </a:p>
          </p:txBody>
        </p:sp>
      </p:grpSp>
      <p:grpSp>
        <p:nvGrpSpPr>
          <p:cNvPr id="145" name="Group 144"/>
          <p:cNvGrpSpPr/>
          <p:nvPr/>
        </p:nvGrpSpPr>
        <p:grpSpPr>
          <a:xfrm flipH="1">
            <a:off x="1620939" y="5186983"/>
            <a:ext cx="1928780" cy="1233808"/>
            <a:chOff x="1219200" y="4876799"/>
            <a:chExt cx="5181605" cy="1384995"/>
          </a:xfrm>
        </p:grpSpPr>
        <p:sp>
          <p:nvSpPr>
            <p:cNvPr id="146" name="Rectangular Callout 145"/>
            <p:cNvSpPr/>
            <p:nvPr/>
          </p:nvSpPr>
          <p:spPr>
            <a:xfrm>
              <a:off x="1219200" y="4876799"/>
              <a:ext cx="5181600" cy="1384995"/>
            </a:xfrm>
            <a:prstGeom prst="wedgeRectCallout">
              <a:avLst>
                <a:gd name="adj1" fmla="val -184462"/>
                <a:gd name="adj2" fmla="val 48022"/>
              </a:avLst>
            </a:prstGeom>
            <a:solidFill>
              <a:schemeClr val="accent2"/>
            </a:solidFill>
            <a:ln w="38100" cap="flat" cmpd="sng" algn="ctr">
              <a:solidFill>
                <a:schemeClr val="accent2">
                  <a:lumMod val="75000"/>
                </a:schemeClr>
              </a:solidFill>
              <a:prstDash val="solid"/>
            </a:ln>
            <a:effectLst/>
          </p:spPr>
          <p:txBody>
            <a:bodyPr rtlCol="0" anchor="ctr"/>
            <a:lstStyle/>
            <a:p>
              <a:pPr algn="ctr" defTabSz="914377">
                <a:defRPr/>
              </a:pPr>
              <a:endParaRPr lang="en-US" kern="0">
                <a:solidFill>
                  <a:sysClr val="window" lastClr="FFFFFF"/>
                </a:solidFill>
                <a:latin typeface="Tw Cen MT"/>
              </a:endParaRPr>
            </a:p>
          </p:txBody>
        </p:sp>
        <p:sp>
          <p:nvSpPr>
            <p:cNvPr id="147" name="TextBox 146"/>
            <p:cNvSpPr txBox="1"/>
            <p:nvPr/>
          </p:nvSpPr>
          <p:spPr>
            <a:xfrm>
              <a:off x="1219203" y="4876799"/>
              <a:ext cx="5181602" cy="1347413"/>
            </a:xfrm>
            <a:prstGeom prst="rect">
              <a:avLst/>
            </a:prstGeom>
            <a:noFill/>
          </p:spPr>
          <p:txBody>
            <a:bodyPr wrap="square" rtlCol="0">
              <a:spAutoFit/>
            </a:bodyPr>
            <a:lstStyle/>
            <a:p>
              <a:pPr algn="ctr" defTabSz="914377">
                <a:defRPr/>
              </a:pPr>
              <a:r>
                <a:rPr lang="en-US" sz="2400" kern="0" dirty="0">
                  <a:solidFill>
                    <a:sysClr val="window" lastClr="FFFFFF"/>
                  </a:solidFill>
                </a:rPr>
                <a:t>Forward to the longest prefix match</a:t>
              </a:r>
            </a:p>
          </p:txBody>
        </p:sp>
      </p:grpSp>
    </p:spTree>
    <p:extLst>
      <p:ext uri="{BB962C8B-B14F-4D97-AF65-F5344CB8AC3E}">
        <p14:creationId xmlns:p14="http://schemas.microsoft.com/office/powerpoint/2010/main" val="127776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500"/>
                                        <p:tgtEl>
                                          <p:spTgt spid="3075"/>
                                        </p:tgtEl>
                                      </p:cBhvr>
                                    </p:animEffect>
                                    <p:anim calcmode="lin" valueType="num">
                                      <p:cBhvr>
                                        <p:cTn id="13" dur="500" fill="hold"/>
                                        <p:tgtEl>
                                          <p:spTgt spid="3075"/>
                                        </p:tgtEl>
                                        <p:attrNameLst>
                                          <p:attrName>ppt_x</p:attrName>
                                        </p:attrNameLst>
                                      </p:cBhvr>
                                      <p:tavLst>
                                        <p:tav tm="0">
                                          <p:val>
                                            <p:strVal val="#ppt_x"/>
                                          </p:val>
                                        </p:tav>
                                        <p:tav tm="100000">
                                          <p:val>
                                            <p:strVal val="#ppt_x"/>
                                          </p:val>
                                        </p:tav>
                                      </p:tavLst>
                                    </p:anim>
                                    <p:anim calcmode="lin" valueType="num">
                                      <p:cBhvr>
                                        <p:cTn id="14" dur="5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wipe(left)">
                                      <p:cBhvr>
                                        <p:cTn id="19" dur="500"/>
                                        <p:tgtEl>
                                          <p:spTgt spid="56"/>
                                        </p:tgtEl>
                                      </p:cBhvr>
                                    </p:animEffect>
                                  </p:childTnLst>
                                </p:cTn>
                              </p:par>
                              <p:par>
                                <p:cTn id="20" presetID="42" presetClass="entr" presetSubtype="0" fill="hold" nodeType="with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fade">
                                      <p:cBhvr>
                                        <p:cTn id="22" dur="500"/>
                                        <p:tgtEl>
                                          <p:spTgt spid="65"/>
                                        </p:tgtEl>
                                      </p:cBhvr>
                                    </p:animEffect>
                                    <p:anim calcmode="lin" valueType="num">
                                      <p:cBhvr>
                                        <p:cTn id="23" dur="500" fill="hold"/>
                                        <p:tgtEl>
                                          <p:spTgt spid="65"/>
                                        </p:tgtEl>
                                        <p:attrNameLst>
                                          <p:attrName>ppt_x</p:attrName>
                                        </p:attrNameLst>
                                      </p:cBhvr>
                                      <p:tavLst>
                                        <p:tav tm="0">
                                          <p:val>
                                            <p:strVal val="#ppt_x"/>
                                          </p:val>
                                        </p:tav>
                                        <p:tav tm="100000">
                                          <p:val>
                                            <p:strVal val="#ppt_x"/>
                                          </p:val>
                                        </p:tav>
                                      </p:tavLst>
                                    </p:anim>
                                    <p:anim calcmode="lin" valueType="num">
                                      <p:cBhvr>
                                        <p:cTn id="24" dur="5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anim calcmode="lin" valueType="num">
                                      <p:cBhvr>
                                        <p:cTn id="30" dur="500" fill="hold"/>
                                        <p:tgtEl>
                                          <p:spTgt spid="32"/>
                                        </p:tgtEl>
                                        <p:attrNameLst>
                                          <p:attrName>ppt_x</p:attrName>
                                        </p:attrNameLst>
                                      </p:cBhvr>
                                      <p:tavLst>
                                        <p:tav tm="0">
                                          <p:val>
                                            <p:strVal val="#ppt_x"/>
                                          </p:val>
                                        </p:tav>
                                        <p:tav tm="100000">
                                          <p:val>
                                            <p:strVal val="#ppt_x"/>
                                          </p:val>
                                        </p:tav>
                                      </p:tavLst>
                                    </p:anim>
                                    <p:anim calcmode="lin" valueType="num">
                                      <p:cBhvr>
                                        <p:cTn id="31" dur="500" fill="hold"/>
                                        <p:tgtEl>
                                          <p:spTgt spid="3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45"/>
                                        </p:tgtEl>
                                        <p:attrNameLst>
                                          <p:attrName>style.visibility</p:attrName>
                                        </p:attrNameLst>
                                      </p:cBhvr>
                                      <p:to>
                                        <p:strVal val="visible"/>
                                      </p:to>
                                    </p:set>
                                    <p:animEffect transition="in" filter="fade">
                                      <p:cBhvr>
                                        <p:cTn id="34" dur="500"/>
                                        <p:tgtEl>
                                          <p:spTgt spid="145"/>
                                        </p:tgtEl>
                                      </p:cBhvr>
                                    </p:animEffect>
                                    <p:anim calcmode="lin" valueType="num">
                                      <p:cBhvr>
                                        <p:cTn id="35" dur="500" fill="hold"/>
                                        <p:tgtEl>
                                          <p:spTgt spid="145"/>
                                        </p:tgtEl>
                                        <p:attrNameLst>
                                          <p:attrName>ppt_x</p:attrName>
                                        </p:attrNameLst>
                                      </p:cBhvr>
                                      <p:tavLst>
                                        <p:tav tm="0">
                                          <p:val>
                                            <p:strVal val="#ppt_x"/>
                                          </p:val>
                                        </p:tav>
                                        <p:tav tm="100000">
                                          <p:val>
                                            <p:strVal val="#ppt_x"/>
                                          </p:val>
                                        </p:tav>
                                      </p:tavLst>
                                    </p:anim>
                                    <p:anim calcmode="lin" valueType="num">
                                      <p:cBhvr>
                                        <p:cTn id="36" dur="500" fill="hold"/>
                                        <p:tgtEl>
                                          <p:spTgt spid="14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xit" presetSubtype="8" fill="hold" nodeType="clickEffect">
                                  <p:stCondLst>
                                    <p:cond delay="0"/>
                                  </p:stCondLst>
                                  <p:childTnLst>
                                    <p:animEffect transition="out" filter="wipe(left)">
                                      <p:cBhvr>
                                        <p:cTn id="40" dur="500"/>
                                        <p:tgtEl>
                                          <p:spTgt spid="56"/>
                                        </p:tgtEl>
                                      </p:cBhvr>
                                    </p:animEffect>
                                    <p:set>
                                      <p:cBhvr>
                                        <p:cTn id="41" dur="1" fill="hold">
                                          <p:stCondLst>
                                            <p:cond delay="499"/>
                                          </p:stCondLst>
                                        </p:cTn>
                                        <p:tgtEl>
                                          <p:spTgt spid="56"/>
                                        </p:tgtEl>
                                        <p:attrNameLst>
                                          <p:attrName>style.visibility</p:attrName>
                                        </p:attrNameLst>
                                      </p:cBhvr>
                                      <p:to>
                                        <p:strVal val="hidden"/>
                                      </p:to>
                                    </p:set>
                                  </p:childTnLst>
                                </p:cTn>
                              </p:par>
                            </p:childTnLst>
                          </p:cTn>
                        </p:par>
                        <p:par>
                          <p:cTn id="42" fill="hold">
                            <p:stCondLst>
                              <p:cond delay="500"/>
                            </p:stCondLst>
                            <p:childTnLst>
                              <p:par>
                                <p:cTn id="43" presetID="22" presetClass="entr" presetSubtype="4" fill="hold"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down)">
                                      <p:cBhvr>
                                        <p:cTn id="45" dur="500"/>
                                        <p:tgtEl>
                                          <p:spTgt spid="59"/>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anim calcmode="lin" valueType="num">
                                      <p:cBhvr>
                                        <p:cTn id="51" dur="500" fill="hold"/>
                                        <p:tgtEl>
                                          <p:spTgt spid="33"/>
                                        </p:tgtEl>
                                        <p:attrNameLst>
                                          <p:attrName>ppt_x</p:attrName>
                                        </p:attrNameLst>
                                      </p:cBhvr>
                                      <p:tavLst>
                                        <p:tav tm="0">
                                          <p:val>
                                            <p:strVal val="#ppt_x"/>
                                          </p:val>
                                        </p:tav>
                                        <p:tav tm="100000">
                                          <p:val>
                                            <p:strVal val="#ppt_x"/>
                                          </p:val>
                                        </p:tav>
                                      </p:tavLst>
                                    </p:anim>
                                    <p:anim calcmode="lin" valueType="num">
                                      <p:cBhvr>
                                        <p:cTn id="52" dur="5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xit" presetSubtype="4" fill="hold" nodeType="clickEffect">
                                  <p:stCondLst>
                                    <p:cond delay="0"/>
                                  </p:stCondLst>
                                  <p:childTnLst>
                                    <p:animEffect transition="out" filter="wipe(down)">
                                      <p:cBhvr>
                                        <p:cTn id="56" dur="500"/>
                                        <p:tgtEl>
                                          <p:spTgt spid="59"/>
                                        </p:tgtEl>
                                      </p:cBhvr>
                                    </p:animEffect>
                                    <p:set>
                                      <p:cBhvr>
                                        <p:cTn id="57" dur="1" fill="hold">
                                          <p:stCondLst>
                                            <p:cond delay="499"/>
                                          </p:stCondLst>
                                        </p:cTn>
                                        <p:tgtEl>
                                          <p:spTgt spid="59"/>
                                        </p:tgtEl>
                                        <p:attrNameLst>
                                          <p:attrName>style.visibility</p:attrName>
                                        </p:attrNameLst>
                                      </p:cBhvr>
                                      <p:to>
                                        <p:strVal val="hidden"/>
                                      </p:to>
                                    </p:set>
                                  </p:childTnLst>
                                </p:cTn>
                              </p:par>
                            </p:childTnLst>
                          </p:cTn>
                        </p:par>
                        <p:par>
                          <p:cTn id="58" fill="hold">
                            <p:stCondLst>
                              <p:cond delay="500"/>
                            </p:stCondLst>
                            <p:childTnLst>
                              <p:par>
                                <p:cTn id="59" presetID="22" presetClass="entr" presetSubtype="4"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down)">
                                      <p:cBhvr>
                                        <p:cTn id="61" dur="500"/>
                                        <p:tgtEl>
                                          <p:spTgt spid="75"/>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25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500"/>
                                        <p:tgtEl>
                                          <p:spTgt spid="34"/>
                                        </p:tgtEl>
                                      </p:cBhvr>
                                    </p:animEffect>
                                    <p:anim calcmode="lin" valueType="num">
                                      <p:cBhvr>
                                        <p:cTn id="67" dur="500" fill="hold"/>
                                        <p:tgtEl>
                                          <p:spTgt spid="34"/>
                                        </p:tgtEl>
                                        <p:attrNameLst>
                                          <p:attrName>ppt_x</p:attrName>
                                        </p:attrNameLst>
                                      </p:cBhvr>
                                      <p:tavLst>
                                        <p:tav tm="0">
                                          <p:val>
                                            <p:strVal val="#ppt_x"/>
                                          </p:val>
                                        </p:tav>
                                        <p:tav tm="100000">
                                          <p:val>
                                            <p:strVal val="#ppt_x"/>
                                          </p:val>
                                        </p:tav>
                                      </p:tavLst>
                                    </p:anim>
                                    <p:anim calcmode="lin" valueType="num">
                                      <p:cBhvr>
                                        <p:cTn id="68" dur="5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xit" presetSubtype="4" fill="hold" nodeType="clickEffect">
                                  <p:stCondLst>
                                    <p:cond delay="0"/>
                                  </p:stCondLst>
                                  <p:childTnLst>
                                    <p:animEffect transition="out" filter="wipe(down)">
                                      <p:cBhvr>
                                        <p:cTn id="72" dur="500"/>
                                        <p:tgtEl>
                                          <p:spTgt spid="75"/>
                                        </p:tgtEl>
                                      </p:cBhvr>
                                    </p:animEffect>
                                    <p:set>
                                      <p:cBhvr>
                                        <p:cTn id="73" dur="1" fill="hold">
                                          <p:stCondLst>
                                            <p:cond delay="499"/>
                                          </p:stCondLst>
                                        </p:cTn>
                                        <p:tgtEl>
                                          <p:spTgt spid="75"/>
                                        </p:tgtEl>
                                        <p:attrNameLst>
                                          <p:attrName>style.visibility</p:attrName>
                                        </p:attrNameLst>
                                      </p:cBhvr>
                                      <p:to>
                                        <p:strVal val="hidden"/>
                                      </p:to>
                                    </p:set>
                                  </p:childTnLst>
                                </p:cTn>
                              </p:par>
                            </p:childTnLst>
                          </p:cTn>
                        </p:par>
                        <p:par>
                          <p:cTn id="74" fill="hold">
                            <p:stCondLst>
                              <p:cond delay="500"/>
                            </p:stCondLst>
                            <p:childTnLst>
                              <p:par>
                                <p:cTn id="75" presetID="22" presetClass="entr" presetSubtype="2" fill="hold" nodeType="afterEffect">
                                  <p:stCondLst>
                                    <p:cond delay="0"/>
                                  </p:stCondLst>
                                  <p:childTnLst>
                                    <p:set>
                                      <p:cBhvr>
                                        <p:cTn id="76" dur="1" fill="hold">
                                          <p:stCondLst>
                                            <p:cond delay="0"/>
                                          </p:stCondLst>
                                        </p:cTn>
                                        <p:tgtEl>
                                          <p:spTgt spid="92"/>
                                        </p:tgtEl>
                                        <p:attrNameLst>
                                          <p:attrName>style.visibility</p:attrName>
                                        </p:attrNameLst>
                                      </p:cBhvr>
                                      <p:to>
                                        <p:strVal val="visible"/>
                                      </p:to>
                                    </p:set>
                                    <p:animEffect transition="in" filter="wipe(right)">
                                      <p:cBhvr>
                                        <p:cTn id="77" dur="500"/>
                                        <p:tgtEl>
                                          <p:spTgt spid="92"/>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500"/>
                                        <p:tgtEl>
                                          <p:spTgt spid="35"/>
                                        </p:tgtEl>
                                      </p:cBhvr>
                                    </p:animEffect>
                                    <p:anim calcmode="lin" valueType="num">
                                      <p:cBhvr>
                                        <p:cTn id="83" dur="500" fill="hold"/>
                                        <p:tgtEl>
                                          <p:spTgt spid="35"/>
                                        </p:tgtEl>
                                        <p:attrNameLst>
                                          <p:attrName>ppt_x</p:attrName>
                                        </p:attrNameLst>
                                      </p:cBhvr>
                                      <p:tavLst>
                                        <p:tav tm="0">
                                          <p:val>
                                            <p:strVal val="#ppt_x"/>
                                          </p:val>
                                        </p:tav>
                                        <p:tav tm="100000">
                                          <p:val>
                                            <p:strVal val="#ppt_x"/>
                                          </p:val>
                                        </p:tav>
                                      </p:tavLst>
                                    </p:anim>
                                    <p:anim calcmode="lin" valueType="num">
                                      <p:cBhvr>
                                        <p:cTn id="84" dur="5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2" presetClass="exit" presetSubtype="2" fill="hold" nodeType="clickEffect">
                                  <p:stCondLst>
                                    <p:cond delay="0"/>
                                  </p:stCondLst>
                                  <p:childTnLst>
                                    <p:animEffect transition="out" filter="wipe(right)">
                                      <p:cBhvr>
                                        <p:cTn id="88" dur="500"/>
                                        <p:tgtEl>
                                          <p:spTgt spid="92"/>
                                        </p:tgtEl>
                                      </p:cBhvr>
                                    </p:animEffect>
                                    <p:set>
                                      <p:cBhvr>
                                        <p:cTn id="89" dur="1" fill="hold">
                                          <p:stCondLst>
                                            <p:cond delay="499"/>
                                          </p:stCondLst>
                                        </p:cTn>
                                        <p:tgtEl>
                                          <p:spTgt spid="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2" grpId="0"/>
      <p:bldP spid="33" grpId="0"/>
      <p:bldP spid="34" grpId="0"/>
      <p:bldP spid="3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Structured Overlay Implementations</a:t>
            </a:r>
          </a:p>
        </p:txBody>
      </p:sp>
      <p:sp>
        <p:nvSpPr>
          <p:cNvPr id="4" name="Content Placeholder 3"/>
          <p:cNvSpPr>
            <a:spLocks noGrp="1"/>
          </p:cNvSpPr>
          <p:nvPr>
            <p:ph idx="1"/>
          </p:nvPr>
        </p:nvSpPr>
        <p:spPr/>
        <p:txBody>
          <a:bodyPr/>
          <a:lstStyle/>
          <a:p>
            <a:r>
              <a:rPr lang="en-US" dirty="0"/>
              <a:t>Many P2P structured overlay implementations</a:t>
            </a:r>
          </a:p>
          <a:p>
            <a:pPr lvl="1"/>
            <a:r>
              <a:rPr lang="en-US" dirty="0"/>
              <a:t>Generation 1: Chord, Tapestry, Pastry, CAN</a:t>
            </a:r>
          </a:p>
          <a:p>
            <a:pPr lvl="1"/>
            <a:r>
              <a:rPr lang="en-US" dirty="0"/>
              <a:t>Generation 2: </a:t>
            </a:r>
            <a:r>
              <a:rPr lang="en-US" dirty="0" err="1"/>
              <a:t>Kademlia</a:t>
            </a:r>
            <a:r>
              <a:rPr lang="en-US" dirty="0"/>
              <a:t>, </a:t>
            </a:r>
            <a:r>
              <a:rPr lang="en-US" dirty="0" err="1"/>
              <a:t>SkipNet</a:t>
            </a:r>
            <a:r>
              <a:rPr lang="en-US" dirty="0"/>
              <a:t>, Viceroy, Symphony, </a:t>
            </a:r>
            <a:r>
              <a:rPr lang="en-US" dirty="0" err="1"/>
              <a:t>Koorde</a:t>
            </a:r>
            <a:r>
              <a:rPr lang="en-US" dirty="0"/>
              <a:t>, </a:t>
            </a:r>
            <a:r>
              <a:rPr lang="en-US" dirty="0" err="1"/>
              <a:t>Ulysseus</a:t>
            </a:r>
            <a:r>
              <a:rPr lang="en-US" dirty="0"/>
              <a:t>, …</a:t>
            </a:r>
          </a:p>
          <a:p>
            <a:r>
              <a:rPr lang="en-US" dirty="0"/>
              <a:t>Shared goals and design</a:t>
            </a:r>
          </a:p>
          <a:p>
            <a:pPr lvl="1"/>
            <a:r>
              <a:rPr lang="en-US" dirty="0"/>
              <a:t>Large, sparse, randomized ID space</a:t>
            </a:r>
          </a:p>
          <a:p>
            <a:pPr lvl="1"/>
            <a:r>
              <a:rPr lang="en-US" dirty="0"/>
              <a:t>All nodes choose IDs randomly</a:t>
            </a:r>
          </a:p>
          <a:p>
            <a:pPr lvl="1"/>
            <a:r>
              <a:rPr lang="en-US" dirty="0"/>
              <a:t>Nodes insert themselves into overlay based on ID</a:t>
            </a:r>
          </a:p>
          <a:p>
            <a:pPr lvl="1"/>
            <a:r>
              <a:rPr lang="en-US" dirty="0"/>
              <a:t>Given a key </a:t>
            </a:r>
            <a:r>
              <a:rPr lang="en-US" i="1" dirty="0"/>
              <a:t>k</a:t>
            </a:r>
            <a:r>
              <a:rPr lang="en-US" dirty="0"/>
              <a:t>, overlay deterministically maps </a:t>
            </a:r>
            <a:r>
              <a:rPr lang="en-US" i="1" dirty="0"/>
              <a:t>k </a:t>
            </a:r>
            <a:r>
              <a:rPr lang="en-US" dirty="0"/>
              <a:t>to its </a:t>
            </a:r>
            <a:r>
              <a:rPr lang="en-US" dirty="0">
                <a:solidFill>
                  <a:schemeClr val="accent1"/>
                </a:solidFill>
              </a:rPr>
              <a:t>root</a:t>
            </a:r>
            <a:r>
              <a:rPr lang="en-US" dirty="0"/>
              <a:t> node (a live node in the overlay)</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43</a:t>
            </a:fld>
            <a:endParaRPr lang="en-US" dirty="0"/>
          </a:p>
        </p:txBody>
      </p:sp>
    </p:spTree>
    <p:extLst>
      <p:ext uri="{BB962C8B-B14F-4D97-AF65-F5344CB8AC3E}">
        <p14:creationId xmlns:p14="http://schemas.microsoft.com/office/powerpoint/2010/main" val="32152740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Similarities and Differences</a:t>
            </a:r>
          </a:p>
        </p:txBody>
      </p:sp>
      <p:sp>
        <p:nvSpPr>
          <p:cNvPr id="4" name="Content Placeholder 3"/>
          <p:cNvSpPr>
            <a:spLocks noGrp="1"/>
          </p:cNvSpPr>
          <p:nvPr>
            <p:ph idx="1"/>
          </p:nvPr>
        </p:nvSpPr>
        <p:spPr/>
        <p:txBody>
          <a:bodyPr>
            <a:normAutofit lnSpcReduction="10000"/>
          </a:bodyPr>
          <a:lstStyle/>
          <a:p>
            <a:r>
              <a:rPr lang="en-US" dirty="0"/>
              <a:t>Similar APIs</a:t>
            </a:r>
          </a:p>
          <a:p>
            <a:pPr lvl="1"/>
            <a:r>
              <a:rPr lang="en-US" dirty="0"/>
              <a:t>route(key, </a:t>
            </a:r>
            <a:r>
              <a:rPr lang="en-US" dirty="0" err="1"/>
              <a:t>msg</a:t>
            </a:r>
            <a:r>
              <a:rPr lang="en-US" dirty="0"/>
              <a:t>) : route </a:t>
            </a:r>
            <a:r>
              <a:rPr lang="en-US" dirty="0" err="1"/>
              <a:t>msg</a:t>
            </a:r>
            <a:r>
              <a:rPr lang="en-US" dirty="0"/>
              <a:t> to node responsible for key</a:t>
            </a:r>
          </a:p>
          <a:p>
            <a:pPr lvl="2"/>
            <a:r>
              <a:rPr lang="en-US" dirty="0"/>
              <a:t>Just like sending a packet to an IP address</a:t>
            </a:r>
          </a:p>
          <a:p>
            <a:pPr lvl="1"/>
            <a:r>
              <a:rPr lang="en-US" dirty="0"/>
              <a:t>Distributed hash table functionality</a:t>
            </a:r>
          </a:p>
          <a:p>
            <a:pPr lvl="2"/>
            <a:r>
              <a:rPr lang="en-US" dirty="0"/>
              <a:t>insert(key, value) : store value at node/key</a:t>
            </a:r>
          </a:p>
          <a:p>
            <a:pPr lvl="2"/>
            <a:r>
              <a:rPr lang="en-US" dirty="0"/>
              <a:t>lookup(key) : retrieve stored value for key at node</a:t>
            </a:r>
          </a:p>
          <a:p>
            <a:r>
              <a:rPr lang="en-US" dirty="0"/>
              <a:t>Differences</a:t>
            </a:r>
          </a:p>
          <a:p>
            <a:pPr lvl="1"/>
            <a:r>
              <a:rPr lang="en-US" dirty="0"/>
              <a:t>Node ID space, what does it represent?</a:t>
            </a:r>
          </a:p>
          <a:p>
            <a:pPr lvl="1"/>
            <a:r>
              <a:rPr lang="en-US" dirty="0"/>
              <a:t>How do you route within the ID space?</a:t>
            </a:r>
          </a:p>
          <a:p>
            <a:pPr lvl="1"/>
            <a:r>
              <a:rPr lang="en-US" dirty="0"/>
              <a:t>How big are the routing tables?</a:t>
            </a:r>
          </a:p>
          <a:p>
            <a:pPr lvl="1"/>
            <a:r>
              <a:rPr lang="en-US" dirty="0"/>
              <a:t>How many hops to a destination (in the worst case)?</a:t>
            </a:r>
          </a:p>
          <a:p>
            <a:pPr lvl="1"/>
            <a:endParaRPr lang="en-US" dirty="0"/>
          </a:p>
          <a:p>
            <a:pPr lvl="1"/>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44</a:t>
            </a:fld>
            <a:endParaRPr lang="en-US" dirty="0"/>
          </a:p>
        </p:txBody>
      </p:sp>
    </p:spTree>
    <p:extLst>
      <p:ext uri="{BB962C8B-B14F-4D97-AF65-F5344CB8AC3E}">
        <p14:creationId xmlns:p14="http://schemas.microsoft.com/office/powerpoint/2010/main" val="339044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500"/>
                                        <p:tgtEl>
                                          <p:spTgt spid="4">
                                            <p:txEl>
                                              <p:pRg st="6" end="6"/>
                                            </p:txEl>
                                          </p:spTgt>
                                        </p:tgtEl>
                                      </p:cBhvr>
                                    </p:animEffect>
                                    <p:anim calcmode="lin" valueType="num">
                                      <p:cBhvr>
                                        <p:cTn id="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7" end="7"/>
                                            </p:txEl>
                                          </p:spTgt>
                                        </p:tgtEl>
                                        <p:attrNameLst>
                                          <p:attrName>style.visibility</p:attrName>
                                        </p:attrNameLst>
                                      </p:cBhvr>
                                      <p:to>
                                        <p:strVal val="visible"/>
                                      </p:to>
                                    </p:set>
                                    <p:animEffect transition="in" filter="fade">
                                      <p:cBhvr>
                                        <p:cTn id="12" dur="500"/>
                                        <p:tgtEl>
                                          <p:spTgt spid="4">
                                            <p:txEl>
                                              <p:pRg st="7" end="7"/>
                                            </p:txEl>
                                          </p:spTgt>
                                        </p:tgtEl>
                                      </p:cBhvr>
                                    </p:animEffect>
                                    <p:anim calcmode="lin" valueType="num">
                                      <p:cBhvr>
                                        <p:cTn id="1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animEffect transition="in" filter="fade">
                                      <p:cBhvr>
                                        <p:cTn id="17" dur="500"/>
                                        <p:tgtEl>
                                          <p:spTgt spid="4">
                                            <p:txEl>
                                              <p:pRg st="8" end="8"/>
                                            </p:txEl>
                                          </p:spTgt>
                                        </p:tgtEl>
                                      </p:cBhvr>
                                    </p:animEffect>
                                    <p:anim calcmode="lin" valueType="num">
                                      <p:cBhvr>
                                        <p:cTn id="18"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8" end="8"/>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9" end="9"/>
                                            </p:txEl>
                                          </p:spTgt>
                                        </p:tgtEl>
                                        <p:attrNameLst>
                                          <p:attrName>style.visibility</p:attrName>
                                        </p:attrNameLst>
                                      </p:cBhvr>
                                      <p:to>
                                        <p:strVal val="visible"/>
                                      </p:to>
                                    </p:set>
                                    <p:animEffect transition="in" filter="fade">
                                      <p:cBhvr>
                                        <p:cTn id="22" dur="500"/>
                                        <p:tgtEl>
                                          <p:spTgt spid="4">
                                            <p:txEl>
                                              <p:pRg st="9" end="9"/>
                                            </p:txEl>
                                          </p:spTgt>
                                        </p:tgtEl>
                                      </p:cBhvr>
                                    </p:animEffect>
                                    <p:anim calcmode="lin" valueType="num">
                                      <p:cBhvr>
                                        <p:cTn id="2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9" end="9"/>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animEffect transition="in" filter="fade">
                                      <p:cBhvr>
                                        <p:cTn id="27" dur="500"/>
                                        <p:tgtEl>
                                          <p:spTgt spid="4">
                                            <p:txEl>
                                              <p:pRg st="10" end="10"/>
                                            </p:txEl>
                                          </p:spTgt>
                                        </p:tgtEl>
                                      </p:cBhvr>
                                    </p:animEffect>
                                    <p:anim calcmode="lin" valueType="num">
                                      <p:cBhvr>
                                        <p:cTn id="28"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29" dur="5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4B49A-A715-1741-B7E5-99F4BEA2F222}"/>
              </a:ext>
            </a:extLst>
          </p:cNvPr>
          <p:cNvSpPr>
            <a:spLocks noGrp="1"/>
          </p:cNvSpPr>
          <p:nvPr>
            <p:ph type="title"/>
          </p:nvPr>
        </p:nvSpPr>
        <p:spPr/>
        <p:txBody>
          <a:bodyPr>
            <a:normAutofit/>
          </a:bodyPr>
          <a:lstStyle/>
          <a:p>
            <a:r>
              <a:rPr lang="en-US" dirty="0"/>
              <a:t>Logistics</a:t>
            </a:r>
          </a:p>
        </p:txBody>
      </p:sp>
      <p:sp>
        <p:nvSpPr>
          <p:cNvPr id="3" name="Content Placeholder 2">
            <a:extLst>
              <a:ext uri="{FF2B5EF4-FFF2-40B4-BE49-F238E27FC236}">
                <a16:creationId xmlns:a16="http://schemas.microsoft.com/office/drawing/2014/main" id="{870766B7-4756-CD49-9771-E1A195085BDC}"/>
              </a:ext>
            </a:extLst>
          </p:cNvPr>
          <p:cNvSpPr>
            <a:spLocks noGrp="1"/>
          </p:cNvSpPr>
          <p:nvPr>
            <p:ph idx="1"/>
          </p:nvPr>
        </p:nvSpPr>
        <p:spPr/>
        <p:txBody>
          <a:bodyPr/>
          <a:lstStyle/>
          <a:p>
            <a:r>
              <a:rPr lang="en-US" dirty="0"/>
              <a:t>Fill out form for Project 5 NOW (see Piazza post)</a:t>
            </a:r>
          </a:p>
          <a:p>
            <a:endParaRPr lang="en-US" dirty="0"/>
          </a:p>
          <a:p>
            <a:r>
              <a:rPr lang="en-US" dirty="0"/>
              <a:t>Project 4 due next week</a:t>
            </a:r>
          </a:p>
          <a:p>
            <a:endParaRPr lang="en-US" dirty="0"/>
          </a:p>
        </p:txBody>
      </p:sp>
      <p:sp>
        <p:nvSpPr>
          <p:cNvPr id="4" name="Slide Number Placeholder 3">
            <a:extLst>
              <a:ext uri="{FF2B5EF4-FFF2-40B4-BE49-F238E27FC236}">
                <a16:creationId xmlns:a16="http://schemas.microsoft.com/office/drawing/2014/main" id="{0B5C0904-DECD-9B4B-B92D-375D2FE50141}"/>
              </a:ext>
            </a:extLst>
          </p:cNvPr>
          <p:cNvSpPr>
            <a:spLocks noGrp="1"/>
          </p:cNvSpPr>
          <p:nvPr>
            <p:ph type="sldNum" sz="quarter" idx="12"/>
          </p:nvPr>
        </p:nvSpPr>
        <p:spPr/>
        <p:txBody>
          <a:bodyPr>
            <a:normAutofit fontScale="92500" lnSpcReduction="20000"/>
          </a:bodyPr>
          <a:lstStyle/>
          <a:p>
            <a:fld id="{283B9EA5-CE9A-4950-A80C-5ADF06B45BB8}" type="slidenum">
              <a:rPr lang="en-US" smtClean="0"/>
              <a:pPr/>
              <a:t>45</a:t>
            </a:fld>
            <a:endParaRPr lang="en-US" dirty="0"/>
          </a:p>
        </p:txBody>
      </p:sp>
    </p:spTree>
    <p:extLst>
      <p:ext uri="{BB962C8B-B14F-4D97-AF65-F5344CB8AC3E}">
        <p14:creationId xmlns:p14="http://schemas.microsoft.com/office/powerpoint/2010/main" val="25565397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Tapestry/Pastry</a:t>
            </a:r>
          </a:p>
        </p:txBody>
      </p:sp>
      <p:sp>
        <p:nvSpPr>
          <p:cNvPr id="4" name="Content Placeholder 3"/>
          <p:cNvSpPr>
            <a:spLocks noGrp="1"/>
          </p:cNvSpPr>
          <p:nvPr>
            <p:ph idx="1"/>
          </p:nvPr>
        </p:nvSpPr>
        <p:spPr>
          <a:xfrm>
            <a:off x="1816610" y="1388533"/>
            <a:ext cx="5384079" cy="4792811"/>
          </a:xfrm>
        </p:spPr>
        <p:txBody>
          <a:bodyPr/>
          <a:lstStyle/>
          <a:p>
            <a:r>
              <a:rPr lang="en-US" dirty="0"/>
              <a:t>Node IDs are numbers in a ring</a:t>
            </a:r>
          </a:p>
          <a:p>
            <a:pPr lvl="1"/>
            <a:r>
              <a:rPr lang="en-US" dirty="0"/>
              <a:t>128-bit circular ID space</a:t>
            </a:r>
          </a:p>
          <a:p>
            <a:r>
              <a:rPr lang="en-US" dirty="0"/>
              <a:t>Node IDs chosen at random</a:t>
            </a:r>
          </a:p>
          <a:p>
            <a:r>
              <a:rPr lang="en-US" dirty="0"/>
              <a:t>Messages for key </a:t>
            </a:r>
            <a:r>
              <a:rPr lang="en-US" i="1" dirty="0"/>
              <a:t>X</a:t>
            </a:r>
            <a:r>
              <a:rPr lang="en-US" dirty="0"/>
              <a:t> is routed to live node with longest prefix match to </a:t>
            </a:r>
            <a:r>
              <a:rPr lang="en-US" i="1" dirty="0"/>
              <a:t>X</a:t>
            </a:r>
          </a:p>
          <a:p>
            <a:pPr lvl="1"/>
            <a:r>
              <a:rPr lang="en-US" dirty="0"/>
              <a:t>Incremental prefix routing</a:t>
            </a:r>
          </a:p>
          <a:p>
            <a:pPr lvl="1"/>
            <a:r>
              <a:rPr lang="en-US" dirty="0"/>
              <a:t>1110</a:t>
            </a:r>
            <a:r>
              <a:rPr lang="en-US" dirty="0">
                <a:sym typeface="Wingdings" pitchFamily="2" charset="2"/>
              </a:rPr>
              <a:t>: 1XXX11XX111X1110</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46</a:t>
            </a:fld>
            <a:endParaRPr lang="en-US" dirty="0"/>
          </a:p>
        </p:txBody>
      </p:sp>
      <p:sp>
        <p:nvSpPr>
          <p:cNvPr id="5" name="Oval 4"/>
          <p:cNvSpPr>
            <a:spLocks noChangeArrowheads="1"/>
          </p:cNvSpPr>
          <p:nvPr/>
        </p:nvSpPr>
        <p:spPr bwMode="auto">
          <a:xfrm>
            <a:off x="7391408" y="2667000"/>
            <a:ext cx="3124200" cy="3352800"/>
          </a:xfrm>
          <a:prstGeom prst="ellipse">
            <a:avLst/>
          </a:prstGeom>
          <a:noFill/>
          <a:ln w="28575">
            <a:solidFill>
              <a:schemeClr val="tx2"/>
            </a:solidFill>
            <a:round/>
            <a:headEnd/>
            <a:tailEnd/>
          </a:ln>
          <a:effectLst/>
        </p:spPr>
        <p:txBody>
          <a:bodyPr wrap="none" anchor="ctr">
            <a:prstTxWarp prst="textNoShape">
              <a:avLst/>
            </a:prstTxWarp>
          </a:bodyPr>
          <a:lstStyle/>
          <a:p>
            <a:pPr algn="ctr"/>
            <a:endParaRPr lang="en-US" sz="2400">
              <a:solidFill>
                <a:schemeClr val="tx2"/>
              </a:solidFill>
              <a:latin typeface="Tahoma" charset="0"/>
            </a:endParaRPr>
          </a:p>
        </p:txBody>
      </p:sp>
      <p:sp>
        <p:nvSpPr>
          <p:cNvPr id="6" name="Text Box 5"/>
          <p:cNvSpPr txBox="1">
            <a:spLocks noChangeArrowheads="1"/>
          </p:cNvSpPr>
          <p:nvPr/>
        </p:nvSpPr>
        <p:spPr bwMode="auto">
          <a:xfrm>
            <a:off x="8813808" y="2800349"/>
            <a:ext cx="332142" cy="369332"/>
          </a:xfrm>
          <a:prstGeom prst="rect">
            <a:avLst/>
          </a:prstGeom>
          <a:noFill/>
          <a:ln w="9525">
            <a:noFill/>
            <a:miter lim="800000"/>
            <a:headEnd/>
            <a:tailEnd/>
          </a:ln>
          <a:effectLst/>
        </p:spPr>
        <p:txBody>
          <a:bodyPr wrap="none">
            <a:prstTxWarp prst="textNoShape">
              <a:avLst/>
            </a:prstTxWarp>
            <a:spAutoFit/>
          </a:bodyPr>
          <a:lstStyle/>
          <a:p>
            <a:r>
              <a:rPr lang="en-US" b="1">
                <a:solidFill>
                  <a:schemeClr val="tx2"/>
                </a:solidFill>
                <a:latin typeface="Tahoma" charset="0"/>
              </a:rPr>
              <a:t>0</a:t>
            </a:r>
          </a:p>
        </p:txBody>
      </p:sp>
      <p:sp>
        <p:nvSpPr>
          <p:cNvPr id="7" name="Text Box 6"/>
          <p:cNvSpPr txBox="1">
            <a:spLocks noChangeArrowheads="1"/>
          </p:cNvSpPr>
          <p:nvPr/>
        </p:nvSpPr>
        <p:spPr bwMode="auto">
          <a:xfrm>
            <a:off x="8534410" y="5543549"/>
            <a:ext cx="774571" cy="369332"/>
          </a:xfrm>
          <a:prstGeom prst="rect">
            <a:avLst/>
          </a:prstGeom>
          <a:noFill/>
          <a:ln w="9525">
            <a:noFill/>
            <a:miter lim="800000"/>
            <a:headEnd/>
            <a:tailEnd/>
          </a:ln>
          <a:effectLst/>
        </p:spPr>
        <p:txBody>
          <a:bodyPr wrap="none">
            <a:prstTxWarp prst="textNoShape">
              <a:avLst/>
            </a:prstTxWarp>
            <a:spAutoFit/>
          </a:bodyPr>
          <a:lstStyle/>
          <a:p>
            <a:r>
              <a:rPr lang="en-US" b="1">
                <a:solidFill>
                  <a:schemeClr val="tx2"/>
                </a:solidFill>
                <a:latin typeface="Tahoma" charset="0"/>
              </a:rPr>
              <a:t>1000</a:t>
            </a:r>
          </a:p>
        </p:txBody>
      </p:sp>
      <p:sp>
        <p:nvSpPr>
          <p:cNvPr id="8" name="Text Box 7"/>
          <p:cNvSpPr txBox="1">
            <a:spLocks noChangeArrowheads="1"/>
          </p:cNvSpPr>
          <p:nvPr/>
        </p:nvSpPr>
        <p:spPr bwMode="auto">
          <a:xfrm>
            <a:off x="9660176" y="4143375"/>
            <a:ext cx="774571" cy="369332"/>
          </a:xfrm>
          <a:prstGeom prst="rect">
            <a:avLst/>
          </a:prstGeom>
          <a:noFill/>
          <a:ln w="9525">
            <a:noFill/>
            <a:miter lim="800000"/>
            <a:headEnd/>
            <a:tailEnd/>
          </a:ln>
          <a:effectLst/>
        </p:spPr>
        <p:txBody>
          <a:bodyPr wrap="none">
            <a:prstTxWarp prst="textNoShape">
              <a:avLst/>
            </a:prstTxWarp>
            <a:spAutoFit/>
          </a:bodyPr>
          <a:lstStyle/>
          <a:p>
            <a:r>
              <a:rPr lang="en-US" b="1" dirty="0">
                <a:solidFill>
                  <a:schemeClr val="tx2"/>
                </a:solidFill>
                <a:latin typeface="Tahoma" charset="0"/>
              </a:rPr>
              <a:t>0100</a:t>
            </a:r>
          </a:p>
        </p:txBody>
      </p:sp>
      <p:sp>
        <p:nvSpPr>
          <p:cNvPr id="9" name="Text Box 8"/>
          <p:cNvSpPr txBox="1">
            <a:spLocks noChangeArrowheads="1"/>
          </p:cNvSpPr>
          <p:nvPr/>
        </p:nvSpPr>
        <p:spPr bwMode="auto">
          <a:xfrm>
            <a:off x="9442460" y="3200400"/>
            <a:ext cx="774571" cy="369332"/>
          </a:xfrm>
          <a:prstGeom prst="rect">
            <a:avLst/>
          </a:prstGeom>
          <a:noFill/>
          <a:ln w="9525">
            <a:noFill/>
            <a:miter lim="800000"/>
            <a:headEnd/>
            <a:tailEnd/>
          </a:ln>
          <a:effectLst/>
        </p:spPr>
        <p:txBody>
          <a:bodyPr wrap="none">
            <a:prstTxWarp prst="textNoShape">
              <a:avLst/>
            </a:prstTxWarp>
            <a:spAutoFit/>
          </a:bodyPr>
          <a:lstStyle/>
          <a:p>
            <a:r>
              <a:rPr lang="en-US" b="1">
                <a:solidFill>
                  <a:schemeClr val="tx2"/>
                </a:solidFill>
                <a:latin typeface="Tahoma" charset="0"/>
              </a:rPr>
              <a:t>0010</a:t>
            </a:r>
          </a:p>
        </p:txBody>
      </p:sp>
      <p:sp>
        <p:nvSpPr>
          <p:cNvPr id="10" name="Line 9"/>
          <p:cNvSpPr>
            <a:spLocks noChangeShapeType="1"/>
          </p:cNvSpPr>
          <p:nvPr/>
        </p:nvSpPr>
        <p:spPr bwMode="auto">
          <a:xfrm>
            <a:off x="8972559" y="2667000"/>
            <a:ext cx="0" cy="152400"/>
          </a:xfrm>
          <a:prstGeom prst="line">
            <a:avLst/>
          </a:prstGeom>
          <a:noFill/>
          <a:ln w="38100">
            <a:solidFill>
              <a:schemeClr val="tx2"/>
            </a:solidFill>
            <a:round/>
            <a:headEnd/>
            <a:tailEnd/>
          </a:ln>
          <a:effectLst/>
        </p:spPr>
        <p:txBody>
          <a:bodyPr wrap="none">
            <a:prstTxWarp prst="textNoShape">
              <a:avLst/>
            </a:prstTxWarp>
          </a:bodyPr>
          <a:lstStyle/>
          <a:p>
            <a:endParaRPr lang="en-US"/>
          </a:p>
        </p:txBody>
      </p:sp>
      <p:sp>
        <p:nvSpPr>
          <p:cNvPr id="11" name="Text Box 10"/>
          <p:cNvSpPr txBox="1">
            <a:spLocks noChangeArrowheads="1"/>
          </p:cNvSpPr>
          <p:nvPr/>
        </p:nvSpPr>
        <p:spPr bwMode="auto">
          <a:xfrm>
            <a:off x="7870834" y="3181349"/>
            <a:ext cx="774571" cy="369332"/>
          </a:xfrm>
          <a:prstGeom prst="rect">
            <a:avLst/>
          </a:prstGeom>
          <a:noFill/>
          <a:ln w="9525">
            <a:noFill/>
            <a:miter lim="800000"/>
            <a:headEnd/>
            <a:tailEnd/>
          </a:ln>
          <a:effectLst/>
        </p:spPr>
        <p:txBody>
          <a:bodyPr wrap="none">
            <a:prstTxWarp prst="textNoShape">
              <a:avLst/>
            </a:prstTxWarp>
            <a:spAutoFit/>
          </a:bodyPr>
          <a:lstStyle/>
          <a:p>
            <a:r>
              <a:rPr lang="en-US" b="1">
                <a:solidFill>
                  <a:schemeClr val="tx2"/>
                </a:solidFill>
                <a:latin typeface="Tahoma" charset="0"/>
              </a:rPr>
              <a:t>1110</a:t>
            </a:r>
          </a:p>
        </p:txBody>
      </p:sp>
      <p:sp>
        <p:nvSpPr>
          <p:cNvPr id="12" name="Text Box 11"/>
          <p:cNvSpPr txBox="1">
            <a:spLocks noChangeArrowheads="1"/>
          </p:cNvSpPr>
          <p:nvPr/>
        </p:nvSpPr>
        <p:spPr bwMode="auto">
          <a:xfrm>
            <a:off x="7519998" y="4162425"/>
            <a:ext cx="774571" cy="369332"/>
          </a:xfrm>
          <a:prstGeom prst="rect">
            <a:avLst/>
          </a:prstGeom>
          <a:noFill/>
          <a:ln w="9525">
            <a:noFill/>
            <a:miter lim="800000"/>
            <a:headEnd/>
            <a:tailEnd/>
          </a:ln>
          <a:effectLst/>
        </p:spPr>
        <p:txBody>
          <a:bodyPr wrap="none">
            <a:prstTxWarp prst="textNoShape">
              <a:avLst/>
            </a:prstTxWarp>
            <a:spAutoFit/>
          </a:bodyPr>
          <a:lstStyle/>
          <a:p>
            <a:r>
              <a:rPr lang="en-US" b="1">
                <a:solidFill>
                  <a:schemeClr val="tx2"/>
                </a:solidFill>
                <a:latin typeface="Tahoma" charset="0"/>
              </a:rPr>
              <a:t>1100</a:t>
            </a:r>
          </a:p>
        </p:txBody>
      </p:sp>
      <p:sp>
        <p:nvSpPr>
          <p:cNvPr id="13" name="Text Box 12"/>
          <p:cNvSpPr txBox="1">
            <a:spLocks noChangeArrowheads="1"/>
          </p:cNvSpPr>
          <p:nvPr/>
        </p:nvSpPr>
        <p:spPr bwMode="auto">
          <a:xfrm>
            <a:off x="7842260" y="5043488"/>
            <a:ext cx="774571" cy="369332"/>
          </a:xfrm>
          <a:prstGeom prst="rect">
            <a:avLst/>
          </a:prstGeom>
          <a:noFill/>
          <a:ln w="9525">
            <a:noFill/>
            <a:miter lim="800000"/>
            <a:headEnd/>
            <a:tailEnd/>
          </a:ln>
          <a:effectLst/>
        </p:spPr>
        <p:txBody>
          <a:bodyPr wrap="none">
            <a:prstTxWarp prst="textNoShape">
              <a:avLst/>
            </a:prstTxWarp>
            <a:spAutoFit/>
          </a:bodyPr>
          <a:lstStyle/>
          <a:p>
            <a:r>
              <a:rPr lang="en-US" b="1">
                <a:solidFill>
                  <a:schemeClr val="tx2"/>
                </a:solidFill>
                <a:latin typeface="Tahoma" charset="0"/>
              </a:rPr>
              <a:t>1010</a:t>
            </a:r>
          </a:p>
        </p:txBody>
      </p:sp>
      <p:sp>
        <p:nvSpPr>
          <p:cNvPr id="14" name="Text Box 13"/>
          <p:cNvSpPr txBox="1">
            <a:spLocks noChangeArrowheads="1"/>
          </p:cNvSpPr>
          <p:nvPr/>
        </p:nvSpPr>
        <p:spPr bwMode="auto">
          <a:xfrm>
            <a:off x="9512310" y="5105400"/>
            <a:ext cx="774571" cy="369332"/>
          </a:xfrm>
          <a:prstGeom prst="rect">
            <a:avLst/>
          </a:prstGeom>
          <a:noFill/>
          <a:ln w="9525">
            <a:noFill/>
            <a:miter lim="800000"/>
            <a:headEnd/>
            <a:tailEnd/>
          </a:ln>
          <a:effectLst/>
        </p:spPr>
        <p:txBody>
          <a:bodyPr wrap="none">
            <a:prstTxWarp prst="textNoShape">
              <a:avLst/>
            </a:prstTxWarp>
            <a:spAutoFit/>
          </a:bodyPr>
          <a:lstStyle/>
          <a:p>
            <a:r>
              <a:rPr lang="en-US" b="1">
                <a:solidFill>
                  <a:schemeClr val="tx2"/>
                </a:solidFill>
                <a:latin typeface="Tahoma" charset="0"/>
              </a:rPr>
              <a:t>0110</a:t>
            </a:r>
          </a:p>
        </p:txBody>
      </p:sp>
      <p:sp>
        <p:nvSpPr>
          <p:cNvPr id="15" name="Line 14"/>
          <p:cNvSpPr>
            <a:spLocks noChangeShapeType="1"/>
          </p:cNvSpPr>
          <p:nvPr/>
        </p:nvSpPr>
        <p:spPr bwMode="auto">
          <a:xfrm>
            <a:off x="8948747" y="5867400"/>
            <a:ext cx="0" cy="152400"/>
          </a:xfrm>
          <a:prstGeom prst="line">
            <a:avLst/>
          </a:prstGeom>
          <a:noFill/>
          <a:ln w="38100">
            <a:solidFill>
              <a:schemeClr val="tx2"/>
            </a:solidFill>
            <a:round/>
            <a:headEnd/>
            <a:tailEnd/>
          </a:ln>
          <a:effectLst/>
        </p:spPr>
        <p:txBody>
          <a:bodyPr wrap="none">
            <a:prstTxWarp prst="textNoShape">
              <a:avLst/>
            </a:prstTxWarp>
          </a:bodyPr>
          <a:lstStyle/>
          <a:p>
            <a:endParaRPr lang="en-US"/>
          </a:p>
        </p:txBody>
      </p:sp>
      <p:sp>
        <p:nvSpPr>
          <p:cNvPr id="16" name="Line 15"/>
          <p:cNvSpPr>
            <a:spLocks noChangeShapeType="1"/>
          </p:cNvSpPr>
          <p:nvPr/>
        </p:nvSpPr>
        <p:spPr bwMode="auto">
          <a:xfrm rot="-5326868">
            <a:off x="10438617" y="4261644"/>
            <a:ext cx="1588" cy="152400"/>
          </a:xfrm>
          <a:prstGeom prst="line">
            <a:avLst/>
          </a:prstGeom>
          <a:noFill/>
          <a:ln w="38100">
            <a:solidFill>
              <a:schemeClr val="tx2"/>
            </a:solidFill>
            <a:round/>
            <a:headEnd/>
            <a:tailEnd/>
          </a:ln>
          <a:effectLst/>
        </p:spPr>
        <p:txBody>
          <a:bodyPr wrap="none">
            <a:prstTxWarp prst="textNoShape">
              <a:avLst/>
            </a:prstTxWarp>
          </a:bodyPr>
          <a:lstStyle/>
          <a:p>
            <a:endParaRPr lang="en-US"/>
          </a:p>
        </p:txBody>
      </p:sp>
      <p:sp>
        <p:nvSpPr>
          <p:cNvPr id="17" name="Line 16"/>
          <p:cNvSpPr>
            <a:spLocks noChangeShapeType="1"/>
          </p:cNvSpPr>
          <p:nvPr/>
        </p:nvSpPr>
        <p:spPr bwMode="auto">
          <a:xfrm rot="-7652711">
            <a:off x="9957603" y="3091657"/>
            <a:ext cx="1587" cy="152400"/>
          </a:xfrm>
          <a:prstGeom prst="line">
            <a:avLst/>
          </a:prstGeom>
          <a:noFill/>
          <a:ln w="38100">
            <a:solidFill>
              <a:schemeClr val="tx2"/>
            </a:solidFill>
            <a:round/>
            <a:headEnd/>
            <a:tailEnd/>
          </a:ln>
          <a:effectLst/>
        </p:spPr>
        <p:txBody>
          <a:bodyPr wrap="none">
            <a:prstTxWarp prst="textNoShape">
              <a:avLst/>
            </a:prstTxWarp>
          </a:bodyPr>
          <a:lstStyle/>
          <a:p>
            <a:endParaRPr lang="en-US"/>
          </a:p>
        </p:txBody>
      </p:sp>
      <p:sp>
        <p:nvSpPr>
          <p:cNvPr id="18" name="Line 18"/>
          <p:cNvSpPr>
            <a:spLocks noChangeShapeType="1"/>
          </p:cNvSpPr>
          <p:nvPr/>
        </p:nvSpPr>
        <p:spPr bwMode="auto">
          <a:xfrm rot="-2252711">
            <a:off x="9980621" y="5410200"/>
            <a:ext cx="1587" cy="152400"/>
          </a:xfrm>
          <a:prstGeom prst="line">
            <a:avLst/>
          </a:prstGeom>
          <a:noFill/>
          <a:ln w="38100">
            <a:solidFill>
              <a:schemeClr val="tx2"/>
            </a:solidFill>
            <a:round/>
            <a:headEnd/>
            <a:tailEnd/>
          </a:ln>
          <a:effectLst/>
        </p:spPr>
        <p:txBody>
          <a:bodyPr wrap="none">
            <a:prstTxWarp prst="textNoShape">
              <a:avLst/>
            </a:prstTxWarp>
          </a:bodyPr>
          <a:lstStyle/>
          <a:p>
            <a:endParaRPr lang="en-US"/>
          </a:p>
        </p:txBody>
      </p:sp>
      <p:sp>
        <p:nvSpPr>
          <p:cNvPr id="19" name="Line 19"/>
          <p:cNvSpPr>
            <a:spLocks noChangeShapeType="1"/>
          </p:cNvSpPr>
          <p:nvPr/>
        </p:nvSpPr>
        <p:spPr bwMode="auto">
          <a:xfrm rot="-7652711">
            <a:off x="7924015" y="5409407"/>
            <a:ext cx="1587" cy="152400"/>
          </a:xfrm>
          <a:prstGeom prst="line">
            <a:avLst/>
          </a:prstGeom>
          <a:noFill/>
          <a:ln w="38100">
            <a:solidFill>
              <a:schemeClr val="tx2"/>
            </a:solidFill>
            <a:round/>
            <a:headEnd/>
            <a:tailEnd/>
          </a:ln>
          <a:effectLst/>
        </p:spPr>
        <p:txBody>
          <a:bodyPr wrap="none">
            <a:prstTxWarp prst="textNoShape">
              <a:avLst/>
            </a:prstTxWarp>
          </a:bodyPr>
          <a:lstStyle/>
          <a:p>
            <a:endParaRPr lang="en-US"/>
          </a:p>
        </p:txBody>
      </p:sp>
      <p:sp>
        <p:nvSpPr>
          <p:cNvPr id="20" name="Line 20"/>
          <p:cNvSpPr>
            <a:spLocks noChangeShapeType="1"/>
          </p:cNvSpPr>
          <p:nvPr/>
        </p:nvSpPr>
        <p:spPr bwMode="auto">
          <a:xfrm rot="-5326868">
            <a:off x="7466815" y="4267995"/>
            <a:ext cx="1588" cy="152400"/>
          </a:xfrm>
          <a:prstGeom prst="line">
            <a:avLst/>
          </a:prstGeom>
          <a:noFill/>
          <a:ln w="38100">
            <a:solidFill>
              <a:schemeClr val="tx2"/>
            </a:solidFill>
            <a:round/>
            <a:headEnd/>
            <a:tailEnd/>
          </a:ln>
          <a:effectLst/>
        </p:spPr>
        <p:txBody>
          <a:bodyPr wrap="none">
            <a:prstTxWarp prst="textNoShape">
              <a:avLst/>
            </a:prstTxWarp>
          </a:bodyPr>
          <a:lstStyle/>
          <a:p>
            <a:endParaRPr lang="en-US"/>
          </a:p>
        </p:txBody>
      </p:sp>
      <p:sp>
        <p:nvSpPr>
          <p:cNvPr id="21" name="Line 21"/>
          <p:cNvSpPr>
            <a:spLocks noChangeShapeType="1"/>
          </p:cNvSpPr>
          <p:nvPr/>
        </p:nvSpPr>
        <p:spPr bwMode="auto">
          <a:xfrm rot="-2252711">
            <a:off x="7956559" y="3076575"/>
            <a:ext cx="1588" cy="152400"/>
          </a:xfrm>
          <a:prstGeom prst="line">
            <a:avLst/>
          </a:prstGeom>
          <a:noFill/>
          <a:ln w="38100">
            <a:solidFill>
              <a:schemeClr val="tx2"/>
            </a:solidFill>
            <a:round/>
            <a:headEnd/>
            <a:tailEnd/>
          </a:ln>
          <a:effectLst/>
        </p:spPr>
        <p:txBody>
          <a:bodyPr wrap="none">
            <a:prstTxWarp prst="textNoShape">
              <a:avLst/>
            </a:prstTxWarp>
          </a:bodyPr>
          <a:lstStyle/>
          <a:p>
            <a:endParaRPr lang="en-US"/>
          </a:p>
        </p:txBody>
      </p:sp>
      <p:sp>
        <p:nvSpPr>
          <p:cNvPr id="36" name="TextBox 35"/>
          <p:cNvSpPr txBox="1"/>
          <p:nvPr/>
        </p:nvSpPr>
        <p:spPr>
          <a:xfrm>
            <a:off x="8134320" y="2122716"/>
            <a:ext cx="1385316" cy="461665"/>
          </a:xfrm>
          <a:prstGeom prst="rect">
            <a:avLst/>
          </a:prstGeom>
          <a:noFill/>
        </p:spPr>
        <p:txBody>
          <a:bodyPr wrap="none" rtlCol="0">
            <a:spAutoFit/>
          </a:bodyPr>
          <a:lstStyle/>
          <a:p>
            <a:r>
              <a:rPr lang="en-US" sz="2400" dirty="0"/>
              <a:t>1111 </a:t>
            </a:r>
            <a:r>
              <a:rPr lang="en-US" sz="2400" b="1" dirty="0"/>
              <a:t>|</a:t>
            </a:r>
            <a:r>
              <a:rPr lang="en-US" sz="2400" dirty="0"/>
              <a:t> 0</a:t>
            </a:r>
          </a:p>
        </p:txBody>
      </p:sp>
      <p:sp>
        <p:nvSpPr>
          <p:cNvPr id="37" name="Line 16"/>
          <p:cNvSpPr>
            <a:spLocks noChangeShapeType="1"/>
          </p:cNvSpPr>
          <p:nvPr/>
        </p:nvSpPr>
        <p:spPr bwMode="auto">
          <a:xfrm rot="-7652711">
            <a:off x="9970071" y="3057300"/>
            <a:ext cx="1587" cy="152400"/>
          </a:xfrm>
          <a:prstGeom prst="line">
            <a:avLst/>
          </a:prstGeom>
          <a:noFill/>
          <a:ln w="9525">
            <a:solidFill>
              <a:schemeClr val="tx2"/>
            </a:solidFill>
            <a:round/>
            <a:headEnd/>
            <a:tailEnd/>
          </a:ln>
          <a:effectLst/>
        </p:spPr>
        <p:txBody>
          <a:bodyPr wrap="none">
            <a:prstTxWarp prst="textNoShape">
              <a:avLst/>
            </a:prstTxWarp>
          </a:bodyPr>
          <a:lstStyle/>
          <a:p>
            <a:endParaRPr lang="en-US"/>
          </a:p>
        </p:txBody>
      </p:sp>
      <p:sp>
        <p:nvSpPr>
          <p:cNvPr id="38" name="Line 21"/>
          <p:cNvSpPr>
            <a:spLocks noChangeShapeType="1"/>
          </p:cNvSpPr>
          <p:nvPr/>
        </p:nvSpPr>
        <p:spPr bwMode="auto">
          <a:xfrm rot="-5326868">
            <a:off x="7479283" y="4233637"/>
            <a:ext cx="1588" cy="152400"/>
          </a:xfrm>
          <a:prstGeom prst="line">
            <a:avLst/>
          </a:prstGeom>
          <a:noFill/>
          <a:ln w="9525">
            <a:solidFill>
              <a:schemeClr val="tx2"/>
            </a:solidFill>
            <a:round/>
            <a:headEnd/>
            <a:tailEnd/>
          </a:ln>
          <a:effectLst/>
        </p:spPr>
        <p:txBody>
          <a:bodyPr wrap="none">
            <a:prstTxWarp prst="textNoShape">
              <a:avLst/>
            </a:prstTxWarp>
          </a:bodyPr>
          <a:lstStyle/>
          <a:p>
            <a:endParaRPr lang="en-US"/>
          </a:p>
        </p:txBody>
      </p:sp>
      <p:sp>
        <p:nvSpPr>
          <p:cNvPr id="41" name="Freeform 40"/>
          <p:cNvSpPr>
            <a:spLocks/>
          </p:cNvSpPr>
          <p:nvPr/>
        </p:nvSpPr>
        <p:spPr bwMode="auto">
          <a:xfrm>
            <a:off x="7870833" y="3089844"/>
            <a:ext cx="2200043" cy="2235365"/>
          </a:xfrm>
          <a:custGeom>
            <a:avLst/>
            <a:gdLst/>
            <a:ahLst/>
            <a:cxnLst>
              <a:cxn ang="0">
                <a:pos x="1392" y="0"/>
              </a:cxn>
              <a:cxn ang="0">
                <a:pos x="384" y="432"/>
              </a:cxn>
              <a:cxn ang="0">
                <a:pos x="0" y="1536"/>
              </a:cxn>
            </a:cxnLst>
            <a:rect l="0" t="0" r="r" b="b"/>
            <a:pathLst>
              <a:path w="1392" h="1536">
                <a:moveTo>
                  <a:pt x="1392" y="0"/>
                </a:moveTo>
                <a:cubicBezTo>
                  <a:pt x="1004" y="88"/>
                  <a:pt x="616" y="176"/>
                  <a:pt x="384" y="432"/>
                </a:cubicBezTo>
                <a:cubicBezTo>
                  <a:pt x="152" y="688"/>
                  <a:pt x="76" y="1112"/>
                  <a:pt x="0" y="1536"/>
                </a:cubicBezTo>
              </a:path>
            </a:pathLst>
          </a:custGeom>
          <a:noFill/>
          <a:ln w="38100">
            <a:solidFill>
              <a:schemeClr val="accent3"/>
            </a:solidFill>
            <a:round/>
            <a:headEnd type="none" w="med" len="med"/>
            <a:tailEnd type="stealth" w="lg" len="lg"/>
          </a:ln>
          <a:effectLst/>
        </p:spPr>
        <p:txBody>
          <a:bodyPr wrap="none">
            <a:prstTxWarp prst="textNoShape">
              <a:avLst/>
            </a:prstTxWarp>
          </a:bodyPr>
          <a:lstStyle/>
          <a:p>
            <a:endParaRPr lang="en-US"/>
          </a:p>
        </p:txBody>
      </p:sp>
      <p:sp>
        <p:nvSpPr>
          <p:cNvPr id="42" name="Freeform 41"/>
          <p:cNvSpPr>
            <a:spLocks/>
          </p:cNvSpPr>
          <p:nvPr/>
        </p:nvSpPr>
        <p:spPr bwMode="auto">
          <a:xfrm>
            <a:off x="7543808" y="4430486"/>
            <a:ext cx="413544" cy="1021557"/>
          </a:xfrm>
          <a:custGeom>
            <a:avLst/>
            <a:gdLst/>
            <a:ahLst/>
            <a:cxnLst>
              <a:cxn ang="0">
                <a:pos x="288" y="720"/>
              </a:cxn>
              <a:cxn ang="0">
                <a:pos x="336" y="240"/>
              </a:cxn>
              <a:cxn ang="0">
                <a:pos x="0" y="0"/>
              </a:cxn>
            </a:cxnLst>
            <a:rect l="0" t="0" r="r" b="b"/>
            <a:pathLst>
              <a:path w="384" h="720">
                <a:moveTo>
                  <a:pt x="288" y="720"/>
                </a:moveTo>
                <a:cubicBezTo>
                  <a:pt x="336" y="540"/>
                  <a:pt x="384" y="360"/>
                  <a:pt x="336" y="240"/>
                </a:cubicBezTo>
                <a:cubicBezTo>
                  <a:pt x="288" y="120"/>
                  <a:pt x="144" y="60"/>
                  <a:pt x="0" y="0"/>
                </a:cubicBezTo>
              </a:path>
            </a:pathLst>
          </a:custGeom>
          <a:noFill/>
          <a:ln w="38100" cap="flat" cmpd="sng">
            <a:solidFill>
              <a:schemeClr val="accent3"/>
            </a:solidFill>
            <a:prstDash val="solid"/>
            <a:round/>
            <a:headEnd type="none" w="med" len="med"/>
            <a:tailEnd type="stealth" w="lg" len="lg"/>
          </a:ln>
          <a:effectLst/>
        </p:spPr>
        <p:txBody>
          <a:bodyPr>
            <a:prstTxWarp prst="textNoShape">
              <a:avLst/>
            </a:prstTxWarp>
          </a:bodyPr>
          <a:lstStyle/>
          <a:p>
            <a:endParaRPr lang="en-US"/>
          </a:p>
        </p:txBody>
      </p:sp>
      <p:sp>
        <p:nvSpPr>
          <p:cNvPr id="43" name="Freeform 42"/>
          <p:cNvSpPr>
            <a:spLocks/>
          </p:cNvSpPr>
          <p:nvPr/>
        </p:nvSpPr>
        <p:spPr bwMode="auto">
          <a:xfrm>
            <a:off x="7490964" y="3657600"/>
            <a:ext cx="406400" cy="651443"/>
          </a:xfrm>
          <a:custGeom>
            <a:avLst/>
            <a:gdLst/>
            <a:ahLst/>
            <a:cxnLst>
              <a:cxn ang="0">
                <a:pos x="0" y="480"/>
              </a:cxn>
              <a:cxn ang="0">
                <a:pos x="240" y="240"/>
              </a:cxn>
              <a:cxn ang="0">
                <a:pos x="96" y="0"/>
              </a:cxn>
            </a:cxnLst>
            <a:rect l="0" t="0" r="r" b="b"/>
            <a:pathLst>
              <a:path w="256" h="480">
                <a:moveTo>
                  <a:pt x="0" y="480"/>
                </a:moveTo>
                <a:cubicBezTo>
                  <a:pt x="112" y="400"/>
                  <a:pt x="224" y="320"/>
                  <a:pt x="240" y="240"/>
                </a:cubicBezTo>
                <a:cubicBezTo>
                  <a:pt x="256" y="160"/>
                  <a:pt x="176" y="80"/>
                  <a:pt x="96" y="0"/>
                </a:cubicBezTo>
              </a:path>
            </a:pathLst>
          </a:custGeom>
          <a:noFill/>
          <a:ln w="38100" cap="flat" cmpd="sng">
            <a:solidFill>
              <a:schemeClr val="accent3"/>
            </a:solidFill>
            <a:prstDash val="solid"/>
            <a:round/>
            <a:headEnd type="none" w="med" len="med"/>
            <a:tailEnd type="stealth" w="lg" len="lg"/>
          </a:ln>
          <a:effectLst/>
        </p:spPr>
        <p:txBody>
          <a:bodyPr>
            <a:prstTxWarp prst="textNoShape">
              <a:avLst/>
            </a:prstTxWarp>
          </a:bodyPr>
          <a:lstStyle/>
          <a:p>
            <a:endParaRPr lang="en-US"/>
          </a:p>
        </p:txBody>
      </p:sp>
      <p:pic>
        <p:nvPicPr>
          <p:cNvPr id="44"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23891" y="2896469"/>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45"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8403" y="3351638"/>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8471" y="4147995"/>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47"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5671" y="5325209"/>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48"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47053" y="5748195"/>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49"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0659" y="3771614"/>
            <a:ext cx="390812" cy="390812"/>
          </a:xfrm>
          <a:prstGeom prst="rect">
            <a:avLst/>
          </a:prstGeom>
          <a:noFill/>
          <a:extLst>
            <a:ext uri="{909E8E84-426E-40dd-AFC4-6F175D3DCCD1}">
              <a14:hiddenFill xmlns:a14="http://schemas.microsoft.com/office/drawing/2010/main" xmlns="">
                <a:solidFill>
                  <a:srgbClr val="FFFFFF"/>
                </a:solidFill>
              </a14:hiddenFill>
            </a:ext>
          </a:extLst>
        </p:spPr>
      </p:pic>
      <p:sp>
        <p:nvSpPr>
          <p:cNvPr id="50" name="Freeform 49"/>
          <p:cNvSpPr>
            <a:spLocks/>
          </p:cNvSpPr>
          <p:nvPr/>
        </p:nvSpPr>
        <p:spPr bwMode="auto">
          <a:xfrm rot="8240043" flipH="1">
            <a:off x="7785981" y="2825445"/>
            <a:ext cx="2075124" cy="1165476"/>
          </a:xfrm>
          <a:custGeom>
            <a:avLst/>
            <a:gdLst/>
            <a:ahLst/>
            <a:cxnLst>
              <a:cxn ang="0">
                <a:pos x="1392" y="0"/>
              </a:cxn>
              <a:cxn ang="0">
                <a:pos x="384" y="432"/>
              </a:cxn>
              <a:cxn ang="0">
                <a:pos x="0" y="1536"/>
              </a:cxn>
            </a:cxnLst>
            <a:rect l="0" t="0" r="r" b="b"/>
            <a:pathLst>
              <a:path w="1392" h="1536">
                <a:moveTo>
                  <a:pt x="1392" y="0"/>
                </a:moveTo>
                <a:cubicBezTo>
                  <a:pt x="1004" y="88"/>
                  <a:pt x="616" y="176"/>
                  <a:pt x="384" y="432"/>
                </a:cubicBezTo>
                <a:cubicBezTo>
                  <a:pt x="152" y="688"/>
                  <a:pt x="76" y="1112"/>
                  <a:pt x="0" y="1536"/>
                </a:cubicBezTo>
              </a:path>
            </a:pathLst>
          </a:custGeom>
          <a:noFill/>
          <a:ln w="38100">
            <a:solidFill>
              <a:schemeClr val="accent2"/>
            </a:solidFill>
            <a:round/>
            <a:headEnd type="none" w="med" len="med"/>
            <a:tailEnd type="stealth" w="lg" len="lg"/>
          </a:ln>
          <a:effectLst/>
        </p:spPr>
        <p:txBody>
          <a:bodyPr wrap="none">
            <a:prstTxWarp prst="textNoShape">
              <a:avLst/>
            </a:prstTxWarp>
          </a:bodyPr>
          <a:lstStyle/>
          <a:p>
            <a:endParaRPr lang="en-US"/>
          </a:p>
        </p:txBody>
      </p:sp>
      <p:pic>
        <p:nvPicPr>
          <p:cNvPr id="52" name="Picture 3" descr="D:\Classes\CS 4700\assets\Email-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70927" y="1998779"/>
            <a:ext cx="558800" cy="558800"/>
          </a:xfrm>
          <a:prstGeom prst="rect">
            <a:avLst/>
          </a:prstGeom>
          <a:noFill/>
          <a:extLst>
            <a:ext uri="{909E8E84-426E-40dd-AFC4-6F175D3DCCD1}">
              <a14:hiddenFill xmlns:a14="http://schemas.microsoft.com/office/drawing/2010/main" xmlns="">
                <a:solidFill>
                  <a:srgbClr val="FFFFFF"/>
                </a:solidFill>
              </a14:hiddenFill>
            </a:ext>
          </a:extLst>
        </p:spPr>
      </p:pic>
      <p:sp>
        <p:nvSpPr>
          <p:cNvPr id="53" name="TextBox 52"/>
          <p:cNvSpPr txBox="1"/>
          <p:nvPr/>
        </p:nvSpPr>
        <p:spPr>
          <a:xfrm>
            <a:off x="9632652" y="2426703"/>
            <a:ext cx="1004570" cy="369332"/>
          </a:xfrm>
          <a:prstGeom prst="rect">
            <a:avLst/>
          </a:prstGeom>
          <a:noFill/>
        </p:spPr>
        <p:txBody>
          <a:bodyPr wrap="none" rtlCol="0">
            <a:spAutoFit/>
          </a:bodyPr>
          <a:lstStyle/>
          <a:p>
            <a:r>
              <a:rPr lang="en-US" dirty="0"/>
              <a:t>To: 1110</a:t>
            </a:r>
          </a:p>
        </p:txBody>
      </p:sp>
      <p:sp>
        <p:nvSpPr>
          <p:cNvPr id="54" name="Oval 53"/>
          <p:cNvSpPr/>
          <p:nvPr/>
        </p:nvSpPr>
        <p:spPr>
          <a:xfrm>
            <a:off x="7832280" y="3004458"/>
            <a:ext cx="185057" cy="1850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985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anim calcmode="lin" valueType="num">
                                      <p:cBhvr>
                                        <p:cTn id="8" dur="500" fill="hold"/>
                                        <p:tgtEl>
                                          <p:spTgt spid="44"/>
                                        </p:tgtEl>
                                        <p:attrNameLst>
                                          <p:attrName>ppt_x</p:attrName>
                                        </p:attrNameLst>
                                      </p:cBhvr>
                                      <p:tavLst>
                                        <p:tav tm="0">
                                          <p:val>
                                            <p:strVal val="#ppt_x"/>
                                          </p:val>
                                        </p:tav>
                                        <p:tav tm="100000">
                                          <p:val>
                                            <p:strVal val="#ppt_x"/>
                                          </p:val>
                                        </p:tav>
                                      </p:tavLst>
                                    </p:anim>
                                    <p:anim calcmode="lin" valueType="num">
                                      <p:cBhvr>
                                        <p:cTn id="9" dur="5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strVal val="#ppt_x"/>
                                          </p:val>
                                        </p:tav>
                                        <p:tav tm="100000">
                                          <p:val>
                                            <p:strVal val="#ppt_x"/>
                                          </p:val>
                                        </p:tav>
                                      </p:tavLst>
                                    </p:anim>
                                    <p:anim calcmode="lin" valueType="num">
                                      <p:cBhvr>
                                        <p:cTn id="15" dur="500" fill="hold"/>
                                        <p:tgtEl>
                                          <p:spTgt spid="4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anim calcmode="lin" valueType="num">
                                      <p:cBhvr>
                                        <p:cTn id="26" dur="500" fill="hold"/>
                                        <p:tgtEl>
                                          <p:spTgt spid="47"/>
                                        </p:tgtEl>
                                        <p:attrNameLst>
                                          <p:attrName>ppt_x</p:attrName>
                                        </p:attrNameLst>
                                      </p:cBhvr>
                                      <p:tavLst>
                                        <p:tav tm="0">
                                          <p:val>
                                            <p:strVal val="#ppt_x"/>
                                          </p:val>
                                        </p:tav>
                                        <p:tav tm="100000">
                                          <p:val>
                                            <p:strVal val="#ppt_x"/>
                                          </p:val>
                                        </p:tav>
                                      </p:tavLst>
                                    </p:anim>
                                    <p:anim calcmode="lin" valueType="num">
                                      <p:cBhvr>
                                        <p:cTn id="27" dur="500" fill="hold"/>
                                        <p:tgtEl>
                                          <p:spTgt spid="4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anim calcmode="lin" valueType="num">
                                      <p:cBhvr>
                                        <p:cTn id="32" dur="500" fill="hold"/>
                                        <p:tgtEl>
                                          <p:spTgt spid="46"/>
                                        </p:tgtEl>
                                        <p:attrNameLst>
                                          <p:attrName>ppt_x</p:attrName>
                                        </p:attrNameLst>
                                      </p:cBhvr>
                                      <p:tavLst>
                                        <p:tav tm="0">
                                          <p:val>
                                            <p:strVal val="#ppt_x"/>
                                          </p:val>
                                        </p:tav>
                                        <p:tav tm="100000">
                                          <p:val>
                                            <p:strVal val="#ppt_x"/>
                                          </p:val>
                                        </p:tav>
                                      </p:tavLst>
                                    </p:anim>
                                    <p:anim calcmode="lin" valueType="num">
                                      <p:cBhvr>
                                        <p:cTn id="33" dur="5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anim calcmode="lin" valueType="num">
                                      <p:cBhvr>
                                        <p:cTn id="38" dur="500" fill="hold"/>
                                        <p:tgtEl>
                                          <p:spTgt spid="45"/>
                                        </p:tgtEl>
                                        <p:attrNameLst>
                                          <p:attrName>ppt_x</p:attrName>
                                        </p:attrNameLst>
                                      </p:cBhvr>
                                      <p:tavLst>
                                        <p:tav tm="0">
                                          <p:val>
                                            <p:strVal val="#ppt_x"/>
                                          </p:val>
                                        </p:tav>
                                        <p:tav tm="100000">
                                          <p:val>
                                            <p:strVal val="#ppt_x"/>
                                          </p:val>
                                        </p:tav>
                                      </p:tavLst>
                                    </p:anim>
                                    <p:anim calcmode="lin" valueType="num">
                                      <p:cBhvr>
                                        <p:cTn id="39" dur="5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500"/>
                                        <p:tgtEl>
                                          <p:spTgt spid="53"/>
                                        </p:tgtEl>
                                      </p:cBhvr>
                                    </p:animEffect>
                                    <p:anim calcmode="lin" valueType="num">
                                      <p:cBhvr>
                                        <p:cTn id="45" dur="500" fill="hold"/>
                                        <p:tgtEl>
                                          <p:spTgt spid="53"/>
                                        </p:tgtEl>
                                        <p:attrNameLst>
                                          <p:attrName>ppt_x</p:attrName>
                                        </p:attrNameLst>
                                      </p:cBhvr>
                                      <p:tavLst>
                                        <p:tav tm="0">
                                          <p:val>
                                            <p:strVal val="#ppt_x"/>
                                          </p:val>
                                        </p:tav>
                                        <p:tav tm="100000">
                                          <p:val>
                                            <p:strVal val="#ppt_x"/>
                                          </p:val>
                                        </p:tav>
                                      </p:tavLst>
                                    </p:anim>
                                    <p:anim calcmode="lin" valueType="num">
                                      <p:cBhvr>
                                        <p:cTn id="46" dur="500" fill="hold"/>
                                        <p:tgtEl>
                                          <p:spTgt spid="53"/>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500"/>
                                        <p:tgtEl>
                                          <p:spTgt spid="52"/>
                                        </p:tgtEl>
                                      </p:cBhvr>
                                    </p:animEffect>
                                    <p:anim calcmode="lin" valueType="num">
                                      <p:cBhvr>
                                        <p:cTn id="50" dur="500" fill="hold"/>
                                        <p:tgtEl>
                                          <p:spTgt spid="52"/>
                                        </p:tgtEl>
                                        <p:attrNameLst>
                                          <p:attrName>ppt_x</p:attrName>
                                        </p:attrNameLst>
                                      </p:cBhvr>
                                      <p:tavLst>
                                        <p:tav tm="0">
                                          <p:val>
                                            <p:strVal val="#ppt_x"/>
                                          </p:val>
                                        </p:tav>
                                        <p:tav tm="100000">
                                          <p:val>
                                            <p:strVal val="#ppt_x"/>
                                          </p:val>
                                        </p:tav>
                                      </p:tavLst>
                                    </p:anim>
                                    <p:anim calcmode="lin" valueType="num">
                                      <p:cBhvr>
                                        <p:cTn id="51" dur="500" fill="hold"/>
                                        <p:tgtEl>
                                          <p:spTgt spid="52"/>
                                        </p:tgtEl>
                                        <p:attrNameLst>
                                          <p:attrName>ppt_y</p:attrName>
                                        </p:attrNameLst>
                                      </p:cBhvr>
                                      <p:tavLst>
                                        <p:tav tm="0">
                                          <p:val>
                                            <p:strVal val="#ppt_y+.1"/>
                                          </p:val>
                                        </p:tav>
                                        <p:tav tm="100000">
                                          <p:val>
                                            <p:strVal val="#ppt_y"/>
                                          </p:val>
                                        </p:tav>
                                      </p:tavLst>
                                    </p:anim>
                                  </p:childTnLst>
                                </p:cTn>
                              </p:par>
                            </p:childTnLst>
                          </p:cTn>
                        </p:par>
                        <p:par>
                          <p:cTn id="52" fill="hold">
                            <p:stCondLst>
                              <p:cond delay="500"/>
                            </p:stCondLst>
                            <p:childTnLst>
                              <p:par>
                                <p:cTn id="53" presetID="16" presetClass="entr" presetSubtype="21" fill="hold" grpId="0" nodeType="after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barn(inVertical)">
                                      <p:cBhvr>
                                        <p:cTn id="55" dur="500"/>
                                        <p:tgtEl>
                                          <p:spTgt spid="5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wipe(right)">
                                      <p:cBhvr>
                                        <p:cTn id="60" dur="500"/>
                                        <p:tgtEl>
                                          <p:spTgt spid="5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xit" presetSubtype="8" fill="hold" grpId="1" nodeType="clickEffect">
                                  <p:stCondLst>
                                    <p:cond delay="0"/>
                                  </p:stCondLst>
                                  <p:childTnLst>
                                    <p:animEffect transition="out" filter="wipe(left)">
                                      <p:cBhvr>
                                        <p:cTn id="64" dur="500"/>
                                        <p:tgtEl>
                                          <p:spTgt spid="50"/>
                                        </p:tgtEl>
                                      </p:cBhvr>
                                    </p:animEffect>
                                    <p:set>
                                      <p:cBhvr>
                                        <p:cTn id="65" dur="1" fill="hold">
                                          <p:stCondLst>
                                            <p:cond delay="499"/>
                                          </p:stCondLst>
                                        </p:cTn>
                                        <p:tgtEl>
                                          <p:spTgt spid="50"/>
                                        </p:tgtEl>
                                        <p:attrNameLst>
                                          <p:attrName>style.visibility</p:attrName>
                                        </p:attrNameLst>
                                      </p:cBhvr>
                                      <p:to>
                                        <p:strVal val="hidden"/>
                                      </p:to>
                                    </p:set>
                                  </p:childTnLst>
                                </p:cTn>
                              </p:par>
                            </p:childTnLst>
                          </p:cTn>
                        </p:par>
                        <p:par>
                          <p:cTn id="66" fill="hold">
                            <p:stCondLst>
                              <p:cond delay="500"/>
                            </p:stCondLst>
                            <p:childTnLst>
                              <p:par>
                                <p:cTn id="67" presetID="42" presetClass="entr" presetSubtype="0" fill="hold" nodeType="afterEffect">
                                  <p:stCondLst>
                                    <p:cond delay="0"/>
                                  </p:stCondLst>
                                  <p:childTnLst>
                                    <p:set>
                                      <p:cBhvr>
                                        <p:cTn id="68" dur="1" fill="hold">
                                          <p:stCondLst>
                                            <p:cond delay="0"/>
                                          </p:stCondLst>
                                        </p:cTn>
                                        <p:tgtEl>
                                          <p:spTgt spid="4">
                                            <p:txEl>
                                              <p:pRg st="4" end="4"/>
                                            </p:txEl>
                                          </p:spTgt>
                                        </p:tgtEl>
                                        <p:attrNameLst>
                                          <p:attrName>style.visibility</p:attrName>
                                        </p:attrNameLst>
                                      </p:cBhvr>
                                      <p:to>
                                        <p:strVal val="visible"/>
                                      </p:to>
                                    </p:set>
                                    <p:animEffect transition="in" filter="fade">
                                      <p:cBhvr>
                                        <p:cTn id="69" dur="500"/>
                                        <p:tgtEl>
                                          <p:spTgt spid="4">
                                            <p:txEl>
                                              <p:pRg st="4" end="4"/>
                                            </p:txEl>
                                          </p:spTgt>
                                        </p:tgtEl>
                                      </p:cBhvr>
                                    </p:animEffect>
                                    <p:anim calcmode="lin" valueType="num">
                                      <p:cBhvr>
                                        <p:cTn id="7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4">
                                            <p:txEl>
                                              <p:pRg st="4" end="4"/>
                                            </p:txEl>
                                          </p:spTgt>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4">
                                            <p:txEl>
                                              <p:pRg st="5" end="5"/>
                                            </p:txEl>
                                          </p:spTgt>
                                        </p:tgtEl>
                                        <p:attrNameLst>
                                          <p:attrName>style.visibility</p:attrName>
                                        </p:attrNameLst>
                                      </p:cBhvr>
                                      <p:to>
                                        <p:strVal val="visible"/>
                                      </p:to>
                                    </p:set>
                                    <p:animEffect transition="in" filter="fade">
                                      <p:cBhvr>
                                        <p:cTn id="74" dur="500"/>
                                        <p:tgtEl>
                                          <p:spTgt spid="4">
                                            <p:txEl>
                                              <p:pRg st="5" end="5"/>
                                            </p:txEl>
                                          </p:spTgt>
                                        </p:tgtEl>
                                      </p:cBhvr>
                                    </p:animEffect>
                                    <p:anim calcmode="lin" valueType="num">
                                      <p:cBhvr>
                                        <p:cTn id="7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76" dur="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
                            </p:stCondLst>
                            <p:childTnLst>
                              <p:par>
                                <p:cTn id="78" presetID="22" presetClass="entr" presetSubtype="1"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up)">
                                      <p:cBhvr>
                                        <p:cTn id="80" dur="500"/>
                                        <p:tgtEl>
                                          <p:spTgt spid="41"/>
                                        </p:tgtEl>
                                      </p:cBhvr>
                                    </p:animEffect>
                                  </p:childTnLst>
                                </p:cTn>
                              </p:par>
                            </p:childTnLst>
                          </p:cTn>
                        </p:par>
                        <p:par>
                          <p:cTn id="81" fill="hold">
                            <p:stCondLst>
                              <p:cond delay="1500"/>
                            </p:stCondLst>
                            <p:childTnLst>
                              <p:par>
                                <p:cTn id="82" presetID="22" presetClass="entr" presetSubtype="4"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wipe(down)">
                                      <p:cBhvr>
                                        <p:cTn id="84" dur="500"/>
                                        <p:tgtEl>
                                          <p:spTgt spid="42"/>
                                        </p:tgtEl>
                                      </p:cBhvr>
                                    </p:animEffect>
                                  </p:childTnLst>
                                </p:cTn>
                              </p:par>
                            </p:childTnLst>
                          </p:cTn>
                        </p:par>
                        <p:par>
                          <p:cTn id="85" fill="hold">
                            <p:stCondLst>
                              <p:cond delay="2000"/>
                            </p:stCondLst>
                            <p:childTnLst>
                              <p:par>
                                <p:cTn id="86" presetID="22" presetClass="entr" presetSubtype="4"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wipe(down)">
                                      <p:cBhvr>
                                        <p:cTn id="8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50" grpId="0" animBg="1"/>
      <p:bldP spid="50" grpId="1" animBg="1"/>
      <p:bldP spid="53" grpId="0"/>
      <p:bldP spid="5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Physical and Virtual Routing</a:t>
            </a:r>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47</a:t>
            </a:fld>
            <a:endParaRPr lang="en-US" dirty="0"/>
          </a:p>
        </p:txBody>
      </p:sp>
      <p:sp>
        <p:nvSpPr>
          <p:cNvPr id="5" name="Oval 4"/>
          <p:cNvSpPr>
            <a:spLocks noChangeArrowheads="1"/>
          </p:cNvSpPr>
          <p:nvPr/>
        </p:nvSpPr>
        <p:spPr bwMode="auto">
          <a:xfrm>
            <a:off x="7391408" y="2667000"/>
            <a:ext cx="3124200" cy="3352800"/>
          </a:xfrm>
          <a:prstGeom prst="ellipse">
            <a:avLst/>
          </a:prstGeom>
          <a:noFill/>
          <a:ln w="28575">
            <a:solidFill>
              <a:schemeClr val="tx2"/>
            </a:solidFill>
            <a:round/>
            <a:headEnd/>
            <a:tailEnd/>
          </a:ln>
          <a:effectLst/>
        </p:spPr>
        <p:txBody>
          <a:bodyPr wrap="none" anchor="ctr">
            <a:prstTxWarp prst="textNoShape">
              <a:avLst/>
            </a:prstTxWarp>
          </a:bodyPr>
          <a:lstStyle/>
          <a:p>
            <a:pPr algn="ctr"/>
            <a:endParaRPr lang="en-US" sz="2400">
              <a:solidFill>
                <a:schemeClr val="tx2"/>
              </a:solidFill>
              <a:latin typeface="Tahoma" charset="0"/>
            </a:endParaRPr>
          </a:p>
        </p:txBody>
      </p:sp>
      <p:sp>
        <p:nvSpPr>
          <p:cNvPr id="6" name="Text Box 5"/>
          <p:cNvSpPr txBox="1">
            <a:spLocks noChangeArrowheads="1"/>
          </p:cNvSpPr>
          <p:nvPr/>
        </p:nvSpPr>
        <p:spPr bwMode="auto">
          <a:xfrm>
            <a:off x="8813808" y="2800349"/>
            <a:ext cx="332142" cy="369332"/>
          </a:xfrm>
          <a:prstGeom prst="rect">
            <a:avLst/>
          </a:prstGeom>
          <a:noFill/>
          <a:ln w="9525">
            <a:noFill/>
            <a:miter lim="800000"/>
            <a:headEnd/>
            <a:tailEnd/>
          </a:ln>
          <a:effectLst/>
        </p:spPr>
        <p:txBody>
          <a:bodyPr wrap="none">
            <a:prstTxWarp prst="textNoShape">
              <a:avLst/>
            </a:prstTxWarp>
            <a:spAutoFit/>
          </a:bodyPr>
          <a:lstStyle/>
          <a:p>
            <a:r>
              <a:rPr lang="en-US" b="1">
                <a:solidFill>
                  <a:schemeClr val="tx2"/>
                </a:solidFill>
                <a:latin typeface="Tahoma" charset="0"/>
              </a:rPr>
              <a:t>0</a:t>
            </a:r>
          </a:p>
        </p:txBody>
      </p:sp>
      <p:sp>
        <p:nvSpPr>
          <p:cNvPr id="7" name="Text Box 6"/>
          <p:cNvSpPr txBox="1">
            <a:spLocks noChangeArrowheads="1"/>
          </p:cNvSpPr>
          <p:nvPr/>
        </p:nvSpPr>
        <p:spPr bwMode="auto">
          <a:xfrm>
            <a:off x="8534410" y="5543549"/>
            <a:ext cx="774571" cy="369332"/>
          </a:xfrm>
          <a:prstGeom prst="rect">
            <a:avLst/>
          </a:prstGeom>
          <a:noFill/>
          <a:ln w="9525">
            <a:noFill/>
            <a:miter lim="800000"/>
            <a:headEnd/>
            <a:tailEnd/>
          </a:ln>
          <a:effectLst/>
        </p:spPr>
        <p:txBody>
          <a:bodyPr wrap="none">
            <a:prstTxWarp prst="textNoShape">
              <a:avLst/>
            </a:prstTxWarp>
            <a:spAutoFit/>
          </a:bodyPr>
          <a:lstStyle/>
          <a:p>
            <a:r>
              <a:rPr lang="en-US" b="1">
                <a:solidFill>
                  <a:schemeClr val="tx2"/>
                </a:solidFill>
                <a:latin typeface="Tahoma" charset="0"/>
              </a:rPr>
              <a:t>1000</a:t>
            </a:r>
          </a:p>
        </p:txBody>
      </p:sp>
      <p:sp>
        <p:nvSpPr>
          <p:cNvPr id="8" name="Text Box 7"/>
          <p:cNvSpPr txBox="1">
            <a:spLocks noChangeArrowheads="1"/>
          </p:cNvSpPr>
          <p:nvPr/>
        </p:nvSpPr>
        <p:spPr bwMode="auto">
          <a:xfrm>
            <a:off x="9660176" y="4143375"/>
            <a:ext cx="774571" cy="369332"/>
          </a:xfrm>
          <a:prstGeom prst="rect">
            <a:avLst/>
          </a:prstGeom>
          <a:noFill/>
          <a:ln w="9525">
            <a:noFill/>
            <a:miter lim="800000"/>
            <a:headEnd/>
            <a:tailEnd/>
          </a:ln>
          <a:effectLst/>
        </p:spPr>
        <p:txBody>
          <a:bodyPr wrap="none">
            <a:prstTxWarp prst="textNoShape">
              <a:avLst/>
            </a:prstTxWarp>
            <a:spAutoFit/>
          </a:bodyPr>
          <a:lstStyle/>
          <a:p>
            <a:r>
              <a:rPr lang="en-US" b="1" dirty="0">
                <a:solidFill>
                  <a:schemeClr val="tx2"/>
                </a:solidFill>
                <a:latin typeface="Tahoma" charset="0"/>
              </a:rPr>
              <a:t>0100</a:t>
            </a:r>
          </a:p>
        </p:txBody>
      </p:sp>
      <p:sp>
        <p:nvSpPr>
          <p:cNvPr id="9" name="Text Box 8"/>
          <p:cNvSpPr txBox="1">
            <a:spLocks noChangeArrowheads="1"/>
          </p:cNvSpPr>
          <p:nvPr/>
        </p:nvSpPr>
        <p:spPr bwMode="auto">
          <a:xfrm>
            <a:off x="9442460" y="3200400"/>
            <a:ext cx="774571" cy="369332"/>
          </a:xfrm>
          <a:prstGeom prst="rect">
            <a:avLst/>
          </a:prstGeom>
          <a:noFill/>
          <a:ln w="9525">
            <a:noFill/>
            <a:miter lim="800000"/>
            <a:headEnd/>
            <a:tailEnd/>
          </a:ln>
          <a:effectLst/>
        </p:spPr>
        <p:txBody>
          <a:bodyPr wrap="none">
            <a:prstTxWarp prst="textNoShape">
              <a:avLst/>
            </a:prstTxWarp>
            <a:spAutoFit/>
          </a:bodyPr>
          <a:lstStyle/>
          <a:p>
            <a:r>
              <a:rPr lang="en-US" b="1">
                <a:solidFill>
                  <a:schemeClr val="tx2"/>
                </a:solidFill>
                <a:latin typeface="Tahoma" charset="0"/>
              </a:rPr>
              <a:t>0010</a:t>
            </a:r>
          </a:p>
        </p:txBody>
      </p:sp>
      <p:sp>
        <p:nvSpPr>
          <p:cNvPr id="10" name="Line 9"/>
          <p:cNvSpPr>
            <a:spLocks noChangeShapeType="1"/>
          </p:cNvSpPr>
          <p:nvPr/>
        </p:nvSpPr>
        <p:spPr bwMode="auto">
          <a:xfrm>
            <a:off x="8972559" y="2667000"/>
            <a:ext cx="0" cy="152400"/>
          </a:xfrm>
          <a:prstGeom prst="line">
            <a:avLst/>
          </a:prstGeom>
          <a:noFill/>
          <a:ln w="38100">
            <a:solidFill>
              <a:schemeClr val="tx2"/>
            </a:solidFill>
            <a:round/>
            <a:headEnd/>
            <a:tailEnd/>
          </a:ln>
          <a:effectLst/>
        </p:spPr>
        <p:txBody>
          <a:bodyPr wrap="none">
            <a:prstTxWarp prst="textNoShape">
              <a:avLst/>
            </a:prstTxWarp>
          </a:bodyPr>
          <a:lstStyle/>
          <a:p>
            <a:endParaRPr lang="en-US"/>
          </a:p>
        </p:txBody>
      </p:sp>
      <p:sp>
        <p:nvSpPr>
          <p:cNvPr id="11" name="Text Box 10"/>
          <p:cNvSpPr txBox="1">
            <a:spLocks noChangeArrowheads="1"/>
          </p:cNvSpPr>
          <p:nvPr/>
        </p:nvSpPr>
        <p:spPr bwMode="auto">
          <a:xfrm>
            <a:off x="7870834" y="3181349"/>
            <a:ext cx="774571" cy="369332"/>
          </a:xfrm>
          <a:prstGeom prst="rect">
            <a:avLst/>
          </a:prstGeom>
          <a:noFill/>
          <a:ln w="9525">
            <a:noFill/>
            <a:miter lim="800000"/>
            <a:headEnd/>
            <a:tailEnd/>
          </a:ln>
          <a:effectLst/>
        </p:spPr>
        <p:txBody>
          <a:bodyPr wrap="none">
            <a:prstTxWarp prst="textNoShape">
              <a:avLst/>
            </a:prstTxWarp>
            <a:spAutoFit/>
          </a:bodyPr>
          <a:lstStyle/>
          <a:p>
            <a:r>
              <a:rPr lang="en-US" b="1">
                <a:solidFill>
                  <a:schemeClr val="tx2"/>
                </a:solidFill>
                <a:latin typeface="Tahoma" charset="0"/>
              </a:rPr>
              <a:t>1110</a:t>
            </a:r>
          </a:p>
        </p:txBody>
      </p:sp>
      <p:sp>
        <p:nvSpPr>
          <p:cNvPr id="12" name="Text Box 11"/>
          <p:cNvSpPr txBox="1">
            <a:spLocks noChangeArrowheads="1"/>
          </p:cNvSpPr>
          <p:nvPr/>
        </p:nvSpPr>
        <p:spPr bwMode="auto">
          <a:xfrm>
            <a:off x="7519998" y="4162425"/>
            <a:ext cx="774571" cy="369332"/>
          </a:xfrm>
          <a:prstGeom prst="rect">
            <a:avLst/>
          </a:prstGeom>
          <a:noFill/>
          <a:ln w="9525">
            <a:noFill/>
            <a:miter lim="800000"/>
            <a:headEnd/>
            <a:tailEnd/>
          </a:ln>
          <a:effectLst/>
        </p:spPr>
        <p:txBody>
          <a:bodyPr wrap="none">
            <a:prstTxWarp prst="textNoShape">
              <a:avLst/>
            </a:prstTxWarp>
            <a:spAutoFit/>
          </a:bodyPr>
          <a:lstStyle/>
          <a:p>
            <a:r>
              <a:rPr lang="en-US" b="1">
                <a:solidFill>
                  <a:schemeClr val="tx2"/>
                </a:solidFill>
                <a:latin typeface="Tahoma" charset="0"/>
              </a:rPr>
              <a:t>1100</a:t>
            </a:r>
          </a:p>
        </p:txBody>
      </p:sp>
      <p:sp>
        <p:nvSpPr>
          <p:cNvPr id="13" name="Text Box 12"/>
          <p:cNvSpPr txBox="1">
            <a:spLocks noChangeArrowheads="1"/>
          </p:cNvSpPr>
          <p:nvPr/>
        </p:nvSpPr>
        <p:spPr bwMode="auto">
          <a:xfrm>
            <a:off x="7842260" y="5043488"/>
            <a:ext cx="774571" cy="369332"/>
          </a:xfrm>
          <a:prstGeom prst="rect">
            <a:avLst/>
          </a:prstGeom>
          <a:noFill/>
          <a:ln w="9525">
            <a:noFill/>
            <a:miter lim="800000"/>
            <a:headEnd/>
            <a:tailEnd/>
          </a:ln>
          <a:effectLst/>
        </p:spPr>
        <p:txBody>
          <a:bodyPr wrap="none">
            <a:prstTxWarp prst="textNoShape">
              <a:avLst/>
            </a:prstTxWarp>
            <a:spAutoFit/>
          </a:bodyPr>
          <a:lstStyle/>
          <a:p>
            <a:r>
              <a:rPr lang="en-US" b="1">
                <a:solidFill>
                  <a:schemeClr val="tx2"/>
                </a:solidFill>
                <a:latin typeface="Tahoma" charset="0"/>
              </a:rPr>
              <a:t>1010</a:t>
            </a:r>
          </a:p>
        </p:txBody>
      </p:sp>
      <p:sp>
        <p:nvSpPr>
          <p:cNvPr id="14" name="Text Box 13"/>
          <p:cNvSpPr txBox="1">
            <a:spLocks noChangeArrowheads="1"/>
          </p:cNvSpPr>
          <p:nvPr/>
        </p:nvSpPr>
        <p:spPr bwMode="auto">
          <a:xfrm>
            <a:off x="9512310" y="5105400"/>
            <a:ext cx="774571" cy="369332"/>
          </a:xfrm>
          <a:prstGeom prst="rect">
            <a:avLst/>
          </a:prstGeom>
          <a:noFill/>
          <a:ln w="9525">
            <a:noFill/>
            <a:miter lim="800000"/>
            <a:headEnd/>
            <a:tailEnd/>
          </a:ln>
          <a:effectLst/>
        </p:spPr>
        <p:txBody>
          <a:bodyPr wrap="none">
            <a:prstTxWarp prst="textNoShape">
              <a:avLst/>
            </a:prstTxWarp>
            <a:spAutoFit/>
          </a:bodyPr>
          <a:lstStyle/>
          <a:p>
            <a:r>
              <a:rPr lang="en-US" b="1">
                <a:solidFill>
                  <a:schemeClr val="tx2"/>
                </a:solidFill>
                <a:latin typeface="Tahoma" charset="0"/>
              </a:rPr>
              <a:t>0110</a:t>
            </a:r>
          </a:p>
        </p:txBody>
      </p:sp>
      <p:sp>
        <p:nvSpPr>
          <p:cNvPr id="15" name="Line 14"/>
          <p:cNvSpPr>
            <a:spLocks noChangeShapeType="1"/>
          </p:cNvSpPr>
          <p:nvPr/>
        </p:nvSpPr>
        <p:spPr bwMode="auto">
          <a:xfrm>
            <a:off x="8948747" y="5867400"/>
            <a:ext cx="0" cy="152400"/>
          </a:xfrm>
          <a:prstGeom prst="line">
            <a:avLst/>
          </a:prstGeom>
          <a:noFill/>
          <a:ln w="38100">
            <a:solidFill>
              <a:schemeClr val="tx2"/>
            </a:solidFill>
            <a:round/>
            <a:headEnd/>
            <a:tailEnd/>
          </a:ln>
          <a:effectLst/>
        </p:spPr>
        <p:txBody>
          <a:bodyPr wrap="none">
            <a:prstTxWarp prst="textNoShape">
              <a:avLst/>
            </a:prstTxWarp>
          </a:bodyPr>
          <a:lstStyle/>
          <a:p>
            <a:endParaRPr lang="en-US"/>
          </a:p>
        </p:txBody>
      </p:sp>
      <p:sp>
        <p:nvSpPr>
          <p:cNvPr id="16" name="Line 15"/>
          <p:cNvSpPr>
            <a:spLocks noChangeShapeType="1"/>
          </p:cNvSpPr>
          <p:nvPr/>
        </p:nvSpPr>
        <p:spPr bwMode="auto">
          <a:xfrm rot="-5326868">
            <a:off x="10438617" y="4261644"/>
            <a:ext cx="1588" cy="152400"/>
          </a:xfrm>
          <a:prstGeom prst="line">
            <a:avLst/>
          </a:prstGeom>
          <a:noFill/>
          <a:ln w="38100">
            <a:solidFill>
              <a:schemeClr val="tx2"/>
            </a:solidFill>
            <a:round/>
            <a:headEnd/>
            <a:tailEnd/>
          </a:ln>
          <a:effectLst/>
        </p:spPr>
        <p:txBody>
          <a:bodyPr wrap="none">
            <a:prstTxWarp prst="textNoShape">
              <a:avLst/>
            </a:prstTxWarp>
          </a:bodyPr>
          <a:lstStyle/>
          <a:p>
            <a:endParaRPr lang="en-US"/>
          </a:p>
        </p:txBody>
      </p:sp>
      <p:sp>
        <p:nvSpPr>
          <p:cNvPr id="17" name="Line 16"/>
          <p:cNvSpPr>
            <a:spLocks noChangeShapeType="1"/>
          </p:cNvSpPr>
          <p:nvPr/>
        </p:nvSpPr>
        <p:spPr bwMode="auto">
          <a:xfrm rot="-7652711">
            <a:off x="9957603" y="3091657"/>
            <a:ext cx="1587" cy="152400"/>
          </a:xfrm>
          <a:prstGeom prst="line">
            <a:avLst/>
          </a:prstGeom>
          <a:noFill/>
          <a:ln w="38100">
            <a:solidFill>
              <a:schemeClr val="tx2"/>
            </a:solidFill>
            <a:round/>
            <a:headEnd/>
            <a:tailEnd/>
          </a:ln>
          <a:effectLst/>
        </p:spPr>
        <p:txBody>
          <a:bodyPr wrap="none">
            <a:prstTxWarp prst="textNoShape">
              <a:avLst/>
            </a:prstTxWarp>
          </a:bodyPr>
          <a:lstStyle/>
          <a:p>
            <a:endParaRPr lang="en-US"/>
          </a:p>
        </p:txBody>
      </p:sp>
      <p:sp>
        <p:nvSpPr>
          <p:cNvPr id="18" name="Line 18"/>
          <p:cNvSpPr>
            <a:spLocks noChangeShapeType="1"/>
          </p:cNvSpPr>
          <p:nvPr/>
        </p:nvSpPr>
        <p:spPr bwMode="auto">
          <a:xfrm rot="-2252711">
            <a:off x="9980621" y="5410200"/>
            <a:ext cx="1587" cy="152400"/>
          </a:xfrm>
          <a:prstGeom prst="line">
            <a:avLst/>
          </a:prstGeom>
          <a:noFill/>
          <a:ln w="38100">
            <a:solidFill>
              <a:schemeClr val="tx2"/>
            </a:solidFill>
            <a:round/>
            <a:headEnd/>
            <a:tailEnd/>
          </a:ln>
          <a:effectLst/>
        </p:spPr>
        <p:txBody>
          <a:bodyPr wrap="none">
            <a:prstTxWarp prst="textNoShape">
              <a:avLst/>
            </a:prstTxWarp>
          </a:bodyPr>
          <a:lstStyle/>
          <a:p>
            <a:endParaRPr lang="en-US"/>
          </a:p>
        </p:txBody>
      </p:sp>
      <p:sp>
        <p:nvSpPr>
          <p:cNvPr id="19" name="Line 19"/>
          <p:cNvSpPr>
            <a:spLocks noChangeShapeType="1"/>
          </p:cNvSpPr>
          <p:nvPr/>
        </p:nvSpPr>
        <p:spPr bwMode="auto">
          <a:xfrm rot="-7652711">
            <a:off x="7924015" y="5409407"/>
            <a:ext cx="1587" cy="152400"/>
          </a:xfrm>
          <a:prstGeom prst="line">
            <a:avLst/>
          </a:prstGeom>
          <a:noFill/>
          <a:ln w="38100">
            <a:solidFill>
              <a:schemeClr val="tx2"/>
            </a:solidFill>
            <a:round/>
            <a:headEnd/>
            <a:tailEnd/>
          </a:ln>
          <a:effectLst/>
        </p:spPr>
        <p:txBody>
          <a:bodyPr wrap="none">
            <a:prstTxWarp prst="textNoShape">
              <a:avLst/>
            </a:prstTxWarp>
          </a:bodyPr>
          <a:lstStyle/>
          <a:p>
            <a:endParaRPr lang="en-US"/>
          </a:p>
        </p:txBody>
      </p:sp>
      <p:sp>
        <p:nvSpPr>
          <p:cNvPr id="20" name="Line 20"/>
          <p:cNvSpPr>
            <a:spLocks noChangeShapeType="1"/>
          </p:cNvSpPr>
          <p:nvPr/>
        </p:nvSpPr>
        <p:spPr bwMode="auto">
          <a:xfrm rot="-5326868">
            <a:off x="7466815" y="4267995"/>
            <a:ext cx="1588" cy="152400"/>
          </a:xfrm>
          <a:prstGeom prst="line">
            <a:avLst/>
          </a:prstGeom>
          <a:noFill/>
          <a:ln w="38100">
            <a:solidFill>
              <a:schemeClr val="tx2"/>
            </a:solidFill>
            <a:round/>
            <a:headEnd/>
            <a:tailEnd/>
          </a:ln>
          <a:effectLst/>
        </p:spPr>
        <p:txBody>
          <a:bodyPr wrap="none">
            <a:prstTxWarp prst="textNoShape">
              <a:avLst/>
            </a:prstTxWarp>
          </a:bodyPr>
          <a:lstStyle/>
          <a:p>
            <a:endParaRPr lang="en-US"/>
          </a:p>
        </p:txBody>
      </p:sp>
      <p:sp>
        <p:nvSpPr>
          <p:cNvPr id="21" name="Line 21"/>
          <p:cNvSpPr>
            <a:spLocks noChangeShapeType="1"/>
          </p:cNvSpPr>
          <p:nvPr/>
        </p:nvSpPr>
        <p:spPr bwMode="auto">
          <a:xfrm rot="-2252711">
            <a:off x="7956559" y="3076575"/>
            <a:ext cx="1588" cy="152400"/>
          </a:xfrm>
          <a:prstGeom prst="line">
            <a:avLst/>
          </a:prstGeom>
          <a:noFill/>
          <a:ln w="38100">
            <a:solidFill>
              <a:schemeClr val="tx2"/>
            </a:solidFill>
            <a:round/>
            <a:headEnd/>
            <a:tailEnd/>
          </a:ln>
          <a:effectLst/>
        </p:spPr>
        <p:txBody>
          <a:bodyPr wrap="none">
            <a:prstTxWarp prst="textNoShape">
              <a:avLst/>
            </a:prstTxWarp>
          </a:bodyPr>
          <a:lstStyle/>
          <a:p>
            <a:endParaRPr lang="en-US"/>
          </a:p>
        </p:txBody>
      </p:sp>
      <p:sp>
        <p:nvSpPr>
          <p:cNvPr id="22" name="TextBox 21"/>
          <p:cNvSpPr txBox="1"/>
          <p:nvPr/>
        </p:nvSpPr>
        <p:spPr>
          <a:xfrm>
            <a:off x="8161117" y="2122716"/>
            <a:ext cx="1366080" cy="461665"/>
          </a:xfrm>
          <a:prstGeom prst="rect">
            <a:avLst/>
          </a:prstGeom>
          <a:noFill/>
        </p:spPr>
        <p:txBody>
          <a:bodyPr wrap="none" rtlCol="0">
            <a:spAutoFit/>
          </a:bodyPr>
          <a:lstStyle/>
          <a:p>
            <a:r>
              <a:rPr lang="en-US" sz="2400" dirty="0"/>
              <a:t>1111 | 0</a:t>
            </a:r>
          </a:p>
        </p:txBody>
      </p:sp>
      <p:sp>
        <p:nvSpPr>
          <p:cNvPr id="23" name="Line 16"/>
          <p:cNvSpPr>
            <a:spLocks noChangeShapeType="1"/>
          </p:cNvSpPr>
          <p:nvPr/>
        </p:nvSpPr>
        <p:spPr bwMode="auto">
          <a:xfrm rot="-7652711">
            <a:off x="9970071" y="3057300"/>
            <a:ext cx="1587" cy="152400"/>
          </a:xfrm>
          <a:prstGeom prst="line">
            <a:avLst/>
          </a:prstGeom>
          <a:noFill/>
          <a:ln w="9525">
            <a:solidFill>
              <a:schemeClr val="tx2"/>
            </a:solidFill>
            <a:round/>
            <a:headEnd/>
            <a:tailEnd/>
          </a:ln>
          <a:effectLst/>
        </p:spPr>
        <p:txBody>
          <a:bodyPr wrap="none">
            <a:prstTxWarp prst="textNoShape">
              <a:avLst/>
            </a:prstTxWarp>
          </a:bodyPr>
          <a:lstStyle/>
          <a:p>
            <a:endParaRPr lang="en-US"/>
          </a:p>
        </p:txBody>
      </p:sp>
      <p:sp>
        <p:nvSpPr>
          <p:cNvPr id="24" name="Line 21"/>
          <p:cNvSpPr>
            <a:spLocks noChangeShapeType="1"/>
          </p:cNvSpPr>
          <p:nvPr/>
        </p:nvSpPr>
        <p:spPr bwMode="auto">
          <a:xfrm rot="-5326868">
            <a:off x="7479283" y="4233637"/>
            <a:ext cx="1588" cy="152400"/>
          </a:xfrm>
          <a:prstGeom prst="line">
            <a:avLst/>
          </a:prstGeom>
          <a:noFill/>
          <a:ln w="9525">
            <a:solidFill>
              <a:schemeClr val="tx2"/>
            </a:solidFill>
            <a:round/>
            <a:headEnd/>
            <a:tailEnd/>
          </a:ln>
          <a:effectLst/>
        </p:spPr>
        <p:txBody>
          <a:bodyPr wrap="none">
            <a:prstTxWarp prst="textNoShape">
              <a:avLst/>
            </a:prstTxWarp>
          </a:bodyPr>
          <a:lstStyle/>
          <a:p>
            <a:endParaRPr lang="en-US"/>
          </a:p>
        </p:txBody>
      </p:sp>
      <p:sp>
        <p:nvSpPr>
          <p:cNvPr id="25" name="Freeform 24"/>
          <p:cNvSpPr>
            <a:spLocks/>
          </p:cNvSpPr>
          <p:nvPr/>
        </p:nvSpPr>
        <p:spPr bwMode="auto">
          <a:xfrm>
            <a:off x="7870833" y="3089844"/>
            <a:ext cx="2200043" cy="2235365"/>
          </a:xfrm>
          <a:custGeom>
            <a:avLst/>
            <a:gdLst/>
            <a:ahLst/>
            <a:cxnLst>
              <a:cxn ang="0">
                <a:pos x="1392" y="0"/>
              </a:cxn>
              <a:cxn ang="0">
                <a:pos x="384" y="432"/>
              </a:cxn>
              <a:cxn ang="0">
                <a:pos x="0" y="1536"/>
              </a:cxn>
            </a:cxnLst>
            <a:rect l="0" t="0" r="r" b="b"/>
            <a:pathLst>
              <a:path w="1392" h="1536">
                <a:moveTo>
                  <a:pt x="1392" y="0"/>
                </a:moveTo>
                <a:cubicBezTo>
                  <a:pt x="1004" y="88"/>
                  <a:pt x="616" y="176"/>
                  <a:pt x="384" y="432"/>
                </a:cubicBezTo>
                <a:cubicBezTo>
                  <a:pt x="152" y="688"/>
                  <a:pt x="76" y="1112"/>
                  <a:pt x="0" y="1536"/>
                </a:cubicBezTo>
              </a:path>
            </a:pathLst>
          </a:custGeom>
          <a:noFill/>
          <a:ln w="38100">
            <a:solidFill>
              <a:schemeClr val="accent3"/>
            </a:solidFill>
            <a:round/>
            <a:headEnd type="none" w="med" len="med"/>
            <a:tailEnd type="stealth" w="lg" len="lg"/>
          </a:ln>
          <a:effectLst/>
        </p:spPr>
        <p:txBody>
          <a:bodyPr wrap="none">
            <a:prstTxWarp prst="textNoShape">
              <a:avLst/>
            </a:prstTxWarp>
          </a:bodyPr>
          <a:lstStyle/>
          <a:p>
            <a:endParaRPr lang="en-US"/>
          </a:p>
        </p:txBody>
      </p:sp>
      <p:sp>
        <p:nvSpPr>
          <p:cNvPr id="26" name="Freeform 25"/>
          <p:cNvSpPr>
            <a:spLocks/>
          </p:cNvSpPr>
          <p:nvPr/>
        </p:nvSpPr>
        <p:spPr bwMode="auto">
          <a:xfrm>
            <a:off x="7543808" y="4430486"/>
            <a:ext cx="413544" cy="1021557"/>
          </a:xfrm>
          <a:custGeom>
            <a:avLst/>
            <a:gdLst/>
            <a:ahLst/>
            <a:cxnLst>
              <a:cxn ang="0">
                <a:pos x="288" y="720"/>
              </a:cxn>
              <a:cxn ang="0">
                <a:pos x="336" y="240"/>
              </a:cxn>
              <a:cxn ang="0">
                <a:pos x="0" y="0"/>
              </a:cxn>
            </a:cxnLst>
            <a:rect l="0" t="0" r="r" b="b"/>
            <a:pathLst>
              <a:path w="384" h="720">
                <a:moveTo>
                  <a:pt x="288" y="720"/>
                </a:moveTo>
                <a:cubicBezTo>
                  <a:pt x="336" y="540"/>
                  <a:pt x="384" y="360"/>
                  <a:pt x="336" y="240"/>
                </a:cubicBezTo>
                <a:cubicBezTo>
                  <a:pt x="288" y="120"/>
                  <a:pt x="144" y="60"/>
                  <a:pt x="0" y="0"/>
                </a:cubicBezTo>
              </a:path>
            </a:pathLst>
          </a:custGeom>
          <a:noFill/>
          <a:ln w="38100" cap="flat" cmpd="sng">
            <a:solidFill>
              <a:schemeClr val="accent3"/>
            </a:solidFill>
            <a:prstDash val="solid"/>
            <a:round/>
            <a:headEnd type="none" w="med" len="med"/>
            <a:tailEnd type="stealth" w="lg" len="lg"/>
          </a:ln>
          <a:effectLst/>
        </p:spPr>
        <p:txBody>
          <a:bodyPr>
            <a:prstTxWarp prst="textNoShape">
              <a:avLst/>
            </a:prstTxWarp>
          </a:bodyPr>
          <a:lstStyle/>
          <a:p>
            <a:endParaRPr lang="en-US"/>
          </a:p>
        </p:txBody>
      </p:sp>
      <p:sp>
        <p:nvSpPr>
          <p:cNvPr id="27" name="Freeform 26"/>
          <p:cNvSpPr>
            <a:spLocks/>
          </p:cNvSpPr>
          <p:nvPr/>
        </p:nvSpPr>
        <p:spPr bwMode="auto">
          <a:xfrm>
            <a:off x="7490964" y="3657600"/>
            <a:ext cx="406400" cy="651443"/>
          </a:xfrm>
          <a:custGeom>
            <a:avLst/>
            <a:gdLst/>
            <a:ahLst/>
            <a:cxnLst>
              <a:cxn ang="0">
                <a:pos x="0" y="480"/>
              </a:cxn>
              <a:cxn ang="0">
                <a:pos x="240" y="240"/>
              </a:cxn>
              <a:cxn ang="0">
                <a:pos x="96" y="0"/>
              </a:cxn>
            </a:cxnLst>
            <a:rect l="0" t="0" r="r" b="b"/>
            <a:pathLst>
              <a:path w="256" h="480">
                <a:moveTo>
                  <a:pt x="0" y="480"/>
                </a:moveTo>
                <a:cubicBezTo>
                  <a:pt x="112" y="400"/>
                  <a:pt x="224" y="320"/>
                  <a:pt x="240" y="240"/>
                </a:cubicBezTo>
                <a:cubicBezTo>
                  <a:pt x="256" y="160"/>
                  <a:pt x="176" y="80"/>
                  <a:pt x="96" y="0"/>
                </a:cubicBezTo>
              </a:path>
            </a:pathLst>
          </a:custGeom>
          <a:noFill/>
          <a:ln w="38100" cap="flat" cmpd="sng">
            <a:solidFill>
              <a:schemeClr val="accent3"/>
            </a:solidFill>
            <a:prstDash val="solid"/>
            <a:round/>
            <a:headEnd type="none" w="med" len="med"/>
            <a:tailEnd type="stealth" w="lg" len="lg"/>
          </a:ln>
          <a:effectLst/>
        </p:spPr>
        <p:txBody>
          <a:bodyPr>
            <a:prstTxWarp prst="textNoShape">
              <a:avLst/>
            </a:prstTxWarp>
          </a:bodyPr>
          <a:lstStyle/>
          <a:p>
            <a:endParaRPr lang="en-US"/>
          </a:p>
        </p:txBody>
      </p:sp>
      <p:pic>
        <p:nvPicPr>
          <p:cNvPr id="28"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23891" y="2896469"/>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8403" y="3351638"/>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8471" y="4147995"/>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5671" y="5325209"/>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47053" y="5748195"/>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0659" y="3771614"/>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3" descr="D:\Classes\CS 4700\assets\Email-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70927" y="1998779"/>
            <a:ext cx="558800" cy="558800"/>
          </a:xfrm>
          <a:prstGeom prst="rect">
            <a:avLst/>
          </a:prstGeom>
          <a:noFill/>
          <a:extLst>
            <a:ext uri="{909E8E84-426E-40dd-AFC4-6F175D3DCCD1}">
              <a14:hiddenFill xmlns:a14="http://schemas.microsoft.com/office/drawing/2010/main" xmlns="">
                <a:solidFill>
                  <a:srgbClr val="FFFFFF"/>
                </a:solidFill>
              </a14:hiddenFill>
            </a:ext>
          </a:extLst>
        </p:spPr>
      </p:pic>
      <p:sp>
        <p:nvSpPr>
          <p:cNvPr id="36" name="TextBox 35"/>
          <p:cNvSpPr txBox="1"/>
          <p:nvPr/>
        </p:nvSpPr>
        <p:spPr>
          <a:xfrm>
            <a:off x="9632652" y="2426703"/>
            <a:ext cx="1004570" cy="369332"/>
          </a:xfrm>
          <a:prstGeom prst="rect">
            <a:avLst/>
          </a:prstGeom>
          <a:noFill/>
        </p:spPr>
        <p:txBody>
          <a:bodyPr wrap="none" rtlCol="0">
            <a:spAutoFit/>
          </a:bodyPr>
          <a:lstStyle/>
          <a:p>
            <a:r>
              <a:rPr lang="en-US" dirty="0"/>
              <a:t>To: 1110</a:t>
            </a:r>
          </a:p>
        </p:txBody>
      </p:sp>
      <p:sp>
        <p:nvSpPr>
          <p:cNvPr id="37" name="Oval 36"/>
          <p:cNvSpPr/>
          <p:nvPr/>
        </p:nvSpPr>
        <p:spPr>
          <a:xfrm>
            <a:off x="7832280" y="3004458"/>
            <a:ext cx="185057" cy="1850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2" descr="D:\Classes\CS 4700\assets\usa.jpg"/>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11618" t="14869" r="-957" b="11154"/>
          <a:stretch/>
        </p:blipFill>
        <p:spPr bwMode="auto">
          <a:xfrm>
            <a:off x="1618894" y="2667001"/>
            <a:ext cx="5068519" cy="3161011"/>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2963" y="4213718"/>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48"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4705" y="5281183"/>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53"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7186" y="4550879"/>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56"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6943" y="3733459"/>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57"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4705" y="3219935"/>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58"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7187" y="3557095"/>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62" name="Picture 3" descr="D:\Classes\CS 4700\assets\Email-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7868" y="3454059"/>
            <a:ext cx="558800" cy="558800"/>
          </a:xfrm>
          <a:prstGeom prst="rect">
            <a:avLst/>
          </a:prstGeom>
          <a:noFill/>
          <a:extLst>
            <a:ext uri="{909E8E84-426E-40dd-AFC4-6F175D3DCCD1}">
              <a14:hiddenFill xmlns:a14="http://schemas.microsoft.com/office/drawing/2010/main" xmlns="">
                <a:solidFill>
                  <a:srgbClr val="FFFFFF"/>
                </a:solidFill>
              </a14:hiddenFill>
            </a:ext>
          </a:extLst>
        </p:spPr>
      </p:pic>
      <p:sp>
        <p:nvSpPr>
          <p:cNvPr id="63" name="TextBox 62"/>
          <p:cNvSpPr txBox="1"/>
          <p:nvPr/>
        </p:nvSpPr>
        <p:spPr>
          <a:xfrm>
            <a:off x="1599595" y="3847609"/>
            <a:ext cx="1004570" cy="369332"/>
          </a:xfrm>
          <a:prstGeom prst="rect">
            <a:avLst/>
          </a:prstGeom>
          <a:noFill/>
        </p:spPr>
        <p:txBody>
          <a:bodyPr wrap="none" rtlCol="0">
            <a:spAutoFit/>
          </a:bodyPr>
          <a:lstStyle/>
          <a:p>
            <a:r>
              <a:rPr lang="en-US" dirty="0"/>
              <a:t>To: 1110</a:t>
            </a:r>
          </a:p>
        </p:txBody>
      </p:sp>
      <p:sp>
        <p:nvSpPr>
          <p:cNvPr id="64" name="TextBox 63"/>
          <p:cNvSpPr txBox="1"/>
          <p:nvPr/>
        </p:nvSpPr>
        <p:spPr>
          <a:xfrm>
            <a:off x="3591298" y="5628775"/>
            <a:ext cx="691215" cy="369332"/>
          </a:xfrm>
          <a:prstGeom prst="rect">
            <a:avLst/>
          </a:prstGeom>
          <a:noFill/>
        </p:spPr>
        <p:txBody>
          <a:bodyPr wrap="none" rtlCol="0">
            <a:spAutoFit/>
          </a:bodyPr>
          <a:lstStyle/>
          <a:p>
            <a:r>
              <a:rPr lang="en-US" dirty="0"/>
              <a:t>1010</a:t>
            </a:r>
          </a:p>
        </p:txBody>
      </p:sp>
      <p:sp>
        <p:nvSpPr>
          <p:cNvPr id="65" name="TextBox 64"/>
          <p:cNvSpPr txBox="1"/>
          <p:nvPr/>
        </p:nvSpPr>
        <p:spPr>
          <a:xfrm>
            <a:off x="5517623" y="4911941"/>
            <a:ext cx="691215" cy="369332"/>
          </a:xfrm>
          <a:prstGeom prst="rect">
            <a:avLst/>
          </a:prstGeom>
          <a:noFill/>
        </p:spPr>
        <p:txBody>
          <a:bodyPr wrap="none" rtlCol="0">
            <a:spAutoFit/>
          </a:bodyPr>
          <a:lstStyle/>
          <a:p>
            <a:r>
              <a:rPr lang="en-US" dirty="0"/>
              <a:t>1100</a:t>
            </a:r>
          </a:p>
        </p:txBody>
      </p:sp>
      <p:sp>
        <p:nvSpPr>
          <p:cNvPr id="66" name="TextBox 65"/>
          <p:cNvSpPr txBox="1"/>
          <p:nvPr/>
        </p:nvSpPr>
        <p:spPr>
          <a:xfrm>
            <a:off x="3591298" y="2917948"/>
            <a:ext cx="691215" cy="369332"/>
          </a:xfrm>
          <a:prstGeom prst="rect">
            <a:avLst/>
          </a:prstGeom>
          <a:noFill/>
        </p:spPr>
        <p:txBody>
          <a:bodyPr wrap="none" rtlCol="0">
            <a:spAutoFit/>
          </a:bodyPr>
          <a:lstStyle/>
          <a:p>
            <a:r>
              <a:rPr lang="en-US" dirty="0"/>
              <a:t>1101</a:t>
            </a:r>
          </a:p>
        </p:txBody>
      </p:sp>
      <p:cxnSp>
        <p:nvCxnSpPr>
          <p:cNvPr id="72" name="Curved Connector 71"/>
          <p:cNvCxnSpPr>
            <a:stCxn id="39" idx="3"/>
            <a:endCxn id="48" idx="0"/>
          </p:cNvCxnSpPr>
          <p:nvPr/>
        </p:nvCxnSpPr>
        <p:spPr>
          <a:xfrm>
            <a:off x="2073777" y="4409124"/>
            <a:ext cx="1866335" cy="872059"/>
          </a:xfrm>
          <a:prstGeom prst="curvedConnector2">
            <a:avLst/>
          </a:prstGeom>
          <a:ln w="57150">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Curved Connector 78"/>
          <p:cNvCxnSpPr>
            <a:stCxn id="48" idx="0"/>
            <a:endCxn id="53" idx="1"/>
          </p:cNvCxnSpPr>
          <p:nvPr/>
        </p:nvCxnSpPr>
        <p:spPr>
          <a:xfrm rot="5400000" flipH="1" flipV="1">
            <a:off x="4531201" y="4155197"/>
            <a:ext cx="534897" cy="1717075"/>
          </a:xfrm>
          <a:prstGeom prst="curvedConnector2">
            <a:avLst/>
          </a:prstGeom>
          <a:ln w="57150">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Curved Connector 81"/>
          <p:cNvCxnSpPr>
            <a:stCxn id="53" idx="0"/>
            <a:endCxn id="57" idx="2"/>
          </p:cNvCxnSpPr>
          <p:nvPr/>
        </p:nvCxnSpPr>
        <p:spPr>
          <a:xfrm rot="16200000" flipV="1">
            <a:off x="4426286" y="3124573"/>
            <a:ext cx="940132" cy="1912481"/>
          </a:xfrm>
          <a:prstGeom prst="curvedConnector3">
            <a:avLst>
              <a:gd name="adj1" fmla="val 50000"/>
            </a:avLst>
          </a:prstGeom>
          <a:ln w="57150">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2" name="TextBox 151"/>
          <p:cNvSpPr txBox="1"/>
          <p:nvPr/>
        </p:nvSpPr>
        <p:spPr>
          <a:xfrm>
            <a:off x="1529610" y="4583745"/>
            <a:ext cx="691215" cy="369332"/>
          </a:xfrm>
          <a:prstGeom prst="rect">
            <a:avLst/>
          </a:prstGeom>
          <a:noFill/>
        </p:spPr>
        <p:txBody>
          <a:bodyPr wrap="none" rtlCol="0">
            <a:spAutoFit/>
          </a:bodyPr>
          <a:lstStyle/>
          <a:p>
            <a:r>
              <a:rPr lang="en-US" dirty="0"/>
              <a:t>0010</a:t>
            </a:r>
          </a:p>
        </p:txBody>
      </p:sp>
    </p:spTree>
    <p:extLst>
      <p:ext uri="{BB962C8B-B14F-4D97-AF65-F5344CB8AC3E}">
        <p14:creationId xmlns:p14="http://schemas.microsoft.com/office/powerpoint/2010/main" val="428438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ppt_x</p:attrName>
                                        </p:attrNameLst>
                                      </p:cBhvr>
                                      <p:tavLst>
                                        <p:tav tm="0">
                                          <p:val>
                                            <p:strVal val="#ppt_x"/>
                                          </p:val>
                                        </p:tav>
                                        <p:tav tm="100000">
                                          <p:val>
                                            <p:strVal val="#ppt_x"/>
                                          </p:val>
                                        </p:tav>
                                      </p:tavLst>
                                    </p:anim>
                                    <p:anim calcmode="lin" valueType="num">
                                      <p:cBhvr>
                                        <p:cTn id="9" dur="5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anim calcmode="lin" valueType="num">
                                      <p:cBhvr>
                                        <p:cTn id="13" dur="500" fill="hold"/>
                                        <p:tgtEl>
                                          <p:spTgt spid="35"/>
                                        </p:tgtEl>
                                        <p:attrNameLst>
                                          <p:attrName>ppt_x</p:attrName>
                                        </p:attrNameLst>
                                      </p:cBhvr>
                                      <p:tavLst>
                                        <p:tav tm="0">
                                          <p:val>
                                            <p:strVal val="#ppt_x"/>
                                          </p:val>
                                        </p:tav>
                                        <p:tav tm="100000">
                                          <p:val>
                                            <p:strVal val="#ppt_x"/>
                                          </p:val>
                                        </p:tav>
                                      </p:tavLst>
                                    </p:anim>
                                    <p:anim calcmode="lin" valueType="num">
                                      <p:cBhvr>
                                        <p:cTn id="14" dur="5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500"/>
                                        <p:tgtEl>
                                          <p:spTgt spid="63"/>
                                        </p:tgtEl>
                                      </p:cBhvr>
                                    </p:animEffect>
                                    <p:anim calcmode="lin" valueType="num">
                                      <p:cBhvr>
                                        <p:cTn id="18" dur="500" fill="hold"/>
                                        <p:tgtEl>
                                          <p:spTgt spid="63"/>
                                        </p:tgtEl>
                                        <p:attrNameLst>
                                          <p:attrName>ppt_x</p:attrName>
                                        </p:attrNameLst>
                                      </p:cBhvr>
                                      <p:tavLst>
                                        <p:tav tm="0">
                                          <p:val>
                                            <p:strVal val="#ppt_x"/>
                                          </p:val>
                                        </p:tav>
                                        <p:tav tm="100000">
                                          <p:val>
                                            <p:strVal val="#ppt_x"/>
                                          </p:val>
                                        </p:tav>
                                      </p:tavLst>
                                    </p:anim>
                                    <p:anim calcmode="lin" valueType="num">
                                      <p:cBhvr>
                                        <p:cTn id="19" dur="500" fill="hold"/>
                                        <p:tgtEl>
                                          <p:spTgt spid="6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500"/>
                                        <p:tgtEl>
                                          <p:spTgt spid="62"/>
                                        </p:tgtEl>
                                      </p:cBhvr>
                                    </p:animEffect>
                                    <p:anim calcmode="lin" valueType="num">
                                      <p:cBhvr>
                                        <p:cTn id="23" dur="500" fill="hold"/>
                                        <p:tgtEl>
                                          <p:spTgt spid="62"/>
                                        </p:tgtEl>
                                        <p:attrNameLst>
                                          <p:attrName>ppt_x</p:attrName>
                                        </p:attrNameLst>
                                      </p:cBhvr>
                                      <p:tavLst>
                                        <p:tav tm="0">
                                          <p:val>
                                            <p:strVal val="#ppt_x"/>
                                          </p:val>
                                        </p:tav>
                                        <p:tav tm="100000">
                                          <p:val>
                                            <p:strVal val="#ppt_x"/>
                                          </p:val>
                                        </p:tav>
                                      </p:tavLst>
                                    </p:anim>
                                    <p:anim calcmode="lin" valueType="num">
                                      <p:cBhvr>
                                        <p:cTn id="24" dur="500" fill="hold"/>
                                        <p:tgtEl>
                                          <p:spTgt spid="62"/>
                                        </p:tgtEl>
                                        <p:attrNameLst>
                                          <p:attrName>ppt_y</p:attrName>
                                        </p:attrNameLst>
                                      </p:cBhvr>
                                      <p:tavLst>
                                        <p:tav tm="0">
                                          <p:val>
                                            <p:strVal val="#ppt_y+.1"/>
                                          </p:val>
                                        </p:tav>
                                        <p:tav tm="100000">
                                          <p:val>
                                            <p:strVal val="#ppt_y"/>
                                          </p:val>
                                        </p:tav>
                                      </p:tavLst>
                                    </p:anim>
                                  </p:childTnLst>
                                </p:cTn>
                              </p:par>
                            </p:childTnLst>
                          </p:cTn>
                        </p:par>
                        <p:par>
                          <p:cTn id="25" fill="hold">
                            <p:stCondLst>
                              <p:cond delay="500"/>
                            </p:stCondLst>
                            <p:childTnLst>
                              <p:par>
                                <p:cTn id="26" presetID="16" presetClass="entr" presetSubtype="21"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barn(inVertical)">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up)">
                                      <p:cBhvr>
                                        <p:cTn id="33" dur="500"/>
                                        <p:tgtEl>
                                          <p:spTgt spid="25"/>
                                        </p:tgtEl>
                                      </p:cBhvr>
                                    </p:animEffect>
                                  </p:childTnLst>
                                </p:cTn>
                              </p:par>
                              <p:par>
                                <p:cTn id="34" presetID="22" presetClass="entr" presetSubtype="8" fill="hold" nodeType="withEffect">
                                  <p:stCondLst>
                                    <p:cond delay="0"/>
                                  </p:stCondLst>
                                  <p:childTnLst>
                                    <p:set>
                                      <p:cBhvr>
                                        <p:cTn id="35" dur="1" fill="hold">
                                          <p:stCondLst>
                                            <p:cond delay="0"/>
                                          </p:stCondLst>
                                        </p:cTn>
                                        <p:tgtEl>
                                          <p:spTgt spid="72"/>
                                        </p:tgtEl>
                                        <p:attrNameLst>
                                          <p:attrName>style.visibility</p:attrName>
                                        </p:attrNameLst>
                                      </p:cBhvr>
                                      <p:to>
                                        <p:strVal val="visible"/>
                                      </p:to>
                                    </p:set>
                                    <p:animEffect transition="in" filter="wipe(left)">
                                      <p:cBhvr>
                                        <p:cTn id="36" dur="500"/>
                                        <p:tgtEl>
                                          <p:spTgt spid="7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par>
                                <p:cTn id="42" presetID="22" presetClass="entr" presetSubtype="8" fill="hold" nodeType="with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wipe(left)">
                                      <p:cBhvr>
                                        <p:cTn id="44" dur="500"/>
                                        <p:tgtEl>
                                          <p:spTgt spid="7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down)">
                                      <p:cBhvr>
                                        <p:cTn id="49" dur="500"/>
                                        <p:tgtEl>
                                          <p:spTgt spid="27"/>
                                        </p:tgtEl>
                                      </p:cBhvr>
                                    </p:animEffect>
                                  </p:childTnLst>
                                </p:cTn>
                              </p:par>
                              <p:par>
                                <p:cTn id="50" presetID="22" presetClass="entr" presetSubtype="4"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down)">
                                      <p:cBhvr>
                                        <p:cTn id="52"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36" grpId="0"/>
      <p:bldP spid="37" grpId="0" animBg="1"/>
      <p:bldP spid="6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Tapestry/Pastry Routing Tables</a:t>
            </a:r>
          </a:p>
        </p:txBody>
      </p:sp>
      <p:sp>
        <p:nvSpPr>
          <p:cNvPr id="4" name="Content Placeholder 3"/>
          <p:cNvSpPr>
            <a:spLocks noGrp="1"/>
          </p:cNvSpPr>
          <p:nvPr>
            <p:ph idx="1"/>
          </p:nvPr>
        </p:nvSpPr>
        <p:spPr/>
        <p:txBody>
          <a:bodyPr/>
          <a:lstStyle/>
          <a:p>
            <a:r>
              <a:rPr lang="en-US" dirty="0"/>
              <a:t>Incremental prefix routing</a:t>
            </a:r>
          </a:p>
          <a:p>
            <a:r>
              <a:rPr lang="en-US" dirty="0"/>
              <a:t>How big is the routing table?</a:t>
            </a:r>
          </a:p>
          <a:p>
            <a:pPr lvl="1"/>
            <a:r>
              <a:rPr lang="en-US" dirty="0"/>
              <a:t>Keep </a:t>
            </a:r>
            <a:r>
              <a:rPr lang="en-US" i="1" dirty="0"/>
              <a:t>b-1</a:t>
            </a:r>
            <a:r>
              <a:rPr lang="en-US" dirty="0"/>
              <a:t> hosts at each prefix digit</a:t>
            </a:r>
          </a:p>
          <a:p>
            <a:pPr lvl="1"/>
            <a:r>
              <a:rPr lang="en-US" i="1" dirty="0"/>
              <a:t>b</a:t>
            </a:r>
            <a:r>
              <a:rPr lang="en-US" dirty="0"/>
              <a:t> is the base of the prefix</a:t>
            </a:r>
          </a:p>
          <a:p>
            <a:pPr lvl="1"/>
            <a:r>
              <a:rPr lang="en-US" dirty="0"/>
              <a:t>Total size: </a:t>
            </a:r>
            <a:r>
              <a:rPr lang="en-US" i="1" dirty="0"/>
              <a:t>b * </a:t>
            </a:r>
            <a:r>
              <a:rPr lang="en-US" i="1" dirty="0" err="1"/>
              <a:t>log</a:t>
            </a:r>
            <a:r>
              <a:rPr lang="en-US" i="1" baseline="-25000" dirty="0" err="1"/>
              <a:t>b</a:t>
            </a:r>
            <a:r>
              <a:rPr lang="en-US" i="1" dirty="0"/>
              <a:t> n</a:t>
            </a:r>
          </a:p>
          <a:p>
            <a:r>
              <a:rPr lang="en-US" i="1" dirty="0" err="1"/>
              <a:t>log</a:t>
            </a:r>
            <a:r>
              <a:rPr lang="en-US" i="1" baseline="-25000" dirty="0" err="1"/>
              <a:t>b</a:t>
            </a:r>
            <a:r>
              <a:rPr lang="en-US" i="1" dirty="0"/>
              <a:t> n</a:t>
            </a:r>
            <a:r>
              <a:rPr lang="en-US" dirty="0"/>
              <a:t> hops to any destination</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48</a:t>
            </a:fld>
            <a:endParaRPr lang="en-US" dirty="0"/>
          </a:p>
        </p:txBody>
      </p:sp>
      <p:sp>
        <p:nvSpPr>
          <p:cNvPr id="5" name="Oval 4"/>
          <p:cNvSpPr>
            <a:spLocks noChangeArrowheads="1"/>
          </p:cNvSpPr>
          <p:nvPr/>
        </p:nvSpPr>
        <p:spPr bwMode="auto">
          <a:xfrm>
            <a:off x="7086600" y="2667000"/>
            <a:ext cx="3124200" cy="3352800"/>
          </a:xfrm>
          <a:prstGeom prst="ellipse">
            <a:avLst/>
          </a:prstGeom>
          <a:noFill/>
          <a:ln w="28575">
            <a:solidFill>
              <a:schemeClr val="tx2"/>
            </a:solidFill>
            <a:round/>
            <a:headEnd/>
            <a:tailEnd/>
          </a:ln>
          <a:effectLst/>
        </p:spPr>
        <p:txBody>
          <a:bodyPr wrap="none" anchor="ctr">
            <a:prstTxWarp prst="textNoShape">
              <a:avLst/>
            </a:prstTxWarp>
          </a:bodyPr>
          <a:lstStyle/>
          <a:p>
            <a:pPr algn="ctr"/>
            <a:endParaRPr lang="en-US" sz="2400">
              <a:solidFill>
                <a:schemeClr val="tx2"/>
              </a:solidFill>
              <a:latin typeface="Tahoma" charset="0"/>
            </a:endParaRPr>
          </a:p>
        </p:txBody>
      </p:sp>
      <p:sp>
        <p:nvSpPr>
          <p:cNvPr id="6" name="Text Box 5"/>
          <p:cNvSpPr txBox="1">
            <a:spLocks noChangeArrowheads="1"/>
          </p:cNvSpPr>
          <p:nvPr/>
        </p:nvSpPr>
        <p:spPr bwMode="auto">
          <a:xfrm>
            <a:off x="8509000" y="2800349"/>
            <a:ext cx="332142" cy="369332"/>
          </a:xfrm>
          <a:prstGeom prst="rect">
            <a:avLst/>
          </a:prstGeom>
          <a:noFill/>
          <a:ln w="9525">
            <a:noFill/>
            <a:miter lim="800000"/>
            <a:headEnd/>
            <a:tailEnd/>
          </a:ln>
          <a:effectLst/>
        </p:spPr>
        <p:txBody>
          <a:bodyPr wrap="none">
            <a:prstTxWarp prst="textNoShape">
              <a:avLst/>
            </a:prstTxWarp>
            <a:spAutoFit/>
          </a:bodyPr>
          <a:lstStyle/>
          <a:p>
            <a:r>
              <a:rPr lang="en-US" b="1">
                <a:solidFill>
                  <a:schemeClr val="tx2"/>
                </a:solidFill>
                <a:latin typeface="Tahoma" charset="0"/>
              </a:rPr>
              <a:t>0</a:t>
            </a:r>
          </a:p>
        </p:txBody>
      </p:sp>
      <p:sp>
        <p:nvSpPr>
          <p:cNvPr id="7" name="Text Box 6"/>
          <p:cNvSpPr txBox="1">
            <a:spLocks noChangeArrowheads="1"/>
          </p:cNvSpPr>
          <p:nvPr/>
        </p:nvSpPr>
        <p:spPr bwMode="auto">
          <a:xfrm>
            <a:off x="8229602" y="5543549"/>
            <a:ext cx="774571" cy="369332"/>
          </a:xfrm>
          <a:prstGeom prst="rect">
            <a:avLst/>
          </a:prstGeom>
          <a:noFill/>
          <a:ln w="9525">
            <a:noFill/>
            <a:miter lim="800000"/>
            <a:headEnd/>
            <a:tailEnd/>
          </a:ln>
          <a:effectLst/>
        </p:spPr>
        <p:txBody>
          <a:bodyPr wrap="none">
            <a:prstTxWarp prst="textNoShape">
              <a:avLst/>
            </a:prstTxWarp>
            <a:spAutoFit/>
          </a:bodyPr>
          <a:lstStyle/>
          <a:p>
            <a:r>
              <a:rPr lang="en-US" b="1">
                <a:solidFill>
                  <a:schemeClr val="tx2"/>
                </a:solidFill>
                <a:latin typeface="Tahoma" charset="0"/>
              </a:rPr>
              <a:t>1000</a:t>
            </a:r>
          </a:p>
        </p:txBody>
      </p:sp>
      <p:sp>
        <p:nvSpPr>
          <p:cNvPr id="8" name="Text Box 7"/>
          <p:cNvSpPr txBox="1">
            <a:spLocks noChangeArrowheads="1"/>
          </p:cNvSpPr>
          <p:nvPr/>
        </p:nvSpPr>
        <p:spPr bwMode="auto">
          <a:xfrm>
            <a:off x="9355368" y="4143375"/>
            <a:ext cx="774571" cy="369332"/>
          </a:xfrm>
          <a:prstGeom prst="rect">
            <a:avLst/>
          </a:prstGeom>
          <a:noFill/>
          <a:ln w="9525">
            <a:noFill/>
            <a:miter lim="800000"/>
            <a:headEnd/>
            <a:tailEnd/>
          </a:ln>
          <a:effectLst/>
        </p:spPr>
        <p:txBody>
          <a:bodyPr wrap="none">
            <a:prstTxWarp prst="textNoShape">
              <a:avLst/>
            </a:prstTxWarp>
            <a:spAutoFit/>
          </a:bodyPr>
          <a:lstStyle/>
          <a:p>
            <a:r>
              <a:rPr lang="en-US" b="1">
                <a:solidFill>
                  <a:schemeClr val="tx2"/>
                </a:solidFill>
                <a:latin typeface="Tahoma" charset="0"/>
              </a:rPr>
              <a:t>0100</a:t>
            </a:r>
          </a:p>
        </p:txBody>
      </p:sp>
      <p:sp>
        <p:nvSpPr>
          <p:cNvPr id="9" name="Text Box 8"/>
          <p:cNvSpPr txBox="1">
            <a:spLocks noChangeArrowheads="1"/>
          </p:cNvSpPr>
          <p:nvPr/>
        </p:nvSpPr>
        <p:spPr bwMode="auto">
          <a:xfrm>
            <a:off x="9137652" y="3200400"/>
            <a:ext cx="774571" cy="369332"/>
          </a:xfrm>
          <a:prstGeom prst="rect">
            <a:avLst/>
          </a:prstGeom>
          <a:noFill/>
          <a:ln w="9525">
            <a:noFill/>
            <a:miter lim="800000"/>
            <a:headEnd/>
            <a:tailEnd/>
          </a:ln>
          <a:effectLst/>
        </p:spPr>
        <p:txBody>
          <a:bodyPr wrap="none">
            <a:prstTxWarp prst="textNoShape">
              <a:avLst/>
            </a:prstTxWarp>
            <a:spAutoFit/>
          </a:bodyPr>
          <a:lstStyle/>
          <a:p>
            <a:r>
              <a:rPr lang="en-US" b="1">
                <a:solidFill>
                  <a:schemeClr val="tx2"/>
                </a:solidFill>
                <a:latin typeface="Tahoma" charset="0"/>
              </a:rPr>
              <a:t>0010</a:t>
            </a:r>
          </a:p>
        </p:txBody>
      </p:sp>
      <p:sp>
        <p:nvSpPr>
          <p:cNvPr id="10" name="Line 9"/>
          <p:cNvSpPr>
            <a:spLocks noChangeShapeType="1"/>
          </p:cNvSpPr>
          <p:nvPr/>
        </p:nvSpPr>
        <p:spPr bwMode="auto">
          <a:xfrm>
            <a:off x="8667751" y="2667000"/>
            <a:ext cx="0" cy="152400"/>
          </a:xfrm>
          <a:prstGeom prst="line">
            <a:avLst/>
          </a:prstGeom>
          <a:noFill/>
          <a:ln w="38100">
            <a:solidFill>
              <a:schemeClr val="tx2"/>
            </a:solidFill>
            <a:round/>
            <a:headEnd/>
            <a:tailEnd/>
          </a:ln>
          <a:effectLst/>
        </p:spPr>
        <p:txBody>
          <a:bodyPr wrap="none">
            <a:prstTxWarp prst="textNoShape">
              <a:avLst/>
            </a:prstTxWarp>
          </a:bodyPr>
          <a:lstStyle/>
          <a:p>
            <a:endParaRPr lang="en-US"/>
          </a:p>
        </p:txBody>
      </p:sp>
      <p:sp>
        <p:nvSpPr>
          <p:cNvPr id="11" name="Text Box 10"/>
          <p:cNvSpPr txBox="1">
            <a:spLocks noChangeArrowheads="1"/>
          </p:cNvSpPr>
          <p:nvPr/>
        </p:nvSpPr>
        <p:spPr bwMode="auto">
          <a:xfrm>
            <a:off x="7566026" y="3181349"/>
            <a:ext cx="774571" cy="369332"/>
          </a:xfrm>
          <a:prstGeom prst="rect">
            <a:avLst/>
          </a:prstGeom>
          <a:noFill/>
          <a:ln w="9525">
            <a:noFill/>
            <a:miter lim="800000"/>
            <a:headEnd/>
            <a:tailEnd/>
          </a:ln>
          <a:effectLst/>
        </p:spPr>
        <p:txBody>
          <a:bodyPr wrap="none">
            <a:prstTxWarp prst="textNoShape">
              <a:avLst/>
            </a:prstTxWarp>
            <a:spAutoFit/>
          </a:bodyPr>
          <a:lstStyle/>
          <a:p>
            <a:r>
              <a:rPr lang="en-US" b="1">
                <a:solidFill>
                  <a:schemeClr val="tx2"/>
                </a:solidFill>
                <a:latin typeface="Tahoma" charset="0"/>
              </a:rPr>
              <a:t>1110</a:t>
            </a:r>
          </a:p>
        </p:txBody>
      </p:sp>
      <p:sp>
        <p:nvSpPr>
          <p:cNvPr id="12" name="Text Box 11"/>
          <p:cNvSpPr txBox="1">
            <a:spLocks noChangeArrowheads="1"/>
          </p:cNvSpPr>
          <p:nvPr/>
        </p:nvSpPr>
        <p:spPr bwMode="auto">
          <a:xfrm>
            <a:off x="7215190" y="4162425"/>
            <a:ext cx="774571" cy="369332"/>
          </a:xfrm>
          <a:prstGeom prst="rect">
            <a:avLst/>
          </a:prstGeom>
          <a:noFill/>
          <a:ln w="9525">
            <a:noFill/>
            <a:miter lim="800000"/>
            <a:headEnd/>
            <a:tailEnd/>
          </a:ln>
          <a:effectLst/>
        </p:spPr>
        <p:txBody>
          <a:bodyPr wrap="none">
            <a:prstTxWarp prst="textNoShape">
              <a:avLst/>
            </a:prstTxWarp>
            <a:spAutoFit/>
          </a:bodyPr>
          <a:lstStyle/>
          <a:p>
            <a:r>
              <a:rPr lang="en-US" b="1">
                <a:solidFill>
                  <a:schemeClr val="tx2"/>
                </a:solidFill>
                <a:latin typeface="Tahoma" charset="0"/>
              </a:rPr>
              <a:t>1100</a:t>
            </a:r>
          </a:p>
        </p:txBody>
      </p:sp>
      <p:sp>
        <p:nvSpPr>
          <p:cNvPr id="13" name="Text Box 12"/>
          <p:cNvSpPr txBox="1">
            <a:spLocks noChangeArrowheads="1"/>
          </p:cNvSpPr>
          <p:nvPr/>
        </p:nvSpPr>
        <p:spPr bwMode="auto">
          <a:xfrm>
            <a:off x="7537452" y="5043488"/>
            <a:ext cx="774571" cy="369332"/>
          </a:xfrm>
          <a:prstGeom prst="rect">
            <a:avLst/>
          </a:prstGeom>
          <a:noFill/>
          <a:ln w="9525">
            <a:noFill/>
            <a:miter lim="800000"/>
            <a:headEnd/>
            <a:tailEnd/>
          </a:ln>
          <a:effectLst/>
        </p:spPr>
        <p:txBody>
          <a:bodyPr wrap="none">
            <a:prstTxWarp prst="textNoShape">
              <a:avLst/>
            </a:prstTxWarp>
            <a:spAutoFit/>
          </a:bodyPr>
          <a:lstStyle/>
          <a:p>
            <a:r>
              <a:rPr lang="en-US" b="1" dirty="0">
                <a:solidFill>
                  <a:schemeClr val="tx2"/>
                </a:solidFill>
                <a:latin typeface="Tahoma" charset="0"/>
              </a:rPr>
              <a:t>1010</a:t>
            </a:r>
          </a:p>
        </p:txBody>
      </p:sp>
      <p:sp>
        <p:nvSpPr>
          <p:cNvPr id="14" name="Text Box 13"/>
          <p:cNvSpPr txBox="1">
            <a:spLocks noChangeArrowheads="1"/>
          </p:cNvSpPr>
          <p:nvPr/>
        </p:nvSpPr>
        <p:spPr bwMode="auto">
          <a:xfrm>
            <a:off x="9207502" y="5105400"/>
            <a:ext cx="774571" cy="369332"/>
          </a:xfrm>
          <a:prstGeom prst="rect">
            <a:avLst/>
          </a:prstGeom>
          <a:noFill/>
          <a:ln w="9525">
            <a:noFill/>
            <a:miter lim="800000"/>
            <a:headEnd/>
            <a:tailEnd/>
          </a:ln>
          <a:effectLst/>
        </p:spPr>
        <p:txBody>
          <a:bodyPr wrap="none">
            <a:prstTxWarp prst="textNoShape">
              <a:avLst/>
            </a:prstTxWarp>
            <a:spAutoFit/>
          </a:bodyPr>
          <a:lstStyle/>
          <a:p>
            <a:r>
              <a:rPr lang="en-US" b="1">
                <a:solidFill>
                  <a:schemeClr val="tx2"/>
                </a:solidFill>
                <a:latin typeface="Tahoma" charset="0"/>
              </a:rPr>
              <a:t>0110</a:t>
            </a:r>
          </a:p>
        </p:txBody>
      </p:sp>
      <p:sp>
        <p:nvSpPr>
          <p:cNvPr id="15" name="Line 14"/>
          <p:cNvSpPr>
            <a:spLocks noChangeShapeType="1"/>
          </p:cNvSpPr>
          <p:nvPr/>
        </p:nvSpPr>
        <p:spPr bwMode="auto">
          <a:xfrm>
            <a:off x="8643939" y="5867400"/>
            <a:ext cx="0" cy="152400"/>
          </a:xfrm>
          <a:prstGeom prst="line">
            <a:avLst/>
          </a:prstGeom>
          <a:noFill/>
          <a:ln w="38100">
            <a:solidFill>
              <a:schemeClr val="tx2"/>
            </a:solidFill>
            <a:round/>
            <a:headEnd/>
            <a:tailEnd/>
          </a:ln>
          <a:effectLst/>
        </p:spPr>
        <p:txBody>
          <a:bodyPr wrap="none">
            <a:prstTxWarp prst="textNoShape">
              <a:avLst/>
            </a:prstTxWarp>
          </a:bodyPr>
          <a:lstStyle/>
          <a:p>
            <a:endParaRPr lang="en-US"/>
          </a:p>
        </p:txBody>
      </p:sp>
      <p:sp>
        <p:nvSpPr>
          <p:cNvPr id="16" name="Line 15"/>
          <p:cNvSpPr>
            <a:spLocks noChangeShapeType="1"/>
          </p:cNvSpPr>
          <p:nvPr/>
        </p:nvSpPr>
        <p:spPr bwMode="auto">
          <a:xfrm rot="-5326868">
            <a:off x="10133809" y="4261644"/>
            <a:ext cx="1588" cy="152400"/>
          </a:xfrm>
          <a:prstGeom prst="line">
            <a:avLst/>
          </a:prstGeom>
          <a:noFill/>
          <a:ln w="38100">
            <a:solidFill>
              <a:schemeClr val="tx2"/>
            </a:solidFill>
            <a:round/>
            <a:headEnd/>
            <a:tailEnd/>
          </a:ln>
          <a:effectLst/>
        </p:spPr>
        <p:txBody>
          <a:bodyPr wrap="none">
            <a:prstTxWarp prst="textNoShape">
              <a:avLst/>
            </a:prstTxWarp>
          </a:bodyPr>
          <a:lstStyle/>
          <a:p>
            <a:endParaRPr lang="en-US"/>
          </a:p>
        </p:txBody>
      </p:sp>
      <p:sp>
        <p:nvSpPr>
          <p:cNvPr id="17" name="Line 16"/>
          <p:cNvSpPr>
            <a:spLocks noChangeShapeType="1"/>
          </p:cNvSpPr>
          <p:nvPr/>
        </p:nvSpPr>
        <p:spPr bwMode="auto">
          <a:xfrm rot="-7652711">
            <a:off x="9652795" y="3091657"/>
            <a:ext cx="1587" cy="152400"/>
          </a:xfrm>
          <a:prstGeom prst="line">
            <a:avLst/>
          </a:prstGeom>
          <a:noFill/>
          <a:ln w="38100">
            <a:solidFill>
              <a:schemeClr val="tx2"/>
            </a:solidFill>
            <a:round/>
            <a:headEnd/>
            <a:tailEnd/>
          </a:ln>
          <a:effectLst/>
        </p:spPr>
        <p:txBody>
          <a:bodyPr wrap="none">
            <a:prstTxWarp prst="textNoShape">
              <a:avLst/>
            </a:prstTxWarp>
          </a:bodyPr>
          <a:lstStyle/>
          <a:p>
            <a:endParaRPr lang="en-US"/>
          </a:p>
        </p:txBody>
      </p:sp>
      <p:sp>
        <p:nvSpPr>
          <p:cNvPr id="19" name="Line 18"/>
          <p:cNvSpPr>
            <a:spLocks noChangeShapeType="1"/>
          </p:cNvSpPr>
          <p:nvPr/>
        </p:nvSpPr>
        <p:spPr bwMode="auto">
          <a:xfrm rot="-2252711">
            <a:off x="9675813" y="5410200"/>
            <a:ext cx="1587" cy="152400"/>
          </a:xfrm>
          <a:prstGeom prst="line">
            <a:avLst/>
          </a:prstGeom>
          <a:noFill/>
          <a:ln w="38100">
            <a:solidFill>
              <a:schemeClr val="tx2"/>
            </a:solidFill>
            <a:round/>
            <a:headEnd/>
            <a:tailEnd/>
          </a:ln>
          <a:effectLst/>
        </p:spPr>
        <p:txBody>
          <a:bodyPr wrap="none">
            <a:prstTxWarp prst="textNoShape">
              <a:avLst/>
            </a:prstTxWarp>
          </a:bodyPr>
          <a:lstStyle/>
          <a:p>
            <a:endParaRPr lang="en-US"/>
          </a:p>
        </p:txBody>
      </p:sp>
      <p:sp>
        <p:nvSpPr>
          <p:cNvPr id="20" name="Line 19"/>
          <p:cNvSpPr>
            <a:spLocks noChangeShapeType="1"/>
          </p:cNvSpPr>
          <p:nvPr/>
        </p:nvSpPr>
        <p:spPr bwMode="auto">
          <a:xfrm rot="-7652711">
            <a:off x="7619207" y="5409407"/>
            <a:ext cx="1587" cy="152400"/>
          </a:xfrm>
          <a:prstGeom prst="line">
            <a:avLst/>
          </a:prstGeom>
          <a:noFill/>
          <a:ln w="38100">
            <a:solidFill>
              <a:schemeClr val="tx2"/>
            </a:solidFill>
            <a:round/>
            <a:headEnd/>
            <a:tailEnd/>
          </a:ln>
          <a:effectLst/>
        </p:spPr>
        <p:txBody>
          <a:bodyPr wrap="none">
            <a:prstTxWarp prst="textNoShape">
              <a:avLst/>
            </a:prstTxWarp>
          </a:bodyPr>
          <a:lstStyle/>
          <a:p>
            <a:endParaRPr lang="en-US"/>
          </a:p>
        </p:txBody>
      </p:sp>
      <p:sp>
        <p:nvSpPr>
          <p:cNvPr id="21" name="Line 20"/>
          <p:cNvSpPr>
            <a:spLocks noChangeShapeType="1"/>
          </p:cNvSpPr>
          <p:nvPr/>
        </p:nvSpPr>
        <p:spPr bwMode="auto">
          <a:xfrm rot="-5326868">
            <a:off x="7162007" y="4267995"/>
            <a:ext cx="1588" cy="152400"/>
          </a:xfrm>
          <a:prstGeom prst="line">
            <a:avLst/>
          </a:prstGeom>
          <a:noFill/>
          <a:ln w="38100">
            <a:solidFill>
              <a:schemeClr val="tx2"/>
            </a:solidFill>
            <a:round/>
            <a:headEnd/>
            <a:tailEnd/>
          </a:ln>
          <a:effectLst/>
        </p:spPr>
        <p:txBody>
          <a:bodyPr wrap="none">
            <a:prstTxWarp prst="textNoShape">
              <a:avLst/>
            </a:prstTxWarp>
          </a:bodyPr>
          <a:lstStyle/>
          <a:p>
            <a:endParaRPr lang="en-US"/>
          </a:p>
        </p:txBody>
      </p:sp>
      <p:sp>
        <p:nvSpPr>
          <p:cNvPr id="22" name="Line 21"/>
          <p:cNvSpPr>
            <a:spLocks noChangeShapeType="1"/>
          </p:cNvSpPr>
          <p:nvPr/>
        </p:nvSpPr>
        <p:spPr bwMode="auto">
          <a:xfrm rot="-2252711">
            <a:off x="7651751" y="3076575"/>
            <a:ext cx="1588" cy="152400"/>
          </a:xfrm>
          <a:prstGeom prst="line">
            <a:avLst/>
          </a:prstGeom>
          <a:noFill/>
          <a:ln w="38100">
            <a:solidFill>
              <a:schemeClr val="tx2"/>
            </a:solidFill>
            <a:round/>
            <a:headEnd/>
            <a:tailEnd/>
          </a:ln>
          <a:effectLst/>
        </p:spPr>
        <p:txBody>
          <a:bodyPr wrap="none">
            <a:prstTxWarp prst="textNoShape">
              <a:avLst/>
            </a:prstTxWarp>
          </a:bodyPr>
          <a:lstStyle/>
          <a:p>
            <a:endParaRPr lang="en-US"/>
          </a:p>
        </p:txBody>
      </p:sp>
      <p:grpSp>
        <p:nvGrpSpPr>
          <p:cNvPr id="23" name="Group 22"/>
          <p:cNvGrpSpPr>
            <a:grpSpLocks/>
          </p:cNvGrpSpPr>
          <p:nvPr/>
        </p:nvGrpSpPr>
        <p:grpSpPr bwMode="auto">
          <a:xfrm>
            <a:off x="7086600" y="2667000"/>
            <a:ext cx="1600200" cy="3352800"/>
            <a:chOff x="3504" y="1680"/>
            <a:chExt cx="1008" cy="2112"/>
          </a:xfrm>
        </p:grpSpPr>
        <p:sp>
          <p:nvSpPr>
            <p:cNvPr id="24" name="Arc 23"/>
            <p:cNvSpPr>
              <a:spLocks/>
            </p:cNvSpPr>
            <p:nvPr/>
          </p:nvSpPr>
          <p:spPr bwMode="auto">
            <a:xfrm rot="-5400000">
              <a:off x="3480" y="1704"/>
              <a:ext cx="1056" cy="100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57150">
              <a:solidFill>
                <a:srgbClr val="0000FF"/>
              </a:solidFill>
              <a:round/>
              <a:headEnd/>
              <a:tailEnd/>
            </a:ln>
            <a:effectLst/>
          </p:spPr>
          <p:txBody>
            <a:bodyPr wrap="none" anchor="ctr">
              <a:prstTxWarp prst="textNoShape">
                <a:avLst/>
              </a:prstTxWarp>
            </a:bodyPr>
            <a:lstStyle/>
            <a:p>
              <a:endParaRPr lang="en-US"/>
            </a:p>
          </p:txBody>
        </p:sp>
        <p:sp>
          <p:nvSpPr>
            <p:cNvPr id="25" name="Arc 24"/>
            <p:cNvSpPr>
              <a:spLocks/>
            </p:cNvSpPr>
            <p:nvPr/>
          </p:nvSpPr>
          <p:spPr bwMode="auto">
            <a:xfrm rot="5400000" flipV="1">
              <a:off x="3480" y="2760"/>
              <a:ext cx="1056" cy="100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57150">
              <a:solidFill>
                <a:srgbClr val="0000FF"/>
              </a:solidFill>
              <a:round/>
              <a:headEnd/>
              <a:tailEnd/>
            </a:ln>
            <a:effectLst/>
          </p:spPr>
          <p:txBody>
            <a:bodyPr wrap="none" anchor="ctr">
              <a:prstTxWarp prst="textNoShape">
                <a:avLst/>
              </a:prstTxWarp>
            </a:bodyPr>
            <a:lstStyle/>
            <a:p>
              <a:endParaRPr lang="en-US"/>
            </a:p>
          </p:txBody>
        </p:sp>
      </p:grpSp>
      <p:sp>
        <p:nvSpPr>
          <p:cNvPr id="26" name="Arc 25"/>
          <p:cNvSpPr>
            <a:spLocks/>
          </p:cNvSpPr>
          <p:nvPr/>
        </p:nvSpPr>
        <p:spPr bwMode="auto">
          <a:xfrm rot="5400000" flipV="1">
            <a:off x="7124700" y="4381500"/>
            <a:ext cx="1600200" cy="1524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57150">
            <a:solidFill>
              <a:srgbClr val="008000"/>
            </a:solidFill>
            <a:round/>
            <a:headEnd/>
            <a:tailEnd/>
          </a:ln>
          <a:effectLst/>
        </p:spPr>
        <p:txBody>
          <a:bodyPr wrap="none" anchor="ctr">
            <a:prstTxWarp prst="textNoShape">
              <a:avLst/>
            </a:prstTxWarp>
          </a:bodyPr>
          <a:lstStyle/>
          <a:p>
            <a:endParaRPr lang="en-US"/>
          </a:p>
        </p:txBody>
      </p:sp>
      <p:sp>
        <p:nvSpPr>
          <p:cNvPr id="27" name="Arc 26"/>
          <p:cNvSpPr>
            <a:spLocks/>
          </p:cNvSpPr>
          <p:nvPr/>
        </p:nvSpPr>
        <p:spPr bwMode="auto">
          <a:xfrm rot="5400000" flipV="1">
            <a:off x="7425531" y="4160044"/>
            <a:ext cx="1074739" cy="1447800"/>
          </a:xfrm>
          <a:custGeom>
            <a:avLst/>
            <a:gdLst>
              <a:gd name="G0" fmla="+- 0 0 0"/>
              <a:gd name="G1" fmla="+- 21600 0 0"/>
              <a:gd name="G2" fmla="+- 21600 0 0"/>
              <a:gd name="T0" fmla="*/ 0 w 15230"/>
              <a:gd name="T1" fmla="*/ 0 h 21600"/>
              <a:gd name="T2" fmla="*/ 15230 w 15230"/>
              <a:gd name="T3" fmla="*/ 6283 h 21600"/>
              <a:gd name="T4" fmla="*/ 0 w 15230"/>
              <a:gd name="T5" fmla="*/ 21600 h 21600"/>
            </a:gdLst>
            <a:ahLst/>
            <a:cxnLst>
              <a:cxn ang="0">
                <a:pos x="T0" y="T1"/>
              </a:cxn>
              <a:cxn ang="0">
                <a:pos x="T2" y="T3"/>
              </a:cxn>
              <a:cxn ang="0">
                <a:pos x="T4" y="T5"/>
              </a:cxn>
            </a:cxnLst>
            <a:rect l="0" t="0" r="r" b="b"/>
            <a:pathLst>
              <a:path w="15230" h="21600" fill="none" extrusionOk="0">
                <a:moveTo>
                  <a:pt x="0" y="-1"/>
                </a:moveTo>
                <a:cubicBezTo>
                  <a:pt x="5707" y="-1"/>
                  <a:pt x="11182" y="2258"/>
                  <a:pt x="15229" y="6283"/>
                </a:cubicBezTo>
              </a:path>
              <a:path w="15230" h="21600" stroke="0" extrusionOk="0">
                <a:moveTo>
                  <a:pt x="0" y="-1"/>
                </a:moveTo>
                <a:cubicBezTo>
                  <a:pt x="5707" y="-1"/>
                  <a:pt x="11182" y="2258"/>
                  <a:pt x="15229" y="6283"/>
                </a:cubicBezTo>
                <a:lnTo>
                  <a:pt x="0" y="21600"/>
                </a:lnTo>
                <a:close/>
              </a:path>
            </a:pathLst>
          </a:custGeom>
          <a:noFill/>
          <a:ln w="57150">
            <a:solidFill>
              <a:srgbClr val="FF0000"/>
            </a:solidFill>
            <a:round/>
            <a:headEnd/>
            <a:tailEnd/>
          </a:ln>
          <a:effectLst/>
        </p:spPr>
        <p:txBody>
          <a:bodyPr wrap="none" anchor="ctr">
            <a:prstTxWarp prst="textNoShape">
              <a:avLst/>
            </a:prstTxWarp>
          </a:bodyPr>
          <a:lstStyle/>
          <a:p>
            <a:endParaRPr lang="en-US"/>
          </a:p>
        </p:txBody>
      </p:sp>
      <p:sp>
        <p:nvSpPr>
          <p:cNvPr id="28" name="Arc 27"/>
          <p:cNvSpPr>
            <a:spLocks/>
          </p:cNvSpPr>
          <p:nvPr/>
        </p:nvSpPr>
        <p:spPr bwMode="auto">
          <a:xfrm rot="-5400000">
            <a:off x="7124700" y="2781300"/>
            <a:ext cx="1600200" cy="1524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57150">
            <a:solidFill>
              <a:srgbClr val="008000"/>
            </a:solidFill>
            <a:prstDash val="dash"/>
            <a:round/>
            <a:headEnd/>
            <a:tailEnd/>
          </a:ln>
          <a:effectLst/>
        </p:spPr>
        <p:txBody>
          <a:bodyPr wrap="none" anchor="ctr">
            <a:prstTxWarp prst="textNoShape">
              <a:avLst/>
            </a:prstTxWarp>
          </a:bodyPr>
          <a:lstStyle/>
          <a:p>
            <a:endParaRPr lang="en-US"/>
          </a:p>
        </p:txBody>
      </p:sp>
      <p:grpSp>
        <p:nvGrpSpPr>
          <p:cNvPr id="29" name="Group 28"/>
          <p:cNvGrpSpPr>
            <a:grpSpLocks/>
          </p:cNvGrpSpPr>
          <p:nvPr/>
        </p:nvGrpSpPr>
        <p:grpSpPr bwMode="auto">
          <a:xfrm flipH="1">
            <a:off x="8686800" y="2667000"/>
            <a:ext cx="1524000" cy="3352800"/>
            <a:chOff x="3504" y="1680"/>
            <a:chExt cx="1008" cy="2112"/>
          </a:xfrm>
        </p:grpSpPr>
        <p:sp>
          <p:nvSpPr>
            <p:cNvPr id="30" name="Arc 29"/>
            <p:cNvSpPr>
              <a:spLocks/>
            </p:cNvSpPr>
            <p:nvPr/>
          </p:nvSpPr>
          <p:spPr bwMode="auto">
            <a:xfrm rot="-5400000">
              <a:off x="3480" y="1704"/>
              <a:ext cx="1056" cy="100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57150">
              <a:solidFill>
                <a:srgbClr val="0000FF"/>
              </a:solidFill>
              <a:prstDash val="dash"/>
              <a:round/>
              <a:headEnd/>
              <a:tailEnd/>
            </a:ln>
            <a:effectLst/>
          </p:spPr>
          <p:txBody>
            <a:bodyPr wrap="none" anchor="ctr">
              <a:prstTxWarp prst="textNoShape">
                <a:avLst/>
              </a:prstTxWarp>
            </a:bodyPr>
            <a:lstStyle/>
            <a:p>
              <a:endParaRPr lang="en-US"/>
            </a:p>
          </p:txBody>
        </p:sp>
        <p:sp>
          <p:nvSpPr>
            <p:cNvPr id="31" name="Arc 30"/>
            <p:cNvSpPr>
              <a:spLocks/>
            </p:cNvSpPr>
            <p:nvPr/>
          </p:nvSpPr>
          <p:spPr bwMode="auto">
            <a:xfrm rot="5400000" flipV="1">
              <a:off x="3480" y="2760"/>
              <a:ext cx="1056" cy="100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57150">
              <a:solidFill>
                <a:srgbClr val="0000FF"/>
              </a:solidFill>
              <a:prstDash val="dash"/>
              <a:round/>
              <a:headEnd/>
              <a:tailEnd/>
            </a:ln>
            <a:effectLst/>
          </p:spPr>
          <p:txBody>
            <a:bodyPr wrap="none" anchor="ctr">
              <a:prstTxWarp prst="textNoShape">
                <a:avLst/>
              </a:prstTxWarp>
            </a:bodyPr>
            <a:lstStyle/>
            <a:p>
              <a:endParaRPr lang="en-US"/>
            </a:p>
          </p:txBody>
        </p:sp>
      </p:grpSp>
      <p:sp>
        <p:nvSpPr>
          <p:cNvPr id="32" name="Arc 31"/>
          <p:cNvSpPr>
            <a:spLocks/>
          </p:cNvSpPr>
          <p:nvPr/>
        </p:nvSpPr>
        <p:spPr bwMode="auto">
          <a:xfrm rot="5400000" flipV="1">
            <a:off x="7428707" y="4606132"/>
            <a:ext cx="1522412" cy="1000125"/>
          </a:xfrm>
          <a:custGeom>
            <a:avLst/>
            <a:gdLst>
              <a:gd name="G0" fmla="+- 0 0 0"/>
              <a:gd name="G1" fmla="+- 14918 0 0"/>
              <a:gd name="G2" fmla="+- 21600 0 0"/>
              <a:gd name="T0" fmla="*/ 15621 w 21580"/>
              <a:gd name="T1" fmla="*/ 0 h 14918"/>
              <a:gd name="T2" fmla="*/ 21580 w 21580"/>
              <a:gd name="T3" fmla="*/ 14000 h 14918"/>
              <a:gd name="T4" fmla="*/ 0 w 21580"/>
              <a:gd name="T5" fmla="*/ 14918 h 14918"/>
            </a:gdLst>
            <a:ahLst/>
            <a:cxnLst>
              <a:cxn ang="0">
                <a:pos x="T0" y="T1"/>
              </a:cxn>
              <a:cxn ang="0">
                <a:pos x="T2" y="T3"/>
              </a:cxn>
              <a:cxn ang="0">
                <a:pos x="T4" y="T5"/>
              </a:cxn>
            </a:cxnLst>
            <a:rect l="0" t="0" r="r" b="b"/>
            <a:pathLst>
              <a:path w="21580" h="14918" fill="none" extrusionOk="0">
                <a:moveTo>
                  <a:pt x="15620" y="0"/>
                </a:moveTo>
                <a:cubicBezTo>
                  <a:pt x="19239" y="3789"/>
                  <a:pt x="21357" y="8764"/>
                  <a:pt x="21580" y="13999"/>
                </a:cubicBezTo>
              </a:path>
              <a:path w="21580" h="14918" stroke="0" extrusionOk="0">
                <a:moveTo>
                  <a:pt x="15620" y="0"/>
                </a:moveTo>
                <a:cubicBezTo>
                  <a:pt x="19239" y="3789"/>
                  <a:pt x="21357" y="8764"/>
                  <a:pt x="21580" y="13999"/>
                </a:cubicBezTo>
                <a:lnTo>
                  <a:pt x="0" y="14918"/>
                </a:lnTo>
                <a:close/>
              </a:path>
            </a:pathLst>
          </a:custGeom>
          <a:noFill/>
          <a:ln w="57150">
            <a:solidFill>
              <a:srgbClr val="FF0000"/>
            </a:solidFill>
            <a:prstDash val="sysDot"/>
            <a:round/>
            <a:headEnd/>
            <a:tailEnd/>
          </a:ln>
          <a:effectLst/>
        </p:spPr>
        <p:txBody>
          <a:bodyPr wrap="none" anchor="ctr">
            <a:prstTxWarp prst="textNoShape">
              <a:avLst/>
            </a:prstTxWarp>
          </a:bodyPr>
          <a:lstStyle/>
          <a:p>
            <a:endParaRPr lang="en-US"/>
          </a:p>
        </p:txBody>
      </p:sp>
      <p:sp>
        <p:nvSpPr>
          <p:cNvPr id="34" name="Arc 33"/>
          <p:cNvSpPr>
            <a:spLocks/>
          </p:cNvSpPr>
          <p:nvPr/>
        </p:nvSpPr>
        <p:spPr bwMode="auto">
          <a:xfrm rot="5400000" flipV="1">
            <a:off x="7773989" y="3878263"/>
            <a:ext cx="530225" cy="1447800"/>
          </a:xfrm>
          <a:custGeom>
            <a:avLst/>
            <a:gdLst>
              <a:gd name="G0" fmla="+- 0 0 0"/>
              <a:gd name="G1" fmla="+- 21600 0 0"/>
              <a:gd name="G2" fmla="+- 21600 0 0"/>
              <a:gd name="T0" fmla="*/ 0 w 7505"/>
              <a:gd name="T1" fmla="*/ 0 h 21600"/>
              <a:gd name="T2" fmla="*/ 7505 w 7505"/>
              <a:gd name="T3" fmla="*/ 1346 h 21600"/>
              <a:gd name="T4" fmla="*/ 0 w 7505"/>
              <a:gd name="T5" fmla="*/ 21600 h 21600"/>
            </a:gdLst>
            <a:ahLst/>
            <a:cxnLst>
              <a:cxn ang="0">
                <a:pos x="T0" y="T1"/>
              </a:cxn>
              <a:cxn ang="0">
                <a:pos x="T2" y="T3"/>
              </a:cxn>
              <a:cxn ang="0">
                <a:pos x="T4" y="T5"/>
              </a:cxn>
            </a:cxnLst>
            <a:rect l="0" t="0" r="r" b="b"/>
            <a:pathLst>
              <a:path w="7505" h="21600" fill="none" extrusionOk="0">
                <a:moveTo>
                  <a:pt x="0" y="-1"/>
                </a:moveTo>
                <a:cubicBezTo>
                  <a:pt x="2561" y="-1"/>
                  <a:pt x="5102" y="455"/>
                  <a:pt x="7505" y="1345"/>
                </a:cubicBezTo>
              </a:path>
              <a:path w="7505" h="21600" stroke="0" extrusionOk="0">
                <a:moveTo>
                  <a:pt x="0" y="-1"/>
                </a:moveTo>
                <a:cubicBezTo>
                  <a:pt x="2561" y="-1"/>
                  <a:pt x="5102" y="455"/>
                  <a:pt x="7505" y="1345"/>
                </a:cubicBezTo>
                <a:lnTo>
                  <a:pt x="0" y="21600"/>
                </a:lnTo>
                <a:close/>
              </a:path>
            </a:pathLst>
          </a:custGeom>
          <a:noFill/>
          <a:ln w="57150">
            <a:solidFill>
              <a:srgbClr val="FF00FF"/>
            </a:solidFill>
            <a:round/>
            <a:headEnd/>
            <a:tailEnd/>
          </a:ln>
          <a:effectLst/>
        </p:spPr>
        <p:txBody>
          <a:bodyPr wrap="none" anchor="ctr">
            <a:prstTxWarp prst="textNoShape">
              <a:avLst/>
            </a:prstTxWarp>
          </a:bodyPr>
          <a:lstStyle/>
          <a:p>
            <a:endParaRPr lang="en-US"/>
          </a:p>
        </p:txBody>
      </p:sp>
      <p:sp>
        <p:nvSpPr>
          <p:cNvPr id="35" name="Arc 34"/>
          <p:cNvSpPr>
            <a:spLocks/>
          </p:cNvSpPr>
          <p:nvPr/>
        </p:nvSpPr>
        <p:spPr bwMode="auto">
          <a:xfrm rot="5400000" flipV="1">
            <a:off x="7560470" y="4152107"/>
            <a:ext cx="1033463" cy="1330325"/>
          </a:xfrm>
          <a:custGeom>
            <a:avLst/>
            <a:gdLst>
              <a:gd name="G0" fmla="+- 0 0 0"/>
              <a:gd name="G1" fmla="+- 19836 0 0"/>
              <a:gd name="G2" fmla="+- 21600 0 0"/>
              <a:gd name="T0" fmla="*/ 8550 w 14620"/>
              <a:gd name="T1" fmla="*/ 0 h 19836"/>
              <a:gd name="T2" fmla="*/ 14620 w 14620"/>
              <a:gd name="T3" fmla="*/ 3935 h 19836"/>
              <a:gd name="T4" fmla="*/ 0 w 14620"/>
              <a:gd name="T5" fmla="*/ 19836 h 19836"/>
            </a:gdLst>
            <a:ahLst/>
            <a:cxnLst>
              <a:cxn ang="0">
                <a:pos x="T0" y="T1"/>
              </a:cxn>
              <a:cxn ang="0">
                <a:pos x="T2" y="T3"/>
              </a:cxn>
              <a:cxn ang="0">
                <a:pos x="T4" y="T5"/>
              </a:cxn>
            </a:cxnLst>
            <a:rect l="0" t="0" r="r" b="b"/>
            <a:pathLst>
              <a:path w="14620" h="19836" fill="none" extrusionOk="0">
                <a:moveTo>
                  <a:pt x="8549" y="0"/>
                </a:moveTo>
                <a:cubicBezTo>
                  <a:pt x="10779" y="961"/>
                  <a:pt x="12831" y="2291"/>
                  <a:pt x="14619" y="3935"/>
                </a:cubicBezTo>
              </a:path>
              <a:path w="14620" h="19836" stroke="0" extrusionOk="0">
                <a:moveTo>
                  <a:pt x="8549" y="0"/>
                </a:moveTo>
                <a:cubicBezTo>
                  <a:pt x="10779" y="961"/>
                  <a:pt x="12831" y="2291"/>
                  <a:pt x="14619" y="3935"/>
                </a:cubicBezTo>
                <a:lnTo>
                  <a:pt x="0" y="19836"/>
                </a:lnTo>
                <a:close/>
              </a:path>
            </a:pathLst>
          </a:custGeom>
          <a:noFill/>
          <a:ln w="57150">
            <a:solidFill>
              <a:srgbClr val="FF00FF"/>
            </a:solidFill>
            <a:prstDash val="sysDot"/>
            <a:round/>
            <a:headEnd/>
            <a:tailEnd/>
          </a:ln>
          <a:effectLst/>
        </p:spPr>
        <p:txBody>
          <a:bodyPr wrap="none" anchor="ctr">
            <a:prstTxWarp prst="textNoShape">
              <a:avLst/>
            </a:prstTxWarp>
          </a:bodyPr>
          <a:lstStyle/>
          <a:p>
            <a:endParaRPr lang="en-US"/>
          </a:p>
        </p:txBody>
      </p:sp>
      <p:sp>
        <p:nvSpPr>
          <p:cNvPr id="37" name="TextBox 36"/>
          <p:cNvSpPr txBox="1"/>
          <p:nvPr/>
        </p:nvSpPr>
        <p:spPr>
          <a:xfrm>
            <a:off x="7743829" y="2122716"/>
            <a:ext cx="1366080" cy="461665"/>
          </a:xfrm>
          <a:prstGeom prst="rect">
            <a:avLst/>
          </a:prstGeom>
          <a:noFill/>
        </p:spPr>
        <p:txBody>
          <a:bodyPr wrap="none" rtlCol="0">
            <a:spAutoFit/>
          </a:bodyPr>
          <a:lstStyle/>
          <a:p>
            <a:r>
              <a:rPr lang="en-US" sz="2400" dirty="0"/>
              <a:t>1111 | 0</a:t>
            </a:r>
          </a:p>
        </p:txBody>
      </p:sp>
      <p:pic>
        <p:nvPicPr>
          <p:cNvPr id="38"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1227" y="4803375"/>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9989" y="3364707"/>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3810" y="2896469"/>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3295" y="5824395"/>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3694" y="5372793"/>
            <a:ext cx="390812" cy="390812"/>
          </a:xfrm>
          <a:prstGeom prst="rect">
            <a:avLst/>
          </a:prstGeom>
          <a:noFill/>
          <a:extLst>
            <a:ext uri="{909E8E84-426E-40dd-AFC4-6F175D3DCCD1}">
              <a14:hiddenFill xmlns:a14="http://schemas.microsoft.com/office/drawing/2010/main" xmlns="">
                <a:solidFill>
                  <a:srgbClr val="FFFFFF"/>
                </a:solidFill>
              </a14:hiddenFill>
            </a:ext>
          </a:extLst>
        </p:spPr>
      </p:pic>
      <p:sp>
        <p:nvSpPr>
          <p:cNvPr id="43" name="TextBox 42"/>
          <p:cNvSpPr txBox="1"/>
          <p:nvPr/>
        </p:nvSpPr>
        <p:spPr>
          <a:xfrm>
            <a:off x="6411150" y="4929497"/>
            <a:ext cx="691215" cy="369332"/>
          </a:xfrm>
          <a:prstGeom prst="rect">
            <a:avLst/>
          </a:prstGeom>
          <a:noFill/>
        </p:spPr>
        <p:txBody>
          <a:bodyPr wrap="none" rtlCol="0">
            <a:spAutoFit/>
          </a:bodyPr>
          <a:lstStyle/>
          <a:p>
            <a:r>
              <a:rPr lang="en-US" dirty="0"/>
              <a:t>1011</a:t>
            </a:r>
          </a:p>
        </p:txBody>
      </p:sp>
      <p:sp>
        <p:nvSpPr>
          <p:cNvPr id="44" name="TextBox 43"/>
          <p:cNvSpPr txBox="1"/>
          <p:nvPr/>
        </p:nvSpPr>
        <p:spPr>
          <a:xfrm>
            <a:off x="9975851" y="3062913"/>
            <a:ext cx="686406" cy="369332"/>
          </a:xfrm>
          <a:prstGeom prst="rect">
            <a:avLst/>
          </a:prstGeom>
          <a:noFill/>
        </p:spPr>
        <p:txBody>
          <a:bodyPr wrap="none" rtlCol="0">
            <a:spAutoFit/>
          </a:bodyPr>
          <a:lstStyle/>
          <a:p>
            <a:r>
              <a:rPr lang="en-US" b="1" dirty="0">
                <a:solidFill>
                  <a:schemeClr val="accent2"/>
                </a:solidFill>
              </a:rPr>
              <a:t>0</a:t>
            </a:r>
            <a:r>
              <a:rPr lang="en-US" dirty="0"/>
              <a:t>011</a:t>
            </a:r>
          </a:p>
        </p:txBody>
      </p:sp>
      <p:sp>
        <p:nvSpPr>
          <p:cNvPr id="45" name="TextBox 44"/>
          <p:cNvSpPr txBox="1"/>
          <p:nvPr/>
        </p:nvSpPr>
        <p:spPr>
          <a:xfrm>
            <a:off x="6954918" y="2581716"/>
            <a:ext cx="681597" cy="369332"/>
          </a:xfrm>
          <a:prstGeom prst="rect">
            <a:avLst/>
          </a:prstGeom>
          <a:noFill/>
        </p:spPr>
        <p:txBody>
          <a:bodyPr wrap="none" rtlCol="0">
            <a:spAutoFit/>
          </a:bodyPr>
          <a:lstStyle/>
          <a:p>
            <a:r>
              <a:rPr lang="en-US" b="1" dirty="0">
                <a:solidFill>
                  <a:srgbClr val="00B050"/>
                </a:solidFill>
              </a:rPr>
              <a:t>1</a:t>
            </a:r>
            <a:r>
              <a:rPr lang="en-US" b="1" dirty="0">
                <a:solidFill>
                  <a:schemeClr val="accent2"/>
                </a:solidFill>
              </a:rPr>
              <a:t>1</a:t>
            </a:r>
            <a:r>
              <a:rPr lang="en-US" dirty="0"/>
              <a:t>10</a:t>
            </a:r>
          </a:p>
        </p:txBody>
      </p:sp>
      <p:sp>
        <p:nvSpPr>
          <p:cNvPr id="46" name="TextBox 45"/>
          <p:cNvSpPr txBox="1"/>
          <p:nvPr/>
        </p:nvSpPr>
        <p:spPr>
          <a:xfrm>
            <a:off x="8264961" y="6167349"/>
            <a:ext cx="676788" cy="369332"/>
          </a:xfrm>
          <a:prstGeom prst="rect">
            <a:avLst/>
          </a:prstGeom>
          <a:noFill/>
        </p:spPr>
        <p:txBody>
          <a:bodyPr wrap="none" rtlCol="0">
            <a:spAutoFit/>
          </a:bodyPr>
          <a:lstStyle/>
          <a:p>
            <a:r>
              <a:rPr lang="en-US" b="1" dirty="0">
                <a:solidFill>
                  <a:srgbClr val="00B050"/>
                </a:solidFill>
              </a:rPr>
              <a:t>10</a:t>
            </a:r>
            <a:r>
              <a:rPr lang="en-US" b="1" dirty="0">
                <a:solidFill>
                  <a:schemeClr val="accent2"/>
                </a:solidFill>
              </a:rPr>
              <a:t>0</a:t>
            </a:r>
            <a:r>
              <a:rPr lang="en-US" dirty="0"/>
              <a:t>0</a:t>
            </a:r>
          </a:p>
        </p:txBody>
      </p:sp>
      <p:sp>
        <p:nvSpPr>
          <p:cNvPr id="47" name="TextBox 46"/>
          <p:cNvSpPr txBox="1"/>
          <p:nvPr/>
        </p:nvSpPr>
        <p:spPr>
          <a:xfrm>
            <a:off x="6808329" y="5616883"/>
            <a:ext cx="671979" cy="369332"/>
          </a:xfrm>
          <a:prstGeom prst="rect">
            <a:avLst/>
          </a:prstGeom>
          <a:noFill/>
        </p:spPr>
        <p:txBody>
          <a:bodyPr wrap="none" rtlCol="0">
            <a:spAutoFit/>
          </a:bodyPr>
          <a:lstStyle/>
          <a:p>
            <a:r>
              <a:rPr lang="en-US" b="1" dirty="0">
                <a:solidFill>
                  <a:srgbClr val="00B050"/>
                </a:solidFill>
              </a:rPr>
              <a:t>101</a:t>
            </a:r>
            <a:r>
              <a:rPr lang="en-US" b="1" dirty="0">
                <a:solidFill>
                  <a:schemeClr val="accent2"/>
                </a:solidFill>
              </a:rPr>
              <a:t>0</a:t>
            </a:r>
          </a:p>
        </p:txBody>
      </p:sp>
    </p:spTree>
    <p:extLst>
      <p:ext uri="{BB962C8B-B14F-4D97-AF65-F5344CB8AC3E}">
        <p14:creationId xmlns:p14="http://schemas.microsoft.com/office/powerpoint/2010/main" val="428123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anim calcmode="lin" valueType="num">
                                      <p:cBhvr>
                                        <p:cTn id="8" dur="500" fill="hold"/>
                                        <p:tgtEl>
                                          <p:spTgt spid="38"/>
                                        </p:tgtEl>
                                        <p:attrNameLst>
                                          <p:attrName>ppt_x</p:attrName>
                                        </p:attrNameLst>
                                      </p:cBhvr>
                                      <p:tavLst>
                                        <p:tav tm="0">
                                          <p:val>
                                            <p:strVal val="#ppt_x"/>
                                          </p:val>
                                        </p:tav>
                                        <p:tav tm="100000">
                                          <p:val>
                                            <p:strVal val="#ppt_x"/>
                                          </p:val>
                                        </p:tav>
                                      </p:tavLst>
                                    </p:anim>
                                    <p:anim calcmode="lin" valueType="num">
                                      <p:cBhvr>
                                        <p:cTn id="9" dur="5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anim calcmode="lin" valueType="num">
                                      <p:cBhvr>
                                        <p:cTn id="13" dur="500" fill="hold"/>
                                        <p:tgtEl>
                                          <p:spTgt spid="43"/>
                                        </p:tgtEl>
                                        <p:attrNameLst>
                                          <p:attrName>ppt_x</p:attrName>
                                        </p:attrNameLst>
                                      </p:cBhvr>
                                      <p:tavLst>
                                        <p:tav tm="0">
                                          <p:val>
                                            <p:strVal val="#ppt_x"/>
                                          </p:val>
                                        </p:tav>
                                        <p:tav tm="100000">
                                          <p:val>
                                            <p:strVal val="#ppt_x"/>
                                          </p:val>
                                        </p:tav>
                                      </p:tavLst>
                                    </p:anim>
                                    <p:anim calcmode="lin" valueType="num">
                                      <p:cBhvr>
                                        <p:cTn id="14" dur="5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par>
                                <p:cTn id="25" presetID="16" presetClass="entr" presetSubtype="21"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childTnLst>
                          </p:cTn>
                        </p:par>
                        <p:par>
                          <p:cTn id="28" fill="hold">
                            <p:stCondLst>
                              <p:cond delay="500"/>
                            </p:stCondLst>
                            <p:childTnLst>
                              <p:par>
                                <p:cTn id="29" presetID="42" presetClass="entr" presetSubtype="0"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anim calcmode="lin" valueType="num">
                                      <p:cBhvr>
                                        <p:cTn id="32" dur="500" fill="hold"/>
                                        <p:tgtEl>
                                          <p:spTgt spid="39"/>
                                        </p:tgtEl>
                                        <p:attrNameLst>
                                          <p:attrName>ppt_x</p:attrName>
                                        </p:attrNameLst>
                                      </p:cBhvr>
                                      <p:tavLst>
                                        <p:tav tm="0">
                                          <p:val>
                                            <p:strVal val="#ppt_x"/>
                                          </p:val>
                                        </p:tav>
                                        <p:tav tm="100000">
                                          <p:val>
                                            <p:strVal val="#ppt_x"/>
                                          </p:val>
                                        </p:tav>
                                      </p:tavLst>
                                    </p:anim>
                                    <p:anim calcmode="lin" valueType="num">
                                      <p:cBhvr>
                                        <p:cTn id="33" dur="500" fill="hold"/>
                                        <p:tgtEl>
                                          <p:spTgt spid="3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strVal val="#ppt_x"/>
                                          </p:val>
                                        </p:tav>
                                        <p:tav tm="100000">
                                          <p:val>
                                            <p:strVal val="#ppt_x"/>
                                          </p:val>
                                        </p:tav>
                                      </p:tavLst>
                                    </p:anim>
                                    <p:anim calcmode="lin" valueType="num">
                                      <p:cBhvr>
                                        <p:cTn id="38" dur="5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barn(inVertical)">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barn(inVertical)">
                                      <p:cBhvr>
                                        <p:cTn id="48" dur="500"/>
                                        <p:tgtEl>
                                          <p:spTgt spid="28"/>
                                        </p:tgtEl>
                                      </p:cBhvr>
                                    </p:animEffect>
                                  </p:childTnLst>
                                </p:cTn>
                              </p:par>
                            </p:childTnLst>
                          </p:cTn>
                        </p:par>
                        <p:par>
                          <p:cTn id="49" fill="hold">
                            <p:stCondLst>
                              <p:cond delay="500"/>
                            </p:stCondLst>
                            <p:childTnLst>
                              <p:par>
                                <p:cTn id="50" presetID="42" presetClass="entr" presetSubtype="0" fill="hold"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anim calcmode="lin" valueType="num">
                                      <p:cBhvr>
                                        <p:cTn id="53" dur="500" fill="hold"/>
                                        <p:tgtEl>
                                          <p:spTgt spid="40"/>
                                        </p:tgtEl>
                                        <p:attrNameLst>
                                          <p:attrName>ppt_x</p:attrName>
                                        </p:attrNameLst>
                                      </p:cBhvr>
                                      <p:tavLst>
                                        <p:tav tm="0">
                                          <p:val>
                                            <p:strVal val="#ppt_x"/>
                                          </p:val>
                                        </p:tav>
                                        <p:tav tm="100000">
                                          <p:val>
                                            <p:strVal val="#ppt_x"/>
                                          </p:val>
                                        </p:tav>
                                      </p:tavLst>
                                    </p:anim>
                                    <p:anim calcmode="lin" valueType="num">
                                      <p:cBhvr>
                                        <p:cTn id="54" dur="500" fill="hold"/>
                                        <p:tgtEl>
                                          <p:spTgt spid="4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500"/>
                                        <p:tgtEl>
                                          <p:spTgt spid="45"/>
                                        </p:tgtEl>
                                      </p:cBhvr>
                                    </p:animEffect>
                                    <p:anim calcmode="lin" valueType="num">
                                      <p:cBhvr>
                                        <p:cTn id="58" dur="500" fill="hold"/>
                                        <p:tgtEl>
                                          <p:spTgt spid="45"/>
                                        </p:tgtEl>
                                        <p:attrNameLst>
                                          <p:attrName>ppt_x</p:attrName>
                                        </p:attrNameLst>
                                      </p:cBhvr>
                                      <p:tavLst>
                                        <p:tav tm="0">
                                          <p:val>
                                            <p:strVal val="#ppt_x"/>
                                          </p:val>
                                        </p:tav>
                                        <p:tav tm="100000">
                                          <p:val>
                                            <p:strVal val="#ppt_x"/>
                                          </p:val>
                                        </p:tav>
                                      </p:tavLst>
                                    </p:anim>
                                    <p:anim calcmode="lin" valueType="num">
                                      <p:cBhvr>
                                        <p:cTn id="59" dur="5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barn(inVertical)">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barn(inVertical)">
                                      <p:cBhvr>
                                        <p:cTn id="69" dur="500"/>
                                        <p:tgtEl>
                                          <p:spTgt spid="32"/>
                                        </p:tgtEl>
                                      </p:cBhvr>
                                    </p:animEffect>
                                  </p:childTnLst>
                                </p:cTn>
                              </p:par>
                            </p:childTnLst>
                          </p:cTn>
                        </p:par>
                        <p:par>
                          <p:cTn id="70" fill="hold">
                            <p:stCondLst>
                              <p:cond delay="500"/>
                            </p:stCondLst>
                            <p:childTnLst>
                              <p:par>
                                <p:cTn id="71" presetID="42" presetClass="entr" presetSubtype="0"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fade">
                                      <p:cBhvr>
                                        <p:cTn id="73" dur="500"/>
                                        <p:tgtEl>
                                          <p:spTgt spid="41"/>
                                        </p:tgtEl>
                                      </p:cBhvr>
                                    </p:animEffect>
                                    <p:anim calcmode="lin" valueType="num">
                                      <p:cBhvr>
                                        <p:cTn id="74" dur="500" fill="hold"/>
                                        <p:tgtEl>
                                          <p:spTgt spid="41"/>
                                        </p:tgtEl>
                                        <p:attrNameLst>
                                          <p:attrName>ppt_x</p:attrName>
                                        </p:attrNameLst>
                                      </p:cBhvr>
                                      <p:tavLst>
                                        <p:tav tm="0">
                                          <p:val>
                                            <p:strVal val="#ppt_x"/>
                                          </p:val>
                                        </p:tav>
                                        <p:tav tm="100000">
                                          <p:val>
                                            <p:strVal val="#ppt_x"/>
                                          </p:val>
                                        </p:tav>
                                      </p:tavLst>
                                    </p:anim>
                                    <p:anim calcmode="lin" valueType="num">
                                      <p:cBhvr>
                                        <p:cTn id="75" dur="500" fill="hold"/>
                                        <p:tgtEl>
                                          <p:spTgt spid="41"/>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500"/>
                                        <p:tgtEl>
                                          <p:spTgt spid="46"/>
                                        </p:tgtEl>
                                      </p:cBhvr>
                                    </p:animEffect>
                                    <p:anim calcmode="lin" valueType="num">
                                      <p:cBhvr>
                                        <p:cTn id="79" dur="500" fill="hold"/>
                                        <p:tgtEl>
                                          <p:spTgt spid="46"/>
                                        </p:tgtEl>
                                        <p:attrNameLst>
                                          <p:attrName>ppt_x</p:attrName>
                                        </p:attrNameLst>
                                      </p:cBhvr>
                                      <p:tavLst>
                                        <p:tav tm="0">
                                          <p:val>
                                            <p:strVal val="#ppt_x"/>
                                          </p:val>
                                        </p:tav>
                                        <p:tav tm="100000">
                                          <p:val>
                                            <p:strVal val="#ppt_x"/>
                                          </p:val>
                                        </p:tav>
                                      </p:tavLst>
                                    </p:anim>
                                    <p:anim calcmode="lin" valueType="num">
                                      <p:cBhvr>
                                        <p:cTn id="80" dur="5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barn(inVertical)">
                                      <p:cBhvr>
                                        <p:cTn id="85" dur="500"/>
                                        <p:tgtEl>
                                          <p:spTgt spid="34"/>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barn(inVertical)">
                                      <p:cBhvr>
                                        <p:cTn id="90" dur="500"/>
                                        <p:tgtEl>
                                          <p:spTgt spid="35"/>
                                        </p:tgtEl>
                                      </p:cBhvr>
                                    </p:animEffect>
                                  </p:childTnLst>
                                </p:cTn>
                              </p:par>
                            </p:childTnLst>
                          </p:cTn>
                        </p:par>
                        <p:par>
                          <p:cTn id="91" fill="hold">
                            <p:stCondLst>
                              <p:cond delay="500"/>
                            </p:stCondLst>
                            <p:childTnLst>
                              <p:par>
                                <p:cTn id="92" presetID="42" presetClass="entr" presetSubtype="0" fill="hold"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fade">
                                      <p:cBhvr>
                                        <p:cTn id="94" dur="500"/>
                                        <p:tgtEl>
                                          <p:spTgt spid="42"/>
                                        </p:tgtEl>
                                      </p:cBhvr>
                                    </p:animEffect>
                                    <p:anim calcmode="lin" valueType="num">
                                      <p:cBhvr>
                                        <p:cTn id="95" dur="500" fill="hold"/>
                                        <p:tgtEl>
                                          <p:spTgt spid="42"/>
                                        </p:tgtEl>
                                        <p:attrNameLst>
                                          <p:attrName>ppt_x</p:attrName>
                                        </p:attrNameLst>
                                      </p:cBhvr>
                                      <p:tavLst>
                                        <p:tav tm="0">
                                          <p:val>
                                            <p:strVal val="#ppt_x"/>
                                          </p:val>
                                        </p:tav>
                                        <p:tav tm="100000">
                                          <p:val>
                                            <p:strVal val="#ppt_x"/>
                                          </p:val>
                                        </p:tav>
                                      </p:tavLst>
                                    </p:anim>
                                    <p:anim calcmode="lin" valueType="num">
                                      <p:cBhvr>
                                        <p:cTn id="96" dur="500" fill="hold"/>
                                        <p:tgtEl>
                                          <p:spTgt spid="42"/>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47"/>
                                        </p:tgtEl>
                                        <p:attrNameLst>
                                          <p:attrName>style.visibility</p:attrName>
                                        </p:attrNameLst>
                                      </p:cBhvr>
                                      <p:to>
                                        <p:strVal val="visible"/>
                                      </p:to>
                                    </p:set>
                                    <p:animEffect transition="in" filter="fade">
                                      <p:cBhvr>
                                        <p:cTn id="99" dur="500"/>
                                        <p:tgtEl>
                                          <p:spTgt spid="47"/>
                                        </p:tgtEl>
                                      </p:cBhvr>
                                    </p:animEffect>
                                    <p:anim calcmode="lin" valueType="num">
                                      <p:cBhvr>
                                        <p:cTn id="100" dur="500" fill="hold"/>
                                        <p:tgtEl>
                                          <p:spTgt spid="47"/>
                                        </p:tgtEl>
                                        <p:attrNameLst>
                                          <p:attrName>ppt_x</p:attrName>
                                        </p:attrNameLst>
                                      </p:cBhvr>
                                      <p:tavLst>
                                        <p:tav tm="0">
                                          <p:val>
                                            <p:strVal val="#ppt_x"/>
                                          </p:val>
                                        </p:tav>
                                        <p:tav tm="100000">
                                          <p:val>
                                            <p:strVal val="#ppt_x"/>
                                          </p:val>
                                        </p:tav>
                                      </p:tavLst>
                                    </p:anim>
                                    <p:anim calcmode="lin" valueType="num">
                                      <p:cBhvr>
                                        <p:cTn id="101" dur="5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4">
                                            <p:txEl>
                                              <p:pRg st="5" end="5"/>
                                            </p:txEl>
                                          </p:spTgt>
                                        </p:tgtEl>
                                        <p:attrNameLst>
                                          <p:attrName>style.visibility</p:attrName>
                                        </p:attrNameLst>
                                      </p:cBhvr>
                                      <p:to>
                                        <p:strVal val="visible"/>
                                      </p:to>
                                    </p:set>
                                    <p:animEffect transition="in" filter="fade">
                                      <p:cBhvr>
                                        <p:cTn id="106" dur="500"/>
                                        <p:tgtEl>
                                          <p:spTgt spid="4">
                                            <p:txEl>
                                              <p:pRg st="5" end="5"/>
                                            </p:txEl>
                                          </p:spTgt>
                                        </p:tgtEl>
                                      </p:cBhvr>
                                    </p:animEffect>
                                    <p:anim calcmode="lin" valueType="num">
                                      <p:cBhvr>
                                        <p:cTn id="10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08" dur="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 grpId="0" animBg="1"/>
      <p:bldP spid="27" grpId="0" animBg="1"/>
      <p:bldP spid="28" grpId="0" animBg="1"/>
      <p:bldP spid="32" grpId="0" animBg="1"/>
      <p:bldP spid="34" grpId="0" animBg="1"/>
      <p:bldP spid="35" grpId="0" animBg="1"/>
      <p:bldP spid="43" grpId="0"/>
      <p:bldP spid="44" grpId="0"/>
      <p:bldP spid="45" grpId="0"/>
      <p:bldP spid="46" grpId="0"/>
      <p:bldP spid="47" grpId="0"/>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Routing Table Example</a:t>
            </a:r>
          </a:p>
        </p:txBody>
      </p:sp>
      <p:sp>
        <p:nvSpPr>
          <p:cNvPr id="4" name="Content Placeholder 3"/>
          <p:cNvSpPr>
            <a:spLocks noGrp="1"/>
          </p:cNvSpPr>
          <p:nvPr>
            <p:ph idx="1"/>
          </p:nvPr>
        </p:nvSpPr>
        <p:spPr/>
        <p:txBody>
          <a:bodyPr/>
          <a:lstStyle/>
          <a:p>
            <a:r>
              <a:rPr lang="en-US" dirty="0"/>
              <a:t>                 Hexadecimal (base-16), node ID = </a:t>
            </a:r>
            <a:r>
              <a:rPr lang="en-US" spc="200" dirty="0"/>
              <a:t>65a1fc4</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49</a:t>
            </a:fld>
            <a:endParaRPr lang="en-US" dirty="0"/>
          </a:p>
        </p:txBody>
      </p:sp>
      <p:sp>
        <p:nvSpPr>
          <p:cNvPr id="5" name="TextBox 4"/>
          <p:cNvSpPr txBox="1"/>
          <p:nvPr/>
        </p:nvSpPr>
        <p:spPr>
          <a:xfrm>
            <a:off x="1727903" y="2259472"/>
            <a:ext cx="934166" cy="461665"/>
          </a:xfrm>
          <a:prstGeom prst="rect">
            <a:avLst/>
          </a:prstGeom>
          <a:noFill/>
        </p:spPr>
        <p:txBody>
          <a:bodyPr wrap="none" rtlCol="0">
            <a:spAutoFit/>
          </a:bodyPr>
          <a:lstStyle/>
          <a:p>
            <a:pPr algn="ctr"/>
            <a:r>
              <a:rPr lang="en-US" sz="2400" dirty="0"/>
              <a:t>Row 0</a:t>
            </a:r>
          </a:p>
        </p:txBody>
      </p:sp>
      <p:sp>
        <p:nvSpPr>
          <p:cNvPr id="6" name="TextBox 5"/>
          <p:cNvSpPr txBox="1"/>
          <p:nvPr/>
        </p:nvSpPr>
        <p:spPr>
          <a:xfrm>
            <a:off x="1727903" y="3176104"/>
            <a:ext cx="934166" cy="461665"/>
          </a:xfrm>
          <a:prstGeom prst="rect">
            <a:avLst/>
          </a:prstGeom>
          <a:noFill/>
        </p:spPr>
        <p:txBody>
          <a:bodyPr wrap="none" rtlCol="0">
            <a:spAutoFit/>
          </a:bodyPr>
          <a:lstStyle/>
          <a:p>
            <a:pPr algn="ctr"/>
            <a:r>
              <a:rPr lang="en-US" sz="2400" dirty="0"/>
              <a:t>Row 1</a:t>
            </a:r>
          </a:p>
        </p:txBody>
      </p:sp>
      <p:sp>
        <p:nvSpPr>
          <p:cNvPr id="7" name="TextBox 6"/>
          <p:cNvSpPr txBox="1"/>
          <p:nvPr/>
        </p:nvSpPr>
        <p:spPr>
          <a:xfrm>
            <a:off x="1727903" y="4324548"/>
            <a:ext cx="934166" cy="461665"/>
          </a:xfrm>
          <a:prstGeom prst="rect">
            <a:avLst/>
          </a:prstGeom>
          <a:noFill/>
        </p:spPr>
        <p:txBody>
          <a:bodyPr wrap="none" rtlCol="0">
            <a:spAutoFit/>
          </a:bodyPr>
          <a:lstStyle/>
          <a:p>
            <a:pPr algn="ctr"/>
            <a:r>
              <a:rPr lang="en-US" sz="2400" dirty="0"/>
              <a:t>Row 2</a:t>
            </a:r>
          </a:p>
        </p:txBody>
      </p:sp>
      <p:sp>
        <p:nvSpPr>
          <p:cNvPr id="8" name="TextBox 7"/>
          <p:cNvSpPr txBox="1"/>
          <p:nvPr/>
        </p:nvSpPr>
        <p:spPr>
          <a:xfrm>
            <a:off x="1727903" y="5725632"/>
            <a:ext cx="934166" cy="461665"/>
          </a:xfrm>
          <a:prstGeom prst="rect">
            <a:avLst/>
          </a:prstGeom>
          <a:noFill/>
        </p:spPr>
        <p:txBody>
          <a:bodyPr wrap="none" rtlCol="0">
            <a:spAutoFit/>
          </a:bodyPr>
          <a:lstStyle/>
          <a:p>
            <a:pPr algn="ctr"/>
            <a:r>
              <a:rPr lang="en-US" sz="2400" dirty="0"/>
              <a:t>Row 3</a:t>
            </a:r>
          </a:p>
        </p:txBody>
      </p:sp>
      <p:sp>
        <p:nvSpPr>
          <p:cNvPr id="9" name="TextBox 8"/>
          <p:cNvSpPr txBox="1"/>
          <p:nvPr/>
        </p:nvSpPr>
        <p:spPr>
          <a:xfrm>
            <a:off x="9377871" y="5936670"/>
            <a:ext cx="1023037" cy="830997"/>
          </a:xfrm>
          <a:prstGeom prst="rect">
            <a:avLst/>
          </a:prstGeom>
          <a:solidFill>
            <a:schemeClr val="accent2"/>
          </a:solidFill>
          <a:ln w="38100">
            <a:solidFill>
              <a:schemeClr val="accent2">
                <a:lumMod val="50000"/>
              </a:schemeClr>
            </a:solidFill>
          </a:ln>
        </p:spPr>
        <p:txBody>
          <a:bodyPr wrap="none" rtlCol="0">
            <a:spAutoFit/>
          </a:bodyPr>
          <a:lstStyle/>
          <a:p>
            <a:pPr algn="ctr"/>
            <a:r>
              <a:rPr lang="en-US" sz="2400" dirty="0">
                <a:solidFill>
                  <a:schemeClr val="bg1"/>
                </a:solidFill>
              </a:rPr>
              <a:t>log</a:t>
            </a:r>
            <a:r>
              <a:rPr lang="en-US" sz="2400" baseline="-25000" dirty="0">
                <a:solidFill>
                  <a:schemeClr val="bg1"/>
                </a:solidFill>
              </a:rPr>
              <a:t>16</a:t>
            </a:r>
            <a:r>
              <a:rPr lang="en-US" sz="2400" dirty="0">
                <a:solidFill>
                  <a:schemeClr val="bg1"/>
                </a:solidFill>
              </a:rPr>
              <a:t> </a:t>
            </a:r>
            <a:r>
              <a:rPr lang="en-US" sz="2400" i="1" dirty="0">
                <a:solidFill>
                  <a:schemeClr val="bg1"/>
                </a:solidFill>
              </a:rPr>
              <a:t>n</a:t>
            </a:r>
          </a:p>
          <a:p>
            <a:pPr algn="ctr"/>
            <a:r>
              <a:rPr lang="en-US" sz="2400" dirty="0">
                <a:solidFill>
                  <a:schemeClr val="bg1"/>
                </a:solidFill>
              </a:rPr>
              <a:t>rows</a:t>
            </a:r>
          </a:p>
        </p:txBody>
      </p:sp>
      <p:pic>
        <p:nvPicPr>
          <p:cNvPr id="4098" name="Picture 2" descr="D:\Classes\CS 4700\assets\row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3156" y="2238535"/>
            <a:ext cx="5988051" cy="482600"/>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D:\Classes\CS 4700\assets\row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3156" y="3032287"/>
            <a:ext cx="5988051" cy="749300"/>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D:\Classes\CS 4700\assets\row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3156" y="4060080"/>
            <a:ext cx="6013451" cy="990600"/>
          </a:xfrm>
          <a:prstGeom prst="rect">
            <a:avLst/>
          </a:prstGeom>
          <a:noFill/>
          <a:extLst>
            <a:ext uri="{909E8E84-426E-40dd-AFC4-6F175D3DCCD1}">
              <a14:hiddenFill xmlns:a14="http://schemas.microsoft.com/office/drawing/2010/main" xmlns="">
                <a:solidFill>
                  <a:srgbClr val="FFFFFF"/>
                </a:solidFill>
              </a14:hiddenFill>
            </a:ext>
          </a:extLst>
        </p:spPr>
      </p:pic>
      <p:pic>
        <p:nvPicPr>
          <p:cNvPr id="4101" name="Picture 5" descr="D:\Classes\CS 4700\assets\row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3156" y="5318289"/>
            <a:ext cx="5994400" cy="1276351"/>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Down Arrow 9"/>
          <p:cNvSpPr/>
          <p:nvPr/>
        </p:nvSpPr>
        <p:spPr>
          <a:xfrm>
            <a:off x="5497285" y="2479835"/>
            <a:ext cx="315687" cy="5524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5116282" y="3452455"/>
            <a:ext cx="315687" cy="5524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6934195" y="4698253"/>
            <a:ext cx="315687" cy="5524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3570510" y="6272891"/>
            <a:ext cx="315687" cy="5524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56858" y="2140857"/>
            <a:ext cx="6005287" cy="344715"/>
          </a:xfrm>
          <a:prstGeom prst="rect">
            <a:avLst/>
          </a:prstGeom>
          <a:solidFill>
            <a:schemeClr val="accent1">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3109687" y="3236685"/>
            <a:ext cx="6005287" cy="344715"/>
          </a:xfrm>
          <a:prstGeom prst="rect">
            <a:avLst/>
          </a:prstGeom>
          <a:solidFill>
            <a:schemeClr val="accent1">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153230" y="4513944"/>
            <a:ext cx="6005287" cy="344715"/>
          </a:xfrm>
          <a:prstGeom prst="rect">
            <a:avLst/>
          </a:prstGeom>
          <a:solidFill>
            <a:schemeClr val="accent1">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3178630" y="6045201"/>
            <a:ext cx="6005287" cy="344715"/>
          </a:xfrm>
          <a:prstGeom prst="rect">
            <a:avLst/>
          </a:prstGeom>
          <a:solidFill>
            <a:schemeClr val="accent1">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6752949" y="1408338"/>
            <a:ext cx="261819" cy="391887"/>
          </a:xfrm>
          <a:prstGeom prst="rect">
            <a:avLst/>
          </a:prstGeom>
          <a:solidFill>
            <a:schemeClr val="accent1">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959777" y="1397453"/>
            <a:ext cx="261819" cy="391887"/>
          </a:xfrm>
          <a:prstGeom prst="rect">
            <a:avLst/>
          </a:prstGeom>
          <a:solidFill>
            <a:schemeClr val="accent1">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7130321" y="1404709"/>
            <a:ext cx="261819" cy="391887"/>
          </a:xfrm>
          <a:prstGeom prst="rect">
            <a:avLst/>
          </a:prstGeom>
          <a:solidFill>
            <a:schemeClr val="accent1">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842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fade">
                                      <p:cBhvr>
                                        <p:cTn id="12" dur="500"/>
                                        <p:tgtEl>
                                          <p:spTgt spid="4099"/>
                                        </p:tgtEl>
                                      </p:cBhvr>
                                    </p:animEffect>
                                    <p:anim calcmode="lin" valueType="num">
                                      <p:cBhvr>
                                        <p:cTn id="13" dur="500" fill="hold"/>
                                        <p:tgtEl>
                                          <p:spTgt spid="4099"/>
                                        </p:tgtEl>
                                        <p:attrNameLst>
                                          <p:attrName>ppt_x</p:attrName>
                                        </p:attrNameLst>
                                      </p:cBhvr>
                                      <p:tavLst>
                                        <p:tav tm="0">
                                          <p:val>
                                            <p:strVal val="#ppt_x"/>
                                          </p:val>
                                        </p:tav>
                                        <p:tav tm="100000">
                                          <p:val>
                                            <p:strVal val="#ppt_x"/>
                                          </p:val>
                                        </p:tav>
                                      </p:tavLst>
                                    </p:anim>
                                    <p:anim calcmode="lin" valueType="num">
                                      <p:cBhvr>
                                        <p:cTn id="14" dur="500" fill="hold"/>
                                        <p:tgtEl>
                                          <p:spTgt spid="4099"/>
                                        </p:tgtEl>
                                        <p:attrNameLst>
                                          <p:attrName>ppt_y</p:attrName>
                                        </p:attrNameLst>
                                      </p:cBhvr>
                                      <p:tavLst>
                                        <p:tav tm="0">
                                          <p:val>
                                            <p:strVal val="#ppt_y+.1"/>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0" presetClass="path" presetSubtype="0" accel="50000" decel="50000" fill="hold" grpId="0" nodeType="withEffect">
                                  <p:stCondLst>
                                    <p:cond delay="0"/>
                                  </p:stCondLst>
                                  <p:childTnLst>
                                    <p:animMotion origin="layout" path="M -3.33333E-6 -1.97531E-6 L 0.01702 -0.00154 " pathEditMode="relative" rAng="0" ptsTypes="AA">
                                      <p:cBhvr>
                                        <p:cTn id="18" dur="2000" fill="hold"/>
                                        <p:tgtEl>
                                          <p:spTgt spid="22"/>
                                        </p:tgtEl>
                                        <p:attrNameLst>
                                          <p:attrName>ppt_x</p:attrName>
                                          <p:attrName>ppt_y</p:attrName>
                                        </p:attrNameLst>
                                      </p:cBhvr>
                                      <p:rCtr x="79900" y="12300"/>
                                    </p:animMotion>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childTnLst>
                          </p:cTn>
                        </p:par>
                        <p:par>
                          <p:cTn id="24" fill="hold">
                            <p:stCondLst>
                              <p:cond delay="500"/>
                            </p:stCondLst>
                            <p:childTnLst>
                              <p:par>
                                <p:cTn id="25" presetID="42"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100"/>
                                        </p:tgtEl>
                                        <p:attrNameLst>
                                          <p:attrName>style.visibility</p:attrName>
                                        </p:attrNameLst>
                                      </p:cBhvr>
                                      <p:to>
                                        <p:strVal val="visible"/>
                                      </p:to>
                                    </p:set>
                                    <p:animEffect transition="in" filter="fade">
                                      <p:cBhvr>
                                        <p:cTn id="32" dur="500"/>
                                        <p:tgtEl>
                                          <p:spTgt spid="4100"/>
                                        </p:tgtEl>
                                      </p:cBhvr>
                                    </p:animEffect>
                                    <p:anim calcmode="lin" valueType="num">
                                      <p:cBhvr>
                                        <p:cTn id="33" dur="500" fill="hold"/>
                                        <p:tgtEl>
                                          <p:spTgt spid="4100"/>
                                        </p:tgtEl>
                                        <p:attrNameLst>
                                          <p:attrName>ppt_x</p:attrName>
                                        </p:attrNameLst>
                                      </p:cBhvr>
                                      <p:tavLst>
                                        <p:tav tm="0">
                                          <p:val>
                                            <p:strVal val="#ppt_x"/>
                                          </p:val>
                                        </p:tav>
                                        <p:tav tm="100000">
                                          <p:val>
                                            <p:strVal val="#ppt_x"/>
                                          </p:val>
                                        </p:tav>
                                      </p:tavLst>
                                    </p:anim>
                                    <p:anim calcmode="lin" valueType="num">
                                      <p:cBhvr>
                                        <p:cTn id="34" dur="500" fill="hold"/>
                                        <p:tgtEl>
                                          <p:spTgt spid="4100"/>
                                        </p:tgtEl>
                                        <p:attrNameLst>
                                          <p:attrName>ppt_y</p:attrName>
                                        </p:attrNameLst>
                                      </p:cBhvr>
                                      <p:tavLst>
                                        <p:tav tm="0">
                                          <p:val>
                                            <p:strVal val="#ppt_y+.1"/>
                                          </p:val>
                                        </p:tav>
                                        <p:tav tm="100000">
                                          <p:val>
                                            <p:strVal val="#ppt_y"/>
                                          </p:val>
                                        </p:tav>
                                      </p:tavLst>
                                    </p:anim>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22"/>
                                        </p:tgtEl>
                                        <p:attrNameLst>
                                          <p:attrName>style.visibility</p:attrName>
                                        </p:attrNameLst>
                                      </p:cBhvr>
                                      <p:to>
                                        <p:strVal val="hidden"/>
                                      </p:to>
                                    </p:set>
                                  </p:childTnLst>
                                </p:cTn>
                              </p:par>
                              <p:par>
                                <p:cTn id="41" presetID="0" presetClass="path" presetSubtype="0" accel="50000" decel="50000" fill="hold" grpId="0" nodeType="withEffect">
                                  <p:stCondLst>
                                    <p:cond delay="0"/>
                                  </p:stCondLst>
                                  <p:childTnLst>
                                    <p:animMotion origin="layout" path="M 2.77778E-6 1.23457E-6 L 0.01389 0.00124 " pathEditMode="relative" rAng="0" ptsTypes="AA">
                                      <p:cBhvr>
                                        <p:cTn id="42" dur="2000" fill="hold"/>
                                        <p:tgtEl>
                                          <p:spTgt spid="23"/>
                                        </p:tgtEl>
                                        <p:attrNameLst>
                                          <p:attrName>ppt_x</p:attrName>
                                          <p:attrName>ppt_y</p:attrName>
                                        </p:attrNameLst>
                                      </p:cBhvr>
                                      <p:rCtr x="78100" y="9300"/>
                                    </p:animMotion>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500"/>
                            </p:stCondLst>
                            <p:childTnLst>
                              <p:par>
                                <p:cTn id="49" presetID="42" presetClass="entr" presetSubtype="0"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anim calcmode="lin" valueType="num">
                                      <p:cBhvr>
                                        <p:cTn id="52" dur="500" fill="hold"/>
                                        <p:tgtEl>
                                          <p:spTgt spid="8"/>
                                        </p:tgtEl>
                                        <p:attrNameLst>
                                          <p:attrName>ppt_x</p:attrName>
                                        </p:attrNameLst>
                                      </p:cBhvr>
                                      <p:tavLst>
                                        <p:tav tm="0">
                                          <p:val>
                                            <p:strVal val="#ppt_x"/>
                                          </p:val>
                                        </p:tav>
                                        <p:tav tm="100000">
                                          <p:val>
                                            <p:strVal val="#ppt_x"/>
                                          </p:val>
                                        </p:tav>
                                      </p:tavLst>
                                    </p:anim>
                                    <p:anim calcmode="lin" valueType="num">
                                      <p:cBhvr>
                                        <p:cTn id="53" dur="500" fill="hold"/>
                                        <p:tgtEl>
                                          <p:spTgt spid="8"/>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42" presetClass="entr" presetSubtype="0"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anim calcmode="lin" valueType="num">
                                      <p:cBhvr>
                                        <p:cTn id="58" dur="500" fill="hold"/>
                                        <p:tgtEl>
                                          <p:spTgt spid="9"/>
                                        </p:tgtEl>
                                        <p:attrNameLst>
                                          <p:attrName>ppt_x</p:attrName>
                                        </p:attrNameLst>
                                      </p:cBhvr>
                                      <p:tavLst>
                                        <p:tav tm="0">
                                          <p:val>
                                            <p:strVal val="#ppt_x"/>
                                          </p:val>
                                        </p:tav>
                                        <p:tav tm="100000">
                                          <p:val>
                                            <p:strVal val="#ppt_x"/>
                                          </p:val>
                                        </p:tav>
                                      </p:tavLst>
                                    </p:anim>
                                    <p:anim calcmode="lin" valueType="num">
                                      <p:cBhvr>
                                        <p:cTn id="59" dur="500" fill="hold"/>
                                        <p:tgtEl>
                                          <p:spTgt spid="9"/>
                                        </p:tgtEl>
                                        <p:attrNameLst>
                                          <p:attrName>ppt_y</p:attrName>
                                        </p:attrNameLst>
                                      </p:cBhvr>
                                      <p:tavLst>
                                        <p:tav tm="0">
                                          <p:val>
                                            <p:strVal val="#ppt_y+.1"/>
                                          </p:val>
                                        </p:tav>
                                        <p:tav tm="100000">
                                          <p:val>
                                            <p:strVal val="#ppt_y"/>
                                          </p:val>
                                        </p:tav>
                                      </p:tavLst>
                                    </p:anim>
                                  </p:childTnLst>
                                </p:cTn>
                              </p:par>
                              <p:par>
                                <p:cTn id="60" presetID="1" presetClass="exit" presetSubtype="0" fill="hold" grpId="2" nodeType="withEffect">
                                  <p:stCondLst>
                                    <p:cond delay="0"/>
                                  </p:stCondLst>
                                  <p:childTnLst>
                                    <p:set>
                                      <p:cBhvr>
                                        <p:cTn id="61" dur="1" fill="hold">
                                          <p:stCondLst>
                                            <p:cond delay="0"/>
                                          </p:stCondLst>
                                        </p:cTn>
                                        <p:tgtEl>
                                          <p:spTgt spid="23"/>
                                        </p:tgtEl>
                                        <p:attrNameLst>
                                          <p:attrName>style.visibility</p:attrName>
                                        </p:attrNameLst>
                                      </p:cBhvr>
                                      <p:to>
                                        <p:strVal val="hidden"/>
                                      </p:to>
                                    </p:set>
                                  </p:childTnLst>
                                </p:cTn>
                              </p:par>
                              <p:par>
                                <p:cTn id="62" presetID="1" presetClass="entr" presetSubtype="0" fill="hold" grpId="1" nodeType="withEffect">
                                  <p:stCondLst>
                                    <p:cond delay="0"/>
                                  </p:stCondLst>
                                  <p:childTnLst>
                                    <p:set>
                                      <p:cBhvr>
                                        <p:cTn id="63" dur="1" fill="hold">
                                          <p:stCondLst>
                                            <p:cond delay="0"/>
                                          </p:stCondLst>
                                        </p:cTn>
                                        <p:tgtEl>
                                          <p:spTgt spid="24"/>
                                        </p:tgtEl>
                                        <p:attrNameLst>
                                          <p:attrName>style.visibility</p:attrName>
                                        </p:attrNameLst>
                                      </p:cBhvr>
                                      <p:to>
                                        <p:strVal val="visible"/>
                                      </p:to>
                                    </p:set>
                                  </p:childTnLst>
                                </p:cTn>
                              </p:par>
                              <p:par>
                                <p:cTn id="64" presetID="0" presetClass="path" presetSubtype="0" accel="50000" decel="50000" fill="hold" grpId="0" nodeType="withEffect">
                                  <p:stCondLst>
                                    <p:cond delay="0"/>
                                  </p:stCondLst>
                                  <p:childTnLst>
                                    <p:animMotion origin="layout" path="M 3.88889E-6 -3.33333E-6 L 0.01666 -0.00092 " pathEditMode="relative" rAng="0" ptsTypes="AA">
                                      <p:cBhvr>
                                        <p:cTn id="65" dur="2000" fill="hold"/>
                                        <p:tgtEl>
                                          <p:spTgt spid="24"/>
                                        </p:tgtEl>
                                        <p:attrNameLst>
                                          <p:attrName>ppt_x</p:attrName>
                                          <p:attrName>ppt_y</p:attrName>
                                        </p:attrNameLst>
                                      </p:cBhvr>
                                      <p:rCtr x="83300" y="-6200"/>
                                    </p:animMotion>
                                  </p:childTnLst>
                                </p:cTn>
                              </p:par>
                              <p:par>
                                <p:cTn id="66" presetID="42" presetClass="entr" presetSubtype="0" fill="hold" nodeType="withEffect">
                                  <p:stCondLst>
                                    <p:cond delay="0"/>
                                  </p:stCondLst>
                                  <p:childTnLst>
                                    <p:set>
                                      <p:cBhvr>
                                        <p:cTn id="67" dur="1" fill="hold">
                                          <p:stCondLst>
                                            <p:cond delay="0"/>
                                          </p:stCondLst>
                                        </p:cTn>
                                        <p:tgtEl>
                                          <p:spTgt spid="4101"/>
                                        </p:tgtEl>
                                        <p:attrNameLst>
                                          <p:attrName>style.visibility</p:attrName>
                                        </p:attrNameLst>
                                      </p:cBhvr>
                                      <p:to>
                                        <p:strVal val="visible"/>
                                      </p:to>
                                    </p:set>
                                    <p:animEffect transition="in" filter="fade">
                                      <p:cBhvr>
                                        <p:cTn id="68" dur="500"/>
                                        <p:tgtEl>
                                          <p:spTgt spid="4101"/>
                                        </p:tgtEl>
                                      </p:cBhvr>
                                    </p:animEffect>
                                    <p:anim calcmode="lin" valueType="num">
                                      <p:cBhvr>
                                        <p:cTn id="69" dur="500" fill="hold"/>
                                        <p:tgtEl>
                                          <p:spTgt spid="4101"/>
                                        </p:tgtEl>
                                        <p:attrNameLst>
                                          <p:attrName>ppt_x</p:attrName>
                                        </p:attrNameLst>
                                      </p:cBhvr>
                                      <p:tavLst>
                                        <p:tav tm="0">
                                          <p:val>
                                            <p:strVal val="#ppt_x"/>
                                          </p:val>
                                        </p:tav>
                                        <p:tav tm="100000">
                                          <p:val>
                                            <p:strVal val="#ppt_x"/>
                                          </p:val>
                                        </p:tav>
                                      </p:tavLst>
                                    </p:anim>
                                    <p:anim calcmode="lin" valueType="num">
                                      <p:cBhvr>
                                        <p:cTn id="70" dur="500" fill="hold"/>
                                        <p:tgtEl>
                                          <p:spTgt spid="4101"/>
                                        </p:tgtEl>
                                        <p:attrNameLst>
                                          <p:attrName>ppt_y</p:attrName>
                                        </p:attrNameLst>
                                      </p:cBhvr>
                                      <p:tavLst>
                                        <p:tav tm="0">
                                          <p:val>
                                            <p:strVal val="#ppt_y+.1"/>
                                          </p:val>
                                        </p:tav>
                                        <p:tav tm="100000">
                                          <p:val>
                                            <p:strVal val="#ppt_y"/>
                                          </p:val>
                                        </p:tav>
                                      </p:tavLst>
                                    </p:anim>
                                  </p:childTnLst>
                                </p:cTn>
                              </p:par>
                              <p:par>
                                <p:cTn id="71" presetID="1" presetClass="entr" presetSubtype="0"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up)">
                                      <p:cBhvr>
                                        <p:cTn id="7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15" grpId="0" animBg="1"/>
      <p:bldP spid="16" grpId="0" animBg="1"/>
      <p:bldP spid="17" grpId="0" animBg="1"/>
      <p:bldP spid="19" grpId="0" animBg="1"/>
      <p:bldP spid="20" grpId="0" animBg="1"/>
      <p:bldP spid="21" grpId="0" animBg="1"/>
      <p:bldP spid="22" grpId="0" animBg="1"/>
      <p:bldP spid="22" grpId="1" animBg="1"/>
      <p:bldP spid="23" grpId="0" animBg="1"/>
      <p:bldP spid="23" grpId="1" animBg="1"/>
      <p:bldP spid="23" grpId="2" animBg="1"/>
      <p:bldP spid="24" grpId="0" animBg="1"/>
      <p:bldP spid="2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Peer-to-Peer (P2P) Systems</a:t>
            </a:r>
          </a:p>
        </p:txBody>
      </p:sp>
      <p:sp>
        <p:nvSpPr>
          <p:cNvPr id="20483" name="Rectangle 3"/>
          <p:cNvSpPr>
            <a:spLocks noGrp="1" noChangeArrowheads="1"/>
          </p:cNvSpPr>
          <p:nvPr>
            <p:ph idx="1"/>
          </p:nvPr>
        </p:nvSpPr>
        <p:spPr/>
        <p:txBody>
          <a:bodyPr/>
          <a:lstStyle/>
          <a:p>
            <a:r>
              <a:rPr lang="en-US" dirty="0"/>
              <a:t>Applications that take advantage of resources (storage, cycles, content, human presence) available at the edges of the Internet. </a:t>
            </a:r>
          </a:p>
          <a:p>
            <a:r>
              <a:rPr lang="en-US" dirty="0"/>
              <a:t>Characteristics:</a:t>
            </a:r>
          </a:p>
          <a:p>
            <a:pPr lvl="1"/>
            <a:r>
              <a:rPr lang="en-US" dirty="0"/>
              <a:t>System consists of clients connected through Internet and acting as peers</a:t>
            </a:r>
          </a:p>
          <a:p>
            <a:pPr lvl="1"/>
            <a:r>
              <a:rPr lang="en-US" dirty="0"/>
              <a:t>System is designed to work in the presence of variable connectivity</a:t>
            </a:r>
          </a:p>
          <a:p>
            <a:pPr lvl="1"/>
            <a:r>
              <a:rPr lang="en-US" dirty="0"/>
              <a:t>Peers have significant autonomy; no centralized control</a:t>
            </a:r>
          </a:p>
          <a:p>
            <a:pPr lvl="1"/>
            <a:r>
              <a:rPr lang="en-US" dirty="0"/>
              <a:t>Peers are symmetric in function</a:t>
            </a:r>
          </a:p>
          <a:p>
            <a:endParaRPr lang="en-US" dirty="0"/>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5</a:t>
            </a:fld>
            <a:endParaRPr lang="en-US"/>
          </a:p>
        </p:txBody>
      </p:sp>
      <p:sp>
        <p:nvSpPr>
          <p:cNvPr id="20487" name="Rectangle 4"/>
          <p:cNvSpPr>
            <a:spLocks noChangeArrowheads="1"/>
          </p:cNvSpPr>
          <p:nvPr/>
        </p:nvSpPr>
        <p:spPr bwMode="auto">
          <a:xfrm>
            <a:off x="-250825" y="690564"/>
            <a:ext cx="18473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a:p>
        </p:txBody>
      </p:sp>
    </p:spTree>
    <p:extLst>
      <p:ext uri="{BB962C8B-B14F-4D97-AF65-F5344CB8AC3E}">
        <p14:creationId xmlns:p14="http://schemas.microsoft.com/office/powerpoint/2010/main" val="2277876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Routing Table Example</a:t>
            </a:r>
          </a:p>
        </p:txBody>
      </p:sp>
      <p:sp>
        <p:nvSpPr>
          <p:cNvPr id="4" name="Content Placeholder 3"/>
          <p:cNvSpPr>
            <a:spLocks noGrp="1"/>
          </p:cNvSpPr>
          <p:nvPr>
            <p:ph idx="1"/>
          </p:nvPr>
        </p:nvSpPr>
        <p:spPr/>
        <p:txBody>
          <a:bodyPr/>
          <a:lstStyle/>
          <a:p>
            <a:r>
              <a:rPr lang="en-US" dirty="0"/>
              <a:t>                 Hexadecimal (base-16), node ID = </a:t>
            </a:r>
            <a:r>
              <a:rPr lang="en-US" spc="200" dirty="0"/>
              <a:t>65a1fc4</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50</a:t>
            </a:fld>
            <a:endParaRPr lang="en-US" dirty="0"/>
          </a:p>
        </p:txBody>
      </p:sp>
      <p:sp>
        <p:nvSpPr>
          <p:cNvPr id="5" name="TextBox 4"/>
          <p:cNvSpPr txBox="1"/>
          <p:nvPr/>
        </p:nvSpPr>
        <p:spPr>
          <a:xfrm>
            <a:off x="1727903" y="2259472"/>
            <a:ext cx="934166" cy="461665"/>
          </a:xfrm>
          <a:prstGeom prst="rect">
            <a:avLst/>
          </a:prstGeom>
          <a:noFill/>
        </p:spPr>
        <p:txBody>
          <a:bodyPr wrap="none" rtlCol="0">
            <a:spAutoFit/>
          </a:bodyPr>
          <a:lstStyle/>
          <a:p>
            <a:pPr algn="ctr"/>
            <a:r>
              <a:rPr lang="en-US" sz="2400" dirty="0"/>
              <a:t>Row 0</a:t>
            </a:r>
          </a:p>
        </p:txBody>
      </p:sp>
      <p:sp>
        <p:nvSpPr>
          <p:cNvPr id="6" name="TextBox 5"/>
          <p:cNvSpPr txBox="1"/>
          <p:nvPr/>
        </p:nvSpPr>
        <p:spPr>
          <a:xfrm>
            <a:off x="1727903" y="3176104"/>
            <a:ext cx="934166" cy="461665"/>
          </a:xfrm>
          <a:prstGeom prst="rect">
            <a:avLst/>
          </a:prstGeom>
          <a:noFill/>
        </p:spPr>
        <p:txBody>
          <a:bodyPr wrap="none" rtlCol="0">
            <a:spAutoFit/>
          </a:bodyPr>
          <a:lstStyle/>
          <a:p>
            <a:pPr algn="ctr"/>
            <a:r>
              <a:rPr lang="en-US" sz="2400" dirty="0"/>
              <a:t>Row 1</a:t>
            </a:r>
          </a:p>
        </p:txBody>
      </p:sp>
      <p:sp>
        <p:nvSpPr>
          <p:cNvPr id="7" name="TextBox 6"/>
          <p:cNvSpPr txBox="1"/>
          <p:nvPr/>
        </p:nvSpPr>
        <p:spPr>
          <a:xfrm>
            <a:off x="1727903" y="4324548"/>
            <a:ext cx="934166" cy="461665"/>
          </a:xfrm>
          <a:prstGeom prst="rect">
            <a:avLst/>
          </a:prstGeom>
          <a:noFill/>
        </p:spPr>
        <p:txBody>
          <a:bodyPr wrap="none" rtlCol="0">
            <a:spAutoFit/>
          </a:bodyPr>
          <a:lstStyle/>
          <a:p>
            <a:pPr algn="ctr"/>
            <a:r>
              <a:rPr lang="en-US" sz="2400" dirty="0"/>
              <a:t>Row 2</a:t>
            </a:r>
          </a:p>
        </p:txBody>
      </p:sp>
      <p:sp>
        <p:nvSpPr>
          <p:cNvPr id="8" name="TextBox 7"/>
          <p:cNvSpPr txBox="1"/>
          <p:nvPr/>
        </p:nvSpPr>
        <p:spPr>
          <a:xfrm>
            <a:off x="1727903" y="5725632"/>
            <a:ext cx="934166" cy="461665"/>
          </a:xfrm>
          <a:prstGeom prst="rect">
            <a:avLst/>
          </a:prstGeom>
          <a:noFill/>
        </p:spPr>
        <p:txBody>
          <a:bodyPr wrap="none" rtlCol="0">
            <a:spAutoFit/>
          </a:bodyPr>
          <a:lstStyle/>
          <a:p>
            <a:pPr algn="ctr"/>
            <a:r>
              <a:rPr lang="en-US" sz="2400" dirty="0"/>
              <a:t>Row 3</a:t>
            </a:r>
          </a:p>
        </p:txBody>
      </p:sp>
      <p:sp>
        <p:nvSpPr>
          <p:cNvPr id="9" name="TextBox 8"/>
          <p:cNvSpPr txBox="1"/>
          <p:nvPr/>
        </p:nvSpPr>
        <p:spPr>
          <a:xfrm>
            <a:off x="9377871" y="5936670"/>
            <a:ext cx="1023037" cy="830997"/>
          </a:xfrm>
          <a:prstGeom prst="rect">
            <a:avLst/>
          </a:prstGeom>
          <a:solidFill>
            <a:schemeClr val="accent2"/>
          </a:solidFill>
          <a:ln w="38100">
            <a:solidFill>
              <a:schemeClr val="accent2">
                <a:lumMod val="50000"/>
              </a:schemeClr>
            </a:solidFill>
          </a:ln>
        </p:spPr>
        <p:txBody>
          <a:bodyPr wrap="none" rtlCol="0">
            <a:spAutoFit/>
          </a:bodyPr>
          <a:lstStyle/>
          <a:p>
            <a:pPr algn="ctr"/>
            <a:r>
              <a:rPr lang="en-US" sz="2400" dirty="0">
                <a:solidFill>
                  <a:schemeClr val="bg1"/>
                </a:solidFill>
              </a:rPr>
              <a:t>log</a:t>
            </a:r>
            <a:r>
              <a:rPr lang="en-US" sz="2400" baseline="-25000" dirty="0">
                <a:solidFill>
                  <a:schemeClr val="bg1"/>
                </a:solidFill>
              </a:rPr>
              <a:t>16</a:t>
            </a:r>
            <a:r>
              <a:rPr lang="en-US" sz="2400" dirty="0">
                <a:solidFill>
                  <a:schemeClr val="bg1"/>
                </a:solidFill>
              </a:rPr>
              <a:t> </a:t>
            </a:r>
            <a:r>
              <a:rPr lang="en-US" sz="2400" i="1" dirty="0">
                <a:solidFill>
                  <a:schemeClr val="bg1"/>
                </a:solidFill>
              </a:rPr>
              <a:t>n</a:t>
            </a:r>
          </a:p>
          <a:p>
            <a:pPr algn="ctr"/>
            <a:r>
              <a:rPr lang="en-US" sz="2400" dirty="0">
                <a:solidFill>
                  <a:schemeClr val="bg1"/>
                </a:solidFill>
              </a:rPr>
              <a:t>rows</a:t>
            </a:r>
          </a:p>
        </p:txBody>
      </p:sp>
      <p:pic>
        <p:nvPicPr>
          <p:cNvPr id="4098" name="Picture 2" descr="D:\Classes\CS 4700\assets\row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3156" y="2238535"/>
            <a:ext cx="5988051" cy="482600"/>
          </a:xfrm>
          <a:prstGeom prst="rect">
            <a:avLst/>
          </a:prstGeom>
          <a:noFill/>
          <a:extLst>
            <a:ext uri="{909E8E84-426E-40dd-AFC4-6F175D3DCCD1}">
              <a14:hiddenFill xmlns="" xmlns:a14="http://schemas.microsoft.com/office/drawing/2010/main">
                <a:solidFill>
                  <a:srgbClr val="FFFFFF"/>
                </a:solidFill>
              </a14:hiddenFill>
            </a:ext>
          </a:extLst>
        </p:spPr>
      </p:pic>
      <p:pic>
        <p:nvPicPr>
          <p:cNvPr id="4099" name="Picture 3" descr="D:\Classes\CS 4700\assets\row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3156" y="3032287"/>
            <a:ext cx="5988051" cy="749300"/>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D:\Classes\CS 4700\assets\row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3156" y="4060080"/>
            <a:ext cx="6013451" cy="990600"/>
          </a:xfrm>
          <a:prstGeom prst="rect">
            <a:avLst/>
          </a:prstGeom>
          <a:noFill/>
          <a:extLst>
            <a:ext uri="{909E8E84-426E-40dd-AFC4-6F175D3DCCD1}">
              <a14:hiddenFill xmlns="" xmlns:a14="http://schemas.microsoft.com/office/drawing/2010/main">
                <a:solidFill>
                  <a:srgbClr val="FFFFFF"/>
                </a:solidFill>
              </a14:hiddenFill>
            </a:ext>
          </a:extLst>
        </p:spPr>
      </p:pic>
      <p:pic>
        <p:nvPicPr>
          <p:cNvPr id="4101" name="Picture 5" descr="D:\Classes\CS 4700\assets\row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3156" y="5318289"/>
            <a:ext cx="5994400" cy="1276351"/>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Down Arrow 9"/>
          <p:cNvSpPr/>
          <p:nvPr/>
        </p:nvSpPr>
        <p:spPr>
          <a:xfrm>
            <a:off x="5497285" y="2479835"/>
            <a:ext cx="315687" cy="5524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5116282" y="3452455"/>
            <a:ext cx="315687" cy="5524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6934195" y="4698253"/>
            <a:ext cx="315687" cy="5524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3570510" y="6272891"/>
            <a:ext cx="315687" cy="5524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56858" y="2140857"/>
            <a:ext cx="6005287" cy="344715"/>
          </a:xfrm>
          <a:prstGeom prst="rect">
            <a:avLst/>
          </a:prstGeom>
          <a:solidFill>
            <a:schemeClr val="accent1">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3109687" y="3236685"/>
            <a:ext cx="6005287" cy="344715"/>
          </a:xfrm>
          <a:prstGeom prst="rect">
            <a:avLst/>
          </a:prstGeom>
          <a:solidFill>
            <a:schemeClr val="accent1">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153230" y="4513944"/>
            <a:ext cx="6005287" cy="344715"/>
          </a:xfrm>
          <a:prstGeom prst="rect">
            <a:avLst/>
          </a:prstGeom>
          <a:solidFill>
            <a:schemeClr val="accent1">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3178630" y="6045201"/>
            <a:ext cx="6005287" cy="344715"/>
          </a:xfrm>
          <a:prstGeom prst="rect">
            <a:avLst/>
          </a:prstGeom>
          <a:solidFill>
            <a:schemeClr val="accent1">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p:nvSpPr>
        <p:spPr>
          <a:xfrm>
            <a:off x="6752949" y="1408338"/>
            <a:ext cx="261819" cy="391887"/>
          </a:xfrm>
          <a:prstGeom prst="rect">
            <a:avLst/>
          </a:prstGeom>
          <a:solidFill>
            <a:schemeClr val="accent1">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959777" y="1397453"/>
            <a:ext cx="261819" cy="391887"/>
          </a:xfrm>
          <a:prstGeom prst="rect">
            <a:avLst/>
          </a:prstGeom>
          <a:solidFill>
            <a:schemeClr val="accent1">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7130321" y="1404709"/>
            <a:ext cx="261819" cy="391887"/>
          </a:xfrm>
          <a:prstGeom prst="rect">
            <a:avLst/>
          </a:prstGeom>
          <a:solidFill>
            <a:schemeClr val="accent1">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ular Callout 12">
            <a:extLst>
              <a:ext uri="{FF2B5EF4-FFF2-40B4-BE49-F238E27FC236}">
                <a16:creationId xmlns:a16="http://schemas.microsoft.com/office/drawing/2014/main" id="{829CB678-EE27-8C42-960B-DFA8146384B3}"/>
              </a:ext>
            </a:extLst>
          </p:cNvPr>
          <p:cNvSpPr/>
          <p:nvPr/>
        </p:nvSpPr>
        <p:spPr>
          <a:xfrm>
            <a:off x="9554818" y="2521680"/>
            <a:ext cx="1874284" cy="1430011"/>
          </a:xfrm>
          <a:prstGeom prst="wedgeRectCallout">
            <a:avLst>
              <a:gd name="adj1" fmla="val -78446"/>
              <a:gd name="adj2" fmla="val -378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Each </a:t>
            </a:r>
            <a:r>
              <a:rPr lang="en-US" sz="2400" i="1" dirty="0"/>
              <a:t>x</a:t>
            </a:r>
            <a:r>
              <a:rPr lang="en-US" sz="2400" dirty="0"/>
              <a:t> is the</a:t>
            </a:r>
          </a:p>
          <a:p>
            <a:pPr algn="ctr"/>
            <a:r>
              <a:rPr lang="en-US" sz="2400" dirty="0"/>
              <a:t>IP address of</a:t>
            </a:r>
          </a:p>
          <a:p>
            <a:pPr algn="ctr"/>
            <a:r>
              <a:rPr lang="en-US" sz="2400" dirty="0"/>
              <a:t>a peer</a:t>
            </a:r>
          </a:p>
        </p:txBody>
      </p:sp>
    </p:spTree>
    <p:extLst>
      <p:ext uri="{BB962C8B-B14F-4D97-AF65-F5344CB8AC3E}">
        <p14:creationId xmlns:p14="http://schemas.microsoft.com/office/powerpoint/2010/main" val="154952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fade">
                                      <p:cBhvr>
                                        <p:cTn id="12" dur="500"/>
                                        <p:tgtEl>
                                          <p:spTgt spid="4099"/>
                                        </p:tgtEl>
                                      </p:cBhvr>
                                    </p:animEffect>
                                    <p:anim calcmode="lin" valueType="num">
                                      <p:cBhvr>
                                        <p:cTn id="13" dur="500" fill="hold"/>
                                        <p:tgtEl>
                                          <p:spTgt spid="4099"/>
                                        </p:tgtEl>
                                        <p:attrNameLst>
                                          <p:attrName>ppt_x</p:attrName>
                                        </p:attrNameLst>
                                      </p:cBhvr>
                                      <p:tavLst>
                                        <p:tav tm="0">
                                          <p:val>
                                            <p:strVal val="#ppt_x"/>
                                          </p:val>
                                        </p:tav>
                                        <p:tav tm="100000">
                                          <p:val>
                                            <p:strVal val="#ppt_x"/>
                                          </p:val>
                                        </p:tav>
                                      </p:tavLst>
                                    </p:anim>
                                    <p:anim calcmode="lin" valueType="num">
                                      <p:cBhvr>
                                        <p:cTn id="14" dur="500" fill="hold"/>
                                        <p:tgtEl>
                                          <p:spTgt spid="4099"/>
                                        </p:tgtEl>
                                        <p:attrNameLst>
                                          <p:attrName>ppt_y</p:attrName>
                                        </p:attrNameLst>
                                      </p:cBhvr>
                                      <p:tavLst>
                                        <p:tav tm="0">
                                          <p:val>
                                            <p:strVal val="#ppt_y+.1"/>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0" presetClass="path" presetSubtype="0" accel="50000" decel="50000" fill="hold" grpId="0" nodeType="withEffect">
                                  <p:stCondLst>
                                    <p:cond delay="0"/>
                                  </p:stCondLst>
                                  <p:childTnLst>
                                    <p:animMotion origin="layout" path="M -3.33333E-6 -1.97531E-6 L 0.01702 -0.00154 " pathEditMode="relative" rAng="0" ptsTypes="AA">
                                      <p:cBhvr>
                                        <p:cTn id="18" dur="2000" fill="hold"/>
                                        <p:tgtEl>
                                          <p:spTgt spid="22"/>
                                        </p:tgtEl>
                                        <p:attrNameLst>
                                          <p:attrName>ppt_x</p:attrName>
                                          <p:attrName>ppt_y</p:attrName>
                                        </p:attrNameLst>
                                      </p:cBhvr>
                                      <p:rCtr x="79900" y="12300"/>
                                    </p:animMotion>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childTnLst>
                          </p:cTn>
                        </p:par>
                        <p:par>
                          <p:cTn id="24" fill="hold">
                            <p:stCondLst>
                              <p:cond delay="500"/>
                            </p:stCondLst>
                            <p:childTnLst>
                              <p:par>
                                <p:cTn id="25" presetID="42"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100"/>
                                        </p:tgtEl>
                                        <p:attrNameLst>
                                          <p:attrName>style.visibility</p:attrName>
                                        </p:attrNameLst>
                                      </p:cBhvr>
                                      <p:to>
                                        <p:strVal val="visible"/>
                                      </p:to>
                                    </p:set>
                                    <p:animEffect transition="in" filter="fade">
                                      <p:cBhvr>
                                        <p:cTn id="32" dur="500"/>
                                        <p:tgtEl>
                                          <p:spTgt spid="4100"/>
                                        </p:tgtEl>
                                      </p:cBhvr>
                                    </p:animEffect>
                                    <p:anim calcmode="lin" valueType="num">
                                      <p:cBhvr>
                                        <p:cTn id="33" dur="500" fill="hold"/>
                                        <p:tgtEl>
                                          <p:spTgt spid="4100"/>
                                        </p:tgtEl>
                                        <p:attrNameLst>
                                          <p:attrName>ppt_x</p:attrName>
                                        </p:attrNameLst>
                                      </p:cBhvr>
                                      <p:tavLst>
                                        <p:tav tm="0">
                                          <p:val>
                                            <p:strVal val="#ppt_x"/>
                                          </p:val>
                                        </p:tav>
                                        <p:tav tm="100000">
                                          <p:val>
                                            <p:strVal val="#ppt_x"/>
                                          </p:val>
                                        </p:tav>
                                      </p:tavLst>
                                    </p:anim>
                                    <p:anim calcmode="lin" valueType="num">
                                      <p:cBhvr>
                                        <p:cTn id="34" dur="500" fill="hold"/>
                                        <p:tgtEl>
                                          <p:spTgt spid="4100"/>
                                        </p:tgtEl>
                                        <p:attrNameLst>
                                          <p:attrName>ppt_y</p:attrName>
                                        </p:attrNameLst>
                                      </p:cBhvr>
                                      <p:tavLst>
                                        <p:tav tm="0">
                                          <p:val>
                                            <p:strVal val="#ppt_y+.1"/>
                                          </p:val>
                                        </p:tav>
                                        <p:tav tm="100000">
                                          <p:val>
                                            <p:strVal val="#ppt_y"/>
                                          </p:val>
                                        </p:tav>
                                      </p:tavLst>
                                    </p:anim>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22"/>
                                        </p:tgtEl>
                                        <p:attrNameLst>
                                          <p:attrName>style.visibility</p:attrName>
                                        </p:attrNameLst>
                                      </p:cBhvr>
                                      <p:to>
                                        <p:strVal val="hidden"/>
                                      </p:to>
                                    </p:set>
                                  </p:childTnLst>
                                </p:cTn>
                              </p:par>
                              <p:par>
                                <p:cTn id="41" presetID="0" presetClass="path" presetSubtype="0" accel="50000" decel="50000" fill="hold" grpId="0" nodeType="withEffect">
                                  <p:stCondLst>
                                    <p:cond delay="0"/>
                                  </p:stCondLst>
                                  <p:childTnLst>
                                    <p:animMotion origin="layout" path="M 2.77778E-6 1.23457E-6 L 0.01389 0.00124 " pathEditMode="relative" rAng="0" ptsTypes="AA">
                                      <p:cBhvr>
                                        <p:cTn id="42" dur="2000" fill="hold"/>
                                        <p:tgtEl>
                                          <p:spTgt spid="23"/>
                                        </p:tgtEl>
                                        <p:attrNameLst>
                                          <p:attrName>ppt_x</p:attrName>
                                          <p:attrName>ppt_y</p:attrName>
                                        </p:attrNameLst>
                                      </p:cBhvr>
                                      <p:rCtr x="78100" y="9300"/>
                                    </p:animMotion>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500"/>
                            </p:stCondLst>
                            <p:childTnLst>
                              <p:par>
                                <p:cTn id="49" presetID="42" presetClass="entr" presetSubtype="0"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anim calcmode="lin" valueType="num">
                                      <p:cBhvr>
                                        <p:cTn id="52" dur="500" fill="hold"/>
                                        <p:tgtEl>
                                          <p:spTgt spid="8"/>
                                        </p:tgtEl>
                                        <p:attrNameLst>
                                          <p:attrName>ppt_x</p:attrName>
                                        </p:attrNameLst>
                                      </p:cBhvr>
                                      <p:tavLst>
                                        <p:tav tm="0">
                                          <p:val>
                                            <p:strVal val="#ppt_x"/>
                                          </p:val>
                                        </p:tav>
                                        <p:tav tm="100000">
                                          <p:val>
                                            <p:strVal val="#ppt_x"/>
                                          </p:val>
                                        </p:tav>
                                      </p:tavLst>
                                    </p:anim>
                                    <p:anim calcmode="lin" valueType="num">
                                      <p:cBhvr>
                                        <p:cTn id="53" dur="500" fill="hold"/>
                                        <p:tgtEl>
                                          <p:spTgt spid="8"/>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42" presetClass="entr" presetSubtype="0"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anim calcmode="lin" valueType="num">
                                      <p:cBhvr>
                                        <p:cTn id="58" dur="500" fill="hold"/>
                                        <p:tgtEl>
                                          <p:spTgt spid="9"/>
                                        </p:tgtEl>
                                        <p:attrNameLst>
                                          <p:attrName>ppt_x</p:attrName>
                                        </p:attrNameLst>
                                      </p:cBhvr>
                                      <p:tavLst>
                                        <p:tav tm="0">
                                          <p:val>
                                            <p:strVal val="#ppt_x"/>
                                          </p:val>
                                        </p:tav>
                                        <p:tav tm="100000">
                                          <p:val>
                                            <p:strVal val="#ppt_x"/>
                                          </p:val>
                                        </p:tav>
                                      </p:tavLst>
                                    </p:anim>
                                    <p:anim calcmode="lin" valueType="num">
                                      <p:cBhvr>
                                        <p:cTn id="59" dur="500" fill="hold"/>
                                        <p:tgtEl>
                                          <p:spTgt spid="9"/>
                                        </p:tgtEl>
                                        <p:attrNameLst>
                                          <p:attrName>ppt_y</p:attrName>
                                        </p:attrNameLst>
                                      </p:cBhvr>
                                      <p:tavLst>
                                        <p:tav tm="0">
                                          <p:val>
                                            <p:strVal val="#ppt_y+.1"/>
                                          </p:val>
                                        </p:tav>
                                        <p:tav tm="100000">
                                          <p:val>
                                            <p:strVal val="#ppt_y"/>
                                          </p:val>
                                        </p:tav>
                                      </p:tavLst>
                                    </p:anim>
                                  </p:childTnLst>
                                </p:cTn>
                              </p:par>
                              <p:par>
                                <p:cTn id="60" presetID="1" presetClass="exit" presetSubtype="0" fill="hold" grpId="2" nodeType="withEffect">
                                  <p:stCondLst>
                                    <p:cond delay="0"/>
                                  </p:stCondLst>
                                  <p:childTnLst>
                                    <p:set>
                                      <p:cBhvr>
                                        <p:cTn id="61" dur="1" fill="hold">
                                          <p:stCondLst>
                                            <p:cond delay="0"/>
                                          </p:stCondLst>
                                        </p:cTn>
                                        <p:tgtEl>
                                          <p:spTgt spid="23"/>
                                        </p:tgtEl>
                                        <p:attrNameLst>
                                          <p:attrName>style.visibility</p:attrName>
                                        </p:attrNameLst>
                                      </p:cBhvr>
                                      <p:to>
                                        <p:strVal val="hidden"/>
                                      </p:to>
                                    </p:set>
                                  </p:childTnLst>
                                </p:cTn>
                              </p:par>
                              <p:par>
                                <p:cTn id="62" presetID="1" presetClass="entr" presetSubtype="0" fill="hold" grpId="1" nodeType="withEffect">
                                  <p:stCondLst>
                                    <p:cond delay="0"/>
                                  </p:stCondLst>
                                  <p:childTnLst>
                                    <p:set>
                                      <p:cBhvr>
                                        <p:cTn id="63" dur="1" fill="hold">
                                          <p:stCondLst>
                                            <p:cond delay="0"/>
                                          </p:stCondLst>
                                        </p:cTn>
                                        <p:tgtEl>
                                          <p:spTgt spid="24"/>
                                        </p:tgtEl>
                                        <p:attrNameLst>
                                          <p:attrName>style.visibility</p:attrName>
                                        </p:attrNameLst>
                                      </p:cBhvr>
                                      <p:to>
                                        <p:strVal val="visible"/>
                                      </p:to>
                                    </p:set>
                                  </p:childTnLst>
                                </p:cTn>
                              </p:par>
                              <p:par>
                                <p:cTn id="64" presetID="0" presetClass="path" presetSubtype="0" accel="50000" decel="50000" fill="hold" grpId="0" nodeType="withEffect">
                                  <p:stCondLst>
                                    <p:cond delay="0"/>
                                  </p:stCondLst>
                                  <p:childTnLst>
                                    <p:animMotion origin="layout" path="M 3.88889E-6 -3.33333E-6 L 0.01666 -0.00092 " pathEditMode="relative" rAng="0" ptsTypes="AA">
                                      <p:cBhvr>
                                        <p:cTn id="65" dur="2000" fill="hold"/>
                                        <p:tgtEl>
                                          <p:spTgt spid="24"/>
                                        </p:tgtEl>
                                        <p:attrNameLst>
                                          <p:attrName>ppt_x</p:attrName>
                                          <p:attrName>ppt_y</p:attrName>
                                        </p:attrNameLst>
                                      </p:cBhvr>
                                      <p:rCtr x="83300" y="-6200"/>
                                    </p:animMotion>
                                  </p:childTnLst>
                                </p:cTn>
                              </p:par>
                              <p:par>
                                <p:cTn id="66" presetID="42" presetClass="entr" presetSubtype="0" fill="hold" nodeType="withEffect">
                                  <p:stCondLst>
                                    <p:cond delay="0"/>
                                  </p:stCondLst>
                                  <p:childTnLst>
                                    <p:set>
                                      <p:cBhvr>
                                        <p:cTn id="67" dur="1" fill="hold">
                                          <p:stCondLst>
                                            <p:cond delay="0"/>
                                          </p:stCondLst>
                                        </p:cTn>
                                        <p:tgtEl>
                                          <p:spTgt spid="4101"/>
                                        </p:tgtEl>
                                        <p:attrNameLst>
                                          <p:attrName>style.visibility</p:attrName>
                                        </p:attrNameLst>
                                      </p:cBhvr>
                                      <p:to>
                                        <p:strVal val="visible"/>
                                      </p:to>
                                    </p:set>
                                    <p:animEffect transition="in" filter="fade">
                                      <p:cBhvr>
                                        <p:cTn id="68" dur="500"/>
                                        <p:tgtEl>
                                          <p:spTgt spid="4101"/>
                                        </p:tgtEl>
                                      </p:cBhvr>
                                    </p:animEffect>
                                    <p:anim calcmode="lin" valueType="num">
                                      <p:cBhvr>
                                        <p:cTn id="69" dur="500" fill="hold"/>
                                        <p:tgtEl>
                                          <p:spTgt spid="4101"/>
                                        </p:tgtEl>
                                        <p:attrNameLst>
                                          <p:attrName>ppt_x</p:attrName>
                                        </p:attrNameLst>
                                      </p:cBhvr>
                                      <p:tavLst>
                                        <p:tav tm="0">
                                          <p:val>
                                            <p:strVal val="#ppt_x"/>
                                          </p:val>
                                        </p:tav>
                                        <p:tav tm="100000">
                                          <p:val>
                                            <p:strVal val="#ppt_x"/>
                                          </p:val>
                                        </p:tav>
                                      </p:tavLst>
                                    </p:anim>
                                    <p:anim calcmode="lin" valueType="num">
                                      <p:cBhvr>
                                        <p:cTn id="70" dur="500" fill="hold"/>
                                        <p:tgtEl>
                                          <p:spTgt spid="4101"/>
                                        </p:tgtEl>
                                        <p:attrNameLst>
                                          <p:attrName>ppt_y</p:attrName>
                                        </p:attrNameLst>
                                      </p:cBhvr>
                                      <p:tavLst>
                                        <p:tav tm="0">
                                          <p:val>
                                            <p:strVal val="#ppt_y+.1"/>
                                          </p:val>
                                        </p:tav>
                                        <p:tav tm="100000">
                                          <p:val>
                                            <p:strVal val="#ppt_y"/>
                                          </p:val>
                                        </p:tav>
                                      </p:tavLst>
                                    </p:anim>
                                  </p:childTnLst>
                                </p:cTn>
                              </p:par>
                              <p:par>
                                <p:cTn id="71" presetID="1" presetClass="entr" presetSubtype="0"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up)">
                                      <p:cBhvr>
                                        <p:cTn id="7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15" grpId="0" animBg="1"/>
      <p:bldP spid="16" grpId="0" animBg="1"/>
      <p:bldP spid="17" grpId="0" animBg="1"/>
      <p:bldP spid="19" grpId="0" animBg="1"/>
      <p:bldP spid="20" grpId="0" animBg="1"/>
      <p:bldP spid="21" grpId="0" animBg="1"/>
      <p:bldP spid="22" grpId="0" animBg="1"/>
      <p:bldP spid="22" grpId="1" animBg="1"/>
      <p:bldP spid="23" grpId="0" animBg="1"/>
      <p:bldP spid="23" grpId="1" animBg="1"/>
      <p:bldP spid="23" grpId="2" animBg="1"/>
      <p:bldP spid="24" grpId="0" animBg="1"/>
      <p:bldP spid="24"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Routing, One More Time</a:t>
            </a:r>
          </a:p>
        </p:txBody>
      </p:sp>
      <p:sp>
        <p:nvSpPr>
          <p:cNvPr id="4" name="Content Placeholder 3"/>
          <p:cNvSpPr>
            <a:spLocks noGrp="1"/>
          </p:cNvSpPr>
          <p:nvPr>
            <p:ph idx="1"/>
          </p:nvPr>
        </p:nvSpPr>
        <p:spPr/>
        <p:txBody>
          <a:bodyPr/>
          <a:lstStyle/>
          <a:p>
            <a:r>
              <a:rPr lang="en-US" dirty="0"/>
              <a:t>Each node has a routing table</a:t>
            </a:r>
          </a:p>
          <a:p>
            <a:r>
              <a:rPr lang="en-US" dirty="0"/>
              <a:t>Routing table size:</a:t>
            </a:r>
          </a:p>
          <a:p>
            <a:pPr lvl="1"/>
            <a:r>
              <a:rPr lang="en-US" i="1" dirty="0"/>
              <a:t>b * </a:t>
            </a:r>
            <a:r>
              <a:rPr lang="en-US" i="1" dirty="0" err="1"/>
              <a:t>log</a:t>
            </a:r>
            <a:r>
              <a:rPr lang="en-US" i="1" baseline="-25000" dirty="0" err="1"/>
              <a:t>b</a:t>
            </a:r>
            <a:r>
              <a:rPr lang="en-US" i="1" dirty="0"/>
              <a:t> n</a:t>
            </a:r>
          </a:p>
          <a:p>
            <a:r>
              <a:rPr lang="en-US" dirty="0"/>
              <a:t>Hops to any destination:</a:t>
            </a:r>
          </a:p>
          <a:p>
            <a:pPr lvl="1"/>
            <a:r>
              <a:rPr lang="en-US" i="1" dirty="0" err="1"/>
              <a:t>log</a:t>
            </a:r>
            <a:r>
              <a:rPr lang="en-US" i="1" baseline="-25000" dirty="0" err="1"/>
              <a:t>b</a:t>
            </a:r>
            <a:r>
              <a:rPr lang="en-US" i="1" dirty="0"/>
              <a:t> n</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51</a:t>
            </a:fld>
            <a:endParaRPr lang="en-US" dirty="0"/>
          </a:p>
        </p:txBody>
      </p:sp>
      <p:sp>
        <p:nvSpPr>
          <p:cNvPr id="5" name="Oval 4"/>
          <p:cNvSpPr>
            <a:spLocks noChangeArrowheads="1"/>
          </p:cNvSpPr>
          <p:nvPr/>
        </p:nvSpPr>
        <p:spPr bwMode="auto">
          <a:xfrm>
            <a:off x="6750503" y="2584380"/>
            <a:ext cx="3124200" cy="3352800"/>
          </a:xfrm>
          <a:prstGeom prst="ellipse">
            <a:avLst/>
          </a:prstGeom>
          <a:noFill/>
          <a:ln w="28575">
            <a:solidFill>
              <a:schemeClr val="tx2"/>
            </a:solidFill>
            <a:round/>
            <a:headEnd/>
            <a:tailEnd/>
          </a:ln>
          <a:effectLst/>
        </p:spPr>
        <p:txBody>
          <a:bodyPr wrap="none" anchor="ctr">
            <a:prstTxWarp prst="textNoShape">
              <a:avLst/>
            </a:prstTxWarp>
          </a:bodyPr>
          <a:lstStyle/>
          <a:p>
            <a:pPr algn="ctr"/>
            <a:endParaRPr lang="en-US" sz="2400">
              <a:solidFill>
                <a:schemeClr val="tx2"/>
              </a:solidFill>
              <a:latin typeface="Tahoma" charset="0"/>
            </a:endParaRPr>
          </a:p>
        </p:txBody>
      </p:sp>
      <p:sp>
        <p:nvSpPr>
          <p:cNvPr id="6" name="Text Box 5"/>
          <p:cNvSpPr txBox="1">
            <a:spLocks noChangeArrowheads="1"/>
          </p:cNvSpPr>
          <p:nvPr/>
        </p:nvSpPr>
        <p:spPr bwMode="auto">
          <a:xfrm>
            <a:off x="8172903" y="2717729"/>
            <a:ext cx="332142" cy="369332"/>
          </a:xfrm>
          <a:prstGeom prst="rect">
            <a:avLst/>
          </a:prstGeom>
          <a:noFill/>
          <a:ln w="9525">
            <a:noFill/>
            <a:miter lim="800000"/>
            <a:headEnd/>
            <a:tailEnd/>
          </a:ln>
          <a:effectLst/>
        </p:spPr>
        <p:txBody>
          <a:bodyPr wrap="none">
            <a:prstTxWarp prst="textNoShape">
              <a:avLst/>
            </a:prstTxWarp>
            <a:spAutoFit/>
          </a:bodyPr>
          <a:lstStyle/>
          <a:p>
            <a:r>
              <a:rPr lang="en-US" b="1">
                <a:solidFill>
                  <a:schemeClr val="tx2"/>
                </a:solidFill>
                <a:latin typeface="Tahoma" charset="0"/>
              </a:rPr>
              <a:t>0</a:t>
            </a:r>
          </a:p>
        </p:txBody>
      </p:sp>
      <p:sp>
        <p:nvSpPr>
          <p:cNvPr id="7" name="Text Box 6"/>
          <p:cNvSpPr txBox="1">
            <a:spLocks noChangeArrowheads="1"/>
          </p:cNvSpPr>
          <p:nvPr/>
        </p:nvSpPr>
        <p:spPr bwMode="auto">
          <a:xfrm>
            <a:off x="7893505" y="5460929"/>
            <a:ext cx="774571" cy="369332"/>
          </a:xfrm>
          <a:prstGeom prst="rect">
            <a:avLst/>
          </a:prstGeom>
          <a:noFill/>
          <a:ln w="9525">
            <a:noFill/>
            <a:miter lim="800000"/>
            <a:headEnd/>
            <a:tailEnd/>
          </a:ln>
          <a:effectLst/>
        </p:spPr>
        <p:txBody>
          <a:bodyPr wrap="none">
            <a:prstTxWarp prst="textNoShape">
              <a:avLst/>
            </a:prstTxWarp>
            <a:spAutoFit/>
          </a:bodyPr>
          <a:lstStyle/>
          <a:p>
            <a:r>
              <a:rPr lang="en-US" b="1">
                <a:solidFill>
                  <a:schemeClr val="tx2"/>
                </a:solidFill>
                <a:latin typeface="Tahoma" charset="0"/>
              </a:rPr>
              <a:t>1000</a:t>
            </a:r>
          </a:p>
        </p:txBody>
      </p:sp>
      <p:sp>
        <p:nvSpPr>
          <p:cNvPr id="8" name="Text Box 7"/>
          <p:cNvSpPr txBox="1">
            <a:spLocks noChangeArrowheads="1"/>
          </p:cNvSpPr>
          <p:nvPr/>
        </p:nvSpPr>
        <p:spPr bwMode="auto">
          <a:xfrm>
            <a:off x="9019270" y="4060755"/>
            <a:ext cx="774571" cy="369332"/>
          </a:xfrm>
          <a:prstGeom prst="rect">
            <a:avLst/>
          </a:prstGeom>
          <a:noFill/>
          <a:ln w="9525">
            <a:noFill/>
            <a:miter lim="800000"/>
            <a:headEnd/>
            <a:tailEnd/>
          </a:ln>
          <a:effectLst/>
        </p:spPr>
        <p:txBody>
          <a:bodyPr wrap="none">
            <a:prstTxWarp prst="textNoShape">
              <a:avLst/>
            </a:prstTxWarp>
            <a:spAutoFit/>
          </a:bodyPr>
          <a:lstStyle/>
          <a:p>
            <a:r>
              <a:rPr lang="en-US" b="1" dirty="0">
                <a:solidFill>
                  <a:schemeClr val="tx2"/>
                </a:solidFill>
                <a:latin typeface="Tahoma" charset="0"/>
              </a:rPr>
              <a:t>0100</a:t>
            </a:r>
          </a:p>
        </p:txBody>
      </p:sp>
      <p:sp>
        <p:nvSpPr>
          <p:cNvPr id="9" name="Text Box 8"/>
          <p:cNvSpPr txBox="1">
            <a:spLocks noChangeArrowheads="1"/>
          </p:cNvSpPr>
          <p:nvPr/>
        </p:nvSpPr>
        <p:spPr bwMode="auto">
          <a:xfrm>
            <a:off x="8801554" y="3117780"/>
            <a:ext cx="774571" cy="369332"/>
          </a:xfrm>
          <a:prstGeom prst="rect">
            <a:avLst/>
          </a:prstGeom>
          <a:noFill/>
          <a:ln w="9525">
            <a:noFill/>
            <a:miter lim="800000"/>
            <a:headEnd/>
            <a:tailEnd/>
          </a:ln>
          <a:effectLst/>
        </p:spPr>
        <p:txBody>
          <a:bodyPr wrap="none">
            <a:prstTxWarp prst="textNoShape">
              <a:avLst/>
            </a:prstTxWarp>
            <a:spAutoFit/>
          </a:bodyPr>
          <a:lstStyle/>
          <a:p>
            <a:r>
              <a:rPr lang="en-US" b="1">
                <a:solidFill>
                  <a:schemeClr val="tx2"/>
                </a:solidFill>
                <a:latin typeface="Tahoma" charset="0"/>
              </a:rPr>
              <a:t>0010</a:t>
            </a:r>
          </a:p>
        </p:txBody>
      </p:sp>
      <p:sp>
        <p:nvSpPr>
          <p:cNvPr id="10" name="Line 9"/>
          <p:cNvSpPr>
            <a:spLocks noChangeShapeType="1"/>
          </p:cNvSpPr>
          <p:nvPr/>
        </p:nvSpPr>
        <p:spPr bwMode="auto">
          <a:xfrm>
            <a:off x="8331653" y="2584380"/>
            <a:ext cx="0" cy="152400"/>
          </a:xfrm>
          <a:prstGeom prst="line">
            <a:avLst/>
          </a:prstGeom>
          <a:noFill/>
          <a:ln w="38100">
            <a:solidFill>
              <a:schemeClr val="tx2"/>
            </a:solidFill>
            <a:round/>
            <a:headEnd/>
            <a:tailEnd/>
          </a:ln>
          <a:effectLst/>
        </p:spPr>
        <p:txBody>
          <a:bodyPr wrap="none">
            <a:prstTxWarp prst="textNoShape">
              <a:avLst/>
            </a:prstTxWarp>
          </a:bodyPr>
          <a:lstStyle/>
          <a:p>
            <a:endParaRPr lang="en-US"/>
          </a:p>
        </p:txBody>
      </p:sp>
      <p:sp>
        <p:nvSpPr>
          <p:cNvPr id="11" name="Text Box 10"/>
          <p:cNvSpPr txBox="1">
            <a:spLocks noChangeArrowheads="1"/>
          </p:cNvSpPr>
          <p:nvPr/>
        </p:nvSpPr>
        <p:spPr bwMode="auto">
          <a:xfrm>
            <a:off x="7229930" y="3098729"/>
            <a:ext cx="774571" cy="369332"/>
          </a:xfrm>
          <a:prstGeom prst="rect">
            <a:avLst/>
          </a:prstGeom>
          <a:noFill/>
          <a:ln w="9525">
            <a:noFill/>
            <a:miter lim="800000"/>
            <a:headEnd/>
            <a:tailEnd/>
          </a:ln>
          <a:effectLst/>
        </p:spPr>
        <p:txBody>
          <a:bodyPr wrap="none">
            <a:prstTxWarp prst="textNoShape">
              <a:avLst/>
            </a:prstTxWarp>
            <a:spAutoFit/>
          </a:bodyPr>
          <a:lstStyle/>
          <a:p>
            <a:r>
              <a:rPr lang="en-US" b="1">
                <a:solidFill>
                  <a:schemeClr val="tx2"/>
                </a:solidFill>
                <a:latin typeface="Tahoma" charset="0"/>
              </a:rPr>
              <a:t>1110</a:t>
            </a:r>
          </a:p>
        </p:txBody>
      </p:sp>
      <p:sp>
        <p:nvSpPr>
          <p:cNvPr id="12" name="Text Box 11"/>
          <p:cNvSpPr txBox="1">
            <a:spLocks noChangeArrowheads="1"/>
          </p:cNvSpPr>
          <p:nvPr/>
        </p:nvSpPr>
        <p:spPr bwMode="auto">
          <a:xfrm>
            <a:off x="6879093" y="4079805"/>
            <a:ext cx="774571" cy="369332"/>
          </a:xfrm>
          <a:prstGeom prst="rect">
            <a:avLst/>
          </a:prstGeom>
          <a:noFill/>
          <a:ln w="9525">
            <a:noFill/>
            <a:miter lim="800000"/>
            <a:headEnd/>
            <a:tailEnd/>
          </a:ln>
          <a:effectLst/>
        </p:spPr>
        <p:txBody>
          <a:bodyPr wrap="none">
            <a:prstTxWarp prst="textNoShape">
              <a:avLst/>
            </a:prstTxWarp>
            <a:spAutoFit/>
          </a:bodyPr>
          <a:lstStyle/>
          <a:p>
            <a:r>
              <a:rPr lang="en-US" b="1">
                <a:solidFill>
                  <a:schemeClr val="tx2"/>
                </a:solidFill>
                <a:latin typeface="Tahoma" charset="0"/>
              </a:rPr>
              <a:t>1100</a:t>
            </a:r>
          </a:p>
        </p:txBody>
      </p:sp>
      <p:sp>
        <p:nvSpPr>
          <p:cNvPr id="13" name="Text Box 12"/>
          <p:cNvSpPr txBox="1">
            <a:spLocks noChangeArrowheads="1"/>
          </p:cNvSpPr>
          <p:nvPr/>
        </p:nvSpPr>
        <p:spPr bwMode="auto">
          <a:xfrm>
            <a:off x="7201354" y="4960868"/>
            <a:ext cx="774571" cy="369332"/>
          </a:xfrm>
          <a:prstGeom prst="rect">
            <a:avLst/>
          </a:prstGeom>
          <a:noFill/>
          <a:ln w="9525">
            <a:noFill/>
            <a:miter lim="800000"/>
            <a:headEnd/>
            <a:tailEnd/>
          </a:ln>
          <a:effectLst/>
        </p:spPr>
        <p:txBody>
          <a:bodyPr wrap="none">
            <a:prstTxWarp prst="textNoShape">
              <a:avLst/>
            </a:prstTxWarp>
            <a:spAutoFit/>
          </a:bodyPr>
          <a:lstStyle/>
          <a:p>
            <a:r>
              <a:rPr lang="en-US" b="1">
                <a:solidFill>
                  <a:schemeClr val="tx2"/>
                </a:solidFill>
                <a:latin typeface="Tahoma" charset="0"/>
              </a:rPr>
              <a:t>1010</a:t>
            </a:r>
          </a:p>
        </p:txBody>
      </p:sp>
      <p:sp>
        <p:nvSpPr>
          <p:cNvPr id="14" name="Text Box 13"/>
          <p:cNvSpPr txBox="1">
            <a:spLocks noChangeArrowheads="1"/>
          </p:cNvSpPr>
          <p:nvPr/>
        </p:nvSpPr>
        <p:spPr bwMode="auto">
          <a:xfrm>
            <a:off x="8871405" y="5022780"/>
            <a:ext cx="774571" cy="369332"/>
          </a:xfrm>
          <a:prstGeom prst="rect">
            <a:avLst/>
          </a:prstGeom>
          <a:noFill/>
          <a:ln w="9525">
            <a:noFill/>
            <a:miter lim="800000"/>
            <a:headEnd/>
            <a:tailEnd/>
          </a:ln>
          <a:effectLst/>
        </p:spPr>
        <p:txBody>
          <a:bodyPr wrap="none">
            <a:prstTxWarp prst="textNoShape">
              <a:avLst/>
            </a:prstTxWarp>
            <a:spAutoFit/>
          </a:bodyPr>
          <a:lstStyle/>
          <a:p>
            <a:r>
              <a:rPr lang="en-US" b="1">
                <a:solidFill>
                  <a:schemeClr val="tx2"/>
                </a:solidFill>
                <a:latin typeface="Tahoma" charset="0"/>
              </a:rPr>
              <a:t>0110</a:t>
            </a:r>
          </a:p>
        </p:txBody>
      </p:sp>
      <p:sp>
        <p:nvSpPr>
          <p:cNvPr id="15" name="Line 14"/>
          <p:cNvSpPr>
            <a:spLocks noChangeShapeType="1"/>
          </p:cNvSpPr>
          <p:nvPr/>
        </p:nvSpPr>
        <p:spPr bwMode="auto">
          <a:xfrm>
            <a:off x="8307841" y="5784780"/>
            <a:ext cx="0" cy="152400"/>
          </a:xfrm>
          <a:prstGeom prst="line">
            <a:avLst/>
          </a:prstGeom>
          <a:noFill/>
          <a:ln w="38100">
            <a:solidFill>
              <a:schemeClr val="tx2"/>
            </a:solidFill>
            <a:round/>
            <a:headEnd/>
            <a:tailEnd/>
          </a:ln>
          <a:effectLst/>
        </p:spPr>
        <p:txBody>
          <a:bodyPr wrap="none">
            <a:prstTxWarp prst="textNoShape">
              <a:avLst/>
            </a:prstTxWarp>
          </a:bodyPr>
          <a:lstStyle/>
          <a:p>
            <a:endParaRPr lang="en-US"/>
          </a:p>
        </p:txBody>
      </p:sp>
      <p:sp>
        <p:nvSpPr>
          <p:cNvPr id="16" name="Line 15"/>
          <p:cNvSpPr>
            <a:spLocks noChangeShapeType="1"/>
          </p:cNvSpPr>
          <p:nvPr/>
        </p:nvSpPr>
        <p:spPr bwMode="auto">
          <a:xfrm rot="-5326868">
            <a:off x="9797711" y="4179024"/>
            <a:ext cx="1588" cy="152400"/>
          </a:xfrm>
          <a:prstGeom prst="line">
            <a:avLst/>
          </a:prstGeom>
          <a:noFill/>
          <a:ln w="38100">
            <a:solidFill>
              <a:schemeClr val="tx2"/>
            </a:solidFill>
            <a:round/>
            <a:headEnd/>
            <a:tailEnd/>
          </a:ln>
          <a:effectLst/>
        </p:spPr>
        <p:txBody>
          <a:bodyPr wrap="none">
            <a:prstTxWarp prst="textNoShape">
              <a:avLst/>
            </a:prstTxWarp>
          </a:bodyPr>
          <a:lstStyle/>
          <a:p>
            <a:endParaRPr lang="en-US"/>
          </a:p>
        </p:txBody>
      </p:sp>
      <p:sp>
        <p:nvSpPr>
          <p:cNvPr id="17" name="Line 16"/>
          <p:cNvSpPr>
            <a:spLocks noChangeShapeType="1"/>
          </p:cNvSpPr>
          <p:nvPr/>
        </p:nvSpPr>
        <p:spPr bwMode="auto">
          <a:xfrm rot="-7652711">
            <a:off x="9316697" y="3009037"/>
            <a:ext cx="1587" cy="152400"/>
          </a:xfrm>
          <a:prstGeom prst="line">
            <a:avLst/>
          </a:prstGeom>
          <a:noFill/>
          <a:ln w="38100">
            <a:solidFill>
              <a:schemeClr val="tx2"/>
            </a:solidFill>
            <a:round/>
            <a:headEnd/>
            <a:tailEnd/>
          </a:ln>
          <a:effectLst/>
        </p:spPr>
        <p:txBody>
          <a:bodyPr wrap="none">
            <a:prstTxWarp prst="textNoShape">
              <a:avLst/>
            </a:prstTxWarp>
          </a:bodyPr>
          <a:lstStyle/>
          <a:p>
            <a:endParaRPr lang="en-US"/>
          </a:p>
        </p:txBody>
      </p:sp>
      <p:sp>
        <p:nvSpPr>
          <p:cNvPr id="18" name="Line 18"/>
          <p:cNvSpPr>
            <a:spLocks noChangeShapeType="1"/>
          </p:cNvSpPr>
          <p:nvPr/>
        </p:nvSpPr>
        <p:spPr bwMode="auto">
          <a:xfrm rot="-2252711">
            <a:off x="9339717" y="5327580"/>
            <a:ext cx="1587" cy="152400"/>
          </a:xfrm>
          <a:prstGeom prst="line">
            <a:avLst/>
          </a:prstGeom>
          <a:noFill/>
          <a:ln w="38100">
            <a:solidFill>
              <a:schemeClr val="tx2"/>
            </a:solidFill>
            <a:round/>
            <a:headEnd/>
            <a:tailEnd/>
          </a:ln>
          <a:effectLst/>
        </p:spPr>
        <p:txBody>
          <a:bodyPr wrap="none">
            <a:prstTxWarp prst="textNoShape">
              <a:avLst/>
            </a:prstTxWarp>
          </a:bodyPr>
          <a:lstStyle/>
          <a:p>
            <a:endParaRPr lang="en-US"/>
          </a:p>
        </p:txBody>
      </p:sp>
      <p:sp>
        <p:nvSpPr>
          <p:cNvPr id="19" name="Line 19"/>
          <p:cNvSpPr>
            <a:spLocks noChangeShapeType="1"/>
          </p:cNvSpPr>
          <p:nvPr/>
        </p:nvSpPr>
        <p:spPr bwMode="auto">
          <a:xfrm rot="-7652711">
            <a:off x="7283109" y="5326787"/>
            <a:ext cx="1587" cy="152400"/>
          </a:xfrm>
          <a:prstGeom prst="line">
            <a:avLst/>
          </a:prstGeom>
          <a:noFill/>
          <a:ln w="38100">
            <a:solidFill>
              <a:schemeClr val="tx2"/>
            </a:solidFill>
            <a:round/>
            <a:headEnd/>
            <a:tailEnd/>
          </a:ln>
          <a:effectLst/>
        </p:spPr>
        <p:txBody>
          <a:bodyPr wrap="none">
            <a:prstTxWarp prst="textNoShape">
              <a:avLst/>
            </a:prstTxWarp>
          </a:bodyPr>
          <a:lstStyle/>
          <a:p>
            <a:endParaRPr lang="en-US"/>
          </a:p>
        </p:txBody>
      </p:sp>
      <p:sp>
        <p:nvSpPr>
          <p:cNvPr id="20" name="Line 20"/>
          <p:cNvSpPr>
            <a:spLocks noChangeShapeType="1"/>
          </p:cNvSpPr>
          <p:nvPr/>
        </p:nvSpPr>
        <p:spPr bwMode="auto">
          <a:xfrm rot="-5326868">
            <a:off x="6825910" y="4185375"/>
            <a:ext cx="1588" cy="152400"/>
          </a:xfrm>
          <a:prstGeom prst="line">
            <a:avLst/>
          </a:prstGeom>
          <a:noFill/>
          <a:ln w="38100">
            <a:solidFill>
              <a:schemeClr val="tx2"/>
            </a:solidFill>
            <a:round/>
            <a:headEnd/>
            <a:tailEnd/>
          </a:ln>
          <a:effectLst/>
        </p:spPr>
        <p:txBody>
          <a:bodyPr wrap="none">
            <a:prstTxWarp prst="textNoShape">
              <a:avLst/>
            </a:prstTxWarp>
          </a:bodyPr>
          <a:lstStyle/>
          <a:p>
            <a:endParaRPr lang="en-US"/>
          </a:p>
        </p:txBody>
      </p:sp>
      <p:sp>
        <p:nvSpPr>
          <p:cNvPr id="21" name="Line 21"/>
          <p:cNvSpPr>
            <a:spLocks noChangeShapeType="1"/>
          </p:cNvSpPr>
          <p:nvPr/>
        </p:nvSpPr>
        <p:spPr bwMode="auto">
          <a:xfrm rot="-2252711">
            <a:off x="7315654" y="2993955"/>
            <a:ext cx="1588" cy="152400"/>
          </a:xfrm>
          <a:prstGeom prst="line">
            <a:avLst/>
          </a:prstGeom>
          <a:noFill/>
          <a:ln w="38100">
            <a:solidFill>
              <a:schemeClr val="tx2"/>
            </a:solidFill>
            <a:round/>
            <a:headEnd/>
            <a:tailEnd/>
          </a:ln>
          <a:effectLst/>
        </p:spPr>
        <p:txBody>
          <a:bodyPr wrap="none">
            <a:prstTxWarp prst="textNoShape">
              <a:avLst/>
            </a:prstTxWarp>
          </a:bodyPr>
          <a:lstStyle/>
          <a:p>
            <a:endParaRPr lang="en-US"/>
          </a:p>
        </p:txBody>
      </p:sp>
      <p:sp>
        <p:nvSpPr>
          <p:cNvPr id="22" name="TextBox 21"/>
          <p:cNvSpPr txBox="1"/>
          <p:nvPr/>
        </p:nvSpPr>
        <p:spPr>
          <a:xfrm>
            <a:off x="7520213" y="2040096"/>
            <a:ext cx="1366080" cy="461665"/>
          </a:xfrm>
          <a:prstGeom prst="rect">
            <a:avLst/>
          </a:prstGeom>
          <a:noFill/>
        </p:spPr>
        <p:txBody>
          <a:bodyPr wrap="none" rtlCol="0">
            <a:spAutoFit/>
          </a:bodyPr>
          <a:lstStyle/>
          <a:p>
            <a:r>
              <a:rPr lang="en-US" sz="2400" dirty="0"/>
              <a:t>1111 | 0</a:t>
            </a:r>
          </a:p>
        </p:txBody>
      </p:sp>
      <p:sp>
        <p:nvSpPr>
          <p:cNvPr id="23" name="Line 16"/>
          <p:cNvSpPr>
            <a:spLocks noChangeShapeType="1"/>
          </p:cNvSpPr>
          <p:nvPr/>
        </p:nvSpPr>
        <p:spPr bwMode="auto">
          <a:xfrm rot="-7652711">
            <a:off x="9329165" y="2974680"/>
            <a:ext cx="1587" cy="152400"/>
          </a:xfrm>
          <a:prstGeom prst="line">
            <a:avLst/>
          </a:prstGeom>
          <a:noFill/>
          <a:ln w="9525">
            <a:solidFill>
              <a:schemeClr val="tx2"/>
            </a:solidFill>
            <a:round/>
            <a:headEnd/>
            <a:tailEnd/>
          </a:ln>
          <a:effectLst/>
        </p:spPr>
        <p:txBody>
          <a:bodyPr wrap="none">
            <a:prstTxWarp prst="textNoShape">
              <a:avLst/>
            </a:prstTxWarp>
          </a:bodyPr>
          <a:lstStyle/>
          <a:p>
            <a:endParaRPr lang="en-US"/>
          </a:p>
        </p:txBody>
      </p:sp>
      <p:sp>
        <p:nvSpPr>
          <p:cNvPr id="24" name="Line 21"/>
          <p:cNvSpPr>
            <a:spLocks noChangeShapeType="1"/>
          </p:cNvSpPr>
          <p:nvPr/>
        </p:nvSpPr>
        <p:spPr bwMode="auto">
          <a:xfrm rot="-5326868">
            <a:off x="6838378" y="4151017"/>
            <a:ext cx="1588" cy="152400"/>
          </a:xfrm>
          <a:prstGeom prst="line">
            <a:avLst/>
          </a:prstGeom>
          <a:noFill/>
          <a:ln w="9525">
            <a:solidFill>
              <a:schemeClr val="tx2"/>
            </a:solidFill>
            <a:round/>
            <a:headEnd/>
            <a:tailEnd/>
          </a:ln>
          <a:effectLst/>
        </p:spPr>
        <p:txBody>
          <a:bodyPr wrap="none">
            <a:prstTxWarp prst="textNoShape">
              <a:avLst/>
            </a:prstTxWarp>
          </a:bodyPr>
          <a:lstStyle/>
          <a:p>
            <a:endParaRPr lang="en-US"/>
          </a:p>
        </p:txBody>
      </p:sp>
      <p:sp>
        <p:nvSpPr>
          <p:cNvPr id="25" name="Freeform 24"/>
          <p:cNvSpPr>
            <a:spLocks/>
          </p:cNvSpPr>
          <p:nvPr/>
        </p:nvSpPr>
        <p:spPr bwMode="auto">
          <a:xfrm>
            <a:off x="7229928" y="3007224"/>
            <a:ext cx="2200043" cy="2235365"/>
          </a:xfrm>
          <a:custGeom>
            <a:avLst/>
            <a:gdLst/>
            <a:ahLst/>
            <a:cxnLst>
              <a:cxn ang="0">
                <a:pos x="1392" y="0"/>
              </a:cxn>
              <a:cxn ang="0">
                <a:pos x="384" y="432"/>
              </a:cxn>
              <a:cxn ang="0">
                <a:pos x="0" y="1536"/>
              </a:cxn>
            </a:cxnLst>
            <a:rect l="0" t="0" r="r" b="b"/>
            <a:pathLst>
              <a:path w="1392" h="1536">
                <a:moveTo>
                  <a:pt x="1392" y="0"/>
                </a:moveTo>
                <a:cubicBezTo>
                  <a:pt x="1004" y="88"/>
                  <a:pt x="616" y="176"/>
                  <a:pt x="384" y="432"/>
                </a:cubicBezTo>
                <a:cubicBezTo>
                  <a:pt x="152" y="688"/>
                  <a:pt x="76" y="1112"/>
                  <a:pt x="0" y="1536"/>
                </a:cubicBezTo>
              </a:path>
            </a:pathLst>
          </a:custGeom>
          <a:noFill/>
          <a:ln w="38100">
            <a:solidFill>
              <a:schemeClr val="accent3"/>
            </a:solidFill>
            <a:round/>
            <a:headEnd type="none" w="med" len="med"/>
            <a:tailEnd type="stealth" w="lg" len="lg"/>
          </a:ln>
          <a:effectLst/>
        </p:spPr>
        <p:txBody>
          <a:bodyPr wrap="none">
            <a:prstTxWarp prst="textNoShape">
              <a:avLst/>
            </a:prstTxWarp>
          </a:bodyPr>
          <a:lstStyle/>
          <a:p>
            <a:endParaRPr lang="en-US"/>
          </a:p>
        </p:txBody>
      </p:sp>
      <p:sp>
        <p:nvSpPr>
          <p:cNvPr id="26" name="Freeform 25"/>
          <p:cNvSpPr>
            <a:spLocks/>
          </p:cNvSpPr>
          <p:nvPr/>
        </p:nvSpPr>
        <p:spPr bwMode="auto">
          <a:xfrm>
            <a:off x="6902903" y="4347866"/>
            <a:ext cx="413544" cy="1021557"/>
          </a:xfrm>
          <a:custGeom>
            <a:avLst/>
            <a:gdLst/>
            <a:ahLst/>
            <a:cxnLst>
              <a:cxn ang="0">
                <a:pos x="288" y="720"/>
              </a:cxn>
              <a:cxn ang="0">
                <a:pos x="336" y="240"/>
              </a:cxn>
              <a:cxn ang="0">
                <a:pos x="0" y="0"/>
              </a:cxn>
            </a:cxnLst>
            <a:rect l="0" t="0" r="r" b="b"/>
            <a:pathLst>
              <a:path w="384" h="720">
                <a:moveTo>
                  <a:pt x="288" y="720"/>
                </a:moveTo>
                <a:cubicBezTo>
                  <a:pt x="336" y="540"/>
                  <a:pt x="384" y="360"/>
                  <a:pt x="336" y="240"/>
                </a:cubicBezTo>
                <a:cubicBezTo>
                  <a:pt x="288" y="120"/>
                  <a:pt x="144" y="60"/>
                  <a:pt x="0" y="0"/>
                </a:cubicBezTo>
              </a:path>
            </a:pathLst>
          </a:custGeom>
          <a:noFill/>
          <a:ln w="38100" cap="flat" cmpd="sng">
            <a:solidFill>
              <a:schemeClr val="accent3"/>
            </a:solidFill>
            <a:prstDash val="solid"/>
            <a:round/>
            <a:headEnd type="none" w="med" len="med"/>
            <a:tailEnd type="stealth" w="lg" len="lg"/>
          </a:ln>
          <a:effectLst/>
        </p:spPr>
        <p:txBody>
          <a:bodyPr>
            <a:prstTxWarp prst="textNoShape">
              <a:avLst/>
            </a:prstTxWarp>
          </a:bodyPr>
          <a:lstStyle/>
          <a:p>
            <a:endParaRPr lang="en-US"/>
          </a:p>
        </p:txBody>
      </p:sp>
      <p:sp>
        <p:nvSpPr>
          <p:cNvPr id="27" name="Freeform 26"/>
          <p:cNvSpPr>
            <a:spLocks/>
          </p:cNvSpPr>
          <p:nvPr/>
        </p:nvSpPr>
        <p:spPr bwMode="auto">
          <a:xfrm>
            <a:off x="6850059" y="3574980"/>
            <a:ext cx="406400" cy="651443"/>
          </a:xfrm>
          <a:custGeom>
            <a:avLst/>
            <a:gdLst/>
            <a:ahLst/>
            <a:cxnLst>
              <a:cxn ang="0">
                <a:pos x="0" y="480"/>
              </a:cxn>
              <a:cxn ang="0">
                <a:pos x="240" y="240"/>
              </a:cxn>
              <a:cxn ang="0">
                <a:pos x="96" y="0"/>
              </a:cxn>
            </a:cxnLst>
            <a:rect l="0" t="0" r="r" b="b"/>
            <a:pathLst>
              <a:path w="256" h="480">
                <a:moveTo>
                  <a:pt x="0" y="480"/>
                </a:moveTo>
                <a:cubicBezTo>
                  <a:pt x="112" y="400"/>
                  <a:pt x="224" y="320"/>
                  <a:pt x="240" y="240"/>
                </a:cubicBezTo>
                <a:cubicBezTo>
                  <a:pt x="256" y="160"/>
                  <a:pt x="176" y="80"/>
                  <a:pt x="96" y="0"/>
                </a:cubicBezTo>
              </a:path>
            </a:pathLst>
          </a:custGeom>
          <a:noFill/>
          <a:ln w="38100" cap="flat" cmpd="sng">
            <a:solidFill>
              <a:schemeClr val="accent3"/>
            </a:solidFill>
            <a:prstDash val="solid"/>
            <a:round/>
            <a:headEnd type="none" w="med" len="med"/>
            <a:tailEnd type="stealth" w="lg" len="lg"/>
          </a:ln>
          <a:effectLst/>
        </p:spPr>
        <p:txBody>
          <a:bodyPr>
            <a:prstTxWarp prst="textNoShape">
              <a:avLst/>
            </a:prstTxWarp>
          </a:bodyPr>
          <a:lstStyle/>
          <a:p>
            <a:endParaRPr lang="en-US"/>
          </a:p>
        </p:txBody>
      </p:sp>
      <p:pic>
        <p:nvPicPr>
          <p:cNvPr id="28"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82986" y="2813849"/>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7498" y="3269018"/>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7566" y="4065375"/>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4766" y="5242589"/>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6147" y="5665575"/>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39754" y="3688994"/>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3" descr="D:\Classes\CS 4700\assets\Email-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0021" y="1916159"/>
            <a:ext cx="558800" cy="558800"/>
          </a:xfrm>
          <a:prstGeom prst="rect">
            <a:avLst/>
          </a:prstGeom>
          <a:noFill/>
          <a:extLst>
            <a:ext uri="{909E8E84-426E-40dd-AFC4-6F175D3DCCD1}">
              <a14:hiddenFill xmlns:a14="http://schemas.microsoft.com/office/drawing/2010/main" xmlns="">
                <a:solidFill>
                  <a:srgbClr val="FFFFFF"/>
                </a:solidFill>
              </a14:hiddenFill>
            </a:ext>
          </a:extLst>
        </p:spPr>
      </p:pic>
      <p:sp>
        <p:nvSpPr>
          <p:cNvPr id="36" name="TextBox 35"/>
          <p:cNvSpPr txBox="1"/>
          <p:nvPr/>
        </p:nvSpPr>
        <p:spPr>
          <a:xfrm>
            <a:off x="8991747" y="2344083"/>
            <a:ext cx="1004570" cy="369332"/>
          </a:xfrm>
          <a:prstGeom prst="rect">
            <a:avLst/>
          </a:prstGeom>
          <a:noFill/>
        </p:spPr>
        <p:txBody>
          <a:bodyPr wrap="none" rtlCol="0">
            <a:spAutoFit/>
          </a:bodyPr>
          <a:lstStyle/>
          <a:p>
            <a:r>
              <a:rPr lang="en-US" dirty="0"/>
              <a:t>To: 1110</a:t>
            </a:r>
          </a:p>
        </p:txBody>
      </p:sp>
      <p:sp>
        <p:nvSpPr>
          <p:cNvPr id="37" name="Oval 36"/>
          <p:cNvSpPr/>
          <p:nvPr/>
        </p:nvSpPr>
        <p:spPr>
          <a:xfrm>
            <a:off x="7191374" y="2921838"/>
            <a:ext cx="185057" cy="1850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498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ppt_x</p:attrName>
                                        </p:attrNameLst>
                                      </p:cBhvr>
                                      <p:tavLst>
                                        <p:tav tm="0">
                                          <p:val>
                                            <p:strVal val="#ppt_x"/>
                                          </p:val>
                                        </p:tav>
                                        <p:tav tm="100000">
                                          <p:val>
                                            <p:strVal val="#ppt_x"/>
                                          </p:val>
                                        </p:tav>
                                      </p:tavLst>
                                    </p:anim>
                                    <p:anim calcmode="lin" valueType="num">
                                      <p:cBhvr>
                                        <p:cTn id="9" dur="5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anim calcmode="lin" valueType="num">
                                      <p:cBhvr>
                                        <p:cTn id="13" dur="500" fill="hold"/>
                                        <p:tgtEl>
                                          <p:spTgt spid="35"/>
                                        </p:tgtEl>
                                        <p:attrNameLst>
                                          <p:attrName>ppt_x</p:attrName>
                                        </p:attrNameLst>
                                      </p:cBhvr>
                                      <p:tavLst>
                                        <p:tav tm="0">
                                          <p:val>
                                            <p:strVal val="#ppt_x"/>
                                          </p:val>
                                        </p:tav>
                                        <p:tav tm="100000">
                                          <p:val>
                                            <p:strVal val="#ppt_x"/>
                                          </p:val>
                                        </p:tav>
                                      </p:tavLst>
                                    </p:anim>
                                    <p:anim calcmode="lin" valueType="num">
                                      <p:cBhvr>
                                        <p:cTn id="14" dur="5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arn(inVertical)">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up)">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36" grpId="0"/>
      <p:bldP spid="3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Pastry Leaf Sets</a:t>
            </a:r>
          </a:p>
        </p:txBody>
      </p:sp>
      <p:sp>
        <p:nvSpPr>
          <p:cNvPr id="4" name="Content Placeholder 3"/>
          <p:cNvSpPr>
            <a:spLocks noGrp="1"/>
          </p:cNvSpPr>
          <p:nvPr>
            <p:ph idx="1"/>
          </p:nvPr>
        </p:nvSpPr>
        <p:spPr/>
        <p:txBody>
          <a:bodyPr/>
          <a:lstStyle/>
          <a:p>
            <a:r>
              <a:rPr lang="en-US" dirty="0"/>
              <a:t>One difference between Tapestry and Pastry</a:t>
            </a:r>
          </a:p>
          <a:p>
            <a:r>
              <a:rPr lang="en-US" dirty="0"/>
              <a:t>Each node has an additional table of the </a:t>
            </a:r>
            <a:r>
              <a:rPr lang="en-US" i="1" dirty="0"/>
              <a:t>L</a:t>
            </a:r>
            <a:r>
              <a:rPr lang="en-US" dirty="0"/>
              <a:t>/2 numerically closest neighbors</a:t>
            </a:r>
          </a:p>
          <a:p>
            <a:pPr lvl="1"/>
            <a:r>
              <a:rPr lang="en-US" dirty="0"/>
              <a:t>Larger and smaller</a:t>
            </a:r>
          </a:p>
          <a:p>
            <a:r>
              <a:rPr lang="en-US" dirty="0"/>
              <a:t>Uses</a:t>
            </a:r>
          </a:p>
          <a:p>
            <a:pPr lvl="1"/>
            <a:r>
              <a:rPr lang="en-US" dirty="0"/>
              <a:t>Alternate routes</a:t>
            </a:r>
          </a:p>
          <a:p>
            <a:pPr lvl="1"/>
            <a:r>
              <a:rPr lang="en-US" dirty="0"/>
              <a:t>Fault detection (keep-alive)</a:t>
            </a:r>
          </a:p>
          <a:p>
            <a:pPr lvl="1"/>
            <a:r>
              <a:rPr lang="en-US" dirty="0"/>
              <a:t>Replication of data</a:t>
            </a:r>
          </a:p>
          <a:p>
            <a:pPr lvl="1"/>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52</a:t>
            </a:fld>
            <a:endParaRPr lang="en-US" dirty="0"/>
          </a:p>
        </p:txBody>
      </p:sp>
      <p:grpSp>
        <p:nvGrpSpPr>
          <p:cNvPr id="14" name="Group 13"/>
          <p:cNvGrpSpPr/>
          <p:nvPr/>
        </p:nvGrpSpPr>
        <p:grpSpPr>
          <a:xfrm>
            <a:off x="6834414" y="3080936"/>
            <a:ext cx="6597919" cy="6537141"/>
            <a:chOff x="4711554" y="2356488"/>
            <a:chExt cx="6597919" cy="6537141"/>
          </a:xfrm>
        </p:grpSpPr>
        <p:sp>
          <p:nvSpPr>
            <p:cNvPr id="5" name="Arc 4"/>
            <p:cNvSpPr/>
            <p:nvPr/>
          </p:nvSpPr>
          <p:spPr>
            <a:xfrm rot="16200000">
              <a:off x="5137273" y="2721429"/>
              <a:ext cx="6172200" cy="6172200"/>
            </a:xfrm>
            <a:prstGeom prst="arc">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0412" y="3957760"/>
              <a:ext cx="532863" cy="532863"/>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4774" y="5105934"/>
              <a:ext cx="532863" cy="532863"/>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0511" y="2721428"/>
              <a:ext cx="532863" cy="532863"/>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7196" y="2515134"/>
              <a:ext cx="532863" cy="532863"/>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Arc 10"/>
            <p:cNvSpPr/>
            <p:nvPr/>
          </p:nvSpPr>
          <p:spPr>
            <a:xfrm rot="16200000">
              <a:off x="4562132" y="2505910"/>
              <a:ext cx="5742484" cy="5443640"/>
            </a:xfrm>
            <a:prstGeom prst="arc">
              <a:avLst/>
            </a:prstGeom>
            <a:ln w="57150">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Connector 12"/>
            <p:cNvCxnSpPr/>
            <p:nvPr/>
          </p:nvCxnSpPr>
          <p:spPr>
            <a:xfrm>
              <a:off x="5522413" y="3199861"/>
              <a:ext cx="359476" cy="305338"/>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6"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9888" y="3375645"/>
              <a:ext cx="532863" cy="532863"/>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val="19753692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reeform 44"/>
          <p:cNvSpPr>
            <a:spLocks/>
          </p:cNvSpPr>
          <p:nvPr/>
        </p:nvSpPr>
        <p:spPr bwMode="auto">
          <a:xfrm rot="6014510">
            <a:off x="10045038" y="3067165"/>
            <a:ext cx="286639" cy="291899"/>
          </a:xfrm>
          <a:custGeom>
            <a:avLst/>
            <a:gdLst/>
            <a:ahLst/>
            <a:cxnLst>
              <a:cxn ang="0">
                <a:pos x="1392" y="0"/>
              </a:cxn>
              <a:cxn ang="0">
                <a:pos x="384" y="432"/>
              </a:cxn>
              <a:cxn ang="0">
                <a:pos x="0" y="1536"/>
              </a:cxn>
            </a:cxnLst>
            <a:rect l="0" t="0" r="r" b="b"/>
            <a:pathLst>
              <a:path w="1392" h="1536">
                <a:moveTo>
                  <a:pt x="1392" y="0"/>
                </a:moveTo>
                <a:cubicBezTo>
                  <a:pt x="1004" y="88"/>
                  <a:pt x="616" y="176"/>
                  <a:pt x="384" y="432"/>
                </a:cubicBezTo>
                <a:cubicBezTo>
                  <a:pt x="152" y="688"/>
                  <a:pt x="76" y="1112"/>
                  <a:pt x="0" y="1536"/>
                </a:cubicBezTo>
              </a:path>
            </a:pathLst>
          </a:custGeom>
          <a:noFill/>
          <a:ln w="38100">
            <a:solidFill>
              <a:schemeClr val="accent3"/>
            </a:solidFill>
            <a:round/>
            <a:headEnd type="none" w="med" len="med"/>
            <a:tailEnd type="stealth" w="lg" len="lg"/>
          </a:ln>
          <a:effectLst/>
        </p:spPr>
        <p:txBody>
          <a:bodyPr wrap="none">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Joining the Pastry Overlay</a:t>
            </a:r>
          </a:p>
        </p:txBody>
      </p:sp>
      <p:sp>
        <p:nvSpPr>
          <p:cNvPr id="4" name="Content Placeholder 3"/>
          <p:cNvSpPr>
            <a:spLocks noGrp="1"/>
          </p:cNvSpPr>
          <p:nvPr>
            <p:ph idx="1"/>
          </p:nvPr>
        </p:nvSpPr>
        <p:spPr>
          <a:xfrm>
            <a:off x="1816608" y="1388533"/>
            <a:ext cx="4917645" cy="4792811"/>
          </a:xfrm>
        </p:spPr>
        <p:txBody>
          <a:bodyPr>
            <a:normAutofit/>
          </a:bodyPr>
          <a:lstStyle/>
          <a:p>
            <a:pPr marL="514338" indent="-514338">
              <a:buFont typeface="+mj-lt"/>
              <a:buAutoNum type="arabicPeriod"/>
            </a:pPr>
            <a:r>
              <a:rPr lang="en-US" dirty="0"/>
              <a:t>Pick a new ID </a:t>
            </a:r>
            <a:r>
              <a:rPr lang="en-US" i="1" dirty="0"/>
              <a:t>X</a:t>
            </a:r>
            <a:endParaRPr lang="en-US" dirty="0"/>
          </a:p>
          <a:p>
            <a:pPr marL="514338" indent="-514338">
              <a:buFont typeface="+mj-lt"/>
              <a:buAutoNum type="arabicPeriod"/>
            </a:pPr>
            <a:r>
              <a:rPr lang="en-US" dirty="0"/>
              <a:t>Contact a bootstrap node</a:t>
            </a:r>
          </a:p>
          <a:p>
            <a:pPr marL="514338" indent="-514338">
              <a:buFont typeface="+mj-lt"/>
              <a:buAutoNum type="arabicPeriod"/>
            </a:pPr>
            <a:r>
              <a:rPr lang="en-US" dirty="0"/>
              <a:t>Route a message to </a:t>
            </a:r>
            <a:r>
              <a:rPr lang="en-US" i="1" dirty="0"/>
              <a:t>X</a:t>
            </a:r>
            <a:r>
              <a:rPr lang="en-US" dirty="0"/>
              <a:t>, discover the current owner</a:t>
            </a:r>
          </a:p>
          <a:p>
            <a:pPr marL="514338" indent="-514338">
              <a:buFont typeface="+mj-lt"/>
              <a:buAutoNum type="arabicPeriod"/>
            </a:pPr>
            <a:r>
              <a:rPr lang="en-US" dirty="0"/>
              <a:t>Add new node to the ring</a:t>
            </a:r>
          </a:p>
          <a:p>
            <a:pPr marL="514338" indent="-514338">
              <a:buFont typeface="+mj-lt"/>
              <a:buAutoNum type="arabicPeriod"/>
            </a:pPr>
            <a:r>
              <a:rPr lang="en-US" dirty="0"/>
              <a:t>Contact new neighbors, update leaf sets</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53</a:t>
            </a:fld>
            <a:endParaRPr lang="en-US" dirty="0"/>
          </a:p>
        </p:txBody>
      </p:sp>
      <p:sp>
        <p:nvSpPr>
          <p:cNvPr id="5" name="Oval 4"/>
          <p:cNvSpPr>
            <a:spLocks noChangeArrowheads="1"/>
          </p:cNvSpPr>
          <p:nvPr/>
        </p:nvSpPr>
        <p:spPr bwMode="auto">
          <a:xfrm>
            <a:off x="7269383" y="2663345"/>
            <a:ext cx="3124200" cy="3352800"/>
          </a:xfrm>
          <a:prstGeom prst="ellipse">
            <a:avLst/>
          </a:prstGeom>
          <a:noFill/>
          <a:ln w="28575">
            <a:solidFill>
              <a:schemeClr val="tx2"/>
            </a:solidFill>
            <a:round/>
            <a:headEnd/>
            <a:tailEnd/>
          </a:ln>
          <a:effectLst/>
        </p:spPr>
        <p:txBody>
          <a:bodyPr wrap="none" anchor="ctr">
            <a:prstTxWarp prst="textNoShape">
              <a:avLst/>
            </a:prstTxWarp>
          </a:bodyPr>
          <a:lstStyle/>
          <a:p>
            <a:pPr algn="ctr"/>
            <a:endParaRPr lang="en-US" sz="2400">
              <a:solidFill>
                <a:schemeClr val="tx2"/>
              </a:solidFill>
              <a:latin typeface="Tahoma" charset="0"/>
            </a:endParaRPr>
          </a:p>
        </p:txBody>
      </p:sp>
      <p:sp>
        <p:nvSpPr>
          <p:cNvPr id="6" name="Text Box 5"/>
          <p:cNvSpPr txBox="1">
            <a:spLocks noChangeArrowheads="1"/>
          </p:cNvSpPr>
          <p:nvPr/>
        </p:nvSpPr>
        <p:spPr bwMode="auto">
          <a:xfrm>
            <a:off x="8691781" y="2796695"/>
            <a:ext cx="332142" cy="369332"/>
          </a:xfrm>
          <a:prstGeom prst="rect">
            <a:avLst/>
          </a:prstGeom>
          <a:noFill/>
          <a:ln w="9525">
            <a:noFill/>
            <a:miter lim="800000"/>
            <a:headEnd/>
            <a:tailEnd/>
          </a:ln>
          <a:effectLst/>
        </p:spPr>
        <p:txBody>
          <a:bodyPr wrap="none">
            <a:prstTxWarp prst="textNoShape">
              <a:avLst/>
            </a:prstTxWarp>
            <a:spAutoFit/>
          </a:bodyPr>
          <a:lstStyle/>
          <a:p>
            <a:r>
              <a:rPr lang="en-US" b="1">
                <a:solidFill>
                  <a:schemeClr val="tx2"/>
                </a:solidFill>
                <a:latin typeface="Tahoma" charset="0"/>
              </a:rPr>
              <a:t>0</a:t>
            </a:r>
          </a:p>
        </p:txBody>
      </p:sp>
      <p:sp>
        <p:nvSpPr>
          <p:cNvPr id="7" name="Text Box 6"/>
          <p:cNvSpPr txBox="1">
            <a:spLocks noChangeArrowheads="1"/>
          </p:cNvSpPr>
          <p:nvPr/>
        </p:nvSpPr>
        <p:spPr bwMode="auto">
          <a:xfrm>
            <a:off x="8412384" y="5539895"/>
            <a:ext cx="774571" cy="369332"/>
          </a:xfrm>
          <a:prstGeom prst="rect">
            <a:avLst/>
          </a:prstGeom>
          <a:noFill/>
          <a:ln w="9525">
            <a:noFill/>
            <a:miter lim="800000"/>
            <a:headEnd/>
            <a:tailEnd/>
          </a:ln>
          <a:effectLst/>
        </p:spPr>
        <p:txBody>
          <a:bodyPr wrap="none">
            <a:prstTxWarp prst="textNoShape">
              <a:avLst/>
            </a:prstTxWarp>
            <a:spAutoFit/>
          </a:bodyPr>
          <a:lstStyle/>
          <a:p>
            <a:r>
              <a:rPr lang="en-US" b="1">
                <a:solidFill>
                  <a:schemeClr val="tx2"/>
                </a:solidFill>
                <a:latin typeface="Tahoma" charset="0"/>
              </a:rPr>
              <a:t>1000</a:t>
            </a:r>
          </a:p>
        </p:txBody>
      </p:sp>
      <p:sp>
        <p:nvSpPr>
          <p:cNvPr id="8" name="Text Box 7"/>
          <p:cNvSpPr txBox="1">
            <a:spLocks noChangeArrowheads="1"/>
          </p:cNvSpPr>
          <p:nvPr/>
        </p:nvSpPr>
        <p:spPr bwMode="auto">
          <a:xfrm>
            <a:off x="9538150" y="4139720"/>
            <a:ext cx="774571" cy="369332"/>
          </a:xfrm>
          <a:prstGeom prst="rect">
            <a:avLst/>
          </a:prstGeom>
          <a:noFill/>
          <a:ln w="9525">
            <a:noFill/>
            <a:miter lim="800000"/>
            <a:headEnd/>
            <a:tailEnd/>
          </a:ln>
          <a:effectLst/>
        </p:spPr>
        <p:txBody>
          <a:bodyPr wrap="none">
            <a:prstTxWarp prst="textNoShape">
              <a:avLst/>
            </a:prstTxWarp>
            <a:spAutoFit/>
          </a:bodyPr>
          <a:lstStyle/>
          <a:p>
            <a:r>
              <a:rPr lang="en-US" b="1" dirty="0">
                <a:solidFill>
                  <a:schemeClr val="tx2"/>
                </a:solidFill>
                <a:latin typeface="Tahoma" charset="0"/>
              </a:rPr>
              <a:t>0100</a:t>
            </a:r>
          </a:p>
        </p:txBody>
      </p:sp>
      <p:sp>
        <p:nvSpPr>
          <p:cNvPr id="9" name="Text Box 8"/>
          <p:cNvSpPr txBox="1">
            <a:spLocks noChangeArrowheads="1"/>
          </p:cNvSpPr>
          <p:nvPr/>
        </p:nvSpPr>
        <p:spPr bwMode="auto">
          <a:xfrm>
            <a:off x="9320434" y="3196745"/>
            <a:ext cx="774571" cy="369332"/>
          </a:xfrm>
          <a:prstGeom prst="rect">
            <a:avLst/>
          </a:prstGeom>
          <a:noFill/>
          <a:ln w="9525">
            <a:noFill/>
            <a:miter lim="800000"/>
            <a:headEnd/>
            <a:tailEnd/>
          </a:ln>
          <a:effectLst/>
        </p:spPr>
        <p:txBody>
          <a:bodyPr wrap="none">
            <a:prstTxWarp prst="textNoShape">
              <a:avLst/>
            </a:prstTxWarp>
            <a:spAutoFit/>
          </a:bodyPr>
          <a:lstStyle/>
          <a:p>
            <a:r>
              <a:rPr lang="en-US" b="1">
                <a:solidFill>
                  <a:schemeClr val="tx2"/>
                </a:solidFill>
                <a:latin typeface="Tahoma" charset="0"/>
              </a:rPr>
              <a:t>0010</a:t>
            </a:r>
          </a:p>
        </p:txBody>
      </p:sp>
      <p:sp>
        <p:nvSpPr>
          <p:cNvPr id="10" name="Line 9"/>
          <p:cNvSpPr>
            <a:spLocks noChangeShapeType="1"/>
          </p:cNvSpPr>
          <p:nvPr/>
        </p:nvSpPr>
        <p:spPr bwMode="auto">
          <a:xfrm>
            <a:off x="8850532" y="2663345"/>
            <a:ext cx="0" cy="152400"/>
          </a:xfrm>
          <a:prstGeom prst="line">
            <a:avLst/>
          </a:prstGeom>
          <a:noFill/>
          <a:ln w="38100">
            <a:solidFill>
              <a:schemeClr val="tx2"/>
            </a:solidFill>
            <a:round/>
            <a:headEnd/>
            <a:tailEnd/>
          </a:ln>
          <a:effectLst/>
        </p:spPr>
        <p:txBody>
          <a:bodyPr wrap="none">
            <a:prstTxWarp prst="textNoShape">
              <a:avLst/>
            </a:prstTxWarp>
          </a:bodyPr>
          <a:lstStyle/>
          <a:p>
            <a:endParaRPr lang="en-US"/>
          </a:p>
        </p:txBody>
      </p:sp>
      <p:sp>
        <p:nvSpPr>
          <p:cNvPr id="11" name="Text Box 10"/>
          <p:cNvSpPr txBox="1">
            <a:spLocks noChangeArrowheads="1"/>
          </p:cNvSpPr>
          <p:nvPr/>
        </p:nvSpPr>
        <p:spPr bwMode="auto">
          <a:xfrm>
            <a:off x="7748809" y="3177695"/>
            <a:ext cx="774571" cy="369332"/>
          </a:xfrm>
          <a:prstGeom prst="rect">
            <a:avLst/>
          </a:prstGeom>
          <a:noFill/>
          <a:ln w="9525">
            <a:noFill/>
            <a:miter lim="800000"/>
            <a:headEnd/>
            <a:tailEnd/>
          </a:ln>
          <a:effectLst/>
        </p:spPr>
        <p:txBody>
          <a:bodyPr wrap="none">
            <a:prstTxWarp prst="textNoShape">
              <a:avLst/>
            </a:prstTxWarp>
            <a:spAutoFit/>
          </a:bodyPr>
          <a:lstStyle/>
          <a:p>
            <a:r>
              <a:rPr lang="en-US" b="1">
                <a:solidFill>
                  <a:schemeClr val="tx2"/>
                </a:solidFill>
                <a:latin typeface="Tahoma" charset="0"/>
              </a:rPr>
              <a:t>1110</a:t>
            </a:r>
          </a:p>
        </p:txBody>
      </p:sp>
      <p:sp>
        <p:nvSpPr>
          <p:cNvPr id="12" name="Text Box 11"/>
          <p:cNvSpPr txBox="1">
            <a:spLocks noChangeArrowheads="1"/>
          </p:cNvSpPr>
          <p:nvPr/>
        </p:nvSpPr>
        <p:spPr bwMode="auto">
          <a:xfrm>
            <a:off x="7397972" y="4158769"/>
            <a:ext cx="774571" cy="369332"/>
          </a:xfrm>
          <a:prstGeom prst="rect">
            <a:avLst/>
          </a:prstGeom>
          <a:noFill/>
          <a:ln w="9525">
            <a:noFill/>
            <a:miter lim="800000"/>
            <a:headEnd/>
            <a:tailEnd/>
          </a:ln>
          <a:effectLst/>
        </p:spPr>
        <p:txBody>
          <a:bodyPr wrap="none">
            <a:prstTxWarp prst="textNoShape">
              <a:avLst/>
            </a:prstTxWarp>
            <a:spAutoFit/>
          </a:bodyPr>
          <a:lstStyle/>
          <a:p>
            <a:r>
              <a:rPr lang="en-US" b="1">
                <a:solidFill>
                  <a:schemeClr val="tx2"/>
                </a:solidFill>
                <a:latin typeface="Tahoma" charset="0"/>
              </a:rPr>
              <a:t>1100</a:t>
            </a:r>
          </a:p>
        </p:txBody>
      </p:sp>
      <p:sp>
        <p:nvSpPr>
          <p:cNvPr id="13" name="Text Box 12"/>
          <p:cNvSpPr txBox="1">
            <a:spLocks noChangeArrowheads="1"/>
          </p:cNvSpPr>
          <p:nvPr/>
        </p:nvSpPr>
        <p:spPr bwMode="auto">
          <a:xfrm>
            <a:off x="7720234" y="5039833"/>
            <a:ext cx="774571" cy="369332"/>
          </a:xfrm>
          <a:prstGeom prst="rect">
            <a:avLst/>
          </a:prstGeom>
          <a:noFill/>
          <a:ln w="9525">
            <a:noFill/>
            <a:miter lim="800000"/>
            <a:headEnd/>
            <a:tailEnd/>
          </a:ln>
          <a:effectLst/>
        </p:spPr>
        <p:txBody>
          <a:bodyPr wrap="none">
            <a:prstTxWarp prst="textNoShape">
              <a:avLst/>
            </a:prstTxWarp>
            <a:spAutoFit/>
          </a:bodyPr>
          <a:lstStyle/>
          <a:p>
            <a:r>
              <a:rPr lang="en-US" b="1">
                <a:solidFill>
                  <a:schemeClr val="tx2"/>
                </a:solidFill>
                <a:latin typeface="Tahoma" charset="0"/>
              </a:rPr>
              <a:t>1010</a:t>
            </a:r>
          </a:p>
        </p:txBody>
      </p:sp>
      <p:sp>
        <p:nvSpPr>
          <p:cNvPr id="14" name="Text Box 13"/>
          <p:cNvSpPr txBox="1">
            <a:spLocks noChangeArrowheads="1"/>
          </p:cNvSpPr>
          <p:nvPr/>
        </p:nvSpPr>
        <p:spPr bwMode="auto">
          <a:xfrm>
            <a:off x="9390284" y="5101745"/>
            <a:ext cx="774571" cy="369332"/>
          </a:xfrm>
          <a:prstGeom prst="rect">
            <a:avLst/>
          </a:prstGeom>
          <a:noFill/>
          <a:ln w="9525">
            <a:noFill/>
            <a:miter lim="800000"/>
            <a:headEnd/>
            <a:tailEnd/>
          </a:ln>
          <a:effectLst/>
        </p:spPr>
        <p:txBody>
          <a:bodyPr wrap="none">
            <a:prstTxWarp prst="textNoShape">
              <a:avLst/>
            </a:prstTxWarp>
            <a:spAutoFit/>
          </a:bodyPr>
          <a:lstStyle/>
          <a:p>
            <a:r>
              <a:rPr lang="en-US" b="1">
                <a:solidFill>
                  <a:schemeClr val="tx2"/>
                </a:solidFill>
                <a:latin typeface="Tahoma" charset="0"/>
              </a:rPr>
              <a:t>0110</a:t>
            </a:r>
          </a:p>
        </p:txBody>
      </p:sp>
      <p:sp>
        <p:nvSpPr>
          <p:cNvPr id="15" name="Line 14"/>
          <p:cNvSpPr>
            <a:spLocks noChangeShapeType="1"/>
          </p:cNvSpPr>
          <p:nvPr/>
        </p:nvSpPr>
        <p:spPr bwMode="auto">
          <a:xfrm>
            <a:off x="8826720" y="5863745"/>
            <a:ext cx="0" cy="152400"/>
          </a:xfrm>
          <a:prstGeom prst="line">
            <a:avLst/>
          </a:prstGeom>
          <a:noFill/>
          <a:ln w="38100">
            <a:solidFill>
              <a:schemeClr val="tx2"/>
            </a:solidFill>
            <a:round/>
            <a:headEnd/>
            <a:tailEnd/>
          </a:ln>
          <a:effectLst/>
        </p:spPr>
        <p:txBody>
          <a:bodyPr wrap="none">
            <a:prstTxWarp prst="textNoShape">
              <a:avLst/>
            </a:prstTxWarp>
          </a:bodyPr>
          <a:lstStyle/>
          <a:p>
            <a:endParaRPr lang="en-US"/>
          </a:p>
        </p:txBody>
      </p:sp>
      <p:sp>
        <p:nvSpPr>
          <p:cNvPr id="16" name="Line 15"/>
          <p:cNvSpPr>
            <a:spLocks noChangeShapeType="1"/>
          </p:cNvSpPr>
          <p:nvPr/>
        </p:nvSpPr>
        <p:spPr bwMode="auto">
          <a:xfrm rot="-5326868">
            <a:off x="10316591" y="4257989"/>
            <a:ext cx="1588" cy="152400"/>
          </a:xfrm>
          <a:prstGeom prst="line">
            <a:avLst/>
          </a:prstGeom>
          <a:noFill/>
          <a:ln w="38100">
            <a:solidFill>
              <a:schemeClr val="tx2"/>
            </a:solidFill>
            <a:round/>
            <a:headEnd/>
            <a:tailEnd/>
          </a:ln>
          <a:effectLst/>
        </p:spPr>
        <p:txBody>
          <a:bodyPr wrap="none">
            <a:prstTxWarp prst="textNoShape">
              <a:avLst/>
            </a:prstTxWarp>
          </a:bodyPr>
          <a:lstStyle/>
          <a:p>
            <a:endParaRPr lang="en-US"/>
          </a:p>
        </p:txBody>
      </p:sp>
      <p:sp>
        <p:nvSpPr>
          <p:cNvPr id="17" name="Line 16"/>
          <p:cNvSpPr>
            <a:spLocks noChangeShapeType="1"/>
          </p:cNvSpPr>
          <p:nvPr/>
        </p:nvSpPr>
        <p:spPr bwMode="auto">
          <a:xfrm rot="-7652711">
            <a:off x="9835577" y="3088003"/>
            <a:ext cx="1587" cy="152400"/>
          </a:xfrm>
          <a:prstGeom prst="line">
            <a:avLst/>
          </a:prstGeom>
          <a:noFill/>
          <a:ln w="38100">
            <a:solidFill>
              <a:schemeClr val="tx2"/>
            </a:solidFill>
            <a:round/>
            <a:headEnd/>
            <a:tailEnd/>
          </a:ln>
          <a:effectLst/>
        </p:spPr>
        <p:txBody>
          <a:bodyPr wrap="none">
            <a:prstTxWarp prst="textNoShape">
              <a:avLst/>
            </a:prstTxWarp>
          </a:bodyPr>
          <a:lstStyle/>
          <a:p>
            <a:endParaRPr lang="en-US"/>
          </a:p>
        </p:txBody>
      </p:sp>
      <p:sp>
        <p:nvSpPr>
          <p:cNvPr id="18" name="Line 18"/>
          <p:cNvSpPr>
            <a:spLocks noChangeShapeType="1"/>
          </p:cNvSpPr>
          <p:nvPr/>
        </p:nvSpPr>
        <p:spPr bwMode="auto">
          <a:xfrm rot="-2252711">
            <a:off x="9858596" y="5406545"/>
            <a:ext cx="1587" cy="152400"/>
          </a:xfrm>
          <a:prstGeom prst="line">
            <a:avLst/>
          </a:prstGeom>
          <a:noFill/>
          <a:ln w="38100">
            <a:solidFill>
              <a:schemeClr val="tx2"/>
            </a:solidFill>
            <a:round/>
            <a:headEnd/>
            <a:tailEnd/>
          </a:ln>
          <a:effectLst/>
        </p:spPr>
        <p:txBody>
          <a:bodyPr wrap="none">
            <a:prstTxWarp prst="textNoShape">
              <a:avLst/>
            </a:prstTxWarp>
          </a:bodyPr>
          <a:lstStyle/>
          <a:p>
            <a:endParaRPr lang="en-US"/>
          </a:p>
        </p:txBody>
      </p:sp>
      <p:sp>
        <p:nvSpPr>
          <p:cNvPr id="19" name="Line 19"/>
          <p:cNvSpPr>
            <a:spLocks noChangeShapeType="1"/>
          </p:cNvSpPr>
          <p:nvPr/>
        </p:nvSpPr>
        <p:spPr bwMode="auto">
          <a:xfrm rot="-7652711">
            <a:off x="7801989" y="5405752"/>
            <a:ext cx="1587" cy="152400"/>
          </a:xfrm>
          <a:prstGeom prst="line">
            <a:avLst/>
          </a:prstGeom>
          <a:noFill/>
          <a:ln w="38100">
            <a:solidFill>
              <a:schemeClr val="tx2"/>
            </a:solidFill>
            <a:round/>
            <a:headEnd/>
            <a:tailEnd/>
          </a:ln>
          <a:effectLst/>
        </p:spPr>
        <p:txBody>
          <a:bodyPr wrap="none">
            <a:prstTxWarp prst="textNoShape">
              <a:avLst/>
            </a:prstTxWarp>
          </a:bodyPr>
          <a:lstStyle/>
          <a:p>
            <a:endParaRPr lang="en-US"/>
          </a:p>
        </p:txBody>
      </p:sp>
      <p:sp>
        <p:nvSpPr>
          <p:cNvPr id="20" name="Line 20"/>
          <p:cNvSpPr>
            <a:spLocks noChangeShapeType="1"/>
          </p:cNvSpPr>
          <p:nvPr/>
        </p:nvSpPr>
        <p:spPr bwMode="auto">
          <a:xfrm rot="-5326868">
            <a:off x="7344789" y="4264339"/>
            <a:ext cx="1588" cy="152400"/>
          </a:xfrm>
          <a:prstGeom prst="line">
            <a:avLst/>
          </a:prstGeom>
          <a:noFill/>
          <a:ln w="38100">
            <a:solidFill>
              <a:schemeClr val="tx2"/>
            </a:solidFill>
            <a:round/>
            <a:headEnd/>
            <a:tailEnd/>
          </a:ln>
          <a:effectLst/>
        </p:spPr>
        <p:txBody>
          <a:bodyPr wrap="none">
            <a:prstTxWarp prst="textNoShape">
              <a:avLst/>
            </a:prstTxWarp>
          </a:bodyPr>
          <a:lstStyle/>
          <a:p>
            <a:endParaRPr lang="en-US"/>
          </a:p>
        </p:txBody>
      </p:sp>
      <p:sp>
        <p:nvSpPr>
          <p:cNvPr id="21" name="Line 21"/>
          <p:cNvSpPr>
            <a:spLocks noChangeShapeType="1"/>
          </p:cNvSpPr>
          <p:nvPr/>
        </p:nvSpPr>
        <p:spPr bwMode="auto">
          <a:xfrm rot="-2252711">
            <a:off x="7834533" y="3072920"/>
            <a:ext cx="1588" cy="152400"/>
          </a:xfrm>
          <a:prstGeom prst="line">
            <a:avLst/>
          </a:prstGeom>
          <a:noFill/>
          <a:ln w="38100">
            <a:solidFill>
              <a:schemeClr val="tx2"/>
            </a:solidFill>
            <a:round/>
            <a:headEnd/>
            <a:tailEnd/>
          </a:ln>
          <a:effectLst/>
        </p:spPr>
        <p:txBody>
          <a:bodyPr wrap="none">
            <a:prstTxWarp prst="textNoShape">
              <a:avLst/>
            </a:prstTxWarp>
          </a:bodyPr>
          <a:lstStyle/>
          <a:p>
            <a:endParaRPr lang="en-US"/>
          </a:p>
        </p:txBody>
      </p:sp>
      <p:sp>
        <p:nvSpPr>
          <p:cNvPr id="22" name="TextBox 21"/>
          <p:cNvSpPr txBox="1"/>
          <p:nvPr/>
        </p:nvSpPr>
        <p:spPr>
          <a:xfrm>
            <a:off x="8039092" y="2119061"/>
            <a:ext cx="1366080" cy="461665"/>
          </a:xfrm>
          <a:prstGeom prst="rect">
            <a:avLst/>
          </a:prstGeom>
          <a:noFill/>
        </p:spPr>
        <p:txBody>
          <a:bodyPr wrap="none" rtlCol="0">
            <a:spAutoFit/>
          </a:bodyPr>
          <a:lstStyle/>
          <a:p>
            <a:r>
              <a:rPr lang="en-US" sz="2400" dirty="0"/>
              <a:t>1111 | 0</a:t>
            </a:r>
          </a:p>
        </p:txBody>
      </p:sp>
      <p:sp>
        <p:nvSpPr>
          <p:cNvPr id="23" name="Line 16"/>
          <p:cNvSpPr>
            <a:spLocks noChangeShapeType="1"/>
          </p:cNvSpPr>
          <p:nvPr/>
        </p:nvSpPr>
        <p:spPr bwMode="auto">
          <a:xfrm rot="-7652711">
            <a:off x="9848045" y="3053645"/>
            <a:ext cx="1587" cy="152400"/>
          </a:xfrm>
          <a:prstGeom prst="line">
            <a:avLst/>
          </a:prstGeom>
          <a:noFill/>
          <a:ln w="9525">
            <a:solidFill>
              <a:schemeClr val="tx2"/>
            </a:solidFill>
            <a:round/>
            <a:headEnd/>
            <a:tailEnd/>
          </a:ln>
          <a:effectLst/>
        </p:spPr>
        <p:txBody>
          <a:bodyPr wrap="none">
            <a:prstTxWarp prst="textNoShape">
              <a:avLst/>
            </a:prstTxWarp>
          </a:bodyPr>
          <a:lstStyle/>
          <a:p>
            <a:endParaRPr lang="en-US"/>
          </a:p>
        </p:txBody>
      </p:sp>
      <p:sp>
        <p:nvSpPr>
          <p:cNvPr id="24" name="Line 21"/>
          <p:cNvSpPr>
            <a:spLocks noChangeShapeType="1"/>
          </p:cNvSpPr>
          <p:nvPr/>
        </p:nvSpPr>
        <p:spPr bwMode="auto">
          <a:xfrm rot="-5326868">
            <a:off x="7357257" y="4229983"/>
            <a:ext cx="1588" cy="152400"/>
          </a:xfrm>
          <a:prstGeom prst="line">
            <a:avLst/>
          </a:prstGeom>
          <a:noFill/>
          <a:ln w="9525">
            <a:solidFill>
              <a:schemeClr val="tx2"/>
            </a:solidFill>
            <a:round/>
            <a:headEnd/>
            <a:tailEnd/>
          </a:ln>
          <a:effectLst/>
        </p:spPr>
        <p:txBody>
          <a:bodyPr wrap="none">
            <a:prstTxWarp prst="textNoShape">
              <a:avLst/>
            </a:prstTxWarp>
          </a:bodyPr>
          <a:lstStyle/>
          <a:p>
            <a:endParaRPr lang="en-US"/>
          </a:p>
        </p:txBody>
      </p:sp>
      <p:sp>
        <p:nvSpPr>
          <p:cNvPr id="25" name="Freeform 24"/>
          <p:cNvSpPr>
            <a:spLocks/>
          </p:cNvSpPr>
          <p:nvPr/>
        </p:nvSpPr>
        <p:spPr bwMode="auto">
          <a:xfrm flipV="1">
            <a:off x="9774458" y="3211269"/>
            <a:ext cx="479487" cy="678351"/>
          </a:xfrm>
          <a:custGeom>
            <a:avLst/>
            <a:gdLst/>
            <a:ahLst/>
            <a:cxnLst>
              <a:cxn ang="0">
                <a:pos x="1392" y="0"/>
              </a:cxn>
              <a:cxn ang="0">
                <a:pos x="384" y="432"/>
              </a:cxn>
              <a:cxn ang="0">
                <a:pos x="0" y="1536"/>
              </a:cxn>
            </a:cxnLst>
            <a:rect l="0" t="0" r="r" b="b"/>
            <a:pathLst>
              <a:path w="1392" h="1536">
                <a:moveTo>
                  <a:pt x="1392" y="0"/>
                </a:moveTo>
                <a:cubicBezTo>
                  <a:pt x="1004" y="88"/>
                  <a:pt x="616" y="176"/>
                  <a:pt x="384" y="432"/>
                </a:cubicBezTo>
                <a:cubicBezTo>
                  <a:pt x="152" y="688"/>
                  <a:pt x="76" y="1112"/>
                  <a:pt x="0" y="1536"/>
                </a:cubicBezTo>
              </a:path>
            </a:pathLst>
          </a:custGeom>
          <a:noFill/>
          <a:ln w="38100">
            <a:solidFill>
              <a:schemeClr val="accent3"/>
            </a:solidFill>
            <a:round/>
            <a:headEnd type="none" w="med" len="med"/>
            <a:tailEnd type="stealth" w="lg" len="lg"/>
          </a:ln>
          <a:effectLst/>
        </p:spPr>
        <p:txBody>
          <a:bodyPr wrap="none">
            <a:prstTxWarp prst="textNoShape">
              <a:avLst/>
            </a:prstTxWarp>
          </a:bodyPr>
          <a:lstStyle/>
          <a:p>
            <a:endParaRPr lang="en-US"/>
          </a:p>
        </p:txBody>
      </p:sp>
      <p:sp>
        <p:nvSpPr>
          <p:cNvPr id="26" name="Freeform 25"/>
          <p:cNvSpPr>
            <a:spLocks/>
          </p:cNvSpPr>
          <p:nvPr/>
        </p:nvSpPr>
        <p:spPr bwMode="auto">
          <a:xfrm flipH="1">
            <a:off x="9048823" y="3951517"/>
            <a:ext cx="1116159" cy="1850372"/>
          </a:xfrm>
          <a:custGeom>
            <a:avLst/>
            <a:gdLst/>
            <a:ahLst/>
            <a:cxnLst>
              <a:cxn ang="0">
                <a:pos x="288" y="720"/>
              </a:cxn>
              <a:cxn ang="0">
                <a:pos x="336" y="240"/>
              </a:cxn>
              <a:cxn ang="0">
                <a:pos x="0" y="0"/>
              </a:cxn>
            </a:cxnLst>
            <a:rect l="0" t="0" r="r" b="b"/>
            <a:pathLst>
              <a:path w="384" h="720">
                <a:moveTo>
                  <a:pt x="288" y="720"/>
                </a:moveTo>
                <a:cubicBezTo>
                  <a:pt x="336" y="540"/>
                  <a:pt x="384" y="360"/>
                  <a:pt x="336" y="240"/>
                </a:cubicBezTo>
                <a:cubicBezTo>
                  <a:pt x="288" y="120"/>
                  <a:pt x="144" y="60"/>
                  <a:pt x="0" y="0"/>
                </a:cubicBezTo>
              </a:path>
            </a:pathLst>
          </a:custGeom>
          <a:noFill/>
          <a:ln w="38100" cap="flat" cmpd="sng">
            <a:solidFill>
              <a:schemeClr val="accent3"/>
            </a:solidFill>
            <a:prstDash val="solid"/>
            <a:round/>
            <a:headEnd type="none" w="med" len="med"/>
            <a:tailEnd type="stealth" w="lg" len="lg"/>
          </a:ln>
          <a:effectLst/>
        </p:spPr>
        <p:txBody>
          <a:bodyPr>
            <a:prstTxWarp prst="textNoShape">
              <a:avLst/>
            </a:prstTxWarp>
          </a:bodyPr>
          <a:lstStyle/>
          <a:p>
            <a:endParaRPr lang="en-US"/>
          </a:p>
        </p:txBody>
      </p:sp>
      <p:sp>
        <p:nvSpPr>
          <p:cNvPr id="27" name="Freeform 26"/>
          <p:cNvSpPr>
            <a:spLocks/>
          </p:cNvSpPr>
          <p:nvPr/>
        </p:nvSpPr>
        <p:spPr bwMode="auto">
          <a:xfrm rot="17393686" flipV="1">
            <a:off x="8424813" y="4818944"/>
            <a:ext cx="343449" cy="1366840"/>
          </a:xfrm>
          <a:custGeom>
            <a:avLst/>
            <a:gdLst/>
            <a:ahLst/>
            <a:cxnLst>
              <a:cxn ang="0">
                <a:pos x="0" y="480"/>
              </a:cxn>
              <a:cxn ang="0">
                <a:pos x="240" y="240"/>
              </a:cxn>
              <a:cxn ang="0">
                <a:pos x="96" y="0"/>
              </a:cxn>
            </a:cxnLst>
            <a:rect l="0" t="0" r="r" b="b"/>
            <a:pathLst>
              <a:path w="256" h="480">
                <a:moveTo>
                  <a:pt x="0" y="480"/>
                </a:moveTo>
                <a:cubicBezTo>
                  <a:pt x="112" y="400"/>
                  <a:pt x="224" y="320"/>
                  <a:pt x="240" y="240"/>
                </a:cubicBezTo>
                <a:cubicBezTo>
                  <a:pt x="256" y="160"/>
                  <a:pt x="176" y="80"/>
                  <a:pt x="96" y="0"/>
                </a:cubicBezTo>
              </a:path>
            </a:pathLst>
          </a:custGeom>
          <a:noFill/>
          <a:ln w="38100" cap="flat" cmpd="sng">
            <a:solidFill>
              <a:schemeClr val="accent3"/>
            </a:solidFill>
            <a:prstDash val="solid"/>
            <a:round/>
            <a:headEnd type="none" w="med" len="med"/>
            <a:tailEnd type="stealth" w="lg" len="lg"/>
          </a:ln>
          <a:effectLst/>
        </p:spPr>
        <p:txBody>
          <a:bodyPr>
            <a:prstTxWarp prst="textNoShape">
              <a:avLst/>
            </a:prstTxWarp>
          </a:bodyPr>
          <a:lstStyle/>
          <a:p>
            <a:endParaRPr lang="en-US"/>
          </a:p>
        </p:txBody>
      </p:sp>
      <p:pic>
        <p:nvPicPr>
          <p:cNvPr id="28"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01865" y="2892814"/>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6377" y="3347983"/>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445" y="4144339"/>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645" y="5321554"/>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5027" y="5744539"/>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58633" y="3767959"/>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37"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6721" y="5145437"/>
            <a:ext cx="390812" cy="390812"/>
          </a:xfrm>
          <a:prstGeom prst="rect">
            <a:avLst/>
          </a:prstGeom>
          <a:noFill/>
          <a:extLst>
            <a:ext uri="{909E8E84-426E-40dd-AFC4-6F175D3DCCD1}">
              <a14:hiddenFill xmlns:a14="http://schemas.microsoft.com/office/drawing/2010/main" xmlns="">
                <a:solidFill>
                  <a:srgbClr val="FFFFFF"/>
                </a:solidFill>
              </a14:hiddenFill>
            </a:ext>
          </a:extLst>
        </p:spPr>
      </p:pic>
      <p:sp>
        <p:nvSpPr>
          <p:cNvPr id="38" name="TextBox 37"/>
          <p:cNvSpPr txBox="1"/>
          <p:nvPr/>
        </p:nvSpPr>
        <p:spPr>
          <a:xfrm>
            <a:off x="6015685" y="5463205"/>
            <a:ext cx="949299" cy="461665"/>
          </a:xfrm>
          <a:prstGeom prst="rect">
            <a:avLst/>
          </a:prstGeom>
          <a:noFill/>
        </p:spPr>
        <p:txBody>
          <a:bodyPr wrap="none" rtlCol="0">
            <a:spAutoFit/>
          </a:bodyPr>
          <a:lstStyle/>
          <a:p>
            <a:r>
              <a:rPr lang="en-US" sz="2400" dirty="0"/>
              <a:t> 0011</a:t>
            </a:r>
          </a:p>
        </p:txBody>
      </p:sp>
      <p:cxnSp>
        <p:nvCxnSpPr>
          <p:cNvPr id="40" name="Straight Arrow Connector 39"/>
          <p:cNvCxnSpPr>
            <a:stCxn id="37" idx="3"/>
            <a:endCxn id="31" idx="1"/>
          </p:cNvCxnSpPr>
          <p:nvPr/>
        </p:nvCxnSpPr>
        <p:spPr>
          <a:xfrm>
            <a:off x="6677532" y="5340843"/>
            <a:ext cx="866112" cy="176117"/>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9" idx="0"/>
          </p:cNvCxnSpPr>
          <p:nvPr/>
        </p:nvCxnSpPr>
        <p:spPr>
          <a:xfrm flipH="1">
            <a:off x="6677535" y="3196745"/>
            <a:ext cx="3030185" cy="2026445"/>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61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ppt_x</p:attrName>
                                        </p:attrNameLst>
                                      </p:cBhvr>
                                      <p:tavLst>
                                        <p:tav tm="0">
                                          <p:val>
                                            <p:strVal val="#ppt_x"/>
                                          </p:val>
                                        </p:tav>
                                        <p:tav tm="100000">
                                          <p:val>
                                            <p:strVal val="#ppt_x"/>
                                          </p:val>
                                        </p:tav>
                                      </p:tavLst>
                                    </p:anim>
                                    <p:anim calcmode="lin" valueType="num">
                                      <p:cBhvr>
                                        <p:cTn id="9" dur="500" fill="hold"/>
                                        <p:tgtEl>
                                          <p:spTgt spid="3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anim calcmode="lin" valueType="num">
                                      <p:cBhvr>
                                        <p:cTn id="13" dur="500" fill="hold"/>
                                        <p:tgtEl>
                                          <p:spTgt spid="38"/>
                                        </p:tgtEl>
                                        <p:attrNameLst>
                                          <p:attrName>ppt_x</p:attrName>
                                        </p:attrNameLst>
                                      </p:cBhvr>
                                      <p:tavLst>
                                        <p:tav tm="0">
                                          <p:val>
                                            <p:strVal val="#ppt_x"/>
                                          </p:val>
                                        </p:tav>
                                        <p:tav tm="100000">
                                          <p:val>
                                            <p:strVal val="#ppt_x"/>
                                          </p:val>
                                        </p:tav>
                                      </p:tavLst>
                                    </p:anim>
                                    <p:anim calcmode="lin" valueType="num">
                                      <p:cBhvr>
                                        <p:cTn id="14" dur="5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anim calcmode="lin" valueType="num">
                                      <p:cBhvr>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down)">
                                      <p:cBhvr>
                                        <p:cTn id="25" dur="500"/>
                                        <p:tgtEl>
                                          <p:spTgt spid="4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500"/>
                                        <p:tgtEl>
                                          <p:spTgt spid="4">
                                            <p:txEl>
                                              <p:pRg st="2" end="2"/>
                                            </p:txEl>
                                          </p:spTgt>
                                        </p:tgtEl>
                                      </p:cBhvr>
                                    </p:animEffect>
                                    <p:anim calcmode="lin" valueType="num">
                                      <p:cBhvr>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2"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500"/>
                                        <p:tgtEl>
                                          <p:spTgt spid="27"/>
                                        </p:tgtEl>
                                      </p:cBhvr>
                                    </p:animEffect>
                                  </p:childTnLst>
                                </p:cTn>
                              </p:par>
                            </p:childTnLst>
                          </p:cTn>
                        </p:par>
                        <p:par>
                          <p:cTn id="37" fill="hold">
                            <p:stCondLst>
                              <p:cond delay="1000"/>
                            </p:stCondLst>
                            <p:childTnLst>
                              <p:par>
                                <p:cTn id="38" presetID="22" presetClass="entr" presetSubtype="4"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down)">
                                      <p:cBhvr>
                                        <p:cTn id="40" dur="500"/>
                                        <p:tgtEl>
                                          <p:spTgt spid="26"/>
                                        </p:tgtEl>
                                      </p:cBhvr>
                                    </p:animEffect>
                                  </p:childTnLst>
                                </p:cTn>
                              </p:par>
                            </p:childTnLst>
                          </p:cTn>
                        </p:par>
                        <p:par>
                          <p:cTn id="41" fill="hold">
                            <p:stCondLst>
                              <p:cond delay="1500"/>
                            </p:stCondLst>
                            <p:childTnLst>
                              <p:par>
                                <p:cTn id="42" presetID="22" presetClass="entr" presetSubtype="4"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childTnLst>
                          </p:cTn>
                        </p:par>
                        <p:par>
                          <p:cTn id="45" fill="hold">
                            <p:stCondLst>
                              <p:cond delay="2000"/>
                            </p:stCondLst>
                            <p:childTnLst>
                              <p:par>
                                <p:cTn id="46" presetID="22" presetClass="entr" presetSubtype="2" fill="hold" nodeType="after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wipe(right)">
                                      <p:cBhvr>
                                        <p:cTn id="48" dur="500"/>
                                        <p:tgtEl>
                                          <p:spTgt spid="42"/>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animEffect transition="in" filter="fade">
                                      <p:cBhvr>
                                        <p:cTn id="53" dur="500"/>
                                        <p:tgtEl>
                                          <p:spTgt spid="4">
                                            <p:txEl>
                                              <p:pRg st="3" end="3"/>
                                            </p:txEl>
                                          </p:spTgt>
                                        </p:tgtEl>
                                      </p:cBhvr>
                                    </p:animEffect>
                                    <p:anim calcmode="lin" valueType="num">
                                      <p:cBhvr>
                                        <p:cTn id="5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5"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
                            </p:stCondLst>
                            <p:childTnLst>
                              <p:par>
                                <p:cTn id="57" presetID="10" presetClass="exit" presetSubtype="0" fill="hold" nodeType="afterEffect">
                                  <p:stCondLst>
                                    <p:cond delay="0"/>
                                  </p:stCondLst>
                                  <p:childTnLst>
                                    <p:animEffect transition="out" filter="fade">
                                      <p:cBhvr>
                                        <p:cTn id="58" dur="500"/>
                                        <p:tgtEl>
                                          <p:spTgt spid="40"/>
                                        </p:tgtEl>
                                      </p:cBhvr>
                                    </p:animEffect>
                                    <p:set>
                                      <p:cBhvr>
                                        <p:cTn id="59" dur="1" fill="hold">
                                          <p:stCondLst>
                                            <p:cond delay="499"/>
                                          </p:stCondLst>
                                        </p:cTn>
                                        <p:tgtEl>
                                          <p:spTgt spid="40"/>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27"/>
                                        </p:tgtEl>
                                      </p:cBhvr>
                                    </p:animEffect>
                                    <p:set>
                                      <p:cBhvr>
                                        <p:cTn id="62" dur="1" fill="hold">
                                          <p:stCondLst>
                                            <p:cond delay="499"/>
                                          </p:stCondLst>
                                        </p:cTn>
                                        <p:tgtEl>
                                          <p:spTgt spid="27"/>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25"/>
                                        </p:tgtEl>
                                      </p:cBhvr>
                                    </p:animEffect>
                                    <p:set>
                                      <p:cBhvr>
                                        <p:cTn id="65" dur="1" fill="hold">
                                          <p:stCondLst>
                                            <p:cond delay="499"/>
                                          </p:stCondLst>
                                        </p:cTn>
                                        <p:tgtEl>
                                          <p:spTgt spid="25"/>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42"/>
                                        </p:tgtEl>
                                      </p:cBhvr>
                                    </p:animEffect>
                                    <p:set>
                                      <p:cBhvr>
                                        <p:cTn id="68" dur="1" fill="hold">
                                          <p:stCondLst>
                                            <p:cond delay="499"/>
                                          </p:stCondLst>
                                        </p:cTn>
                                        <p:tgtEl>
                                          <p:spTgt spid="42"/>
                                        </p:tgtEl>
                                        <p:attrNameLst>
                                          <p:attrName>style.visibility</p:attrName>
                                        </p:attrNameLst>
                                      </p:cBhvr>
                                      <p:to>
                                        <p:strVal val="hidden"/>
                                      </p:to>
                                    </p:set>
                                  </p:childTnLst>
                                </p:cTn>
                              </p:par>
                              <p:par>
                                <p:cTn id="69" presetID="10" presetClass="exit" presetSubtype="0" fill="hold" grpId="0" nodeType="withEffect">
                                  <p:stCondLst>
                                    <p:cond delay="0"/>
                                  </p:stCondLst>
                                  <p:childTnLst>
                                    <p:animEffect transition="out" filter="fade">
                                      <p:cBhvr>
                                        <p:cTn id="70" dur="500"/>
                                        <p:tgtEl>
                                          <p:spTgt spid="8"/>
                                        </p:tgtEl>
                                      </p:cBhvr>
                                    </p:animEffect>
                                    <p:set>
                                      <p:cBhvr>
                                        <p:cTn id="71" dur="1" fill="hold">
                                          <p:stCondLst>
                                            <p:cond delay="499"/>
                                          </p:stCondLst>
                                        </p:cTn>
                                        <p:tgtEl>
                                          <p:spTgt spid="8"/>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26"/>
                                        </p:tgtEl>
                                      </p:cBhvr>
                                    </p:animEffect>
                                    <p:set>
                                      <p:cBhvr>
                                        <p:cTn id="74" dur="1" fill="hold">
                                          <p:stCondLst>
                                            <p:cond delay="499"/>
                                          </p:stCondLst>
                                        </p:cTn>
                                        <p:tgtEl>
                                          <p:spTgt spid="26"/>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38"/>
                                        </p:tgtEl>
                                      </p:cBhvr>
                                    </p:animEffect>
                                    <p:set>
                                      <p:cBhvr>
                                        <p:cTn id="77" dur="1" fill="hold">
                                          <p:stCondLst>
                                            <p:cond delay="499"/>
                                          </p:stCondLst>
                                        </p:cTn>
                                        <p:tgtEl>
                                          <p:spTgt spid="38"/>
                                        </p:tgtEl>
                                        <p:attrNameLst>
                                          <p:attrName>style.visibility</p:attrName>
                                        </p:attrNameLst>
                                      </p:cBhvr>
                                      <p:to>
                                        <p:strVal val="hidden"/>
                                      </p:to>
                                    </p:set>
                                  </p:childTnLst>
                                </p:cTn>
                              </p:par>
                            </p:childTnLst>
                          </p:cTn>
                        </p:par>
                        <p:par>
                          <p:cTn id="78" fill="hold">
                            <p:stCondLst>
                              <p:cond delay="1000"/>
                            </p:stCondLst>
                            <p:childTnLst>
                              <p:par>
                                <p:cTn id="79" presetID="42" presetClass="path" presetSubtype="0" accel="50000" decel="50000" fill="hold" nodeType="afterEffect">
                                  <p:stCondLst>
                                    <p:cond delay="0"/>
                                  </p:stCondLst>
                                  <p:childTnLst>
                                    <p:animMotion origin="layout" path="M 2.77778E-6 -3.7037E-6 L 0.30677 -0.2645 " pathEditMode="relative" rAng="0" ptsTypes="AA">
                                      <p:cBhvr>
                                        <p:cTn id="80" dur="1000" fill="hold"/>
                                        <p:tgtEl>
                                          <p:spTgt spid="37"/>
                                        </p:tgtEl>
                                        <p:attrNameLst>
                                          <p:attrName>ppt_x</p:attrName>
                                          <p:attrName>ppt_y</p:attrName>
                                        </p:attrNameLst>
                                      </p:cBhvr>
                                      <p:rCtr x="15330" y="-13241"/>
                                    </p:animMotion>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4">
                                            <p:txEl>
                                              <p:pRg st="4" end="4"/>
                                            </p:txEl>
                                          </p:spTgt>
                                        </p:tgtEl>
                                        <p:attrNameLst>
                                          <p:attrName>style.visibility</p:attrName>
                                        </p:attrNameLst>
                                      </p:cBhvr>
                                      <p:to>
                                        <p:strVal val="visible"/>
                                      </p:to>
                                    </p:set>
                                    <p:animEffect transition="in" filter="fade">
                                      <p:cBhvr>
                                        <p:cTn id="85" dur="500"/>
                                        <p:tgtEl>
                                          <p:spTgt spid="4">
                                            <p:txEl>
                                              <p:pRg st="4" end="4"/>
                                            </p:txEl>
                                          </p:spTgt>
                                        </p:tgtEl>
                                      </p:cBhvr>
                                    </p:animEffect>
                                    <p:anim calcmode="lin" valueType="num">
                                      <p:cBhvr>
                                        <p:cTn id="8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87"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88" fill="hold">
                            <p:stCondLst>
                              <p:cond delay="500"/>
                            </p:stCondLst>
                            <p:childTnLst>
                              <p:par>
                                <p:cTn id="89" presetID="22" presetClass="entr" presetSubtype="4"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down)">
                                      <p:cBhvr>
                                        <p:cTn id="9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8" grpId="0"/>
      <p:bldP spid="25" grpId="0" animBg="1"/>
      <p:bldP spid="25" grpId="1" animBg="1"/>
      <p:bldP spid="26" grpId="0" animBg="1"/>
      <p:bldP spid="26" grpId="1" animBg="1"/>
      <p:bldP spid="27" grpId="0" animBg="1"/>
      <p:bldP spid="27" grpId="1" animBg="1"/>
      <p:bldP spid="38" grpId="0"/>
      <p:bldP spid="38" grpId="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Node Departure</a:t>
            </a:r>
          </a:p>
        </p:txBody>
      </p:sp>
      <p:sp>
        <p:nvSpPr>
          <p:cNvPr id="4" name="Content Placeholder 3"/>
          <p:cNvSpPr>
            <a:spLocks noGrp="1"/>
          </p:cNvSpPr>
          <p:nvPr>
            <p:ph idx="1"/>
          </p:nvPr>
        </p:nvSpPr>
        <p:spPr/>
        <p:txBody>
          <a:bodyPr/>
          <a:lstStyle/>
          <a:p>
            <a:r>
              <a:rPr lang="en-US" dirty="0"/>
              <a:t>Leaf set members exchange periodic keep-alive messages</a:t>
            </a:r>
          </a:p>
          <a:p>
            <a:pPr lvl="1"/>
            <a:r>
              <a:rPr lang="en-US" dirty="0"/>
              <a:t>Handles local failures</a:t>
            </a:r>
          </a:p>
          <a:p>
            <a:r>
              <a:rPr lang="en-US" dirty="0"/>
              <a:t>Leaf set repair:</a:t>
            </a:r>
          </a:p>
          <a:p>
            <a:pPr lvl="1"/>
            <a:r>
              <a:rPr lang="en-US" dirty="0"/>
              <a:t>Request the leaf set from the farthest node in the set</a:t>
            </a:r>
          </a:p>
          <a:p>
            <a:r>
              <a:rPr lang="en-US" dirty="0"/>
              <a:t>Routing table repair:</a:t>
            </a:r>
          </a:p>
          <a:p>
            <a:pPr lvl="1"/>
            <a:r>
              <a:rPr lang="en-US" dirty="0"/>
              <a:t>Get table from peers in row 0, then row 1, …</a:t>
            </a:r>
          </a:p>
          <a:p>
            <a:pPr lvl="1"/>
            <a:r>
              <a:rPr lang="en-US" dirty="0"/>
              <a:t>Periodic, lazy</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54</a:t>
            </a:fld>
            <a:endParaRPr lang="en-US" dirty="0"/>
          </a:p>
        </p:txBody>
      </p:sp>
    </p:spTree>
    <p:extLst>
      <p:ext uri="{BB962C8B-B14F-4D97-AF65-F5344CB8AC3E}">
        <p14:creationId xmlns:p14="http://schemas.microsoft.com/office/powerpoint/2010/main" val="8256645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Consistent Hashing </a:t>
            </a:r>
          </a:p>
        </p:txBody>
      </p:sp>
      <p:sp>
        <p:nvSpPr>
          <p:cNvPr id="4" name="Content Placeholder 3"/>
          <p:cNvSpPr>
            <a:spLocks noGrp="1"/>
          </p:cNvSpPr>
          <p:nvPr>
            <p:ph idx="1"/>
          </p:nvPr>
        </p:nvSpPr>
        <p:spPr/>
        <p:txBody>
          <a:bodyPr/>
          <a:lstStyle/>
          <a:p>
            <a:r>
              <a:rPr lang="en-US" dirty="0"/>
              <a:t>Recall, when the size of a hash table changes, all items must be re-hashed</a:t>
            </a:r>
          </a:p>
          <a:p>
            <a:pPr lvl="1"/>
            <a:r>
              <a:rPr lang="en-US" dirty="0"/>
              <a:t>Cannot be used in a distributed setting</a:t>
            </a:r>
          </a:p>
          <a:p>
            <a:pPr lvl="1"/>
            <a:r>
              <a:rPr lang="en-US" dirty="0"/>
              <a:t>Node leaves or join </a:t>
            </a:r>
            <a:r>
              <a:rPr lang="en-US" dirty="0">
                <a:sym typeface="Wingdings" pitchFamily="2" charset="2"/>
              </a:rPr>
              <a:t> </a:t>
            </a:r>
            <a:r>
              <a:rPr lang="en-US" b="1" dirty="0">
                <a:solidFill>
                  <a:srgbClr val="FF0000"/>
                </a:solidFill>
                <a:sym typeface="Wingdings" pitchFamily="2" charset="2"/>
              </a:rPr>
              <a:t>complete rehash</a:t>
            </a:r>
            <a:r>
              <a:rPr lang="en-US" b="1" dirty="0">
                <a:solidFill>
                  <a:srgbClr val="FF0000"/>
                </a:solidFill>
              </a:rPr>
              <a:t> </a:t>
            </a:r>
          </a:p>
          <a:p>
            <a:r>
              <a:rPr lang="en-US" dirty="0"/>
              <a:t>Consistent hashing</a:t>
            </a:r>
          </a:p>
          <a:p>
            <a:pPr lvl="1"/>
            <a:r>
              <a:rPr lang="en-US" dirty="0"/>
              <a:t>Each node controls a range of the </a:t>
            </a:r>
            <a:r>
              <a:rPr lang="en-US" dirty="0" err="1"/>
              <a:t>keyspace</a:t>
            </a:r>
            <a:endParaRPr lang="en-US" dirty="0"/>
          </a:p>
          <a:p>
            <a:pPr lvl="1"/>
            <a:r>
              <a:rPr lang="en-US" dirty="0"/>
              <a:t>New nodes take over a fraction of the </a:t>
            </a:r>
            <a:r>
              <a:rPr lang="en-US" dirty="0" err="1"/>
              <a:t>keyspace</a:t>
            </a:r>
            <a:endParaRPr lang="en-US" dirty="0"/>
          </a:p>
          <a:p>
            <a:pPr lvl="1"/>
            <a:r>
              <a:rPr lang="en-US" dirty="0"/>
              <a:t>Nodes that leave relinquish </a:t>
            </a:r>
            <a:r>
              <a:rPr lang="en-US" dirty="0" err="1"/>
              <a:t>keyspace</a:t>
            </a:r>
            <a:endParaRPr lang="en-US" dirty="0"/>
          </a:p>
          <a:p>
            <a:r>
              <a:rPr lang="en-US" dirty="0"/>
              <a:t>… thus, all changes are local to a few nodes</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55</a:t>
            </a:fld>
            <a:endParaRPr lang="en-US" dirty="0"/>
          </a:p>
        </p:txBody>
      </p:sp>
    </p:spTree>
    <p:extLst>
      <p:ext uri="{BB962C8B-B14F-4D97-AF65-F5344CB8AC3E}">
        <p14:creationId xmlns:p14="http://schemas.microsoft.com/office/powerpoint/2010/main" val="11166770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DHTs and Consistent Hashing</a:t>
            </a:r>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56</a:t>
            </a:fld>
            <a:endParaRPr lang="en-US" dirty="0"/>
          </a:p>
        </p:txBody>
      </p:sp>
      <p:sp>
        <p:nvSpPr>
          <p:cNvPr id="5" name="Oval 4"/>
          <p:cNvSpPr>
            <a:spLocks noChangeArrowheads="1"/>
          </p:cNvSpPr>
          <p:nvPr/>
        </p:nvSpPr>
        <p:spPr bwMode="auto">
          <a:xfrm>
            <a:off x="7268955" y="3214923"/>
            <a:ext cx="3124200" cy="3352800"/>
          </a:xfrm>
          <a:prstGeom prst="ellipse">
            <a:avLst/>
          </a:prstGeom>
          <a:noFill/>
          <a:ln w="28575">
            <a:solidFill>
              <a:schemeClr val="tx2"/>
            </a:solidFill>
            <a:round/>
            <a:headEnd/>
            <a:tailEnd/>
          </a:ln>
          <a:effectLst/>
        </p:spPr>
        <p:txBody>
          <a:bodyPr wrap="none" anchor="ctr">
            <a:prstTxWarp prst="textNoShape">
              <a:avLst/>
            </a:prstTxWarp>
          </a:bodyPr>
          <a:lstStyle/>
          <a:p>
            <a:pPr algn="ctr"/>
            <a:endParaRPr lang="en-US" sz="2400">
              <a:solidFill>
                <a:schemeClr val="tx2"/>
              </a:solidFill>
              <a:latin typeface="Tahoma" charset="0"/>
            </a:endParaRPr>
          </a:p>
        </p:txBody>
      </p:sp>
      <p:sp>
        <p:nvSpPr>
          <p:cNvPr id="6" name="Text Box 5"/>
          <p:cNvSpPr txBox="1">
            <a:spLocks noChangeArrowheads="1"/>
          </p:cNvSpPr>
          <p:nvPr/>
        </p:nvSpPr>
        <p:spPr bwMode="auto">
          <a:xfrm>
            <a:off x="8691355" y="3348272"/>
            <a:ext cx="332142" cy="369332"/>
          </a:xfrm>
          <a:prstGeom prst="rect">
            <a:avLst/>
          </a:prstGeom>
          <a:noFill/>
          <a:ln w="9525">
            <a:noFill/>
            <a:miter lim="800000"/>
            <a:headEnd/>
            <a:tailEnd/>
          </a:ln>
          <a:effectLst/>
        </p:spPr>
        <p:txBody>
          <a:bodyPr wrap="none">
            <a:prstTxWarp prst="textNoShape">
              <a:avLst/>
            </a:prstTxWarp>
            <a:spAutoFit/>
          </a:bodyPr>
          <a:lstStyle/>
          <a:p>
            <a:r>
              <a:rPr lang="en-US" b="1">
                <a:solidFill>
                  <a:schemeClr val="tx2"/>
                </a:solidFill>
                <a:latin typeface="Tahoma" charset="0"/>
              </a:rPr>
              <a:t>0</a:t>
            </a:r>
          </a:p>
        </p:txBody>
      </p:sp>
      <p:sp>
        <p:nvSpPr>
          <p:cNvPr id="7" name="Text Box 6"/>
          <p:cNvSpPr txBox="1">
            <a:spLocks noChangeArrowheads="1"/>
          </p:cNvSpPr>
          <p:nvPr/>
        </p:nvSpPr>
        <p:spPr bwMode="auto">
          <a:xfrm>
            <a:off x="8411957" y="6091472"/>
            <a:ext cx="774571" cy="369332"/>
          </a:xfrm>
          <a:prstGeom prst="rect">
            <a:avLst/>
          </a:prstGeom>
          <a:noFill/>
          <a:ln w="9525">
            <a:noFill/>
            <a:miter lim="800000"/>
            <a:headEnd/>
            <a:tailEnd/>
          </a:ln>
          <a:effectLst/>
        </p:spPr>
        <p:txBody>
          <a:bodyPr wrap="none">
            <a:prstTxWarp prst="textNoShape">
              <a:avLst/>
            </a:prstTxWarp>
            <a:spAutoFit/>
          </a:bodyPr>
          <a:lstStyle/>
          <a:p>
            <a:r>
              <a:rPr lang="en-US" b="1">
                <a:solidFill>
                  <a:schemeClr val="tx2"/>
                </a:solidFill>
                <a:latin typeface="Tahoma" charset="0"/>
              </a:rPr>
              <a:t>1000</a:t>
            </a:r>
          </a:p>
        </p:txBody>
      </p:sp>
      <p:sp>
        <p:nvSpPr>
          <p:cNvPr id="8" name="Text Box 7"/>
          <p:cNvSpPr txBox="1">
            <a:spLocks noChangeArrowheads="1"/>
          </p:cNvSpPr>
          <p:nvPr/>
        </p:nvSpPr>
        <p:spPr bwMode="auto">
          <a:xfrm>
            <a:off x="9537722" y="4691297"/>
            <a:ext cx="774571" cy="369332"/>
          </a:xfrm>
          <a:prstGeom prst="rect">
            <a:avLst/>
          </a:prstGeom>
          <a:noFill/>
          <a:ln w="9525">
            <a:noFill/>
            <a:miter lim="800000"/>
            <a:headEnd/>
            <a:tailEnd/>
          </a:ln>
          <a:effectLst/>
        </p:spPr>
        <p:txBody>
          <a:bodyPr wrap="none">
            <a:prstTxWarp prst="textNoShape">
              <a:avLst/>
            </a:prstTxWarp>
            <a:spAutoFit/>
          </a:bodyPr>
          <a:lstStyle/>
          <a:p>
            <a:r>
              <a:rPr lang="en-US" b="1" dirty="0">
                <a:solidFill>
                  <a:schemeClr val="tx2"/>
                </a:solidFill>
                <a:latin typeface="Tahoma" charset="0"/>
              </a:rPr>
              <a:t>0100</a:t>
            </a:r>
          </a:p>
        </p:txBody>
      </p:sp>
      <p:sp>
        <p:nvSpPr>
          <p:cNvPr id="9" name="Text Box 8"/>
          <p:cNvSpPr txBox="1">
            <a:spLocks noChangeArrowheads="1"/>
          </p:cNvSpPr>
          <p:nvPr/>
        </p:nvSpPr>
        <p:spPr bwMode="auto">
          <a:xfrm>
            <a:off x="9320006" y="3748321"/>
            <a:ext cx="774571" cy="369332"/>
          </a:xfrm>
          <a:prstGeom prst="rect">
            <a:avLst/>
          </a:prstGeom>
          <a:noFill/>
          <a:ln w="9525">
            <a:noFill/>
            <a:miter lim="800000"/>
            <a:headEnd/>
            <a:tailEnd/>
          </a:ln>
          <a:effectLst/>
        </p:spPr>
        <p:txBody>
          <a:bodyPr wrap="none">
            <a:prstTxWarp prst="textNoShape">
              <a:avLst/>
            </a:prstTxWarp>
            <a:spAutoFit/>
          </a:bodyPr>
          <a:lstStyle/>
          <a:p>
            <a:r>
              <a:rPr lang="en-US" b="1">
                <a:solidFill>
                  <a:schemeClr val="tx2"/>
                </a:solidFill>
                <a:latin typeface="Tahoma" charset="0"/>
              </a:rPr>
              <a:t>0010</a:t>
            </a:r>
          </a:p>
        </p:txBody>
      </p:sp>
      <p:sp>
        <p:nvSpPr>
          <p:cNvPr id="10" name="Line 9"/>
          <p:cNvSpPr>
            <a:spLocks noChangeShapeType="1"/>
          </p:cNvSpPr>
          <p:nvPr/>
        </p:nvSpPr>
        <p:spPr bwMode="auto">
          <a:xfrm>
            <a:off x="8850105" y="3214923"/>
            <a:ext cx="0" cy="152400"/>
          </a:xfrm>
          <a:prstGeom prst="line">
            <a:avLst/>
          </a:prstGeom>
          <a:noFill/>
          <a:ln w="38100">
            <a:solidFill>
              <a:schemeClr val="tx2"/>
            </a:solidFill>
            <a:round/>
            <a:headEnd/>
            <a:tailEnd/>
          </a:ln>
          <a:effectLst/>
        </p:spPr>
        <p:txBody>
          <a:bodyPr wrap="none">
            <a:prstTxWarp prst="textNoShape">
              <a:avLst/>
            </a:prstTxWarp>
          </a:bodyPr>
          <a:lstStyle/>
          <a:p>
            <a:endParaRPr lang="en-US"/>
          </a:p>
        </p:txBody>
      </p:sp>
      <p:sp>
        <p:nvSpPr>
          <p:cNvPr id="11" name="Text Box 10"/>
          <p:cNvSpPr txBox="1">
            <a:spLocks noChangeArrowheads="1"/>
          </p:cNvSpPr>
          <p:nvPr/>
        </p:nvSpPr>
        <p:spPr bwMode="auto">
          <a:xfrm>
            <a:off x="7748382" y="3729272"/>
            <a:ext cx="774571" cy="369332"/>
          </a:xfrm>
          <a:prstGeom prst="rect">
            <a:avLst/>
          </a:prstGeom>
          <a:noFill/>
          <a:ln w="9525">
            <a:noFill/>
            <a:miter lim="800000"/>
            <a:headEnd/>
            <a:tailEnd/>
          </a:ln>
          <a:effectLst/>
        </p:spPr>
        <p:txBody>
          <a:bodyPr wrap="none">
            <a:prstTxWarp prst="textNoShape">
              <a:avLst/>
            </a:prstTxWarp>
            <a:spAutoFit/>
          </a:bodyPr>
          <a:lstStyle/>
          <a:p>
            <a:r>
              <a:rPr lang="en-US" b="1">
                <a:solidFill>
                  <a:schemeClr val="tx2"/>
                </a:solidFill>
                <a:latin typeface="Tahoma" charset="0"/>
              </a:rPr>
              <a:t>1110</a:t>
            </a:r>
          </a:p>
        </p:txBody>
      </p:sp>
      <p:sp>
        <p:nvSpPr>
          <p:cNvPr id="12" name="Text Box 11"/>
          <p:cNvSpPr txBox="1">
            <a:spLocks noChangeArrowheads="1"/>
          </p:cNvSpPr>
          <p:nvPr/>
        </p:nvSpPr>
        <p:spPr bwMode="auto">
          <a:xfrm>
            <a:off x="7397545" y="4710347"/>
            <a:ext cx="774571" cy="369332"/>
          </a:xfrm>
          <a:prstGeom prst="rect">
            <a:avLst/>
          </a:prstGeom>
          <a:noFill/>
          <a:ln w="9525">
            <a:noFill/>
            <a:miter lim="800000"/>
            <a:headEnd/>
            <a:tailEnd/>
          </a:ln>
          <a:effectLst/>
        </p:spPr>
        <p:txBody>
          <a:bodyPr wrap="none">
            <a:prstTxWarp prst="textNoShape">
              <a:avLst/>
            </a:prstTxWarp>
            <a:spAutoFit/>
          </a:bodyPr>
          <a:lstStyle/>
          <a:p>
            <a:r>
              <a:rPr lang="en-US" b="1">
                <a:solidFill>
                  <a:schemeClr val="tx2"/>
                </a:solidFill>
                <a:latin typeface="Tahoma" charset="0"/>
              </a:rPr>
              <a:t>1100</a:t>
            </a:r>
          </a:p>
        </p:txBody>
      </p:sp>
      <p:sp>
        <p:nvSpPr>
          <p:cNvPr id="13" name="Text Box 12"/>
          <p:cNvSpPr txBox="1">
            <a:spLocks noChangeArrowheads="1"/>
          </p:cNvSpPr>
          <p:nvPr/>
        </p:nvSpPr>
        <p:spPr bwMode="auto">
          <a:xfrm>
            <a:off x="7719806" y="5591409"/>
            <a:ext cx="774571" cy="369332"/>
          </a:xfrm>
          <a:prstGeom prst="rect">
            <a:avLst/>
          </a:prstGeom>
          <a:noFill/>
          <a:ln w="9525">
            <a:noFill/>
            <a:miter lim="800000"/>
            <a:headEnd/>
            <a:tailEnd/>
          </a:ln>
          <a:effectLst/>
        </p:spPr>
        <p:txBody>
          <a:bodyPr wrap="none">
            <a:prstTxWarp prst="textNoShape">
              <a:avLst/>
            </a:prstTxWarp>
            <a:spAutoFit/>
          </a:bodyPr>
          <a:lstStyle/>
          <a:p>
            <a:r>
              <a:rPr lang="en-US" b="1">
                <a:solidFill>
                  <a:schemeClr val="tx2"/>
                </a:solidFill>
                <a:latin typeface="Tahoma" charset="0"/>
              </a:rPr>
              <a:t>1010</a:t>
            </a:r>
          </a:p>
        </p:txBody>
      </p:sp>
      <p:sp>
        <p:nvSpPr>
          <p:cNvPr id="14" name="Text Box 13"/>
          <p:cNvSpPr txBox="1">
            <a:spLocks noChangeArrowheads="1"/>
          </p:cNvSpPr>
          <p:nvPr/>
        </p:nvSpPr>
        <p:spPr bwMode="auto">
          <a:xfrm>
            <a:off x="9389857" y="5653321"/>
            <a:ext cx="774571" cy="369332"/>
          </a:xfrm>
          <a:prstGeom prst="rect">
            <a:avLst/>
          </a:prstGeom>
          <a:noFill/>
          <a:ln w="9525">
            <a:noFill/>
            <a:miter lim="800000"/>
            <a:headEnd/>
            <a:tailEnd/>
          </a:ln>
          <a:effectLst/>
        </p:spPr>
        <p:txBody>
          <a:bodyPr wrap="none">
            <a:prstTxWarp prst="textNoShape">
              <a:avLst/>
            </a:prstTxWarp>
            <a:spAutoFit/>
          </a:bodyPr>
          <a:lstStyle/>
          <a:p>
            <a:r>
              <a:rPr lang="en-US" b="1">
                <a:solidFill>
                  <a:schemeClr val="tx2"/>
                </a:solidFill>
                <a:latin typeface="Tahoma" charset="0"/>
              </a:rPr>
              <a:t>0110</a:t>
            </a:r>
          </a:p>
        </p:txBody>
      </p:sp>
      <p:sp>
        <p:nvSpPr>
          <p:cNvPr id="15" name="Line 14"/>
          <p:cNvSpPr>
            <a:spLocks noChangeShapeType="1"/>
          </p:cNvSpPr>
          <p:nvPr/>
        </p:nvSpPr>
        <p:spPr bwMode="auto">
          <a:xfrm>
            <a:off x="8826293" y="6415323"/>
            <a:ext cx="0" cy="152400"/>
          </a:xfrm>
          <a:prstGeom prst="line">
            <a:avLst/>
          </a:prstGeom>
          <a:noFill/>
          <a:ln w="38100">
            <a:solidFill>
              <a:schemeClr val="tx2"/>
            </a:solidFill>
            <a:round/>
            <a:headEnd/>
            <a:tailEnd/>
          </a:ln>
          <a:effectLst/>
        </p:spPr>
        <p:txBody>
          <a:bodyPr wrap="none">
            <a:prstTxWarp prst="textNoShape">
              <a:avLst/>
            </a:prstTxWarp>
          </a:bodyPr>
          <a:lstStyle/>
          <a:p>
            <a:endParaRPr lang="en-US"/>
          </a:p>
        </p:txBody>
      </p:sp>
      <p:sp>
        <p:nvSpPr>
          <p:cNvPr id="16" name="Line 15"/>
          <p:cNvSpPr>
            <a:spLocks noChangeShapeType="1"/>
          </p:cNvSpPr>
          <p:nvPr/>
        </p:nvSpPr>
        <p:spPr bwMode="auto">
          <a:xfrm rot="-5326868">
            <a:off x="10316163" y="4809567"/>
            <a:ext cx="1588" cy="152400"/>
          </a:xfrm>
          <a:prstGeom prst="line">
            <a:avLst/>
          </a:prstGeom>
          <a:noFill/>
          <a:ln w="38100">
            <a:solidFill>
              <a:schemeClr val="tx2"/>
            </a:solidFill>
            <a:round/>
            <a:headEnd/>
            <a:tailEnd/>
          </a:ln>
          <a:effectLst/>
        </p:spPr>
        <p:txBody>
          <a:bodyPr wrap="none">
            <a:prstTxWarp prst="textNoShape">
              <a:avLst/>
            </a:prstTxWarp>
          </a:bodyPr>
          <a:lstStyle/>
          <a:p>
            <a:endParaRPr lang="en-US"/>
          </a:p>
        </p:txBody>
      </p:sp>
      <p:sp>
        <p:nvSpPr>
          <p:cNvPr id="17" name="Line 16"/>
          <p:cNvSpPr>
            <a:spLocks noChangeShapeType="1"/>
          </p:cNvSpPr>
          <p:nvPr/>
        </p:nvSpPr>
        <p:spPr bwMode="auto">
          <a:xfrm rot="-7652711">
            <a:off x="9835149" y="3639579"/>
            <a:ext cx="1587" cy="152400"/>
          </a:xfrm>
          <a:prstGeom prst="line">
            <a:avLst/>
          </a:prstGeom>
          <a:noFill/>
          <a:ln w="38100">
            <a:solidFill>
              <a:schemeClr val="tx2"/>
            </a:solidFill>
            <a:round/>
            <a:headEnd/>
            <a:tailEnd/>
          </a:ln>
          <a:effectLst/>
        </p:spPr>
        <p:txBody>
          <a:bodyPr wrap="none">
            <a:prstTxWarp prst="textNoShape">
              <a:avLst/>
            </a:prstTxWarp>
          </a:bodyPr>
          <a:lstStyle/>
          <a:p>
            <a:endParaRPr lang="en-US"/>
          </a:p>
        </p:txBody>
      </p:sp>
      <p:sp>
        <p:nvSpPr>
          <p:cNvPr id="18" name="Line 18"/>
          <p:cNvSpPr>
            <a:spLocks noChangeShapeType="1"/>
          </p:cNvSpPr>
          <p:nvPr/>
        </p:nvSpPr>
        <p:spPr bwMode="auto">
          <a:xfrm rot="-2252711">
            <a:off x="9858169" y="5958123"/>
            <a:ext cx="1587" cy="152400"/>
          </a:xfrm>
          <a:prstGeom prst="line">
            <a:avLst/>
          </a:prstGeom>
          <a:noFill/>
          <a:ln w="38100">
            <a:solidFill>
              <a:schemeClr val="tx2"/>
            </a:solidFill>
            <a:round/>
            <a:headEnd/>
            <a:tailEnd/>
          </a:ln>
          <a:effectLst/>
        </p:spPr>
        <p:txBody>
          <a:bodyPr wrap="none">
            <a:prstTxWarp prst="textNoShape">
              <a:avLst/>
            </a:prstTxWarp>
          </a:bodyPr>
          <a:lstStyle/>
          <a:p>
            <a:endParaRPr lang="en-US"/>
          </a:p>
        </p:txBody>
      </p:sp>
      <p:sp>
        <p:nvSpPr>
          <p:cNvPr id="19" name="Line 19"/>
          <p:cNvSpPr>
            <a:spLocks noChangeShapeType="1"/>
          </p:cNvSpPr>
          <p:nvPr/>
        </p:nvSpPr>
        <p:spPr bwMode="auto">
          <a:xfrm rot="-7652711">
            <a:off x="7801561" y="5957329"/>
            <a:ext cx="1587" cy="152400"/>
          </a:xfrm>
          <a:prstGeom prst="line">
            <a:avLst/>
          </a:prstGeom>
          <a:noFill/>
          <a:ln w="38100">
            <a:solidFill>
              <a:schemeClr val="tx2"/>
            </a:solidFill>
            <a:round/>
            <a:headEnd/>
            <a:tailEnd/>
          </a:ln>
          <a:effectLst/>
        </p:spPr>
        <p:txBody>
          <a:bodyPr wrap="none">
            <a:prstTxWarp prst="textNoShape">
              <a:avLst/>
            </a:prstTxWarp>
          </a:bodyPr>
          <a:lstStyle/>
          <a:p>
            <a:endParaRPr lang="en-US"/>
          </a:p>
        </p:txBody>
      </p:sp>
      <p:sp>
        <p:nvSpPr>
          <p:cNvPr id="20" name="Line 20"/>
          <p:cNvSpPr>
            <a:spLocks noChangeShapeType="1"/>
          </p:cNvSpPr>
          <p:nvPr/>
        </p:nvSpPr>
        <p:spPr bwMode="auto">
          <a:xfrm rot="-5326868">
            <a:off x="7344362" y="4815916"/>
            <a:ext cx="1588" cy="152400"/>
          </a:xfrm>
          <a:prstGeom prst="line">
            <a:avLst/>
          </a:prstGeom>
          <a:noFill/>
          <a:ln w="38100">
            <a:solidFill>
              <a:schemeClr val="tx2"/>
            </a:solidFill>
            <a:round/>
            <a:headEnd/>
            <a:tailEnd/>
          </a:ln>
          <a:effectLst/>
        </p:spPr>
        <p:txBody>
          <a:bodyPr wrap="none">
            <a:prstTxWarp prst="textNoShape">
              <a:avLst/>
            </a:prstTxWarp>
          </a:bodyPr>
          <a:lstStyle/>
          <a:p>
            <a:endParaRPr lang="en-US"/>
          </a:p>
        </p:txBody>
      </p:sp>
      <p:sp>
        <p:nvSpPr>
          <p:cNvPr id="21" name="Line 21"/>
          <p:cNvSpPr>
            <a:spLocks noChangeShapeType="1"/>
          </p:cNvSpPr>
          <p:nvPr/>
        </p:nvSpPr>
        <p:spPr bwMode="auto">
          <a:xfrm rot="-2252711">
            <a:off x="7834106" y="3624497"/>
            <a:ext cx="1588" cy="152400"/>
          </a:xfrm>
          <a:prstGeom prst="line">
            <a:avLst/>
          </a:prstGeom>
          <a:noFill/>
          <a:ln w="38100">
            <a:solidFill>
              <a:schemeClr val="tx2"/>
            </a:solidFill>
            <a:round/>
            <a:headEnd/>
            <a:tailEnd/>
          </a:ln>
          <a:effectLst/>
        </p:spPr>
        <p:txBody>
          <a:bodyPr wrap="none">
            <a:prstTxWarp prst="textNoShape">
              <a:avLst/>
            </a:prstTxWarp>
          </a:bodyPr>
          <a:lstStyle/>
          <a:p>
            <a:endParaRPr lang="en-US"/>
          </a:p>
        </p:txBody>
      </p:sp>
      <p:sp>
        <p:nvSpPr>
          <p:cNvPr id="22" name="TextBox 21"/>
          <p:cNvSpPr txBox="1"/>
          <p:nvPr/>
        </p:nvSpPr>
        <p:spPr>
          <a:xfrm>
            <a:off x="7947949" y="2670638"/>
            <a:ext cx="1366080" cy="461665"/>
          </a:xfrm>
          <a:prstGeom prst="rect">
            <a:avLst/>
          </a:prstGeom>
          <a:noFill/>
        </p:spPr>
        <p:txBody>
          <a:bodyPr wrap="none" rtlCol="0">
            <a:spAutoFit/>
          </a:bodyPr>
          <a:lstStyle/>
          <a:p>
            <a:r>
              <a:rPr lang="en-US" sz="2400" dirty="0"/>
              <a:t>1111 | 0</a:t>
            </a:r>
          </a:p>
        </p:txBody>
      </p:sp>
      <p:sp>
        <p:nvSpPr>
          <p:cNvPr id="23" name="Line 16"/>
          <p:cNvSpPr>
            <a:spLocks noChangeShapeType="1"/>
          </p:cNvSpPr>
          <p:nvPr/>
        </p:nvSpPr>
        <p:spPr bwMode="auto">
          <a:xfrm rot="-7652711">
            <a:off x="9847617" y="3605223"/>
            <a:ext cx="1587" cy="152400"/>
          </a:xfrm>
          <a:prstGeom prst="line">
            <a:avLst/>
          </a:prstGeom>
          <a:noFill/>
          <a:ln w="9525">
            <a:solidFill>
              <a:schemeClr val="tx2"/>
            </a:solidFill>
            <a:round/>
            <a:headEnd/>
            <a:tailEnd/>
          </a:ln>
          <a:effectLst/>
        </p:spPr>
        <p:txBody>
          <a:bodyPr wrap="none">
            <a:prstTxWarp prst="textNoShape">
              <a:avLst/>
            </a:prstTxWarp>
          </a:bodyPr>
          <a:lstStyle/>
          <a:p>
            <a:endParaRPr lang="en-US"/>
          </a:p>
        </p:txBody>
      </p:sp>
      <p:sp>
        <p:nvSpPr>
          <p:cNvPr id="24" name="Line 21"/>
          <p:cNvSpPr>
            <a:spLocks noChangeShapeType="1"/>
          </p:cNvSpPr>
          <p:nvPr/>
        </p:nvSpPr>
        <p:spPr bwMode="auto">
          <a:xfrm rot="-5326868">
            <a:off x="7356830" y="4781559"/>
            <a:ext cx="1588" cy="152400"/>
          </a:xfrm>
          <a:prstGeom prst="line">
            <a:avLst/>
          </a:prstGeom>
          <a:noFill/>
          <a:ln w="9525">
            <a:solidFill>
              <a:schemeClr val="tx2"/>
            </a:solidFill>
            <a:round/>
            <a:headEnd/>
            <a:tailEnd/>
          </a:ln>
          <a:effectLst/>
        </p:spPr>
        <p:txBody>
          <a:bodyPr wrap="none">
            <a:prstTxWarp prst="textNoShape">
              <a:avLst/>
            </a:prstTxWarp>
          </a:bodyPr>
          <a:lstStyle/>
          <a:p>
            <a:endParaRPr lang="en-US"/>
          </a:p>
        </p:txBody>
      </p:sp>
      <p:sp>
        <p:nvSpPr>
          <p:cNvPr id="25" name="Freeform 24"/>
          <p:cNvSpPr>
            <a:spLocks/>
          </p:cNvSpPr>
          <p:nvPr/>
        </p:nvSpPr>
        <p:spPr bwMode="auto">
          <a:xfrm>
            <a:off x="7748380" y="3637766"/>
            <a:ext cx="2200043" cy="2235365"/>
          </a:xfrm>
          <a:custGeom>
            <a:avLst/>
            <a:gdLst/>
            <a:ahLst/>
            <a:cxnLst>
              <a:cxn ang="0">
                <a:pos x="1392" y="0"/>
              </a:cxn>
              <a:cxn ang="0">
                <a:pos x="384" y="432"/>
              </a:cxn>
              <a:cxn ang="0">
                <a:pos x="0" y="1536"/>
              </a:cxn>
            </a:cxnLst>
            <a:rect l="0" t="0" r="r" b="b"/>
            <a:pathLst>
              <a:path w="1392" h="1536">
                <a:moveTo>
                  <a:pt x="1392" y="0"/>
                </a:moveTo>
                <a:cubicBezTo>
                  <a:pt x="1004" y="88"/>
                  <a:pt x="616" y="176"/>
                  <a:pt x="384" y="432"/>
                </a:cubicBezTo>
                <a:cubicBezTo>
                  <a:pt x="152" y="688"/>
                  <a:pt x="76" y="1112"/>
                  <a:pt x="0" y="1536"/>
                </a:cubicBezTo>
              </a:path>
            </a:pathLst>
          </a:custGeom>
          <a:noFill/>
          <a:ln w="38100">
            <a:solidFill>
              <a:schemeClr val="accent3"/>
            </a:solidFill>
            <a:round/>
            <a:headEnd type="none" w="med" len="med"/>
            <a:tailEnd type="stealth" w="lg" len="lg"/>
          </a:ln>
          <a:effectLst/>
        </p:spPr>
        <p:txBody>
          <a:bodyPr wrap="none">
            <a:prstTxWarp prst="textNoShape">
              <a:avLst/>
            </a:prstTxWarp>
          </a:bodyPr>
          <a:lstStyle/>
          <a:p>
            <a:endParaRPr lang="en-US"/>
          </a:p>
        </p:txBody>
      </p:sp>
      <p:sp>
        <p:nvSpPr>
          <p:cNvPr id="26" name="Freeform 25"/>
          <p:cNvSpPr>
            <a:spLocks/>
          </p:cNvSpPr>
          <p:nvPr/>
        </p:nvSpPr>
        <p:spPr bwMode="auto">
          <a:xfrm>
            <a:off x="7421355" y="4978408"/>
            <a:ext cx="413544" cy="1021557"/>
          </a:xfrm>
          <a:custGeom>
            <a:avLst/>
            <a:gdLst/>
            <a:ahLst/>
            <a:cxnLst>
              <a:cxn ang="0">
                <a:pos x="288" y="720"/>
              </a:cxn>
              <a:cxn ang="0">
                <a:pos x="336" y="240"/>
              </a:cxn>
              <a:cxn ang="0">
                <a:pos x="0" y="0"/>
              </a:cxn>
            </a:cxnLst>
            <a:rect l="0" t="0" r="r" b="b"/>
            <a:pathLst>
              <a:path w="384" h="720">
                <a:moveTo>
                  <a:pt x="288" y="720"/>
                </a:moveTo>
                <a:cubicBezTo>
                  <a:pt x="336" y="540"/>
                  <a:pt x="384" y="360"/>
                  <a:pt x="336" y="240"/>
                </a:cubicBezTo>
                <a:cubicBezTo>
                  <a:pt x="288" y="120"/>
                  <a:pt x="144" y="60"/>
                  <a:pt x="0" y="0"/>
                </a:cubicBezTo>
              </a:path>
            </a:pathLst>
          </a:custGeom>
          <a:noFill/>
          <a:ln w="38100" cap="flat" cmpd="sng">
            <a:solidFill>
              <a:schemeClr val="accent3"/>
            </a:solidFill>
            <a:prstDash val="solid"/>
            <a:round/>
            <a:headEnd type="none" w="med" len="med"/>
            <a:tailEnd type="stealth" w="lg" len="lg"/>
          </a:ln>
          <a:effectLst/>
        </p:spPr>
        <p:txBody>
          <a:bodyPr>
            <a:prstTxWarp prst="textNoShape">
              <a:avLst/>
            </a:prstTxWarp>
          </a:bodyPr>
          <a:lstStyle/>
          <a:p>
            <a:endParaRPr lang="en-US"/>
          </a:p>
        </p:txBody>
      </p:sp>
      <p:sp>
        <p:nvSpPr>
          <p:cNvPr id="27" name="Freeform 26"/>
          <p:cNvSpPr>
            <a:spLocks/>
          </p:cNvSpPr>
          <p:nvPr/>
        </p:nvSpPr>
        <p:spPr bwMode="auto">
          <a:xfrm>
            <a:off x="7368511" y="4205521"/>
            <a:ext cx="406400" cy="651443"/>
          </a:xfrm>
          <a:custGeom>
            <a:avLst/>
            <a:gdLst/>
            <a:ahLst/>
            <a:cxnLst>
              <a:cxn ang="0">
                <a:pos x="0" y="480"/>
              </a:cxn>
              <a:cxn ang="0">
                <a:pos x="240" y="240"/>
              </a:cxn>
              <a:cxn ang="0">
                <a:pos x="96" y="0"/>
              </a:cxn>
            </a:cxnLst>
            <a:rect l="0" t="0" r="r" b="b"/>
            <a:pathLst>
              <a:path w="256" h="480">
                <a:moveTo>
                  <a:pt x="0" y="480"/>
                </a:moveTo>
                <a:cubicBezTo>
                  <a:pt x="112" y="400"/>
                  <a:pt x="224" y="320"/>
                  <a:pt x="240" y="240"/>
                </a:cubicBezTo>
                <a:cubicBezTo>
                  <a:pt x="256" y="160"/>
                  <a:pt x="176" y="80"/>
                  <a:pt x="96" y="0"/>
                </a:cubicBezTo>
              </a:path>
            </a:pathLst>
          </a:custGeom>
          <a:noFill/>
          <a:ln w="38100" cap="flat" cmpd="sng">
            <a:solidFill>
              <a:schemeClr val="accent3"/>
            </a:solidFill>
            <a:prstDash val="solid"/>
            <a:round/>
            <a:headEnd type="none" w="med" len="med"/>
            <a:tailEnd type="stealth" w="lg" len="lg"/>
          </a:ln>
          <a:effectLst/>
        </p:spPr>
        <p:txBody>
          <a:bodyPr>
            <a:prstTxWarp prst="textNoShape">
              <a:avLst/>
            </a:prstTxWarp>
          </a:bodyPr>
          <a:lstStyle/>
          <a:p>
            <a:endParaRPr lang="en-US"/>
          </a:p>
        </p:txBody>
      </p:sp>
      <p:pic>
        <p:nvPicPr>
          <p:cNvPr id="28"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01438" y="3444391"/>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5950" y="3899559"/>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018" y="4695917"/>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218" y="5873131"/>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4599" y="6296117"/>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58206" y="4319535"/>
            <a:ext cx="390812" cy="390812"/>
          </a:xfrm>
          <a:prstGeom prst="rect">
            <a:avLst/>
          </a:prstGeom>
          <a:noFill/>
          <a:extLst>
            <a:ext uri="{909E8E84-426E-40dd-AFC4-6F175D3DCCD1}">
              <a14:hiddenFill xmlns:a14="http://schemas.microsoft.com/office/drawing/2010/main" xmlns="">
                <a:solidFill>
                  <a:srgbClr val="FFFFFF"/>
                </a:solidFill>
              </a14:hiddenFill>
            </a:ext>
          </a:extLst>
        </p:spPr>
      </p:pic>
      <p:sp>
        <p:nvSpPr>
          <p:cNvPr id="36" name="TextBox 35"/>
          <p:cNvSpPr txBox="1"/>
          <p:nvPr/>
        </p:nvSpPr>
        <p:spPr>
          <a:xfrm>
            <a:off x="9510199" y="2974625"/>
            <a:ext cx="1004570" cy="369332"/>
          </a:xfrm>
          <a:prstGeom prst="rect">
            <a:avLst/>
          </a:prstGeom>
          <a:noFill/>
        </p:spPr>
        <p:txBody>
          <a:bodyPr wrap="none" rtlCol="0">
            <a:spAutoFit/>
          </a:bodyPr>
          <a:lstStyle/>
          <a:p>
            <a:r>
              <a:rPr lang="en-US" dirty="0"/>
              <a:t>To: 1110</a:t>
            </a:r>
          </a:p>
        </p:txBody>
      </p:sp>
      <p:pic>
        <p:nvPicPr>
          <p:cNvPr id="39" name="Picture 2" descr="D:\Pictures\soft-scraps icons\Folder Compressed-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9748474" y="2453658"/>
            <a:ext cx="552215" cy="552215"/>
          </a:xfrm>
          <a:prstGeom prst="rect">
            <a:avLst/>
          </a:prstGeom>
          <a:noFill/>
          <a:extLst>
            <a:ext uri="{909E8E84-426E-40dd-AFC4-6F175D3DCCD1}">
              <a14:hiddenFill xmlns:a14="http://schemas.microsoft.com/office/drawing/2010/main" xmlns="">
                <a:solidFill>
                  <a:srgbClr val="FFFFFF"/>
                </a:solidFill>
              </a14:hiddenFill>
            </a:ext>
          </a:extLst>
        </p:spPr>
      </p:pic>
      <p:sp>
        <p:nvSpPr>
          <p:cNvPr id="40" name="Freeform 39"/>
          <p:cNvSpPr>
            <a:spLocks/>
          </p:cNvSpPr>
          <p:nvPr/>
        </p:nvSpPr>
        <p:spPr bwMode="auto">
          <a:xfrm rot="15147422">
            <a:off x="8755205" y="3756352"/>
            <a:ext cx="515467" cy="2875369"/>
          </a:xfrm>
          <a:custGeom>
            <a:avLst/>
            <a:gdLst/>
            <a:ahLst/>
            <a:cxnLst>
              <a:cxn ang="0">
                <a:pos x="288" y="720"/>
              </a:cxn>
              <a:cxn ang="0">
                <a:pos x="336" y="240"/>
              </a:cxn>
              <a:cxn ang="0">
                <a:pos x="0" y="0"/>
              </a:cxn>
            </a:cxnLst>
            <a:rect l="0" t="0" r="r" b="b"/>
            <a:pathLst>
              <a:path w="384" h="720">
                <a:moveTo>
                  <a:pt x="288" y="720"/>
                </a:moveTo>
                <a:cubicBezTo>
                  <a:pt x="336" y="540"/>
                  <a:pt x="384" y="360"/>
                  <a:pt x="336" y="240"/>
                </a:cubicBezTo>
                <a:cubicBezTo>
                  <a:pt x="288" y="120"/>
                  <a:pt x="144" y="60"/>
                  <a:pt x="0" y="0"/>
                </a:cubicBezTo>
              </a:path>
            </a:pathLst>
          </a:custGeom>
          <a:noFill/>
          <a:ln w="38100" cap="flat" cmpd="sng">
            <a:solidFill>
              <a:schemeClr val="accent3"/>
            </a:solidFill>
            <a:prstDash val="solid"/>
            <a:round/>
            <a:headEnd type="none" w="med" len="med"/>
            <a:tailEnd type="stealth" w="lg" len="lg"/>
          </a:ln>
          <a:effectLst/>
        </p:spPr>
        <p:txBody>
          <a:bodyPr>
            <a:prstTxWarp prst="textNoShape">
              <a:avLst/>
            </a:prstTxWarp>
          </a:bodyPr>
          <a:lstStyle/>
          <a:p>
            <a:endParaRPr lang="en-US"/>
          </a:p>
        </p:txBody>
      </p:sp>
      <p:cxnSp>
        <p:nvCxnSpPr>
          <p:cNvPr id="41" name="Straight Arrow Connector 40"/>
          <p:cNvCxnSpPr/>
          <p:nvPr/>
        </p:nvCxnSpPr>
        <p:spPr>
          <a:xfrm>
            <a:off x="7599462" y="4144730"/>
            <a:ext cx="2570863" cy="291284"/>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6"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45351" y="5457917"/>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47"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2138" y="5293779"/>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48"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1339" y="3394523"/>
            <a:ext cx="390812" cy="390812"/>
          </a:xfrm>
          <a:prstGeom prst="rect">
            <a:avLst/>
          </a:prstGeom>
          <a:noFill/>
          <a:extLst>
            <a:ext uri="{909E8E84-426E-40dd-AFC4-6F175D3DCCD1}">
              <a14:hiddenFill xmlns:a14="http://schemas.microsoft.com/office/drawing/2010/main" xmlns="">
                <a:solidFill>
                  <a:srgbClr val="FFFFFF"/>
                </a:solidFill>
              </a14:hiddenFill>
            </a:ext>
          </a:extLst>
        </p:spPr>
      </p:pic>
      <p:sp>
        <p:nvSpPr>
          <p:cNvPr id="49" name="Content Placeholder 3"/>
          <p:cNvSpPr txBox="1">
            <a:spLocks/>
          </p:cNvSpPr>
          <p:nvPr/>
        </p:nvSpPr>
        <p:spPr>
          <a:xfrm>
            <a:off x="1676397" y="2024750"/>
            <a:ext cx="5018319" cy="4332495"/>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a:t>Mappings are deterministic in consistent hashing</a:t>
            </a:r>
          </a:p>
          <a:p>
            <a:pPr lvl="1"/>
            <a:r>
              <a:rPr lang="en-US" dirty="0"/>
              <a:t>Nodes can leave</a:t>
            </a:r>
          </a:p>
          <a:p>
            <a:pPr lvl="1"/>
            <a:r>
              <a:rPr lang="en-US" dirty="0"/>
              <a:t>Nodes can enter</a:t>
            </a:r>
          </a:p>
          <a:p>
            <a:pPr lvl="1"/>
            <a:r>
              <a:rPr lang="en-US" dirty="0"/>
              <a:t>Most data does not move</a:t>
            </a:r>
          </a:p>
          <a:p>
            <a:r>
              <a:rPr lang="en-US" dirty="0"/>
              <a:t>Only local changes impact data placement</a:t>
            </a:r>
          </a:p>
          <a:p>
            <a:pPr lvl="1"/>
            <a:r>
              <a:rPr lang="en-US" dirty="0"/>
              <a:t>Data is replicated among the leaf set</a:t>
            </a:r>
          </a:p>
        </p:txBody>
      </p:sp>
      <p:pic>
        <p:nvPicPr>
          <p:cNvPr id="50"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0595" y="3013863"/>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5122" name="Picture 2" descr="D:\Pictures\soft-scraps icons\Folder Compressed-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805410" y="3562822"/>
            <a:ext cx="552215" cy="5522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3219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anim calcmode="lin" valueType="num">
                                      <p:cBhvr>
                                        <p:cTn id="8" dur="500" fill="hold"/>
                                        <p:tgtEl>
                                          <p:spTgt spid="39"/>
                                        </p:tgtEl>
                                        <p:attrNameLst>
                                          <p:attrName>ppt_x</p:attrName>
                                        </p:attrNameLst>
                                      </p:cBhvr>
                                      <p:tavLst>
                                        <p:tav tm="0">
                                          <p:val>
                                            <p:strVal val="#ppt_x"/>
                                          </p:val>
                                        </p:tav>
                                        <p:tav tm="100000">
                                          <p:val>
                                            <p:strVal val="#ppt_x"/>
                                          </p:val>
                                        </p:tav>
                                      </p:tavLst>
                                    </p:anim>
                                    <p:anim calcmode="lin" valueType="num">
                                      <p:cBhvr>
                                        <p:cTn id="9" dur="500" fill="hold"/>
                                        <p:tgtEl>
                                          <p:spTgt spid="3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par>
                          <p:cTn id="20" fill="hold">
                            <p:stCondLst>
                              <p:cond delay="500"/>
                            </p:stCondLst>
                            <p:childTnLst>
                              <p:par>
                                <p:cTn id="21" presetID="22" presetClass="entr" presetSubtype="4"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childTnLst>
                          </p:cTn>
                        </p:par>
                        <p:par>
                          <p:cTn id="24" fill="hold">
                            <p:stCondLst>
                              <p:cond delay="1000"/>
                            </p:stCondLst>
                            <p:childTnLst>
                              <p:par>
                                <p:cTn id="25" presetID="22" presetClass="entr" presetSubtype="4"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childTnLst>
                          </p:cTn>
                        </p:par>
                        <p:par>
                          <p:cTn id="28" fill="hold">
                            <p:stCondLst>
                              <p:cond delay="1500"/>
                            </p:stCondLst>
                            <p:childTnLst>
                              <p:par>
                                <p:cTn id="29" presetID="42" presetClass="entr" presetSubtype="0" fill="hold" nodeType="afterEffect">
                                  <p:stCondLst>
                                    <p:cond delay="0"/>
                                  </p:stCondLst>
                                  <p:childTnLst>
                                    <p:set>
                                      <p:cBhvr>
                                        <p:cTn id="30" dur="1" fill="hold">
                                          <p:stCondLst>
                                            <p:cond delay="0"/>
                                          </p:stCondLst>
                                        </p:cTn>
                                        <p:tgtEl>
                                          <p:spTgt spid="5122"/>
                                        </p:tgtEl>
                                        <p:attrNameLst>
                                          <p:attrName>style.visibility</p:attrName>
                                        </p:attrNameLst>
                                      </p:cBhvr>
                                      <p:to>
                                        <p:strVal val="visible"/>
                                      </p:to>
                                    </p:set>
                                    <p:animEffect transition="in" filter="fade">
                                      <p:cBhvr>
                                        <p:cTn id="31" dur="500"/>
                                        <p:tgtEl>
                                          <p:spTgt spid="5122"/>
                                        </p:tgtEl>
                                      </p:cBhvr>
                                    </p:animEffect>
                                    <p:anim calcmode="lin" valueType="num">
                                      <p:cBhvr>
                                        <p:cTn id="32" dur="500" fill="hold"/>
                                        <p:tgtEl>
                                          <p:spTgt spid="5122"/>
                                        </p:tgtEl>
                                        <p:attrNameLst>
                                          <p:attrName>ppt_x</p:attrName>
                                        </p:attrNameLst>
                                      </p:cBhvr>
                                      <p:tavLst>
                                        <p:tav tm="0">
                                          <p:val>
                                            <p:strVal val="#ppt_x"/>
                                          </p:val>
                                        </p:tav>
                                        <p:tav tm="100000">
                                          <p:val>
                                            <p:strVal val="#ppt_x"/>
                                          </p:val>
                                        </p:tav>
                                      </p:tavLst>
                                    </p:anim>
                                    <p:anim calcmode="lin" valueType="num">
                                      <p:cBhvr>
                                        <p:cTn id="33" dur="5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25"/>
                                        </p:tgtEl>
                                      </p:cBhvr>
                                    </p:animEffect>
                                    <p:set>
                                      <p:cBhvr>
                                        <p:cTn id="38" dur="1" fill="hold">
                                          <p:stCondLst>
                                            <p:cond delay="499"/>
                                          </p:stCondLst>
                                        </p:cTn>
                                        <p:tgtEl>
                                          <p:spTgt spid="25"/>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26"/>
                                        </p:tgtEl>
                                      </p:cBhvr>
                                    </p:animEffect>
                                    <p:set>
                                      <p:cBhvr>
                                        <p:cTn id="41" dur="1" fill="hold">
                                          <p:stCondLst>
                                            <p:cond delay="499"/>
                                          </p:stCondLst>
                                        </p:cTn>
                                        <p:tgtEl>
                                          <p:spTgt spid="26"/>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27"/>
                                        </p:tgtEl>
                                      </p:cBhvr>
                                    </p:animEffect>
                                    <p:set>
                                      <p:cBhvr>
                                        <p:cTn id="44" dur="1" fill="hold">
                                          <p:stCondLst>
                                            <p:cond delay="499"/>
                                          </p:stCondLst>
                                        </p:cTn>
                                        <p:tgtEl>
                                          <p:spTgt spid="2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right)">
                                      <p:cBhvr>
                                        <p:cTn id="49" dur="500"/>
                                        <p:tgtEl>
                                          <p:spTgt spid="40"/>
                                        </p:tgtEl>
                                      </p:cBhvr>
                                    </p:animEffect>
                                  </p:childTnLst>
                                </p:cTn>
                              </p:par>
                            </p:childTnLst>
                          </p:cTn>
                        </p:par>
                        <p:par>
                          <p:cTn id="50" fill="hold">
                            <p:stCondLst>
                              <p:cond delay="500"/>
                            </p:stCondLst>
                            <p:childTnLst>
                              <p:par>
                                <p:cTn id="51" presetID="22" presetClass="entr" presetSubtype="4" fill="hold" grpId="2"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down)">
                                      <p:cBhvr>
                                        <p:cTn id="53" dur="500"/>
                                        <p:tgtEl>
                                          <p:spTgt spid="26"/>
                                        </p:tgtEl>
                                      </p:cBhvr>
                                    </p:animEffect>
                                  </p:childTnLst>
                                </p:cTn>
                              </p:par>
                            </p:childTnLst>
                          </p:cTn>
                        </p:par>
                        <p:par>
                          <p:cTn id="54" fill="hold">
                            <p:stCondLst>
                              <p:cond delay="1000"/>
                            </p:stCondLst>
                            <p:childTnLst>
                              <p:par>
                                <p:cTn id="55" presetID="22" presetClass="entr" presetSubtype="4" fill="hold" grpId="2"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down)">
                                      <p:cBhvr>
                                        <p:cTn id="57" dur="500"/>
                                        <p:tgtEl>
                                          <p:spTgt spid="27"/>
                                        </p:tgtEl>
                                      </p:cBhvr>
                                    </p:animEffect>
                                  </p:childTnLst>
                                </p:cTn>
                              </p:par>
                            </p:childTnLst>
                          </p:cTn>
                        </p:par>
                        <p:par>
                          <p:cTn id="58" fill="hold">
                            <p:stCondLst>
                              <p:cond delay="1500"/>
                            </p:stCondLst>
                            <p:childTnLst>
                              <p:par>
                                <p:cTn id="59" presetID="22" presetClass="entr" presetSubtype="8" fill="hold"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left)">
                                      <p:cBhvr>
                                        <p:cTn id="61" dur="500"/>
                                        <p:tgtEl>
                                          <p:spTgt spid="4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3" nodeType="clickEffect">
                                  <p:stCondLst>
                                    <p:cond delay="0"/>
                                  </p:stCondLst>
                                  <p:childTnLst>
                                    <p:animEffect transition="out" filter="fade">
                                      <p:cBhvr>
                                        <p:cTn id="65" dur="500"/>
                                        <p:tgtEl>
                                          <p:spTgt spid="26"/>
                                        </p:tgtEl>
                                      </p:cBhvr>
                                    </p:animEffect>
                                    <p:set>
                                      <p:cBhvr>
                                        <p:cTn id="66" dur="1" fill="hold">
                                          <p:stCondLst>
                                            <p:cond delay="499"/>
                                          </p:stCondLst>
                                        </p:cTn>
                                        <p:tgtEl>
                                          <p:spTgt spid="26"/>
                                        </p:tgtEl>
                                        <p:attrNameLst>
                                          <p:attrName>style.visibility</p:attrName>
                                        </p:attrNameLst>
                                      </p:cBhvr>
                                      <p:to>
                                        <p:strVal val="hidden"/>
                                      </p:to>
                                    </p:set>
                                  </p:childTnLst>
                                </p:cTn>
                              </p:par>
                              <p:par>
                                <p:cTn id="67" presetID="10" presetClass="exit" presetSubtype="0" fill="hold" grpId="3" nodeType="withEffect">
                                  <p:stCondLst>
                                    <p:cond delay="0"/>
                                  </p:stCondLst>
                                  <p:childTnLst>
                                    <p:animEffect transition="out" filter="fade">
                                      <p:cBhvr>
                                        <p:cTn id="68" dur="500"/>
                                        <p:tgtEl>
                                          <p:spTgt spid="27"/>
                                        </p:tgtEl>
                                      </p:cBhvr>
                                    </p:animEffect>
                                    <p:set>
                                      <p:cBhvr>
                                        <p:cTn id="69" dur="1" fill="hold">
                                          <p:stCondLst>
                                            <p:cond delay="499"/>
                                          </p:stCondLst>
                                        </p:cTn>
                                        <p:tgtEl>
                                          <p:spTgt spid="27"/>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40"/>
                                        </p:tgtEl>
                                      </p:cBhvr>
                                    </p:animEffect>
                                    <p:set>
                                      <p:cBhvr>
                                        <p:cTn id="72" dur="1" fill="hold">
                                          <p:stCondLst>
                                            <p:cond delay="499"/>
                                          </p:stCondLst>
                                        </p:cTn>
                                        <p:tgtEl>
                                          <p:spTgt spid="40"/>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41"/>
                                        </p:tgtEl>
                                      </p:cBhvr>
                                    </p:animEffect>
                                    <p:set>
                                      <p:cBhvr>
                                        <p:cTn id="75" dur="1" fill="hold">
                                          <p:stCondLst>
                                            <p:cond delay="499"/>
                                          </p:stCondLst>
                                        </p:cTn>
                                        <p:tgtEl>
                                          <p:spTgt spid="41"/>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49">
                                            <p:txEl>
                                              <p:pRg st="0" end="0"/>
                                            </p:txEl>
                                          </p:spTgt>
                                        </p:tgtEl>
                                        <p:attrNameLst>
                                          <p:attrName>style.visibility</p:attrName>
                                        </p:attrNameLst>
                                      </p:cBhvr>
                                      <p:to>
                                        <p:strVal val="visible"/>
                                      </p:to>
                                    </p:set>
                                    <p:animEffect transition="in" filter="fade">
                                      <p:cBhvr>
                                        <p:cTn id="80" dur="500"/>
                                        <p:tgtEl>
                                          <p:spTgt spid="49">
                                            <p:txEl>
                                              <p:pRg st="0" end="0"/>
                                            </p:txEl>
                                          </p:spTgt>
                                        </p:tgtEl>
                                      </p:cBhvr>
                                    </p:animEffect>
                                    <p:anim calcmode="lin" valueType="num">
                                      <p:cBhvr>
                                        <p:cTn id="81" dur="5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82" dur="500" fill="hold"/>
                                        <p:tgtEl>
                                          <p:spTgt spid="49">
                                            <p:txEl>
                                              <p:pRg st="0" end="0"/>
                                            </p:txEl>
                                          </p:spTgt>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49">
                                            <p:txEl>
                                              <p:pRg st="1" end="1"/>
                                            </p:txEl>
                                          </p:spTgt>
                                        </p:tgtEl>
                                        <p:attrNameLst>
                                          <p:attrName>style.visibility</p:attrName>
                                        </p:attrNameLst>
                                      </p:cBhvr>
                                      <p:to>
                                        <p:strVal val="visible"/>
                                      </p:to>
                                    </p:set>
                                    <p:animEffect transition="in" filter="fade">
                                      <p:cBhvr>
                                        <p:cTn id="85" dur="500"/>
                                        <p:tgtEl>
                                          <p:spTgt spid="49">
                                            <p:txEl>
                                              <p:pRg st="1" end="1"/>
                                            </p:txEl>
                                          </p:spTgt>
                                        </p:tgtEl>
                                      </p:cBhvr>
                                    </p:animEffect>
                                    <p:anim calcmode="lin" valueType="num">
                                      <p:cBhvr>
                                        <p:cTn id="86" dur="500" fill="hold"/>
                                        <p:tgtEl>
                                          <p:spTgt spid="49">
                                            <p:txEl>
                                              <p:pRg st="1" end="1"/>
                                            </p:txEl>
                                          </p:spTgt>
                                        </p:tgtEl>
                                        <p:attrNameLst>
                                          <p:attrName>ppt_x</p:attrName>
                                        </p:attrNameLst>
                                      </p:cBhvr>
                                      <p:tavLst>
                                        <p:tav tm="0">
                                          <p:val>
                                            <p:strVal val="#ppt_x"/>
                                          </p:val>
                                        </p:tav>
                                        <p:tav tm="100000">
                                          <p:val>
                                            <p:strVal val="#ppt_x"/>
                                          </p:val>
                                        </p:tav>
                                      </p:tavLst>
                                    </p:anim>
                                    <p:anim calcmode="lin" valueType="num">
                                      <p:cBhvr>
                                        <p:cTn id="87" dur="500" fill="hold"/>
                                        <p:tgtEl>
                                          <p:spTgt spid="49">
                                            <p:txEl>
                                              <p:pRg st="1" end="1"/>
                                            </p:txEl>
                                          </p:spTgt>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49">
                                            <p:txEl>
                                              <p:pRg st="2" end="2"/>
                                            </p:txEl>
                                          </p:spTgt>
                                        </p:tgtEl>
                                        <p:attrNameLst>
                                          <p:attrName>style.visibility</p:attrName>
                                        </p:attrNameLst>
                                      </p:cBhvr>
                                      <p:to>
                                        <p:strVal val="visible"/>
                                      </p:to>
                                    </p:set>
                                    <p:animEffect transition="in" filter="fade">
                                      <p:cBhvr>
                                        <p:cTn id="90" dur="500"/>
                                        <p:tgtEl>
                                          <p:spTgt spid="49">
                                            <p:txEl>
                                              <p:pRg st="2" end="2"/>
                                            </p:txEl>
                                          </p:spTgt>
                                        </p:tgtEl>
                                      </p:cBhvr>
                                    </p:animEffect>
                                    <p:anim calcmode="lin" valueType="num">
                                      <p:cBhvr>
                                        <p:cTn id="91" dur="5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92" dur="500" fill="hold"/>
                                        <p:tgtEl>
                                          <p:spTgt spid="49">
                                            <p:txEl>
                                              <p:pRg st="2" end="2"/>
                                            </p:txEl>
                                          </p:spTgt>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49">
                                            <p:txEl>
                                              <p:pRg st="3" end="3"/>
                                            </p:txEl>
                                          </p:spTgt>
                                        </p:tgtEl>
                                        <p:attrNameLst>
                                          <p:attrName>style.visibility</p:attrName>
                                        </p:attrNameLst>
                                      </p:cBhvr>
                                      <p:to>
                                        <p:strVal val="visible"/>
                                      </p:to>
                                    </p:set>
                                    <p:animEffect transition="in" filter="fade">
                                      <p:cBhvr>
                                        <p:cTn id="95" dur="500"/>
                                        <p:tgtEl>
                                          <p:spTgt spid="49">
                                            <p:txEl>
                                              <p:pRg st="3" end="3"/>
                                            </p:txEl>
                                          </p:spTgt>
                                        </p:tgtEl>
                                      </p:cBhvr>
                                    </p:animEffect>
                                    <p:anim calcmode="lin" valueType="num">
                                      <p:cBhvr>
                                        <p:cTn id="96" dur="500" fill="hold"/>
                                        <p:tgtEl>
                                          <p:spTgt spid="49">
                                            <p:txEl>
                                              <p:pRg st="3" end="3"/>
                                            </p:txEl>
                                          </p:spTgt>
                                        </p:tgtEl>
                                        <p:attrNameLst>
                                          <p:attrName>ppt_x</p:attrName>
                                        </p:attrNameLst>
                                      </p:cBhvr>
                                      <p:tavLst>
                                        <p:tav tm="0">
                                          <p:val>
                                            <p:strVal val="#ppt_x"/>
                                          </p:val>
                                        </p:tav>
                                        <p:tav tm="100000">
                                          <p:val>
                                            <p:strVal val="#ppt_x"/>
                                          </p:val>
                                        </p:tav>
                                      </p:tavLst>
                                    </p:anim>
                                    <p:anim calcmode="lin" valueType="num">
                                      <p:cBhvr>
                                        <p:cTn id="97" dur="500" fill="hold"/>
                                        <p:tgtEl>
                                          <p:spTgt spid="4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xit" presetSubtype="0" fill="hold" nodeType="clickEffect">
                                  <p:stCondLst>
                                    <p:cond delay="0"/>
                                  </p:stCondLst>
                                  <p:childTnLst>
                                    <p:animEffect transition="out" filter="fade">
                                      <p:cBhvr>
                                        <p:cTn id="101" dur="500"/>
                                        <p:tgtEl>
                                          <p:spTgt spid="32"/>
                                        </p:tgtEl>
                                      </p:cBhvr>
                                    </p:animEffect>
                                    <p:anim calcmode="lin" valueType="num">
                                      <p:cBhvr>
                                        <p:cTn id="102" dur="500"/>
                                        <p:tgtEl>
                                          <p:spTgt spid="32"/>
                                        </p:tgtEl>
                                        <p:attrNameLst>
                                          <p:attrName>ppt_x</p:attrName>
                                        </p:attrNameLst>
                                      </p:cBhvr>
                                      <p:tavLst>
                                        <p:tav tm="0">
                                          <p:val>
                                            <p:strVal val="ppt_x"/>
                                          </p:val>
                                        </p:tav>
                                        <p:tav tm="100000">
                                          <p:val>
                                            <p:strVal val="ppt_x"/>
                                          </p:val>
                                        </p:tav>
                                      </p:tavLst>
                                    </p:anim>
                                    <p:anim calcmode="lin" valueType="num">
                                      <p:cBhvr>
                                        <p:cTn id="103" dur="500"/>
                                        <p:tgtEl>
                                          <p:spTgt spid="32"/>
                                        </p:tgtEl>
                                        <p:attrNameLst>
                                          <p:attrName>ppt_y</p:attrName>
                                        </p:attrNameLst>
                                      </p:cBhvr>
                                      <p:tavLst>
                                        <p:tav tm="0">
                                          <p:val>
                                            <p:strVal val="ppt_y"/>
                                          </p:val>
                                        </p:tav>
                                        <p:tav tm="100000">
                                          <p:val>
                                            <p:strVal val="ppt_y+.1"/>
                                          </p:val>
                                        </p:tav>
                                      </p:tavLst>
                                    </p:anim>
                                    <p:set>
                                      <p:cBhvr>
                                        <p:cTn id="104" dur="1" fill="hold">
                                          <p:stCondLst>
                                            <p:cond delay="499"/>
                                          </p:stCondLst>
                                        </p:cTn>
                                        <p:tgtEl>
                                          <p:spTgt spid="32"/>
                                        </p:tgtEl>
                                        <p:attrNameLst>
                                          <p:attrName>style.visibility</p:attrName>
                                        </p:attrNameLst>
                                      </p:cBhvr>
                                      <p:to>
                                        <p:strVal val="hidden"/>
                                      </p:to>
                                    </p:set>
                                  </p:childTnLst>
                                </p:cTn>
                              </p:par>
                              <p:par>
                                <p:cTn id="105" presetID="42" presetClass="exit" presetSubtype="0" fill="hold" nodeType="withEffect">
                                  <p:stCondLst>
                                    <p:cond delay="0"/>
                                  </p:stCondLst>
                                  <p:childTnLst>
                                    <p:animEffect transition="out" filter="fade">
                                      <p:cBhvr>
                                        <p:cTn id="106" dur="500"/>
                                        <p:tgtEl>
                                          <p:spTgt spid="30"/>
                                        </p:tgtEl>
                                      </p:cBhvr>
                                    </p:animEffect>
                                    <p:anim calcmode="lin" valueType="num">
                                      <p:cBhvr>
                                        <p:cTn id="107" dur="500"/>
                                        <p:tgtEl>
                                          <p:spTgt spid="30"/>
                                        </p:tgtEl>
                                        <p:attrNameLst>
                                          <p:attrName>ppt_x</p:attrName>
                                        </p:attrNameLst>
                                      </p:cBhvr>
                                      <p:tavLst>
                                        <p:tav tm="0">
                                          <p:val>
                                            <p:strVal val="ppt_x"/>
                                          </p:val>
                                        </p:tav>
                                        <p:tav tm="100000">
                                          <p:val>
                                            <p:strVal val="ppt_x"/>
                                          </p:val>
                                        </p:tav>
                                      </p:tavLst>
                                    </p:anim>
                                    <p:anim calcmode="lin" valueType="num">
                                      <p:cBhvr>
                                        <p:cTn id="108" dur="500"/>
                                        <p:tgtEl>
                                          <p:spTgt spid="30"/>
                                        </p:tgtEl>
                                        <p:attrNameLst>
                                          <p:attrName>ppt_y</p:attrName>
                                        </p:attrNameLst>
                                      </p:cBhvr>
                                      <p:tavLst>
                                        <p:tav tm="0">
                                          <p:val>
                                            <p:strVal val="ppt_y"/>
                                          </p:val>
                                        </p:tav>
                                        <p:tav tm="100000">
                                          <p:val>
                                            <p:strVal val="ppt_y+.1"/>
                                          </p:val>
                                        </p:tav>
                                      </p:tavLst>
                                    </p:anim>
                                    <p:set>
                                      <p:cBhvr>
                                        <p:cTn id="109" dur="1" fill="hold">
                                          <p:stCondLst>
                                            <p:cond delay="499"/>
                                          </p:stCondLst>
                                        </p:cTn>
                                        <p:tgtEl>
                                          <p:spTgt spid="30"/>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nodeType="clickEffect">
                                  <p:stCondLst>
                                    <p:cond delay="0"/>
                                  </p:stCondLst>
                                  <p:childTnLst>
                                    <p:set>
                                      <p:cBhvr>
                                        <p:cTn id="113" dur="1" fill="hold">
                                          <p:stCondLst>
                                            <p:cond delay="0"/>
                                          </p:stCondLst>
                                        </p:cTn>
                                        <p:tgtEl>
                                          <p:spTgt spid="46"/>
                                        </p:tgtEl>
                                        <p:attrNameLst>
                                          <p:attrName>style.visibility</p:attrName>
                                        </p:attrNameLst>
                                      </p:cBhvr>
                                      <p:to>
                                        <p:strVal val="visible"/>
                                      </p:to>
                                    </p:set>
                                    <p:animEffect transition="in" filter="fade">
                                      <p:cBhvr>
                                        <p:cTn id="114" dur="500"/>
                                        <p:tgtEl>
                                          <p:spTgt spid="46"/>
                                        </p:tgtEl>
                                      </p:cBhvr>
                                    </p:animEffect>
                                    <p:anim calcmode="lin" valueType="num">
                                      <p:cBhvr>
                                        <p:cTn id="115" dur="500" fill="hold"/>
                                        <p:tgtEl>
                                          <p:spTgt spid="46"/>
                                        </p:tgtEl>
                                        <p:attrNameLst>
                                          <p:attrName>ppt_x</p:attrName>
                                        </p:attrNameLst>
                                      </p:cBhvr>
                                      <p:tavLst>
                                        <p:tav tm="0">
                                          <p:val>
                                            <p:strVal val="#ppt_x"/>
                                          </p:val>
                                        </p:tav>
                                        <p:tav tm="100000">
                                          <p:val>
                                            <p:strVal val="#ppt_x"/>
                                          </p:val>
                                        </p:tav>
                                      </p:tavLst>
                                    </p:anim>
                                    <p:anim calcmode="lin" valueType="num">
                                      <p:cBhvr>
                                        <p:cTn id="116" dur="500" fill="hold"/>
                                        <p:tgtEl>
                                          <p:spTgt spid="46"/>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500"/>
                                        <p:tgtEl>
                                          <p:spTgt spid="47"/>
                                        </p:tgtEl>
                                      </p:cBhvr>
                                    </p:animEffect>
                                    <p:anim calcmode="lin" valueType="num">
                                      <p:cBhvr>
                                        <p:cTn id="120" dur="500" fill="hold"/>
                                        <p:tgtEl>
                                          <p:spTgt spid="47"/>
                                        </p:tgtEl>
                                        <p:attrNameLst>
                                          <p:attrName>ppt_x</p:attrName>
                                        </p:attrNameLst>
                                      </p:cBhvr>
                                      <p:tavLst>
                                        <p:tav tm="0">
                                          <p:val>
                                            <p:strVal val="#ppt_x"/>
                                          </p:val>
                                        </p:tav>
                                        <p:tav tm="100000">
                                          <p:val>
                                            <p:strVal val="#ppt_x"/>
                                          </p:val>
                                        </p:tav>
                                      </p:tavLst>
                                    </p:anim>
                                    <p:anim calcmode="lin" valueType="num">
                                      <p:cBhvr>
                                        <p:cTn id="121" dur="500" fill="hold"/>
                                        <p:tgtEl>
                                          <p:spTgt spid="47"/>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50"/>
                                        </p:tgtEl>
                                        <p:attrNameLst>
                                          <p:attrName>style.visibility</p:attrName>
                                        </p:attrNameLst>
                                      </p:cBhvr>
                                      <p:to>
                                        <p:strVal val="visible"/>
                                      </p:to>
                                    </p:set>
                                    <p:animEffect transition="in" filter="fade">
                                      <p:cBhvr>
                                        <p:cTn id="124" dur="500"/>
                                        <p:tgtEl>
                                          <p:spTgt spid="50"/>
                                        </p:tgtEl>
                                      </p:cBhvr>
                                    </p:animEffect>
                                    <p:anim calcmode="lin" valueType="num">
                                      <p:cBhvr>
                                        <p:cTn id="125" dur="500" fill="hold"/>
                                        <p:tgtEl>
                                          <p:spTgt spid="50"/>
                                        </p:tgtEl>
                                        <p:attrNameLst>
                                          <p:attrName>ppt_x</p:attrName>
                                        </p:attrNameLst>
                                      </p:cBhvr>
                                      <p:tavLst>
                                        <p:tav tm="0">
                                          <p:val>
                                            <p:strVal val="#ppt_x"/>
                                          </p:val>
                                        </p:tav>
                                        <p:tav tm="100000">
                                          <p:val>
                                            <p:strVal val="#ppt_x"/>
                                          </p:val>
                                        </p:tav>
                                      </p:tavLst>
                                    </p:anim>
                                    <p:anim calcmode="lin" valueType="num">
                                      <p:cBhvr>
                                        <p:cTn id="126" dur="5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nodeType="clickEffect">
                                  <p:stCondLst>
                                    <p:cond delay="0"/>
                                  </p:stCondLst>
                                  <p:childTnLst>
                                    <p:set>
                                      <p:cBhvr>
                                        <p:cTn id="130" dur="1" fill="hold">
                                          <p:stCondLst>
                                            <p:cond delay="0"/>
                                          </p:stCondLst>
                                        </p:cTn>
                                        <p:tgtEl>
                                          <p:spTgt spid="49">
                                            <p:txEl>
                                              <p:pRg st="4" end="4"/>
                                            </p:txEl>
                                          </p:spTgt>
                                        </p:tgtEl>
                                        <p:attrNameLst>
                                          <p:attrName>style.visibility</p:attrName>
                                        </p:attrNameLst>
                                      </p:cBhvr>
                                      <p:to>
                                        <p:strVal val="visible"/>
                                      </p:to>
                                    </p:set>
                                    <p:animEffect transition="in" filter="fade">
                                      <p:cBhvr>
                                        <p:cTn id="131" dur="500"/>
                                        <p:tgtEl>
                                          <p:spTgt spid="49">
                                            <p:txEl>
                                              <p:pRg st="4" end="4"/>
                                            </p:txEl>
                                          </p:spTgt>
                                        </p:tgtEl>
                                      </p:cBhvr>
                                    </p:animEffect>
                                    <p:anim calcmode="lin" valueType="num">
                                      <p:cBhvr>
                                        <p:cTn id="132" dur="500" fill="hold"/>
                                        <p:tgtEl>
                                          <p:spTgt spid="49">
                                            <p:txEl>
                                              <p:pRg st="4" end="4"/>
                                            </p:txEl>
                                          </p:spTgt>
                                        </p:tgtEl>
                                        <p:attrNameLst>
                                          <p:attrName>ppt_x</p:attrName>
                                        </p:attrNameLst>
                                      </p:cBhvr>
                                      <p:tavLst>
                                        <p:tav tm="0">
                                          <p:val>
                                            <p:strVal val="#ppt_x"/>
                                          </p:val>
                                        </p:tav>
                                        <p:tav tm="100000">
                                          <p:val>
                                            <p:strVal val="#ppt_x"/>
                                          </p:val>
                                        </p:tav>
                                      </p:tavLst>
                                    </p:anim>
                                    <p:anim calcmode="lin" valueType="num">
                                      <p:cBhvr>
                                        <p:cTn id="133" dur="500" fill="hold"/>
                                        <p:tgtEl>
                                          <p:spTgt spid="49">
                                            <p:txEl>
                                              <p:pRg st="4" end="4"/>
                                            </p:txEl>
                                          </p:spTgt>
                                        </p:tgtEl>
                                        <p:attrNameLst>
                                          <p:attrName>ppt_y</p:attrName>
                                        </p:attrNameLst>
                                      </p:cBhvr>
                                      <p:tavLst>
                                        <p:tav tm="0">
                                          <p:val>
                                            <p:strVal val="#ppt_y+.1"/>
                                          </p:val>
                                        </p:tav>
                                        <p:tav tm="100000">
                                          <p:val>
                                            <p:strVal val="#ppt_y"/>
                                          </p:val>
                                        </p:tav>
                                      </p:tavLst>
                                    </p:anim>
                                  </p:childTnLst>
                                </p:cTn>
                              </p:par>
                              <p:par>
                                <p:cTn id="134" presetID="42" presetClass="entr" presetSubtype="0" fill="hold" nodeType="withEffect">
                                  <p:stCondLst>
                                    <p:cond delay="0"/>
                                  </p:stCondLst>
                                  <p:childTnLst>
                                    <p:set>
                                      <p:cBhvr>
                                        <p:cTn id="135" dur="1" fill="hold">
                                          <p:stCondLst>
                                            <p:cond delay="0"/>
                                          </p:stCondLst>
                                        </p:cTn>
                                        <p:tgtEl>
                                          <p:spTgt spid="49">
                                            <p:txEl>
                                              <p:pRg st="5" end="5"/>
                                            </p:txEl>
                                          </p:spTgt>
                                        </p:tgtEl>
                                        <p:attrNameLst>
                                          <p:attrName>style.visibility</p:attrName>
                                        </p:attrNameLst>
                                      </p:cBhvr>
                                      <p:to>
                                        <p:strVal val="visible"/>
                                      </p:to>
                                    </p:set>
                                    <p:animEffect transition="in" filter="fade">
                                      <p:cBhvr>
                                        <p:cTn id="136" dur="500"/>
                                        <p:tgtEl>
                                          <p:spTgt spid="49">
                                            <p:txEl>
                                              <p:pRg st="5" end="5"/>
                                            </p:txEl>
                                          </p:spTgt>
                                        </p:tgtEl>
                                      </p:cBhvr>
                                    </p:animEffect>
                                    <p:anim calcmode="lin" valueType="num">
                                      <p:cBhvr>
                                        <p:cTn id="137" dur="500" fill="hold"/>
                                        <p:tgtEl>
                                          <p:spTgt spid="49">
                                            <p:txEl>
                                              <p:pRg st="5" end="5"/>
                                            </p:txEl>
                                          </p:spTgt>
                                        </p:tgtEl>
                                        <p:attrNameLst>
                                          <p:attrName>ppt_x</p:attrName>
                                        </p:attrNameLst>
                                      </p:cBhvr>
                                      <p:tavLst>
                                        <p:tav tm="0">
                                          <p:val>
                                            <p:strVal val="#ppt_x"/>
                                          </p:val>
                                        </p:tav>
                                        <p:tav tm="100000">
                                          <p:val>
                                            <p:strVal val="#ppt_x"/>
                                          </p:val>
                                        </p:tav>
                                      </p:tavLst>
                                    </p:anim>
                                    <p:anim calcmode="lin" valueType="num">
                                      <p:cBhvr>
                                        <p:cTn id="138" dur="500" fill="hold"/>
                                        <p:tgtEl>
                                          <p:spTgt spid="4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42" presetClass="entr" presetSubtype="0" fill="hold" nodeType="clickEffect">
                                  <p:stCondLst>
                                    <p:cond delay="0"/>
                                  </p:stCondLst>
                                  <p:childTnLst>
                                    <p:set>
                                      <p:cBhvr>
                                        <p:cTn id="142" dur="1" fill="hold">
                                          <p:stCondLst>
                                            <p:cond delay="0"/>
                                          </p:stCondLst>
                                        </p:cTn>
                                        <p:tgtEl>
                                          <p:spTgt spid="48"/>
                                        </p:tgtEl>
                                        <p:attrNameLst>
                                          <p:attrName>style.visibility</p:attrName>
                                        </p:attrNameLst>
                                      </p:cBhvr>
                                      <p:to>
                                        <p:strVal val="visible"/>
                                      </p:to>
                                    </p:set>
                                    <p:animEffect transition="in" filter="fade">
                                      <p:cBhvr>
                                        <p:cTn id="143" dur="500"/>
                                        <p:tgtEl>
                                          <p:spTgt spid="48"/>
                                        </p:tgtEl>
                                      </p:cBhvr>
                                    </p:animEffect>
                                    <p:anim calcmode="lin" valueType="num">
                                      <p:cBhvr>
                                        <p:cTn id="144" dur="500" fill="hold"/>
                                        <p:tgtEl>
                                          <p:spTgt spid="48"/>
                                        </p:tgtEl>
                                        <p:attrNameLst>
                                          <p:attrName>ppt_x</p:attrName>
                                        </p:attrNameLst>
                                      </p:cBhvr>
                                      <p:tavLst>
                                        <p:tav tm="0">
                                          <p:val>
                                            <p:strVal val="#ppt_x"/>
                                          </p:val>
                                        </p:tav>
                                        <p:tav tm="100000">
                                          <p:val>
                                            <p:strVal val="#ppt_x"/>
                                          </p:val>
                                        </p:tav>
                                      </p:tavLst>
                                    </p:anim>
                                    <p:anim calcmode="lin" valueType="num">
                                      <p:cBhvr>
                                        <p:cTn id="145" dur="500" fill="hold"/>
                                        <p:tgtEl>
                                          <p:spTgt spid="48"/>
                                        </p:tgtEl>
                                        <p:attrNameLst>
                                          <p:attrName>ppt_y</p:attrName>
                                        </p:attrNameLst>
                                      </p:cBhvr>
                                      <p:tavLst>
                                        <p:tav tm="0">
                                          <p:val>
                                            <p:strVal val="#ppt_y+.1"/>
                                          </p:val>
                                        </p:tav>
                                        <p:tav tm="100000">
                                          <p:val>
                                            <p:strVal val="#ppt_y"/>
                                          </p:val>
                                        </p:tav>
                                      </p:tavLst>
                                    </p:anim>
                                  </p:childTnLst>
                                </p:cTn>
                              </p:par>
                            </p:childTnLst>
                          </p:cTn>
                        </p:par>
                        <p:par>
                          <p:cTn id="146" fill="hold">
                            <p:stCondLst>
                              <p:cond delay="500"/>
                            </p:stCondLst>
                            <p:childTnLst>
                              <p:par>
                                <p:cTn id="147" presetID="42" presetClass="path" presetSubtype="0" accel="50000" decel="50000" fill="hold" nodeType="afterEffect">
                                  <p:stCondLst>
                                    <p:cond delay="0"/>
                                  </p:stCondLst>
                                  <p:childTnLst>
                                    <p:animMotion origin="layout" path="M -2.5E-6 -2.22222E-6 L 0.04045 -0.08032 " pathEditMode="relative" rAng="0" ptsTypes="AA">
                                      <p:cBhvr>
                                        <p:cTn id="148" dur="1000" fill="hold"/>
                                        <p:tgtEl>
                                          <p:spTgt spid="5122"/>
                                        </p:tgtEl>
                                        <p:attrNameLst>
                                          <p:attrName>ppt_x</p:attrName>
                                          <p:attrName>ppt_y</p:attrName>
                                        </p:attrNameLst>
                                      </p:cBhvr>
                                      <p:rCtr x="2014" y="-40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6" grpId="0" animBg="1"/>
      <p:bldP spid="26" grpId="1" animBg="1"/>
      <p:bldP spid="26" grpId="2" animBg="1"/>
      <p:bldP spid="26" grpId="3" animBg="1"/>
      <p:bldP spid="27" grpId="0" animBg="1"/>
      <p:bldP spid="27" grpId="1" animBg="1"/>
      <p:bldP spid="27" grpId="2" animBg="1"/>
      <p:bldP spid="27" grpId="3" animBg="1"/>
      <p:bldP spid="36" grpId="0"/>
      <p:bldP spid="40" grpId="0" animBg="1"/>
      <p:bldP spid="40" grpId="1" animBg="1"/>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Logistics</a:t>
            </a:r>
          </a:p>
        </p:txBody>
      </p:sp>
      <p:sp>
        <p:nvSpPr>
          <p:cNvPr id="4" name="Content Placeholder 3"/>
          <p:cNvSpPr>
            <a:spLocks noGrp="1"/>
          </p:cNvSpPr>
          <p:nvPr>
            <p:ph idx="1"/>
          </p:nvPr>
        </p:nvSpPr>
        <p:spPr/>
        <p:txBody>
          <a:bodyPr/>
          <a:lstStyle/>
          <a:p>
            <a:r>
              <a:rPr lang="en-US" dirty="0"/>
              <a:t>Final: take home; available at 12:00 AM on Saturday, 4/8/23</a:t>
            </a:r>
          </a:p>
          <a:p>
            <a:pPr lvl="1"/>
            <a:r>
              <a:rPr lang="en-US" dirty="0"/>
              <a:t>Same requirements at the Midterm</a:t>
            </a:r>
          </a:p>
          <a:p>
            <a:pPr lvl="1"/>
            <a:r>
              <a:rPr lang="en-US" dirty="0"/>
              <a:t>Cumulative, but focusing on new information</a:t>
            </a:r>
          </a:p>
          <a:p>
            <a:pPr lvl="1"/>
            <a:endParaRPr lang="en-US" b="1" dirty="0">
              <a:solidFill>
                <a:srgbClr val="FF0000"/>
              </a:solidFill>
            </a:endParaRPr>
          </a:p>
          <a:p>
            <a:r>
              <a:rPr lang="en-US" dirty="0"/>
              <a:t>3 classes left for the 4700 students (welcome to attend during your finals)</a:t>
            </a:r>
          </a:p>
          <a:p>
            <a:pPr lvl="1"/>
            <a:endParaRPr lang="en-US" dirty="0"/>
          </a:p>
          <a:p>
            <a:r>
              <a:rPr lang="en-US" dirty="0"/>
              <a:t>Project 5 is due 4/13</a:t>
            </a:r>
          </a:p>
          <a:p>
            <a:pPr lvl="1"/>
            <a:r>
              <a:rPr lang="en-US" dirty="0"/>
              <a:t>Milestone assessments released.  If you are on a team and didn’t receive a grade, see my post on Piazza</a:t>
            </a:r>
          </a:p>
          <a:p>
            <a:r>
              <a:rPr lang="en-US" dirty="0"/>
              <a:t>Project 4 grades should be out soon</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57</a:t>
            </a:fld>
            <a:endParaRPr lang="en-US" dirty="0"/>
          </a:p>
        </p:txBody>
      </p:sp>
    </p:spTree>
    <p:extLst>
      <p:ext uri="{BB962C8B-B14F-4D97-AF65-F5344CB8AC3E}">
        <p14:creationId xmlns:p14="http://schemas.microsoft.com/office/powerpoint/2010/main" val="16229741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Content-Addressable Networks (CAN)</a:t>
            </a:r>
          </a:p>
        </p:txBody>
      </p:sp>
      <p:sp>
        <p:nvSpPr>
          <p:cNvPr id="4" name="Content Placeholder 3"/>
          <p:cNvSpPr>
            <a:spLocks noGrp="1"/>
          </p:cNvSpPr>
          <p:nvPr>
            <p:ph idx="1"/>
          </p:nvPr>
        </p:nvSpPr>
        <p:spPr/>
        <p:txBody>
          <a:bodyPr/>
          <a:lstStyle/>
          <a:p>
            <a:r>
              <a:rPr lang="en-US" i="1" dirty="0"/>
              <a:t>d</a:t>
            </a:r>
            <a:r>
              <a:rPr lang="en-US" dirty="0"/>
              <a:t>-dimensional hyperspace with </a:t>
            </a:r>
            <a:r>
              <a:rPr lang="en-US" i="1" dirty="0"/>
              <a:t>n </a:t>
            </a:r>
            <a:r>
              <a:rPr lang="en-US" dirty="0"/>
              <a:t>zones</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58</a:t>
            </a:fld>
            <a:endParaRPr lang="en-US" dirty="0"/>
          </a:p>
        </p:txBody>
      </p:sp>
      <p:sp>
        <p:nvSpPr>
          <p:cNvPr id="5" name="Rectangle 3"/>
          <p:cNvSpPr>
            <a:spLocks noChangeArrowheads="1"/>
          </p:cNvSpPr>
          <p:nvPr/>
        </p:nvSpPr>
        <p:spPr bwMode="auto">
          <a:xfrm>
            <a:off x="3732212" y="2819400"/>
            <a:ext cx="4419600" cy="33528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6" name="Line 4"/>
          <p:cNvSpPr>
            <a:spLocks noChangeShapeType="1"/>
          </p:cNvSpPr>
          <p:nvPr/>
        </p:nvSpPr>
        <p:spPr bwMode="auto">
          <a:xfrm flipV="1">
            <a:off x="3732212" y="2362200"/>
            <a:ext cx="0" cy="381000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7" name="Line 5"/>
          <p:cNvSpPr>
            <a:spLocks noChangeShapeType="1"/>
          </p:cNvSpPr>
          <p:nvPr/>
        </p:nvSpPr>
        <p:spPr bwMode="auto">
          <a:xfrm>
            <a:off x="3732212" y="6172200"/>
            <a:ext cx="5105400" cy="0"/>
          </a:xfrm>
          <a:prstGeom prst="line">
            <a:avLst/>
          </a:prstGeom>
          <a:noFill/>
          <a:ln w="41275">
            <a:solidFill>
              <a:schemeClr val="tx1"/>
            </a:solidFill>
            <a:round/>
            <a:headEnd/>
            <a:tailEnd type="triangle" w="med" len="med"/>
          </a:ln>
          <a:effectLst/>
        </p:spPr>
        <p:txBody>
          <a:bodyPr>
            <a:prstTxWarp prst="textNoShape">
              <a:avLst/>
            </a:prstTxWarp>
          </a:bodyPr>
          <a:lstStyle/>
          <a:p>
            <a:endParaRPr lang="en-US"/>
          </a:p>
        </p:txBody>
      </p:sp>
      <p:sp>
        <p:nvSpPr>
          <p:cNvPr id="8" name="Text Box 6"/>
          <p:cNvSpPr txBox="1">
            <a:spLocks noChangeArrowheads="1"/>
          </p:cNvSpPr>
          <p:nvPr/>
        </p:nvSpPr>
        <p:spPr bwMode="auto">
          <a:xfrm>
            <a:off x="3413125" y="2286000"/>
            <a:ext cx="320922" cy="369332"/>
          </a:xfrm>
          <a:prstGeom prst="rect">
            <a:avLst/>
          </a:prstGeom>
          <a:noFill/>
          <a:ln w="9525">
            <a:noFill/>
            <a:miter lim="800000"/>
            <a:headEnd/>
            <a:tailEnd/>
          </a:ln>
          <a:effectLst/>
        </p:spPr>
        <p:txBody>
          <a:bodyPr wrap="none">
            <a:prstTxWarp prst="textNoShape">
              <a:avLst/>
            </a:prstTxWarp>
            <a:spAutoFit/>
          </a:bodyPr>
          <a:lstStyle/>
          <a:p>
            <a:pPr eaLnBrk="0" hangingPunct="0"/>
            <a:r>
              <a:rPr lang="en-US" dirty="0">
                <a:latin typeface="Verdana" charset="0"/>
              </a:rPr>
              <a:t>y</a:t>
            </a:r>
          </a:p>
        </p:txBody>
      </p:sp>
      <p:sp>
        <p:nvSpPr>
          <p:cNvPr id="9" name="Line 8"/>
          <p:cNvSpPr>
            <a:spLocks noChangeShapeType="1"/>
          </p:cNvSpPr>
          <p:nvPr/>
        </p:nvSpPr>
        <p:spPr bwMode="auto">
          <a:xfrm>
            <a:off x="5942012" y="2819400"/>
            <a:ext cx="0" cy="3352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0" name="Line 9"/>
          <p:cNvSpPr>
            <a:spLocks noChangeShapeType="1"/>
          </p:cNvSpPr>
          <p:nvPr/>
        </p:nvSpPr>
        <p:spPr bwMode="auto">
          <a:xfrm>
            <a:off x="3732212" y="4495800"/>
            <a:ext cx="2209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1" name="Line 10"/>
          <p:cNvSpPr>
            <a:spLocks noChangeShapeType="1"/>
          </p:cNvSpPr>
          <p:nvPr/>
        </p:nvSpPr>
        <p:spPr bwMode="auto">
          <a:xfrm flipV="1">
            <a:off x="4875212" y="2819400"/>
            <a:ext cx="0" cy="16764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2" name="Line 11"/>
          <p:cNvSpPr>
            <a:spLocks noChangeShapeType="1"/>
          </p:cNvSpPr>
          <p:nvPr/>
        </p:nvSpPr>
        <p:spPr bwMode="auto">
          <a:xfrm>
            <a:off x="5942012" y="4495800"/>
            <a:ext cx="2209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3" name="Line 12"/>
          <p:cNvSpPr>
            <a:spLocks noChangeShapeType="1"/>
          </p:cNvSpPr>
          <p:nvPr/>
        </p:nvSpPr>
        <p:spPr bwMode="auto">
          <a:xfrm>
            <a:off x="7085012" y="4495800"/>
            <a:ext cx="0" cy="16764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4" name="Line 13"/>
          <p:cNvSpPr>
            <a:spLocks noChangeShapeType="1"/>
          </p:cNvSpPr>
          <p:nvPr/>
        </p:nvSpPr>
        <p:spPr bwMode="auto">
          <a:xfrm>
            <a:off x="5942012" y="5410200"/>
            <a:ext cx="11430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5" name="Line 14"/>
          <p:cNvSpPr>
            <a:spLocks noChangeShapeType="1"/>
          </p:cNvSpPr>
          <p:nvPr/>
        </p:nvSpPr>
        <p:spPr bwMode="auto">
          <a:xfrm>
            <a:off x="3732212" y="3657600"/>
            <a:ext cx="11430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6" name="Rectangle 15"/>
          <p:cNvSpPr>
            <a:spLocks noChangeArrowheads="1"/>
          </p:cNvSpPr>
          <p:nvPr/>
        </p:nvSpPr>
        <p:spPr bwMode="auto">
          <a:xfrm>
            <a:off x="3732212" y="4495800"/>
            <a:ext cx="2209800" cy="1676400"/>
          </a:xfrm>
          <a:prstGeom prst="rect">
            <a:avLst/>
          </a:prstGeom>
          <a:solidFill>
            <a:srgbClr val="0000FF">
              <a:alpha val="52000"/>
            </a:srgbClr>
          </a:solidFill>
          <a:ln w="9525">
            <a:solidFill>
              <a:schemeClr val="tx1"/>
            </a:solidFill>
            <a:miter lim="800000"/>
            <a:headEnd/>
            <a:tailEnd/>
          </a:ln>
          <a:effectLst/>
        </p:spPr>
        <p:txBody>
          <a:bodyPr wrap="none" anchor="ctr">
            <a:prstTxWarp prst="textNoShape">
              <a:avLst/>
            </a:prstTxWarp>
          </a:bodyPr>
          <a:lstStyle/>
          <a:p>
            <a:endParaRPr lang="en-US"/>
          </a:p>
        </p:txBody>
      </p:sp>
      <p:sp>
        <p:nvSpPr>
          <p:cNvPr id="17" name="Rectangle 16"/>
          <p:cNvSpPr>
            <a:spLocks noChangeArrowheads="1"/>
          </p:cNvSpPr>
          <p:nvPr/>
        </p:nvSpPr>
        <p:spPr bwMode="auto">
          <a:xfrm>
            <a:off x="3732212" y="2819400"/>
            <a:ext cx="1143000" cy="838200"/>
          </a:xfrm>
          <a:prstGeom prst="rect">
            <a:avLst/>
          </a:prstGeom>
          <a:solidFill>
            <a:srgbClr val="FFFF99">
              <a:alpha val="56000"/>
            </a:srgbClr>
          </a:solidFill>
          <a:ln w="9525">
            <a:solidFill>
              <a:schemeClr val="tx1"/>
            </a:solidFill>
            <a:miter lim="800000"/>
            <a:headEnd/>
            <a:tailEnd/>
          </a:ln>
          <a:effectLst/>
        </p:spPr>
        <p:txBody>
          <a:bodyPr wrap="none" anchor="ctr">
            <a:prstTxWarp prst="textNoShape">
              <a:avLst/>
            </a:prstTxWarp>
          </a:bodyPr>
          <a:lstStyle/>
          <a:p>
            <a:endParaRPr lang="en-US"/>
          </a:p>
        </p:txBody>
      </p:sp>
      <p:sp>
        <p:nvSpPr>
          <p:cNvPr id="18" name="Rectangle 17"/>
          <p:cNvSpPr>
            <a:spLocks noChangeArrowheads="1"/>
          </p:cNvSpPr>
          <p:nvPr/>
        </p:nvSpPr>
        <p:spPr bwMode="auto">
          <a:xfrm>
            <a:off x="3732212" y="3657600"/>
            <a:ext cx="1143000" cy="838200"/>
          </a:xfrm>
          <a:prstGeom prst="rect">
            <a:avLst/>
          </a:prstGeom>
          <a:solidFill>
            <a:srgbClr val="00FFFF">
              <a:alpha val="50999"/>
            </a:srgbClr>
          </a:solidFill>
          <a:ln w="9525">
            <a:solidFill>
              <a:schemeClr val="tx1"/>
            </a:solidFill>
            <a:miter lim="800000"/>
            <a:headEnd/>
            <a:tailEnd/>
          </a:ln>
          <a:effectLst/>
        </p:spPr>
        <p:txBody>
          <a:bodyPr wrap="none" anchor="ctr">
            <a:prstTxWarp prst="textNoShape">
              <a:avLst/>
            </a:prstTxWarp>
          </a:bodyPr>
          <a:lstStyle/>
          <a:p>
            <a:endParaRPr lang="en-US"/>
          </a:p>
        </p:txBody>
      </p:sp>
      <p:sp>
        <p:nvSpPr>
          <p:cNvPr id="19" name="Rectangle 18"/>
          <p:cNvSpPr>
            <a:spLocks noChangeArrowheads="1"/>
          </p:cNvSpPr>
          <p:nvPr/>
        </p:nvSpPr>
        <p:spPr bwMode="auto">
          <a:xfrm>
            <a:off x="4875212" y="2819400"/>
            <a:ext cx="1066800" cy="1676400"/>
          </a:xfrm>
          <a:prstGeom prst="rect">
            <a:avLst/>
          </a:prstGeom>
          <a:solidFill>
            <a:srgbClr val="FF9900">
              <a:alpha val="56000"/>
            </a:srgbClr>
          </a:solidFill>
          <a:ln w="9525">
            <a:solidFill>
              <a:schemeClr val="tx1"/>
            </a:solidFill>
            <a:miter lim="800000"/>
            <a:headEnd/>
            <a:tailEnd/>
          </a:ln>
          <a:effectLst/>
        </p:spPr>
        <p:txBody>
          <a:bodyPr wrap="none" anchor="ctr">
            <a:prstTxWarp prst="textNoShape">
              <a:avLst/>
            </a:prstTxWarp>
          </a:bodyPr>
          <a:lstStyle/>
          <a:p>
            <a:endParaRPr lang="en-US"/>
          </a:p>
        </p:txBody>
      </p:sp>
      <p:sp>
        <p:nvSpPr>
          <p:cNvPr id="20" name="Rectangle 19"/>
          <p:cNvSpPr>
            <a:spLocks noChangeArrowheads="1"/>
          </p:cNvSpPr>
          <p:nvPr/>
        </p:nvSpPr>
        <p:spPr bwMode="auto">
          <a:xfrm>
            <a:off x="5942012" y="4495800"/>
            <a:ext cx="1143000" cy="914400"/>
          </a:xfrm>
          <a:prstGeom prst="rect">
            <a:avLst/>
          </a:prstGeom>
          <a:solidFill>
            <a:srgbClr val="FF0000">
              <a:alpha val="53999"/>
            </a:srgbClr>
          </a:solidFill>
          <a:ln w="9525">
            <a:solidFill>
              <a:schemeClr val="tx1"/>
            </a:solidFill>
            <a:miter lim="800000"/>
            <a:headEnd/>
            <a:tailEnd/>
          </a:ln>
          <a:effectLst/>
        </p:spPr>
        <p:txBody>
          <a:bodyPr wrap="none" anchor="ctr">
            <a:prstTxWarp prst="textNoShape">
              <a:avLst/>
            </a:prstTxWarp>
          </a:bodyPr>
          <a:lstStyle/>
          <a:p>
            <a:endParaRPr lang="en-US"/>
          </a:p>
        </p:txBody>
      </p:sp>
      <p:sp>
        <p:nvSpPr>
          <p:cNvPr id="21" name="Rectangle 20"/>
          <p:cNvSpPr>
            <a:spLocks noChangeArrowheads="1"/>
          </p:cNvSpPr>
          <p:nvPr/>
        </p:nvSpPr>
        <p:spPr bwMode="auto">
          <a:xfrm>
            <a:off x="5942012" y="2819400"/>
            <a:ext cx="2209800" cy="1676400"/>
          </a:xfrm>
          <a:prstGeom prst="rect">
            <a:avLst/>
          </a:prstGeom>
          <a:solidFill>
            <a:srgbClr val="00FF00">
              <a:alpha val="56000"/>
            </a:srgbClr>
          </a:solidFill>
          <a:ln w="9525">
            <a:solidFill>
              <a:schemeClr val="tx1"/>
            </a:solidFill>
            <a:miter lim="800000"/>
            <a:headEnd/>
            <a:tailEnd/>
          </a:ln>
          <a:effectLst/>
        </p:spPr>
        <p:txBody>
          <a:bodyPr wrap="none" anchor="ctr">
            <a:prstTxWarp prst="textNoShape">
              <a:avLst/>
            </a:prstTxWarp>
          </a:bodyPr>
          <a:lstStyle/>
          <a:p>
            <a:endParaRPr lang="en-US"/>
          </a:p>
        </p:txBody>
      </p:sp>
      <p:sp>
        <p:nvSpPr>
          <p:cNvPr id="22" name="Rectangle 21"/>
          <p:cNvSpPr>
            <a:spLocks noChangeArrowheads="1"/>
          </p:cNvSpPr>
          <p:nvPr/>
        </p:nvSpPr>
        <p:spPr bwMode="auto">
          <a:xfrm>
            <a:off x="7085012" y="4495800"/>
            <a:ext cx="1066800" cy="1676400"/>
          </a:xfrm>
          <a:prstGeom prst="rect">
            <a:avLst/>
          </a:prstGeom>
          <a:solidFill>
            <a:srgbClr val="FFFF00">
              <a:alpha val="61000"/>
            </a:srgbClr>
          </a:solidFill>
          <a:ln w="9525">
            <a:solidFill>
              <a:schemeClr val="tx1"/>
            </a:solidFill>
            <a:miter lim="800000"/>
            <a:headEnd/>
            <a:tailEnd/>
          </a:ln>
          <a:effectLst/>
        </p:spPr>
        <p:txBody>
          <a:bodyPr wrap="none" anchor="ctr">
            <a:prstTxWarp prst="textNoShape">
              <a:avLst/>
            </a:prstTxWarp>
          </a:bodyPr>
          <a:lstStyle/>
          <a:p>
            <a:endParaRPr lang="en-US"/>
          </a:p>
        </p:txBody>
      </p:sp>
      <p:sp>
        <p:nvSpPr>
          <p:cNvPr id="23" name="Rectangle 22"/>
          <p:cNvSpPr>
            <a:spLocks noChangeArrowheads="1"/>
          </p:cNvSpPr>
          <p:nvPr/>
        </p:nvSpPr>
        <p:spPr bwMode="auto">
          <a:xfrm>
            <a:off x="5942012" y="5410200"/>
            <a:ext cx="1143000" cy="762000"/>
          </a:xfrm>
          <a:prstGeom prst="rect">
            <a:avLst/>
          </a:prstGeom>
          <a:solidFill>
            <a:srgbClr val="CC99FF">
              <a:alpha val="61000"/>
            </a:srgbClr>
          </a:solidFill>
          <a:ln w="9525">
            <a:solidFill>
              <a:schemeClr val="tx1"/>
            </a:solidFill>
            <a:miter lim="800000"/>
            <a:headEnd/>
            <a:tailEnd/>
          </a:ln>
          <a:effectLst/>
        </p:spPr>
        <p:txBody>
          <a:bodyPr wrap="none" anchor="ctr">
            <a:prstTxWarp prst="textNoShape">
              <a:avLst/>
            </a:prstTxWarp>
          </a:bodyPr>
          <a:lstStyle/>
          <a:p>
            <a:endParaRPr lang="en-US"/>
          </a:p>
        </p:txBody>
      </p:sp>
      <p:sp>
        <p:nvSpPr>
          <p:cNvPr id="32" name="AutoShape 31"/>
          <p:cNvSpPr>
            <a:spLocks noChangeArrowheads="1"/>
          </p:cNvSpPr>
          <p:nvPr/>
        </p:nvSpPr>
        <p:spPr bwMode="auto">
          <a:xfrm>
            <a:off x="7542212" y="3048000"/>
            <a:ext cx="228600" cy="228600"/>
          </a:xfrm>
          <a:prstGeom prst="foldedCorner">
            <a:avLst>
              <a:gd name="adj" fmla="val 12500"/>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33" name="AutoShape 32"/>
          <p:cNvSpPr>
            <a:spLocks noChangeArrowheads="1"/>
          </p:cNvSpPr>
          <p:nvPr/>
        </p:nvSpPr>
        <p:spPr bwMode="auto">
          <a:xfrm>
            <a:off x="7008812" y="4038600"/>
            <a:ext cx="228600" cy="228600"/>
          </a:xfrm>
          <a:prstGeom prst="foldedCorner">
            <a:avLst>
              <a:gd name="adj" fmla="val 12500"/>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35" name="Text Box 34"/>
          <p:cNvSpPr txBox="1">
            <a:spLocks noChangeArrowheads="1"/>
          </p:cNvSpPr>
          <p:nvPr/>
        </p:nvSpPr>
        <p:spPr bwMode="auto">
          <a:xfrm>
            <a:off x="9170987" y="2895601"/>
            <a:ext cx="581057" cy="307777"/>
          </a:xfrm>
          <a:prstGeom prst="rect">
            <a:avLst/>
          </a:prstGeom>
          <a:noFill/>
          <a:ln w="9525">
            <a:noFill/>
            <a:miter lim="800000"/>
            <a:headEnd/>
            <a:tailEnd/>
          </a:ln>
          <a:effectLst/>
        </p:spPr>
        <p:txBody>
          <a:bodyPr wrap="none">
            <a:prstTxWarp prst="textNoShape">
              <a:avLst/>
            </a:prstTxWarp>
            <a:spAutoFit/>
          </a:bodyPr>
          <a:lstStyle/>
          <a:p>
            <a:pPr eaLnBrk="0" hangingPunct="0"/>
            <a:r>
              <a:rPr lang="en-US" sz="1400">
                <a:latin typeface="Verdana" charset="0"/>
              </a:rPr>
              <a:t>Peer</a:t>
            </a:r>
          </a:p>
        </p:txBody>
      </p:sp>
      <p:sp>
        <p:nvSpPr>
          <p:cNvPr id="36" name="Text Box 35"/>
          <p:cNvSpPr txBox="1">
            <a:spLocks noChangeArrowheads="1"/>
          </p:cNvSpPr>
          <p:nvPr/>
        </p:nvSpPr>
        <p:spPr bwMode="auto">
          <a:xfrm>
            <a:off x="9142413" y="3352801"/>
            <a:ext cx="609719" cy="307777"/>
          </a:xfrm>
          <a:prstGeom prst="rect">
            <a:avLst/>
          </a:prstGeom>
          <a:noFill/>
          <a:ln w="9525">
            <a:noFill/>
            <a:miter lim="800000"/>
            <a:headEnd/>
            <a:tailEnd/>
          </a:ln>
          <a:effectLst/>
        </p:spPr>
        <p:txBody>
          <a:bodyPr wrap="none">
            <a:prstTxWarp prst="textNoShape">
              <a:avLst/>
            </a:prstTxWarp>
            <a:spAutoFit/>
          </a:bodyPr>
          <a:lstStyle/>
          <a:p>
            <a:pPr eaLnBrk="0" hangingPunct="0"/>
            <a:r>
              <a:rPr lang="en-US" sz="1400">
                <a:latin typeface="Verdana" charset="0"/>
              </a:rPr>
              <a:t>Keys</a:t>
            </a:r>
          </a:p>
        </p:txBody>
      </p:sp>
      <p:sp>
        <p:nvSpPr>
          <p:cNvPr id="37" name="AutoShape 36"/>
          <p:cNvSpPr>
            <a:spLocks noChangeArrowheads="1"/>
          </p:cNvSpPr>
          <p:nvPr/>
        </p:nvSpPr>
        <p:spPr bwMode="auto">
          <a:xfrm>
            <a:off x="5180012" y="3886200"/>
            <a:ext cx="228600" cy="228600"/>
          </a:xfrm>
          <a:prstGeom prst="foldedCorner">
            <a:avLst>
              <a:gd name="adj" fmla="val 12500"/>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38" name="AutoShape 37"/>
          <p:cNvSpPr>
            <a:spLocks noChangeArrowheads="1"/>
          </p:cNvSpPr>
          <p:nvPr/>
        </p:nvSpPr>
        <p:spPr bwMode="auto">
          <a:xfrm>
            <a:off x="4570412" y="2895600"/>
            <a:ext cx="228600" cy="228600"/>
          </a:xfrm>
          <a:prstGeom prst="foldedCorner">
            <a:avLst>
              <a:gd name="adj" fmla="val 12500"/>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39" name="AutoShape 38"/>
          <p:cNvSpPr>
            <a:spLocks noChangeArrowheads="1"/>
          </p:cNvSpPr>
          <p:nvPr/>
        </p:nvSpPr>
        <p:spPr bwMode="auto">
          <a:xfrm>
            <a:off x="5561012" y="5105400"/>
            <a:ext cx="228600" cy="228600"/>
          </a:xfrm>
          <a:prstGeom prst="foldedCorner">
            <a:avLst>
              <a:gd name="adj" fmla="val 12500"/>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40" name="AutoShape 39"/>
          <p:cNvSpPr>
            <a:spLocks noChangeArrowheads="1"/>
          </p:cNvSpPr>
          <p:nvPr/>
        </p:nvSpPr>
        <p:spPr bwMode="auto">
          <a:xfrm>
            <a:off x="3884612" y="5867400"/>
            <a:ext cx="228600" cy="228600"/>
          </a:xfrm>
          <a:prstGeom prst="foldedCorner">
            <a:avLst>
              <a:gd name="adj" fmla="val 12500"/>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41" name="AutoShape 40"/>
          <p:cNvSpPr>
            <a:spLocks noChangeArrowheads="1"/>
          </p:cNvSpPr>
          <p:nvPr/>
        </p:nvSpPr>
        <p:spPr bwMode="auto">
          <a:xfrm>
            <a:off x="7847012" y="4953000"/>
            <a:ext cx="228600" cy="228600"/>
          </a:xfrm>
          <a:prstGeom prst="foldedCorner">
            <a:avLst>
              <a:gd name="adj" fmla="val 12500"/>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42" name="AutoShape 41"/>
          <p:cNvSpPr>
            <a:spLocks noChangeArrowheads="1"/>
          </p:cNvSpPr>
          <p:nvPr/>
        </p:nvSpPr>
        <p:spPr bwMode="auto">
          <a:xfrm>
            <a:off x="4113212" y="4572000"/>
            <a:ext cx="228600" cy="228600"/>
          </a:xfrm>
          <a:prstGeom prst="foldedCorner">
            <a:avLst>
              <a:gd name="adj" fmla="val 12500"/>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43" name="AutoShape 42"/>
          <p:cNvSpPr>
            <a:spLocks noChangeArrowheads="1"/>
          </p:cNvSpPr>
          <p:nvPr/>
        </p:nvSpPr>
        <p:spPr bwMode="auto">
          <a:xfrm>
            <a:off x="8913812" y="3429000"/>
            <a:ext cx="228600" cy="228600"/>
          </a:xfrm>
          <a:prstGeom prst="foldedCorner">
            <a:avLst>
              <a:gd name="adj" fmla="val 12500"/>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44" name="Text Box 43"/>
          <p:cNvSpPr txBox="1">
            <a:spLocks noChangeArrowheads="1"/>
          </p:cNvSpPr>
          <p:nvPr/>
        </p:nvSpPr>
        <p:spPr bwMode="auto">
          <a:xfrm>
            <a:off x="5308602" y="5791201"/>
            <a:ext cx="633058" cy="307777"/>
          </a:xfrm>
          <a:prstGeom prst="rect">
            <a:avLst/>
          </a:prstGeom>
          <a:noFill/>
          <a:ln w="9525">
            <a:noFill/>
            <a:miter lim="800000"/>
            <a:headEnd/>
            <a:tailEnd/>
          </a:ln>
          <a:effectLst/>
        </p:spPr>
        <p:txBody>
          <a:bodyPr wrap="none">
            <a:prstTxWarp prst="textNoShape">
              <a:avLst/>
            </a:prstTxWarp>
            <a:spAutoFit/>
          </a:bodyPr>
          <a:lstStyle/>
          <a:p>
            <a:pPr eaLnBrk="0" hangingPunct="0"/>
            <a:r>
              <a:rPr lang="en-US" sz="1400">
                <a:latin typeface="Verdana" charset="0"/>
              </a:rPr>
              <a:t>Zone</a:t>
            </a:r>
          </a:p>
        </p:txBody>
      </p:sp>
      <p:cxnSp>
        <p:nvCxnSpPr>
          <p:cNvPr id="45" name="AutoShape 44"/>
          <p:cNvCxnSpPr>
            <a:cxnSpLocks noChangeShapeType="1"/>
            <a:stCxn id="42" idx="2"/>
          </p:cNvCxnSpPr>
          <p:nvPr/>
        </p:nvCxnSpPr>
        <p:spPr bwMode="auto">
          <a:xfrm>
            <a:off x="4227513" y="4800600"/>
            <a:ext cx="528639" cy="414339"/>
          </a:xfrm>
          <a:prstGeom prst="straightConnector1">
            <a:avLst/>
          </a:prstGeom>
          <a:noFill/>
          <a:ln w="9525">
            <a:solidFill>
              <a:schemeClr val="tx1"/>
            </a:solidFill>
            <a:round/>
            <a:headEnd/>
            <a:tailEnd/>
          </a:ln>
          <a:effectLst/>
        </p:spPr>
      </p:cxnSp>
      <p:cxnSp>
        <p:nvCxnSpPr>
          <p:cNvPr id="46" name="AutoShape 45"/>
          <p:cNvCxnSpPr>
            <a:cxnSpLocks noChangeShapeType="1"/>
            <a:stCxn id="40" idx="3"/>
          </p:cNvCxnSpPr>
          <p:nvPr/>
        </p:nvCxnSpPr>
        <p:spPr bwMode="auto">
          <a:xfrm flipV="1">
            <a:off x="4113212" y="5376864"/>
            <a:ext cx="642939" cy="604837"/>
          </a:xfrm>
          <a:prstGeom prst="straightConnector1">
            <a:avLst/>
          </a:prstGeom>
          <a:noFill/>
          <a:ln w="9525">
            <a:solidFill>
              <a:schemeClr val="tx1"/>
            </a:solidFill>
            <a:round/>
            <a:headEnd/>
            <a:tailEnd/>
          </a:ln>
          <a:effectLst/>
        </p:spPr>
      </p:cxnSp>
      <p:cxnSp>
        <p:nvCxnSpPr>
          <p:cNvPr id="47" name="AutoShape 46"/>
          <p:cNvCxnSpPr>
            <a:cxnSpLocks noChangeShapeType="1"/>
            <a:stCxn id="39" idx="1"/>
          </p:cNvCxnSpPr>
          <p:nvPr/>
        </p:nvCxnSpPr>
        <p:spPr bwMode="auto">
          <a:xfrm flipH="1">
            <a:off x="4951412" y="5219700"/>
            <a:ext cx="609600" cy="76200"/>
          </a:xfrm>
          <a:prstGeom prst="straightConnector1">
            <a:avLst/>
          </a:prstGeom>
          <a:noFill/>
          <a:ln w="9525">
            <a:solidFill>
              <a:schemeClr val="tx1"/>
            </a:solidFill>
            <a:round/>
            <a:headEnd/>
            <a:tailEnd/>
          </a:ln>
          <a:effectLst/>
        </p:spPr>
      </p:cxnSp>
      <p:cxnSp>
        <p:nvCxnSpPr>
          <p:cNvPr id="48" name="AutoShape 47"/>
          <p:cNvCxnSpPr>
            <a:cxnSpLocks noChangeShapeType="1"/>
            <a:stCxn id="38" idx="1"/>
          </p:cNvCxnSpPr>
          <p:nvPr/>
        </p:nvCxnSpPr>
        <p:spPr bwMode="auto">
          <a:xfrm flipH="1">
            <a:off x="4384677" y="3009901"/>
            <a:ext cx="185737" cy="147639"/>
          </a:xfrm>
          <a:prstGeom prst="straightConnector1">
            <a:avLst/>
          </a:prstGeom>
          <a:noFill/>
          <a:ln w="9525">
            <a:solidFill>
              <a:schemeClr val="tx1"/>
            </a:solidFill>
            <a:round/>
            <a:headEnd/>
            <a:tailEnd/>
          </a:ln>
          <a:effectLst/>
        </p:spPr>
      </p:cxnSp>
      <p:cxnSp>
        <p:nvCxnSpPr>
          <p:cNvPr id="49" name="AutoShape 48"/>
          <p:cNvCxnSpPr>
            <a:cxnSpLocks noChangeShapeType="1"/>
            <a:stCxn id="37" idx="0"/>
          </p:cNvCxnSpPr>
          <p:nvPr/>
        </p:nvCxnSpPr>
        <p:spPr bwMode="auto">
          <a:xfrm flipV="1">
            <a:off x="5294312" y="3733800"/>
            <a:ext cx="152400" cy="152400"/>
          </a:xfrm>
          <a:prstGeom prst="straightConnector1">
            <a:avLst/>
          </a:prstGeom>
          <a:noFill/>
          <a:ln w="9525">
            <a:solidFill>
              <a:schemeClr val="tx1"/>
            </a:solidFill>
            <a:round/>
            <a:headEnd/>
            <a:tailEnd/>
          </a:ln>
          <a:effectLst/>
        </p:spPr>
      </p:cxnSp>
      <p:cxnSp>
        <p:nvCxnSpPr>
          <p:cNvPr id="50" name="AutoShape 49"/>
          <p:cNvCxnSpPr>
            <a:cxnSpLocks noChangeShapeType="1"/>
            <a:stCxn id="32" idx="1"/>
          </p:cNvCxnSpPr>
          <p:nvPr/>
        </p:nvCxnSpPr>
        <p:spPr bwMode="auto">
          <a:xfrm flipH="1">
            <a:off x="7204077" y="3162301"/>
            <a:ext cx="338137" cy="376239"/>
          </a:xfrm>
          <a:prstGeom prst="straightConnector1">
            <a:avLst/>
          </a:prstGeom>
          <a:noFill/>
          <a:ln w="9525">
            <a:solidFill>
              <a:schemeClr val="tx1"/>
            </a:solidFill>
            <a:round/>
            <a:headEnd/>
            <a:tailEnd/>
          </a:ln>
          <a:effectLst/>
        </p:spPr>
      </p:cxnSp>
      <p:cxnSp>
        <p:nvCxnSpPr>
          <p:cNvPr id="51" name="AutoShape 50"/>
          <p:cNvCxnSpPr>
            <a:cxnSpLocks noChangeShapeType="1"/>
            <a:stCxn id="33" idx="0"/>
          </p:cNvCxnSpPr>
          <p:nvPr/>
        </p:nvCxnSpPr>
        <p:spPr bwMode="auto">
          <a:xfrm flipV="1">
            <a:off x="7123112" y="3733800"/>
            <a:ext cx="0" cy="304800"/>
          </a:xfrm>
          <a:prstGeom prst="straightConnector1">
            <a:avLst/>
          </a:prstGeom>
          <a:noFill/>
          <a:ln w="9525">
            <a:solidFill>
              <a:schemeClr val="tx1"/>
            </a:solidFill>
            <a:round/>
            <a:headEnd/>
            <a:tailEnd/>
          </a:ln>
          <a:effectLst/>
        </p:spPr>
      </p:cxnSp>
      <p:cxnSp>
        <p:nvCxnSpPr>
          <p:cNvPr id="52" name="AutoShape 51"/>
          <p:cNvCxnSpPr>
            <a:cxnSpLocks noChangeShapeType="1"/>
            <a:stCxn id="41" idx="2"/>
          </p:cNvCxnSpPr>
          <p:nvPr/>
        </p:nvCxnSpPr>
        <p:spPr bwMode="auto">
          <a:xfrm flipH="1">
            <a:off x="7737476" y="5181600"/>
            <a:ext cx="223837" cy="109539"/>
          </a:xfrm>
          <a:prstGeom prst="straightConnector1">
            <a:avLst/>
          </a:prstGeom>
          <a:noFill/>
          <a:ln w="9525">
            <a:solidFill>
              <a:schemeClr val="tx1"/>
            </a:solidFill>
            <a:round/>
            <a:headEnd/>
            <a:tailEnd/>
          </a:ln>
          <a:effectLst/>
        </p:spPr>
      </p:cxnSp>
      <p:sp>
        <p:nvSpPr>
          <p:cNvPr id="53" name="Text Box 6"/>
          <p:cNvSpPr txBox="1">
            <a:spLocks noChangeArrowheads="1"/>
          </p:cNvSpPr>
          <p:nvPr/>
        </p:nvSpPr>
        <p:spPr bwMode="auto">
          <a:xfrm>
            <a:off x="8366125" y="6172200"/>
            <a:ext cx="320922" cy="369332"/>
          </a:xfrm>
          <a:prstGeom prst="rect">
            <a:avLst/>
          </a:prstGeom>
          <a:noFill/>
          <a:ln w="9525">
            <a:noFill/>
            <a:miter lim="800000"/>
            <a:headEnd/>
            <a:tailEnd/>
          </a:ln>
          <a:effectLst/>
        </p:spPr>
        <p:txBody>
          <a:bodyPr wrap="none">
            <a:prstTxWarp prst="textNoShape">
              <a:avLst/>
            </a:prstTxWarp>
            <a:spAutoFit/>
          </a:bodyPr>
          <a:lstStyle/>
          <a:p>
            <a:pPr eaLnBrk="0" hangingPunct="0"/>
            <a:r>
              <a:rPr lang="en-US" dirty="0">
                <a:latin typeface="Verdana" charset="0"/>
              </a:rPr>
              <a:t>x</a:t>
            </a:r>
          </a:p>
        </p:txBody>
      </p:sp>
      <p:pic>
        <p:nvPicPr>
          <p:cNvPr id="54"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32707" y="2852595"/>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55"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2487" y="3093662"/>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56"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1019" y="3919395"/>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57"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4495" y="3419189"/>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58"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9607" y="3430045"/>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59"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1707" y="5095733"/>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60"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8107" y="4757595"/>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61"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8107" y="5595795"/>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62"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6201" y="5138595"/>
            <a:ext cx="390812" cy="3908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693055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CAN Routing</a:t>
            </a:r>
          </a:p>
        </p:txBody>
      </p:sp>
      <p:sp>
        <p:nvSpPr>
          <p:cNvPr id="4" name="Content Placeholder 3"/>
          <p:cNvSpPr>
            <a:spLocks noGrp="1"/>
          </p:cNvSpPr>
          <p:nvPr>
            <p:ph idx="1"/>
          </p:nvPr>
        </p:nvSpPr>
        <p:spPr/>
        <p:txBody>
          <a:bodyPr>
            <a:normAutofit/>
          </a:bodyPr>
          <a:lstStyle/>
          <a:p>
            <a:r>
              <a:rPr lang="en-US" sz="2400" i="1" dirty="0"/>
              <a:t>d</a:t>
            </a:r>
            <a:r>
              <a:rPr lang="en-US" sz="2400" dirty="0"/>
              <a:t>-dimensional space with </a:t>
            </a:r>
            <a:r>
              <a:rPr lang="en-US" sz="2400" i="1" dirty="0"/>
              <a:t>n</a:t>
            </a:r>
            <a:r>
              <a:rPr lang="en-US" sz="2400" dirty="0"/>
              <a:t> zones</a:t>
            </a:r>
          </a:p>
          <a:p>
            <a:r>
              <a:rPr lang="en-US" sz="2400" dirty="0"/>
              <a:t>Two zones are neighbors if </a:t>
            </a:r>
            <a:r>
              <a:rPr lang="en-US" sz="2400" i="1" dirty="0"/>
              <a:t>d-1</a:t>
            </a:r>
            <a:r>
              <a:rPr lang="en-US" sz="2400" dirty="0"/>
              <a:t> dimensions overlap</a:t>
            </a:r>
          </a:p>
          <a:p>
            <a:r>
              <a:rPr lang="en-US" sz="2400" i="1" dirty="0"/>
              <a:t>d*n</a:t>
            </a:r>
            <a:r>
              <a:rPr lang="en-US" sz="2400" i="1" baseline="30000" dirty="0"/>
              <a:t>1/d </a:t>
            </a:r>
            <a:r>
              <a:rPr lang="en-US" sz="2400" i="1" dirty="0"/>
              <a:t> </a:t>
            </a:r>
            <a:r>
              <a:rPr lang="en-US" sz="2400" dirty="0"/>
              <a:t>routing path length</a:t>
            </a:r>
          </a:p>
        </p:txBody>
      </p:sp>
      <p:sp>
        <p:nvSpPr>
          <p:cNvPr id="3" name="Slide Number Placeholder 2"/>
          <p:cNvSpPr>
            <a:spLocks noGrp="1"/>
          </p:cNvSpPr>
          <p:nvPr>
            <p:ph type="sldNum" sz="quarter" idx="12"/>
          </p:nvPr>
        </p:nvSpPr>
        <p:spPr>
          <a:xfrm>
            <a:off x="9607713" y="6656834"/>
            <a:ext cx="984019" cy="204655"/>
          </a:xfrm>
        </p:spPr>
        <p:txBody>
          <a:bodyPr>
            <a:normAutofit fontScale="47500" lnSpcReduction="20000"/>
          </a:bodyPr>
          <a:lstStyle/>
          <a:p>
            <a:fld id="{283B9EA5-CE9A-4950-A80C-5ADF06B45BB8}" type="slidenum">
              <a:rPr lang="en-US" smtClean="0"/>
              <a:pPr/>
              <a:t>59</a:t>
            </a:fld>
            <a:endParaRPr lang="en-US" dirty="0"/>
          </a:p>
        </p:txBody>
      </p:sp>
      <p:sp>
        <p:nvSpPr>
          <p:cNvPr id="5" name="Line 3"/>
          <p:cNvSpPr>
            <a:spLocks noChangeShapeType="1"/>
          </p:cNvSpPr>
          <p:nvPr/>
        </p:nvSpPr>
        <p:spPr bwMode="auto">
          <a:xfrm flipV="1">
            <a:off x="3483403" y="2788931"/>
            <a:ext cx="0" cy="381000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6" name="Line 4"/>
          <p:cNvSpPr>
            <a:spLocks noChangeShapeType="1"/>
          </p:cNvSpPr>
          <p:nvPr/>
        </p:nvSpPr>
        <p:spPr bwMode="auto">
          <a:xfrm>
            <a:off x="3483403" y="6598931"/>
            <a:ext cx="5105400" cy="0"/>
          </a:xfrm>
          <a:prstGeom prst="line">
            <a:avLst/>
          </a:prstGeom>
          <a:noFill/>
          <a:ln w="41275">
            <a:solidFill>
              <a:schemeClr val="tx1"/>
            </a:solidFill>
            <a:round/>
            <a:headEnd/>
            <a:tailEnd type="triangle" w="med" len="med"/>
          </a:ln>
          <a:effectLst/>
        </p:spPr>
        <p:txBody>
          <a:bodyPr>
            <a:prstTxWarp prst="textNoShape">
              <a:avLst/>
            </a:prstTxWarp>
          </a:bodyPr>
          <a:lstStyle/>
          <a:p>
            <a:endParaRPr lang="en-US"/>
          </a:p>
        </p:txBody>
      </p:sp>
      <p:sp>
        <p:nvSpPr>
          <p:cNvPr id="7" name="Text Box 5"/>
          <p:cNvSpPr txBox="1">
            <a:spLocks noChangeArrowheads="1"/>
          </p:cNvSpPr>
          <p:nvPr/>
        </p:nvSpPr>
        <p:spPr bwMode="auto">
          <a:xfrm>
            <a:off x="3168057" y="2814101"/>
            <a:ext cx="320922" cy="369332"/>
          </a:xfrm>
          <a:prstGeom prst="rect">
            <a:avLst/>
          </a:prstGeom>
          <a:noFill/>
          <a:ln w="9525">
            <a:noFill/>
            <a:miter lim="800000"/>
            <a:headEnd/>
            <a:tailEnd/>
          </a:ln>
          <a:effectLst/>
        </p:spPr>
        <p:txBody>
          <a:bodyPr wrap="none">
            <a:prstTxWarp prst="textNoShape">
              <a:avLst/>
            </a:prstTxWarp>
            <a:spAutoFit/>
          </a:bodyPr>
          <a:lstStyle/>
          <a:p>
            <a:pPr eaLnBrk="0" hangingPunct="0"/>
            <a:r>
              <a:rPr lang="en-US" dirty="0" err="1">
                <a:latin typeface="Verdana" charset="0"/>
              </a:rPr>
              <a:t>y</a:t>
            </a:r>
            <a:endParaRPr lang="en-US" dirty="0">
              <a:latin typeface="Verdana" charset="0"/>
            </a:endParaRPr>
          </a:p>
        </p:txBody>
      </p:sp>
      <p:sp>
        <p:nvSpPr>
          <p:cNvPr id="10" name="Rectangle 8"/>
          <p:cNvSpPr>
            <a:spLocks noChangeArrowheads="1"/>
          </p:cNvSpPr>
          <p:nvPr/>
        </p:nvSpPr>
        <p:spPr bwMode="auto">
          <a:xfrm>
            <a:off x="3483403" y="3246131"/>
            <a:ext cx="4419600" cy="33528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11" name="Line 9"/>
          <p:cNvSpPr>
            <a:spLocks noChangeShapeType="1"/>
          </p:cNvSpPr>
          <p:nvPr/>
        </p:nvSpPr>
        <p:spPr bwMode="auto">
          <a:xfrm>
            <a:off x="5693203" y="3246131"/>
            <a:ext cx="0" cy="3352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2" name="Line 10"/>
          <p:cNvSpPr>
            <a:spLocks noChangeShapeType="1"/>
          </p:cNvSpPr>
          <p:nvPr/>
        </p:nvSpPr>
        <p:spPr bwMode="auto">
          <a:xfrm>
            <a:off x="3483403" y="4922531"/>
            <a:ext cx="2209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3" name="Line 11"/>
          <p:cNvSpPr>
            <a:spLocks noChangeShapeType="1"/>
          </p:cNvSpPr>
          <p:nvPr/>
        </p:nvSpPr>
        <p:spPr bwMode="auto">
          <a:xfrm flipV="1">
            <a:off x="4626403" y="3246131"/>
            <a:ext cx="0" cy="16764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4" name="Line 12"/>
          <p:cNvSpPr>
            <a:spLocks noChangeShapeType="1"/>
          </p:cNvSpPr>
          <p:nvPr/>
        </p:nvSpPr>
        <p:spPr bwMode="auto">
          <a:xfrm>
            <a:off x="5693203" y="4922531"/>
            <a:ext cx="2209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5" name="Line 13"/>
          <p:cNvSpPr>
            <a:spLocks noChangeShapeType="1"/>
          </p:cNvSpPr>
          <p:nvPr/>
        </p:nvSpPr>
        <p:spPr bwMode="auto">
          <a:xfrm>
            <a:off x="6836203" y="4922531"/>
            <a:ext cx="0" cy="16764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6" name="Line 14"/>
          <p:cNvSpPr>
            <a:spLocks noChangeShapeType="1"/>
          </p:cNvSpPr>
          <p:nvPr/>
        </p:nvSpPr>
        <p:spPr bwMode="auto">
          <a:xfrm>
            <a:off x="5693203" y="5836931"/>
            <a:ext cx="11430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 name="Line 15"/>
          <p:cNvSpPr>
            <a:spLocks noChangeShapeType="1"/>
          </p:cNvSpPr>
          <p:nvPr/>
        </p:nvSpPr>
        <p:spPr bwMode="auto">
          <a:xfrm>
            <a:off x="3483403" y="4084331"/>
            <a:ext cx="11430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 name="Rectangle 16"/>
          <p:cNvSpPr>
            <a:spLocks noChangeArrowheads="1"/>
          </p:cNvSpPr>
          <p:nvPr/>
        </p:nvSpPr>
        <p:spPr bwMode="auto">
          <a:xfrm>
            <a:off x="3483403" y="4922531"/>
            <a:ext cx="2209800" cy="1676400"/>
          </a:xfrm>
          <a:prstGeom prst="rect">
            <a:avLst/>
          </a:prstGeom>
          <a:solidFill>
            <a:srgbClr val="0000FF">
              <a:alpha val="52000"/>
            </a:srgbClr>
          </a:solidFill>
          <a:ln w="9525">
            <a:solidFill>
              <a:schemeClr val="tx1"/>
            </a:solidFill>
            <a:miter lim="800000"/>
            <a:headEnd/>
            <a:tailEnd/>
          </a:ln>
          <a:effectLst/>
        </p:spPr>
        <p:txBody>
          <a:bodyPr wrap="none" anchor="ctr">
            <a:prstTxWarp prst="textNoShape">
              <a:avLst/>
            </a:prstTxWarp>
          </a:bodyPr>
          <a:lstStyle/>
          <a:p>
            <a:endParaRPr lang="en-US"/>
          </a:p>
        </p:txBody>
      </p:sp>
      <p:sp>
        <p:nvSpPr>
          <p:cNvPr id="19" name="Rectangle 17"/>
          <p:cNvSpPr>
            <a:spLocks noChangeArrowheads="1"/>
          </p:cNvSpPr>
          <p:nvPr/>
        </p:nvSpPr>
        <p:spPr bwMode="auto">
          <a:xfrm>
            <a:off x="3483403" y="3246131"/>
            <a:ext cx="1143000" cy="838200"/>
          </a:xfrm>
          <a:prstGeom prst="rect">
            <a:avLst/>
          </a:prstGeom>
          <a:solidFill>
            <a:srgbClr val="FFFF99">
              <a:alpha val="56000"/>
            </a:srgbClr>
          </a:solidFill>
          <a:ln w="9525">
            <a:solidFill>
              <a:schemeClr val="tx1"/>
            </a:solidFill>
            <a:miter lim="800000"/>
            <a:headEnd/>
            <a:tailEnd/>
          </a:ln>
          <a:effectLst/>
        </p:spPr>
        <p:txBody>
          <a:bodyPr wrap="none" anchor="ctr">
            <a:prstTxWarp prst="textNoShape">
              <a:avLst/>
            </a:prstTxWarp>
          </a:bodyPr>
          <a:lstStyle/>
          <a:p>
            <a:endParaRPr lang="en-US"/>
          </a:p>
        </p:txBody>
      </p:sp>
      <p:sp>
        <p:nvSpPr>
          <p:cNvPr id="20" name="Rectangle 18"/>
          <p:cNvSpPr>
            <a:spLocks noChangeArrowheads="1"/>
          </p:cNvSpPr>
          <p:nvPr/>
        </p:nvSpPr>
        <p:spPr bwMode="auto">
          <a:xfrm>
            <a:off x="3483403" y="4084331"/>
            <a:ext cx="1143000" cy="838200"/>
          </a:xfrm>
          <a:prstGeom prst="rect">
            <a:avLst/>
          </a:prstGeom>
          <a:solidFill>
            <a:srgbClr val="00FFFF">
              <a:alpha val="50999"/>
            </a:srgbClr>
          </a:solidFill>
          <a:ln w="9525">
            <a:solidFill>
              <a:schemeClr val="tx1"/>
            </a:solidFill>
            <a:miter lim="800000"/>
            <a:headEnd/>
            <a:tailEnd/>
          </a:ln>
          <a:effectLst/>
        </p:spPr>
        <p:txBody>
          <a:bodyPr wrap="none" anchor="ctr">
            <a:prstTxWarp prst="textNoShape">
              <a:avLst/>
            </a:prstTxWarp>
          </a:bodyPr>
          <a:lstStyle/>
          <a:p>
            <a:endParaRPr lang="en-US"/>
          </a:p>
        </p:txBody>
      </p:sp>
      <p:sp>
        <p:nvSpPr>
          <p:cNvPr id="21" name="Rectangle 19"/>
          <p:cNvSpPr>
            <a:spLocks noChangeArrowheads="1"/>
          </p:cNvSpPr>
          <p:nvPr/>
        </p:nvSpPr>
        <p:spPr bwMode="auto">
          <a:xfrm>
            <a:off x="4626403" y="3246131"/>
            <a:ext cx="1066800" cy="1676400"/>
          </a:xfrm>
          <a:prstGeom prst="rect">
            <a:avLst/>
          </a:prstGeom>
          <a:solidFill>
            <a:srgbClr val="FF9900">
              <a:alpha val="56000"/>
            </a:srgbClr>
          </a:solidFill>
          <a:ln w="9525">
            <a:solidFill>
              <a:schemeClr val="tx1"/>
            </a:solidFill>
            <a:miter lim="800000"/>
            <a:headEnd/>
            <a:tailEnd/>
          </a:ln>
          <a:effectLst/>
        </p:spPr>
        <p:txBody>
          <a:bodyPr wrap="none" anchor="ctr">
            <a:prstTxWarp prst="textNoShape">
              <a:avLst/>
            </a:prstTxWarp>
          </a:bodyPr>
          <a:lstStyle/>
          <a:p>
            <a:endParaRPr lang="en-US"/>
          </a:p>
        </p:txBody>
      </p:sp>
      <p:sp>
        <p:nvSpPr>
          <p:cNvPr id="22" name="Rectangle 20"/>
          <p:cNvSpPr>
            <a:spLocks noChangeArrowheads="1"/>
          </p:cNvSpPr>
          <p:nvPr/>
        </p:nvSpPr>
        <p:spPr bwMode="auto">
          <a:xfrm>
            <a:off x="5693203" y="4922531"/>
            <a:ext cx="1143000" cy="914400"/>
          </a:xfrm>
          <a:prstGeom prst="rect">
            <a:avLst/>
          </a:prstGeom>
          <a:solidFill>
            <a:srgbClr val="FF0000">
              <a:alpha val="53999"/>
            </a:srgbClr>
          </a:solidFill>
          <a:ln w="9525">
            <a:solidFill>
              <a:schemeClr val="tx1"/>
            </a:solidFill>
            <a:miter lim="800000"/>
            <a:headEnd/>
            <a:tailEnd/>
          </a:ln>
          <a:effectLst/>
        </p:spPr>
        <p:txBody>
          <a:bodyPr wrap="none" anchor="ctr">
            <a:prstTxWarp prst="textNoShape">
              <a:avLst/>
            </a:prstTxWarp>
          </a:bodyPr>
          <a:lstStyle/>
          <a:p>
            <a:endParaRPr lang="en-US"/>
          </a:p>
        </p:txBody>
      </p:sp>
      <p:sp>
        <p:nvSpPr>
          <p:cNvPr id="23" name="Rectangle 21"/>
          <p:cNvSpPr>
            <a:spLocks noChangeArrowheads="1"/>
          </p:cNvSpPr>
          <p:nvPr/>
        </p:nvSpPr>
        <p:spPr bwMode="auto">
          <a:xfrm>
            <a:off x="5693203" y="3246131"/>
            <a:ext cx="2209800" cy="1676400"/>
          </a:xfrm>
          <a:prstGeom prst="rect">
            <a:avLst/>
          </a:prstGeom>
          <a:solidFill>
            <a:schemeClr val="accent1">
              <a:alpha val="56000"/>
            </a:schemeClr>
          </a:solidFill>
          <a:ln w="9525">
            <a:solidFill>
              <a:schemeClr val="tx1"/>
            </a:solidFill>
            <a:miter lim="800000"/>
            <a:headEnd/>
            <a:tailEnd/>
          </a:ln>
          <a:effectLst/>
        </p:spPr>
        <p:txBody>
          <a:bodyPr wrap="none" anchor="ctr">
            <a:prstTxWarp prst="textNoShape">
              <a:avLst/>
            </a:prstTxWarp>
          </a:bodyPr>
          <a:lstStyle/>
          <a:p>
            <a:endParaRPr lang="en-US"/>
          </a:p>
        </p:txBody>
      </p:sp>
      <p:sp>
        <p:nvSpPr>
          <p:cNvPr id="24" name="Rectangle 22"/>
          <p:cNvSpPr>
            <a:spLocks noChangeArrowheads="1"/>
          </p:cNvSpPr>
          <p:nvPr/>
        </p:nvSpPr>
        <p:spPr bwMode="auto">
          <a:xfrm>
            <a:off x="6836203" y="4922531"/>
            <a:ext cx="1066800" cy="1676400"/>
          </a:xfrm>
          <a:prstGeom prst="rect">
            <a:avLst/>
          </a:prstGeom>
          <a:solidFill>
            <a:srgbClr val="FFFF00">
              <a:alpha val="61000"/>
            </a:srgbClr>
          </a:solidFill>
          <a:ln w="9525">
            <a:solidFill>
              <a:schemeClr val="tx1"/>
            </a:solidFill>
            <a:miter lim="800000"/>
            <a:headEnd/>
            <a:tailEnd/>
          </a:ln>
          <a:effectLst/>
        </p:spPr>
        <p:txBody>
          <a:bodyPr wrap="none" anchor="ctr">
            <a:prstTxWarp prst="textNoShape">
              <a:avLst/>
            </a:prstTxWarp>
          </a:bodyPr>
          <a:lstStyle/>
          <a:p>
            <a:pPr algn="ctr" eaLnBrk="0" hangingPunct="0"/>
            <a:endParaRPr lang="en-US">
              <a:latin typeface="Verdana" charset="0"/>
            </a:endParaRPr>
          </a:p>
        </p:txBody>
      </p:sp>
      <p:sp>
        <p:nvSpPr>
          <p:cNvPr id="25" name="Rectangle 23"/>
          <p:cNvSpPr>
            <a:spLocks noChangeArrowheads="1"/>
          </p:cNvSpPr>
          <p:nvPr/>
        </p:nvSpPr>
        <p:spPr bwMode="auto">
          <a:xfrm>
            <a:off x="5693203" y="5836931"/>
            <a:ext cx="1143000" cy="762000"/>
          </a:xfrm>
          <a:prstGeom prst="rect">
            <a:avLst/>
          </a:prstGeom>
          <a:solidFill>
            <a:srgbClr val="CC99FF">
              <a:alpha val="61000"/>
            </a:srgbClr>
          </a:solidFill>
          <a:ln w="9525">
            <a:solidFill>
              <a:schemeClr val="tx1"/>
            </a:solidFill>
            <a:miter lim="800000"/>
            <a:headEnd/>
            <a:tailEnd/>
          </a:ln>
          <a:effectLst/>
        </p:spPr>
        <p:txBody>
          <a:bodyPr wrap="none" anchor="ctr">
            <a:prstTxWarp prst="textNoShape">
              <a:avLst/>
            </a:prstTxWarp>
          </a:bodyPr>
          <a:lstStyle/>
          <a:p>
            <a:endParaRPr lang="en-US"/>
          </a:p>
        </p:txBody>
      </p:sp>
      <p:sp>
        <p:nvSpPr>
          <p:cNvPr id="37" name="Line 35"/>
          <p:cNvSpPr>
            <a:spLocks noChangeShapeType="1"/>
          </p:cNvSpPr>
          <p:nvPr/>
        </p:nvSpPr>
        <p:spPr bwMode="auto">
          <a:xfrm flipH="1">
            <a:off x="5388404" y="4046240"/>
            <a:ext cx="1295400" cy="0"/>
          </a:xfrm>
          <a:prstGeom prst="line">
            <a:avLst/>
          </a:prstGeom>
          <a:noFill/>
          <a:ln w="44450">
            <a:solidFill>
              <a:schemeClr val="tx1"/>
            </a:solidFill>
            <a:round/>
            <a:headEnd/>
            <a:tailEnd type="triangle" w="med" len="med"/>
          </a:ln>
          <a:effectLst/>
        </p:spPr>
        <p:txBody>
          <a:bodyPr>
            <a:prstTxWarp prst="textNoShape">
              <a:avLst/>
            </a:prstTxWarp>
          </a:bodyPr>
          <a:lstStyle/>
          <a:p>
            <a:endParaRPr lang="en-US"/>
          </a:p>
        </p:txBody>
      </p:sp>
      <p:sp>
        <p:nvSpPr>
          <p:cNvPr id="38" name="Line 36"/>
          <p:cNvSpPr>
            <a:spLocks noChangeShapeType="1"/>
          </p:cNvSpPr>
          <p:nvPr/>
        </p:nvSpPr>
        <p:spPr bwMode="auto">
          <a:xfrm flipH="1" flipV="1">
            <a:off x="3864400" y="3779531"/>
            <a:ext cx="1143003" cy="255824"/>
          </a:xfrm>
          <a:prstGeom prst="line">
            <a:avLst/>
          </a:prstGeom>
          <a:noFill/>
          <a:ln w="44450">
            <a:solidFill>
              <a:schemeClr val="tx1"/>
            </a:solidFill>
            <a:round/>
            <a:headEnd/>
            <a:tailEnd type="triangle" w="med" len="med"/>
          </a:ln>
          <a:effectLst/>
        </p:spPr>
        <p:txBody>
          <a:bodyPr>
            <a:prstTxWarp prst="textNoShape">
              <a:avLst/>
            </a:prstTxWarp>
          </a:bodyPr>
          <a:lstStyle/>
          <a:p>
            <a:endParaRPr lang="en-US"/>
          </a:p>
        </p:txBody>
      </p:sp>
      <p:sp>
        <p:nvSpPr>
          <p:cNvPr id="39" name="Line 37"/>
          <p:cNvSpPr>
            <a:spLocks noChangeShapeType="1"/>
          </p:cNvSpPr>
          <p:nvPr/>
        </p:nvSpPr>
        <p:spPr bwMode="auto">
          <a:xfrm flipV="1">
            <a:off x="6286475" y="4301373"/>
            <a:ext cx="511628" cy="915081"/>
          </a:xfrm>
          <a:prstGeom prst="line">
            <a:avLst/>
          </a:prstGeom>
          <a:noFill/>
          <a:ln w="44450">
            <a:solidFill>
              <a:schemeClr val="tx1"/>
            </a:solidFill>
            <a:round/>
            <a:headEnd/>
            <a:tailEnd type="triangle" w="med" len="med"/>
          </a:ln>
          <a:effectLst/>
        </p:spPr>
        <p:txBody>
          <a:bodyPr>
            <a:prstTxWarp prst="textNoShape">
              <a:avLst/>
            </a:prstTxWarp>
          </a:bodyPr>
          <a:lstStyle/>
          <a:p>
            <a:endParaRPr lang="en-US"/>
          </a:p>
        </p:txBody>
      </p:sp>
      <p:sp>
        <p:nvSpPr>
          <p:cNvPr id="44" name="Line 46"/>
          <p:cNvSpPr>
            <a:spLocks noChangeShapeType="1"/>
          </p:cNvSpPr>
          <p:nvPr/>
        </p:nvSpPr>
        <p:spPr bwMode="auto">
          <a:xfrm flipH="1" flipV="1">
            <a:off x="6466115" y="5477711"/>
            <a:ext cx="762000" cy="424535"/>
          </a:xfrm>
          <a:prstGeom prst="line">
            <a:avLst/>
          </a:prstGeom>
          <a:noFill/>
          <a:ln w="44450">
            <a:solidFill>
              <a:schemeClr val="tx1"/>
            </a:solidFill>
            <a:round/>
            <a:headEnd/>
            <a:tailEnd type="triangle" w="med" len="med"/>
          </a:ln>
          <a:effectLst/>
        </p:spPr>
        <p:txBody>
          <a:bodyPr>
            <a:prstTxWarp prst="textNoShape">
              <a:avLst/>
            </a:prstTxWarp>
          </a:bodyPr>
          <a:lstStyle/>
          <a:p>
            <a:endParaRPr lang="en-US"/>
          </a:p>
        </p:txBody>
      </p:sp>
      <p:sp>
        <p:nvSpPr>
          <p:cNvPr id="48" name="Text Box 5"/>
          <p:cNvSpPr txBox="1">
            <a:spLocks noChangeArrowheads="1"/>
          </p:cNvSpPr>
          <p:nvPr/>
        </p:nvSpPr>
        <p:spPr bwMode="auto">
          <a:xfrm>
            <a:off x="8504541" y="6321343"/>
            <a:ext cx="320922" cy="369332"/>
          </a:xfrm>
          <a:prstGeom prst="rect">
            <a:avLst/>
          </a:prstGeom>
          <a:noFill/>
          <a:ln w="9525">
            <a:noFill/>
            <a:miter lim="800000"/>
            <a:headEnd/>
            <a:tailEnd/>
          </a:ln>
          <a:effectLst/>
        </p:spPr>
        <p:txBody>
          <a:bodyPr wrap="none">
            <a:prstTxWarp prst="textNoShape">
              <a:avLst/>
            </a:prstTxWarp>
            <a:spAutoFit/>
          </a:bodyPr>
          <a:lstStyle/>
          <a:p>
            <a:pPr eaLnBrk="0" hangingPunct="0"/>
            <a:r>
              <a:rPr lang="en-US" dirty="0" err="1">
                <a:latin typeface="Verdana" charset="0"/>
              </a:rPr>
              <a:t>x</a:t>
            </a:r>
            <a:endParaRPr lang="en-US" dirty="0">
              <a:latin typeface="Verdana" charset="0"/>
            </a:endParaRPr>
          </a:p>
        </p:txBody>
      </p:sp>
      <p:cxnSp>
        <p:nvCxnSpPr>
          <p:cNvPr id="49" name="AutoShape 47"/>
          <p:cNvCxnSpPr>
            <a:cxnSpLocks noChangeShapeType="1"/>
          </p:cNvCxnSpPr>
          <p:nvPr/>
        </p:nvCxnSpPr>
        <p:spPr bwMode="auto">
          <a:xfrm flipH="1">
            <a:off x="3850934" y="3517593"/>
            <a:ext cx="185737" cy="147639"/>
          </a:xfrm>
          <a:prstGeom prst="straightConnector1">
            <a:avLst/>
          </a:prstGeom>
          <a:noFill/>
          <a:ln w="9525">
            <a:solidFill>
              <a:schemeClr val="tx1"/>
            </a:solidFill>
            <a:round/>
            <a:headEnd/>
            <a:tailEnd/>
          </a:ln>
          <a:effectLst/>
        </p:spPr>
      </p:cxnSp>
      <p:sp>
        <p:nvSpPr>
          <p:cNvPr id="40" name="Rectangle 38"/>
          <p:cNvSpPr>
            <a:spLocks noChangeArrowheads="1"/>
          </p:cNvSpPr>
          <p:nvPr/>
        </p:nvSpPr>
        <p:spPr bwMode="auto">
          <a:xfrm>
            <a:off x="4044041" y="3327785"/>
            <a:ext cx="468059" cy="337447"/>
          </a:xfrm>
          <a:prstGeom prst="rect">
            <a:avLst/>
          </a:prstGeom>
          <a:solidFill>
            <a:srgbClr val="FFFFFF"/>
          </a:solidFill>
          <a:ln w="9525">
            <a:solidFill>
              <a:schemeClr val="tx1"/>
            </a:solidFill>
            <a:miter lim="800000"/>
            <a:headEnd/>
            <a:tailEnd/>
          </a:ln>
          <a:effectLst/>
        </p:spPr>
        <p:txBody>
          <a:bodyPr wrap="none" anchor="ctr">
            <a:prstTxWarp prst="textNoShape">
              <a:avLst/>
            </a:prstTxWarp>
          </a:bodyPr>
          <a:lstStyle/>
          <a:p>
            <a:pPr algn="ctr" eaLnBrk="0" hangingPunct="0"/>
            <a:r>
              <a:rPr lang="en-US" sz="1400" dirty="0">
                <a:latin typeface="Verdana" charset="0"/>
              </a:rPr>
              <a:t>[</a:t>
            </a:r>
            <a:r>
              <a:rPr lang="en-US" sz="1400" dirty="0" err="1">
                <a:latin typeface="Verdana" charset="0"/>
              </a:rPr>
              <a:t>x,y</a:t>
            </a:r>
            <a:r>
              <a:rPr lang="en-US" sz="1400" dirty="0">
                <a:latin typeface="Verdana" charset="0"/>
              </a:rPr>
              <a:t>]</a:t>
            </a:r>
          </a:p>
        </p:txBody>
      </p:sp>
      <p:sp>
        <p:nvSpPr>
          <p:cNvPr id="52" name="Text Box 34"/>
          <p:cNvSpPr txBox="1">
            <a:spLocks noChangeArrowheads="1"/>
          </p:cNvSpPr>
          <p:nvPr/>
        </p:nvSpPr>
        <p:spPr bwMode="auto">
          <a:xfrm>
            <a:off x="8693578" y="3550260"/>
            <a:ext cx="581057" cy="307777"/>
          </a:xfrm>
          <a:prstGeom prst="rect">
            <a:avLst/>
          </a:prstGeom>
          <a:noFill/>
          <a:ln w="9525">
            <a:noFill/>
            <a:miter lim="800000"/>
            <a:headEnd/>
            <a:tailEnd/>
          </a:ln>
          <a:effectLst/>
        </p:spPr>
        <p:txBody>
          <a:bodyPr wrap="none">
            <a:prstTxWarp prst="textNoShape">
              <a:avLst/>
            </a:prstTxWarp>
            <a:spAutoFit/>
          </a:bodyPr>
          <a:lstStyle/>
          <a:p>
            <a:pPr eaLnBrk="0" hangingPunct="0"/>
            <a:r>
              <a:rPr lang="en-US" sz="1400">
                <a:latin typeface="Verdana" charset="0"/>
              </a:rPr>
              <a:t>Peer</a:t>
            </a:r>
          </a:p>
        </p:txBody>
      </p:sp>
      <p:sp>
        <p:nvSpPr>
          <p:cNvPr id="53" name="Text Box 35"/>
          <p:cNvSpPr txBox="1">
            <a:spLocks noChangeArrowheads="1"/>
          </p:cNvSpPr>
          <p:nvPr/>
        </p:nvSpPr>
        <p:spPr bwMode="auto">
          <a:xfrm>
            <a:off x="8665003" y="4007460"/>
            <a:ext cx="609719" cy="307777"/>
          </a:xfrm>
          <a:prstGeom prst="rect">
            <a:avLst/>
          </a:prstGeom>
          <a:noFill/>
          <a:ln w="9525">
            <a:noFill/>
            <a:miter lim="800000"/>
            <a:headEnd/>
            <a:tailEnd/>
          </a:ln>
          <a:effectLst/>
        </p:spPr>
        <p:txBody>
          <a:bodyPr wrap="none">
            <a:prstTxWarp prst="textNoShape">
              <a:avLst/>
            </a:prstTxWarp>
            <a:spAutoFit/>
          </a:bodyPr>
          <a:lstStyle/>
          <a:p>
            <a:pPr eaLnBrk="0" hangingPunct="0"/>
            <a:r>
              <a:rPr lang="en-US" sz="1400">
                <a:latin typeface="Verdana" charset="0"/>
              </a:rPr>
              <a:t>Keys</a:t>
            </a:r>
          </a:p>
        </p:txBody>
      </p:sp>
      <p:sp>
        <p:nvSpPr>
          <p:cNvPr id="54" name="AutoShape 42"/>
          <p:cNvSpPr>
            <a:spLocks noChangeArrowheads="1"/>
          </p:cNvSpPr>
          <p:nvPr/>
        </p:nvSpPr>
        <p:spPr bwMode="auto">
          <a:xfrm>
            <a:off x="8436403" y="4083659"/>
            <a:ext cx="228600" cy="228600"/>
          </a:xfrm>
          <a:prstGeom prst="foldedCorner">
            <a:avLst>
              <a:gd name="adj" fmla="val 12500"/>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grpSp>
        <p:nvGrpSpPr>
          <p:cNvPr id="55" name="Group 54"/>
          <p:cNvGrpSpPr/>
          <p:nvPr/>
        </p:nvGrpSpPr>
        <p:grpSpPr>
          <a:xfrm flipH="1">
            <a:off x="8110820" y="4911653"/>
            <a:ext cx="2330741" cy="566057"/>
            <a:chOff x="1219200" y="4876799"/>
            <a:chExt cx="5181605" cy="1384995"/>
          </a:xfrm>
        </p:grpSpPr>
        <p:sp>
          <p:nvSpPr>
            <p:cNvPr id="56" name="Rectangular Callout 55"/>
            <p:cNvSpPr/>
            <p:nvPr/>
          </p:nvSpPr>
          <p:spPr>
            <a:xfrm>
              <a:off x="1219200" y="4876799"/>
              <a:ext cx="5181601" cy="1384995"/>
            </a:xfrm>
            <a:prstGeom prst="wedgeRectCallout">
              <a:avLst>
                <a:gd name="adj1" fmla="val 69396"/>
                <a:gd name="adj2" fmla="val 121302"/>
              </a:avLst>
            </a:prstGeom>
            <a:solidFill>
              <a:schemeClr val="accent2"/>
            </a:solidFill>
            <a:ln w="38100" cap="flat" cmpd="sng" algn="ctr">
              <a:solidFill>
                <a:schemeClr val="accent2">
                  <a:lumMod val="75000"/>
                </a:schemeClr>
              </a:solidFill>
              <a:prstDash val="solid"/>
            </a:ln>
            <a:effectLst/>
          </p:spPr>
          <p:txBody>
            <a:bodyPr rtlCol="0" anchor="ctr"/>
            <a:lstStyle/>
            <a:p>
              <a:pPr algn="ctr" defTabSz="914377">
                <a:defRPr/>
              </a:pPr>
              <a:endParaRPr lang="en-US" kern="0">
                <a:solidFill>
                  <a:sysClr val="window" lastClr="FFFFFF"/>
                </a:solidFill>
                <a:latin typeface="Tw Cen MT"/>
              </a:endParaRPr>
            </a:p>
          </p:txBody>
        </p:sp>
        <p:sp>
          <p:nvSpPr>
            <p:cNvPr id="57" name="TextBox 56"/>
            <p:cNvSpPr txBox="1"/>
            <p:nvPr/>
          </p:nvSpPr>
          <p:spPr>
            <a:xfrm>
              <a:off x="1219202" y="4876799"/>
              <a:ext cx="5181603" cy="1280183"/>
            </a:xfrm>
            <a:prstGeom prst="rect">
              <a:avLst/>
            </a:prstGeom>
            <a:noFill/>
          </p:spPr>
          <p:txBody>
            <a:bodyPr wrap="square" rtlCol="0">
              <a:spAutoFit/>
            </a:bodyPr>
            <a:lstStyle/>
            <a:p>
              <a:pPr algn="ctr" defTabSz="914377">
                <a:defRPr/>
              </a:pPr>
              <a:r>
                <a:rPr lang="en-US" sz="2800" kern="0" dirty="0">
                  <a:solidFill>
                    <a:sysClr val="window" lastClr="FFFFFF"/>
                  </a:solidFill>
                </a:rPr>
                <a:t>lookup([</a:t>
              </a:r>
              <a:r>
                <a:rPr lang="en-US" sz="2800" kern="0" dirty="0" err="1">
                  <a:solidFill>
                    <a:sysClr val="window" lastClr="FFFFFF"/>
                  </a:solidFill>
                </a:rPr>
                <a:t>x,y</a:t>
              </a:r>
              <a:r>
                <a:rPr lang="en-US" sz="2800" kern="0" dirty="0">
                  <a:solidFill>
                    <a:sysClr val="window" lastClr="FFFFFF"/>
                  </a:solidFill>
                </a:rPr>
                <a:t>])</a:t>
              </a:r>
            </a:p>
          </p:txBody>
        </p:sp>
      </p:grpSp>
      <p:pic>
        <p:nvPicPr>
          <p:cNvPr id="58"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6282" y="3517611"/>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59"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1265" y="4303119"/>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60"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2897" y="5641525"/>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61"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7403" y="3888925"/>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62"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2569" y="3888254"/>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63"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6219" y="3509009"/>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64"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75303" y="5250713"/>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65"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9297" y="6022495"/>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66"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8115" y="5680135"/>
            <a:ext cx="390812" cy="3908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1089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anim calcmode="lin" valueType="num">
                                      <p:cBhvr>
                                        <p:cTn id="8" dur="500" fill="hold"/>
                                        <p:tgtEl>
                                          <p:spTgt spid="55"/>
                                        </p:tgtEl>
                                        <p:attrNameLst>
                                          <p:attrName>ppt_x</p:attrName>
                                        </p:attrNameLst>
                                      </p:cBhvr>
                                      <p:tavLst>
                                        <p:tav tm="0">
                                          <p:val>
                                            <p:strVal val="#ppt_x"/>
                                          </p:val>
                                        </p:tav>
                                        <p:tav tm="100000">
                                          <p:val>
                                            <p:strVal val="#ppt_x"/>
                                          </p:val>
                                        </p:tav>
                                      </p:tavLst>
                                    </p:anim>
                                    <p:anim calcmode="lin" valueType="num">
                                      <p:cBhvr>
                                        <p:cTn id="9" dur="5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wipe(down)">
                                      <p:cBhvr>
                                        <p:cTn id="14" dur="500"/>
                                        <p:tgtEl>
                                          <p:spTgt spid="44"/>
                                        </p:tgtEl>
                                      </p:cBhvr>
                                    </p:animEffect>
                                  </p:childTnLst>
                                </p:cTn>
                              </p:par>
                            </p:childTnLst>
                          </p:cTn>
                        </p:par>
                        <p:par>
                          <p:cTn id="15" fill="hold">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ipe(down)">
                                      <p:cBhvr>
                                        <p:cTn id="18" dur="500"/>
                                        <p:tgtEl>
                                          <p:spTgt spid="39"/>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right)">
                                      <p:cBhvr>
                                        <p:cTn id="22" dur="500"/>
                                        <p:tgtEl>
                                          <p:spTgt spid="37"/>
                                        </p:tgtEl>
                                      </p:cBhvr>
                                    </p:animEffect>
                                  </p:childTnLst>
                                </p:cTn>
                              </p:par>
                            </p:childTnLst>
                          </p:cTn>
                        </p:par>
                        <p:par>
                          <p:cTn id="23" fill="hold">
                            <p:stCondLst>
                              <p:cond delay="1500"/>
                            </p:stCondLst>
                            <p:childTnLst>
                              <p:par>
                                <p:cTn id="24" presetID="22" presetClass="entr" presetSubtype="2"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wipe(right)">
                                      <p:cBhvr>
                                        <p:cTn id="2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Benefits of P2P and Applications</a:t>
            </a:r>
          </a:p>
        </p:txBody>
      </p:sp>
      <p:sp>
        <p:nvSpPr>
          <p:cNvPr id="22531" name="Rectangle 3"/>
          <p:cNvSpPr>
            <a:spLocks noGrp="1" noChangeArrowheads="1"/>
          </p:cNvSpPr>
          <p:nvPr>
            <p:ph idx="1"/>
          </p:nvPr>
        </p:nvSpPr>
        <p:spPr/>
        <p:txBody>
          <a:bodyPr/>
          <a:lstStyle/>
          <a:p>
            <a:r>
              <a:rPr lang="en-US" b="1" dirty="0"/>
              <a:t>High capacity</a:t>
            </a:r>
            <a:r>
              <a:rPr lang="en-US" dirty="0"/>
              <a:t>: all clients provide resources (bandwidth, storage space, and computing power). The capacity of the system increases as more nodes become part of the system.</a:t>
            </a:r>
          </a:p>
          <a:p>
            <a:r>
              <a:rPr lang="en-US" b="1" dirty="0"/>
              <a:t>Increased reliability</a:t>
            </a:r>
            <a:r>
              <a:rPr lang="en-US" dirty="0"/>
              <a:t>: achieved by replicating data over multiple peers, and by enabling peers to find the data without relying on a centralized index server.</a:t>
            </a:r>
          </a:p>
          <a:p>
            <a:r>
              <a:rPr lang="en-US" dirty="0"/>
              <a:t>Applications:</a:t>
            </a:r>
          </a:p>
          <a:p>
            <a:pPr lvl="1"/>
            <a:r>
              <a:rPr lang="en-US" dirty="0"/>
              <a:t>File sharing: Napster, Gnutella, Freenet, BitTorrent </a:t>
            </a:r>
          </a:p>
          <a:p>
            <a:pPr lvl="1"/>
            <a:r>
              <a:rPr lang="en-US" dirty="0"/>
              <a:t>Distributed file systems: Ivy, IPFS</a:t>
            </a:r>
          </a:p>
          <a:p>
            <a:pPr lvl="1"/>
            <a:r>
              <a:rPr lang="en-US" dirty="0"/>
              <a:t>Multicast overlays: ESM, NICE, AIML</a:t>
            </a:r>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6</a:t>
            </a:fld>
            <a:endParaRPr lang="en-US"/>
          </a:p>
        </p:txBody>
      </p:sp>
    </p:spTree>
    <p:extLst>
      <p:ext uri="{BB962C8B-B14F-4D97-AF65-F5344CB8AC3E}">
        <p14:creationId xmlns:p14="http://schemas.microsoft.com/office/powerpoint/2010/main" val="1479106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CAN Construction</a:t>
            </a:r>
          </a:p>
        </p:txBody>
      </p:sp>
      <p:sp>
        <p:nvSpPr>
          <p:cNvPr id="132" name="Content Placeholder 3"/>
          <p:cNvSpPr>
            <a:spLocks noGrp="1"/>
          </p:cNvSpPr>
          <p:nvPr>
            <p:ph idx="1"/>
          </p:nvPr>
        </p:nvSpPr>
        <p:spPr>
          <a:xfrm>
            <a:off x="1816609" y="1388533"/>
            <a:ext cx="3461048" cy="4792811"/>
          </a:xfrm>
        </p:spPr>
        <p:txBody>
          <a:bodyPr>
            <a:normAutofit/>
          </a:bodyPr>
          <a:lstStyle/>
          <a:p>
            <a:pPr marL="0" indent="0" algn="ctr">
              <a:buNone/>
            </a:pPr>
            <a:r>
              <a:rPr lang="en-US" sz="2400" b="1" dirty="0"/>
              <a:t>Joining CAN</a:t>
            </a:r>
          </a:p>
          <a:p>
            <a:pPr marL="228594" indent="-228594">
              <a:buFont typeface="+mj-lt"/>
              <a:buAutoNum type="arabicPeriod"/>
            </a:pPr>
            <a:r>
              <a:rPr lang="en-US" sz="2400" dirty="0"/>
              <a:t>Pick a new ID [</a:t>
            </a:r>
            <a:r>
              <a:rPr lang="en-US" sz="2400" dirty="0" err="1"/>
              <a:t>x,y</a:t>
            </a:r>
            <a:r>
              <a:rPr lang="en-US" sz="2400" dirty="0"/>
              <a:t>]</a:t>
            </a:r>
          </a:p>
          <a:p>
            <a:pPr marL="228594" indent="-228594">
              <a:buFont typeface="+mj-lt"/>
              <a:buAutoNum type="arabicPeriod"/>
            </a:pPr>
            <a:r>
              <a:rPr lang="en-US" sz="2400" dirty="0"/>
              <a:t>Contact a bootstrap node</a:t>
            </a:r>
          </a:p>
          <a:p>
            <a:pPr marL="228594" indent="-228594">
              <a:buFont typeface="+mj-lt"/>
              <a:buAutoNum type="arabicPeriod"/>
            </a:pPr>
            <a:r>
              <a:rPr lang="en-US" sz="2400" dirty="0"/>
              <a:t>Route a message to [</a:t>
            </a:r>
            <a:r>
              <a:rPr lang="en-US" sz="2400" dirty="0" err="1"/>
              <a:t>x,y</a:t>
            </a:r>
            <a:r>
              <a:rPr lang="en-US" sz="2400" dirty="0"/>
              <a:t>], discover the current owner</a:t>
            </a:r>
          </a:p>
          <a:p>
            <a:pPr marL="228594" indent="-228594">
              <a:buFont typeface="+mj-lt"/>
              <a:buAutoNum type="arabicPeriod"/>
            </a:pPr>
            <a:r>
              <a:rPr lang="en-US" sz="2400" dirty="0"/>
              <a:t>Split owners zone in half</a:t>
            </a:r>
          </a:p>
          <a:p>
            <a:pPr marL="228594" indent="-228594">
              <a:buFont typeface="+mj-lt"/>
              <a:buAutoNum type="arabicPeriod"/>
            </a:pPr>
            <a:r>
              <a:rPr lang="en-US" sz="2400" dirty="0"/>
              <a:t>Contact new neighbors</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60</a:t>
            </a:fld>
            <a:endParaRPr lang="en-US" dirty="0"/>
          </a:p>
        </p:txBody>
      </p:sp>
      <p:sp>
        <p:nvSpPr>
          <p:cNvPr id="46" name="Line 3"/>
          <p:cNvSpPr>
            <a:spLocks noChangeShapeType="1"/>
          </p:cNvSpPr>
          <p:nvPr/>
        </p:nvSpPr>
        <p:spPr bwMode="auto">
          <a:xfrm flipV="1">
            <a:off x="5769416" y="2197823"/>
            <a:ext cx="0" cy="381000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47" name="Line 4"/>
          <p:cNvSpPr>
            <a:spLocks noChangeShapeType="1"/>
          </p:cNvSpPr>
          <p:nvPr/>
        </p:nvSpPr>
        <p:spPr bwMode="auto">
          <a:xfrm>
            <a:off x="5769417" y="6007823"/>
            <a:ext cx="4800627" cy="0"/>
          </a:xfrm>
          <a:prstGeom prst="line">
            <a:avLst/>
          </a:prstGeom>
          <a:noFill/>
          <a:ln w="41275">
            <a:solidFill>
              <a:schemeClr val="tx1"/>
            </a:solidFill>
            <a:round/>
            <a:headEnd/>
            <a:tailEnd type="triangle" w="med" len="med"/>
          </a:ln>
          <a:effectLst/>
        </p:spPr>
        <p:txBody>
          <a:bodyPr>
            <a:prstTxWarp prst="textNoShape">
              <a:avLst/>
            </a:prstTxWarp>
          </a:bodyPr>
          <a:lstStyle/>
          <a:p>
            <a:endParaRPr lang="en-US"/>
          </a:p>
        </p:txBody>
      </p:sp>
      <p:sp>
        <p:nvSpPr>
          <p:cNvPr id="48" name="Text Box 5"/>
          <p:cNvSpPr txBox="1">
            <a:spLocks noChangeArrowheads="1"/>
          </p:cNvSpPr>
          <p:nvPr/>
        </p:nvSpPr>
        <p:spPr bwMode="auto">
          <a:xfrm>
            <a:off x="5454072" y="2222993"/>
            <a:ext cx="320922" cy="369332"/>
          </a:xfrm>
          <a:prstGeom prst="rect">
            <a:avLst/>
          </a:prstGeom>
          <a:noFill/>
          <a:ln w="9525">
            <a:noFill/>
            <a:miter lim="800000"/>
            <a:headEnd/>
            <a:tailEnd/>
          </a:ln>
          <a:effectLst/>
        </p:spPr>
        <p:txBody>
          <a:bodyPr wrap="none">
            <a:prstTxWarp prst="textNoShape">
              <a:avLst/>
            </a:prstTxWarp>
            <a:spAutoFit/>
          </a:bodyPr>
          <a:lstStyle/>
          <a:p>
            <a:pPr eaLnBrk="0" hangingPunct="0"/>
            <a:r>
              <a:rPr lang="en-US" dirty="0" err="1">
                <a:latin typeface="Verdana" charset="0"/>
              </a:rPr>
              <a:t>y</a:t>
            </a:r>
            <a:endParaRPr lang="en-US" dirty="0">
              <a:latin typeface="Verdana" charset="0"/>
            </a:endParaRPr>
          </a:p>
        </p:txBody>
      </p:sp>
      <p:sp>
        <p:nvSpPr>
          <p:cNvPr id="50" name="Line 9"/>
          <p:cNvSpPr>
            <a:spLocks noChangeShapeType="1"/>
          </p:cNvSpPr>
          <p:nvPr/>
        </p:nvSpPr>
        <p:spPr bwMode="auto">
          <a:xfrm>
            <a:off x="7979216" y="2655023"/>
            <a:ext cx="0" cy="3352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1" name="Line 10"/>
          <p:cNvSpPr>
            <a:spLocks noChangeShapeType="1"/>
          </p:cNvSpPr>
          <p:nvPr/>
        </p:nvSpPr>
        <p:spPr bwMode="auto">
          <a:xfrm>
            <a:off x="5769416" y="4331423"/>
            <a:ext cx="2209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2" name="Line 11"/>
          <p:cNvSpPr>
            <a:spLocks noChangeShapeType="1"/>
          </p:cNvSpPr>
          <p:nvPr/>
        </p:nvSpPr>
        <p:spPr bwMode="auto">
          <a:xfrm flipV="1">
            <a:off x="6912416" y="2655023"/>
            <a:ext cx="0" cy="16764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3" name="Line 12"/>
          <p:cNvSpPr>
            <a:spLocks noChangeShapeType="1"/>
          </p:cNvSpPr>
          <p:nvPr/>
        </p:nvSpPr>
        <p:spPr bwMode="auto">
          <a:xfrm>
            <a:off x="7979216" y="4331423"/>
            <a:ext cx="2209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 name="Line 13"/>
          <p:cNvSpPr>
            <a:spLocks noChangeShapeType="1"/>
          </p:cNvSpPr>
          <p:nvPr/>
        </p:nvSpPr>
        <p:spPr bwMode="auto">
          <a:xfrm>
            <a:off x="9122216" y="4331423"/>
            <a:ext cx="0" cy="16764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5" name="Line 14"/>
          <p:cNvSpPr>
            <a:spLocks noChangeShapeType="1"/>
          </p:cNvSpPr>
          <p:nvPr/>
        </p:nvSpPr>
        <p:spPr bwMode="auto">
          <a:xfrm>
            <a:off x="7979216" y="5245823"/>
            <a:ext cx="11430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6" name="Line 15"/>
          <p:cNvSpPr>
            <a:spLocks noChangeShapeType="1"/>
          </p:cNvSpPr>
          <p:nvPr/>
        </p:nvSpPr>
        <p:spPr bwMode="auto">
          <a:xfrm>
            <a:off x="5769416" y="3493223"/>
            <a:ext cx="11430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7" name="Rectangle 16"/>
          <p:cNvSpPr>
            <a:spLocks noChangeArrowheads="1"/>
          </p:cNvSpPr>
          <p:nvPr/>
        </p:nvSpPr>
        <p:spPr bwMode="auto">
          <a:xfrm>
            <a:off x="5769416" y="4331423"/>
            <a:ext cx="2209800" cy="1676400"/>
          </a:xfrm>
          <a:prstGeom prst="rect">
            <a:avLst/>
          </a:prstGeom>
          <a:solidFill>
            <a:srgbClr val="0000FF">
              <a:alpha val="52000"/>
            </a:srgbClr>
          </a:solidFill>
          <a:ln w="9525">
            <a:solidFill>
              <a:schemeClr val="tx1"/>
            </a:solidFill>
            <a:miter lim="800000"/>
            <a:headEnd/>
            <a:tailEnd/>
          </a:ln>
          <a:effectLst/>
        </p:spPr>
        <p:txBody>
          <a:bodyPr wrap="none" anchor="ctr">
            <a:prstTxWarp prst="textNoShape">
              <a:avLst/>
            </a:prstTxWarp>
          </a:bodyPr>
          <a:lstStyle/>
          <a:p>
            <a:endParaRPr lang="en-US"/>
          </a:p>
        </p:txBody>
      </p:sp>
      <p:sp>
        <p:nvSpPr>
          <p:cNvPr id="58" name="Rectangle 17"/>
          <p:cNvSpPr>
            <a:spLocks noChangeArrowheads="1"/>
          </p:cNvSpPr>
          <p:nvPr/>
        </p:nvSpPr>
        <p:spPr bwMode="auto">
          <a:xfrm>
            <a:off x="5769416" y="2655023"/>
            <a:ext cx="1143000" cy="838200"/>
          </a:xfrm>
          <a:prstGeom prst="rect">
            <a:avLst/>
          </a:prstGeom>
          <a:solidFill>
            <a:srgbClr val="FFFF99">
              <a:alpha val="56000"/>
            </a:srgbClr>
          </a:solidFill>
          <a:ln w="9525">
            <a:solidFill>
              <a:schemeClr val="tx1"/>
            </a:solidFill>
            <a:miter lim="800000"/>
            <a:headEnd/>
            <a:tailEnd/>
          </a:ln>
          <a:effectLst/>
        </p:spPr>
        <p:txBody>
          <a:bodyPr wrap="none" anchor="ctr">
            <a:prstTxWarp prst="textNoShape">
              <a:avLst/>
            </a:prstTxWarp>
          </a:bodyPr>
          <a:lstStyle/>
          <a:p>
            <a:endParaRPr lang="en-US"/>
          </a:p>
        </p:txBody>
      </p:sp>
      <p:sp>
        <p:nvSpPr>
          <p:cNvPr id="59" name="Rectangle 18"/>
          <p:cNvSpPr>
            <a:spLocks noChangeArrowheads="1"/>
          </p:cNvSpPr>
          <p:nvPr/>
        </p:nvSpPr>
        <p:spPr bwMode="auto">
          <a:xfrm>
            <a:off x="5769416" y="3493223"/>
            <a:ext cx="1143000" cy="838200"/>
          </a:xfrm>
          <a:prstGeom prst="rect">
            <a:avLst/>
          </a:prstGeom>
          <a:solidFill>
            <a:srgbClr val="00FFFF">
              <a:alpha val="50999"/>
            </a:srgbClr>
          </a:solidFill>
          <a:ln w="9525">
            <a:solidFill>
              <a:schemeClr val="tx1"/>
            </a:solidFill>
            <a:miter lim="800000"/>
            <a:headEnd/>
            <a:tailEnd/>
          </a:ln>
          <a:effectLst/>
        </p:spPr>
        <p:txBody>
          <a:bodyPr wrap="none" anchor="ctr">
            <a:prstTxWarp prst="textNoShape">
              <a:avLst/>
            </a:prstTxWarp>
          </a:bodyPr>
          <a:lstStyle/>
          <a:p>
            <a:endParaRPr lang="en-US"/>
          </a:p>
        </p:txBody>
      </p:sp>
      <p:sp>
        <p:nvSpPr>
          <p:cNvPr id="60" name="Rectangle 19"/>
          <p:cNvSpPr>
            <a:spLocks noChangeArrowheads="1"/>
          </p:cNvSpPr>
          <p:nvPr/>
        </p:nvSpPr>
        <p:spPr bwMode="auto">
          <a:xfrm>
            <a:off x="6912416" y="2655023"/>
            <a:ext cx="1066800" cy="1676400"/>
          </a:xfrm>
          <a:prstGeom prst="rect">
            <a:avLst/>
          </a:prstGeom>
          <a:solidFill>
            <a:srgbClr val="FF9900">
              <a:alpha val="56000"/>
            </a:srgbClr>
          </a:solidFill>
          <a:ln w="9525">
            <a:solidFill>
              <a:schemeClr val="tx1"/>
            </a:solidFill>
            <a:miter lim="800000"/>
            <a:headEnd/>
            <a:tailEnd/>
          </a:ln>
          <a:effectLst/>
        </p:spPr>
        <p:txBody>
          <a:bodyPr wrap="none" anchor="ctr">
            <a:prstTxWarp prst="textNoShape">
              <a:avLst/>
            </a:prstTxWarp>
          </a:bodyPr>
          <a:lstStyle/>
          <a:p>
            <a:endParaRPr lang="en-US"/>
          </a:p>
        </p:txBody>
      </p:sp>
      <p:sp>
        <p:nvSpPr>
          <p:cNvPr id="61" name="Rectangle 20"/>
          <p:cNvSpPr>
            <a:spLocks noChangeArrowheads="1"/>
          </p:cNvSpPr>
          <p:nvPr/>
        </p:nvSpPr>
        <p:spPr bwMode="auto">
          <a:xfrm>
            <a:off x="7979216" y="4331423"/>
            <a:ext cx="1143000" cy="914400"/>
          </a:xfrm>
          <a:prstGeom prst="rect">
            <a:avLst/>
          </a:prstGeom>
          <a:solidFill>
            <a:srgbClr val="FF0000">
              <a:alpha val="53999"/>
            </a:srgbClr>
          </a:solidFill>
          <a:ln w="9525">
            <a:solidFill>
              <a:schemeClr val="tx1"/>
            </a:solidFill>
            <a:miter lim="800000"/>
            <a:headEnd/>
            <a:tailEnd/>
          </a:ln>
          <a:effectLst/>
        </p:spPr>
        <p:txBody>
          <a:bodyPr wrap="none" anchor="ctr">
            <a:prstTxWarp prst="textNoShape">
              <a:avLst/>
            </a:prstTxWarp>
          </a:bodyPr>
          <a:lstStyle/>
          <a:p>
            <a:endParaRPr lang="en-US"/>
          </a:p>
        </p:txBody>
      </p:sp>
      <p:sp>
        <p:nvSpPr>
          <p:cNvPr id="62" name="Rectangle 21"/>
          <p:cNvSpPr>
            <a:spLocks noChangeArrowheads="1"/>
          </p:cNvSpPr>
          <p:nvPr/>
        </p:nvSpPr>
        <p:spPr bwMode="auto">
          <a:xfrm>
            <a:off x="7979216" y="2655023"/>
            <a:ext cx="2209800" cy="1676400"/>
          </a:xfrm>
          <a:prstGeom prst="rect">
            <a:avLst/>
          </a:prstGeom>
          <a:solidFill>
            <a:schemeClr val="accent1">
              <a:alpha val="56000"/>
            </a:schemeClr>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 name="Rectangle 22"/>
          <p:cNvSpPr>
            <a:spLocks noChangeArrowheads="1"/>
          </p:cNvSpPr>
          <p:nvPr/>
        </p:nvSpPr>
        <p:spPr bwMode="auto">
          <a:xfrm>
            <a:off x="9122216" y="4331423"/>
            <a:ext cx="1066800" cy="1676400"/>
          </a:xfrm>
          <a:prstGeom prst="rect">
            <a:avLst/>
          </a:prstGeom>
          <a:solidFill>
            <a:srgbClr val="FFFF00">
              <a:alpha val="61000"/>
            </a:srgbClr>
          </a:solidFill>
          <a:ln w="9525">
            <a:solidFill>
              <a:schemeClr val="tx1"/>
            </a:solidFill>
            <a:miter lim="800000"/>
            <a:headEnd/>
            <a:tailEnd/>
          </a:ln>
          <a:effectLst/>
        </p:spPr>
        <p:txBody>
          <a:bodyPr wrap="none" anchor="ctr">
            <a:prstTxWarp prst="textNoShape">
              <a:avLst/>
            </a:prstTxWarp>
          </a:bodyPr>
          <a:lstStyle/>
          <a:p>
            <a:pPr algn="ctr" eaLnBrk="0" hangingPunct="0"/>
            <a:endParaRPr lang="en-US">
              <a:latin typeface="Verdana" charset="0"/>
            </a:endParaRPr>
          </a:p>
        </p:txBody>
      </p:sp>
      <p:sp>
        <p:nvSpPr>
          <p:cNvPr id="64" name="Rectangle 23"/>
          <p:cNvSpPr>
            <a:spLocks noChangeArrowheads="1"/>
          </p:cNvSpPr>
          <p:nvPr/>
        </p:nvSpPr>
        <p:spPr bwMode="auto">
          <a:xfrm>
            <a:off x="7979216" y="5245823"/>
            <a:ext cx="1143000" cy="762000"/>
          </a:xfrm>
          <a:prstGeom prst="rect">
            <a:avLst/>
          </a:prstGeom>
          <a:solidFill>
            <a:srgbClr val="CC99FF">
              <a:alpha val="61000"/>
            </a:srgbClr>
          </a:solidFill>
          <a:ln w="9525">
            <a:solidFill>
              <a:schemeClr val="tx1"/>
            </a:solidFill>
            <a:miter lim="800000"/>
            <a:headEnd/>
            <a:tailEnd/>
          </a:ln>
          <a:effectLst/>
        </p:spPr>
        <p:txBody>
          <a:bodyPr wrap="none" anchor="ctr">
            <a:prstTxWarp prst="textNoShape">
              <a:avLst/>
            </a:prstTxWarp>
          </a:bodyPr>
          <a:lstStyle/>
          <a:p>
            <a:endParaRPr lang="en-US"/>
          </a:p>
        </p:txBody>
      </p:sp>
      <p:sp>
        <p:nvSpPr>
          <p:cNvPr id="66" name="Line 36"/>
          <p:cNvSpPr>
            <a:spLocks noChangeShapeType="1"/>
          </p:cNvSpPr>
          <p:nvPr/>
        </p:nvSpPr>
        <p:spPr bwMode="auto">
          <a:xfrm>
            <a:off x="7091495" y="5245820"/>
            <a:ext cx="1230624" cy="369349"/>
          </a:xfrm>
          <a:prstGeom prst="line">
            <a:avLst/>
          </a:prstGeom>
          <a:noFill/>
          <a:ln w="44450">
            <a:solidFill>
              <a:schemeClr val="tx1"/>
            </a:solidFill>
            <a:round/>
            <a:headEnd/>
            <a:tailEnd type="triangle" w="med" len="med"/>
          </a:ln>
          <a:effectLst/>
        </p:spPr>
        <p:txBody>
          <a:bodyPr>
            <a:prstTxWarp prst="textNoShape">
              <a:avLst/>
            </a:prstTxWarp>
          </a:bodyPr>
          <a:lstStyle/>
          <a:p>
            <a:endParaRPr lang="en-US"/>
          </a:p>
        </p:txBody>
      </p:sp>
      <p:sp>
        <p:nvSpPr>
          <p:cNvPr id="68" name="Line 46"/>
          <p:cNvSpPr>
            <a:spLocks noChangeShapeType="1"/>
          </p:cNvSpPr>
          <p:nvPr/>
        </p:nvSpPr>
        <p:spPr bwMode="auto">
          <a:xfrm flipV="1">
            <a:off x="8828301" y="5284434"/>
            <a:ext cx="685827" cy="330735"/>
          </a:xfrm>
          <a:prstGeom prst="line">
            <a:avLst/>
          </a:prstGeom>
          <a:noFill/>
          <a:ln w="44450">
            <a:solidFill>
              <a:schemeClr val="tx1"/>
            </a:solidFill>
            <a:round/>
            <a:headEnd/>
            <a:tailEnd type="triangle" w="med" len="med"/>
          </a:ln>
          <a:effectLst/>
        </p:spPr>
        <p:txBody>
          <a:bodyPr>
            <a:prstTxWarp prst="textNoShape">
              <a:avLst/>
            </a:prstTxWarp>
          </a:bodyPr>
          <a:lstStyle/>
          <a:p>
            <a:endParaRPr lang="en-US"/>
          </a:p>
        </p:txBody>
      </p:sp>
      <p:sp>
        <p:nvSpPr>
          <p:cNvPr id="69" name="Text Box 5"/>
          <p:cNvSpPr txBox="1">
            <a:spLocks noChangeArrowheads="1"/>
          </p:cNvSpPr>
          <p:nvPr/>
        </p:nvSpPr>
        <p:spPr bwMode="auto">
          <a:xfrm>
            <a:off x="10153508" y="5945908"/>
            <a:ext cx="320922" cy="369332"/>
          </a:xfrm>
          <a:prstGeom prst="rect">
            <a:avLst/>
          </a:prstGeom>
          <a:noFill/>
          <a:ln w="9525">
            <a:noFill/>
            <a:miter lim="800000"/>
            <a:headEnd/>
            <a:tailEnd/>
          </a:ln>
          <a:effectLst/>
        </p:spPr>
        <p:txBody>
          <a:bodyPr wrap="none">
            <a:prstTxWarp prst="textNoShape">
              <a:avLst/>
            </a:prstTxWarp>
            <a:spAutoFit/>
          </a:bodyPr>
          <a:lstStyle/>
          <a:p>
            <a:pPr eaLnBrk="0" hangingPunct="0"/>
            <a:r>
              <a:rPr lang="en-US" dirty="0" err="1">
                <a:latin typeface="Verdana" charset="0"/>
              </a:rPr>
              <a:t>x</a:t>
            </a:r>
            <a:endParaRPr lang="en-US" dirty="0">
              <a:latin typeface="Verdana" charset="0"/>
            </a:endParaRPr>
          </a:p>
        </p:txBody>
      </p:sp>
      <p:pic>
        <p:nvPicPr>
          <p:cNvPr id="79"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279" y="3712011"/>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80"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8911" y="5050417"/>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81"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3417" y="3297817"/>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83"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279" y="2917901"/>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84"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1317" y="4659605"/>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85"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5311" y="5431387"/>
            <a:ext cx="390812" cy="390812"/>
          </a:xfrm>
          <a:prstGeom prst="rect">
            <a:avLst/>
          </a:prstGeom>
          <a:noFill/>
          <a:extLst>
            <a:ext uri="{909E8E84-426E-40dd-AFC4-6F175D3DCCD1}">
              <a14:hiddenFill xmlns:a14="http://schemas.microsoft.com/office/drawing/2010/main" xmlns="">
                <a:solidFill>
                  <a:srgbClr val="FFFFFF"/>
                </a:solidFill>
              </a14:hiddenFill>
            </a:ext>
          </a:extLst>
        </p:spPr>
      </p:pic>
      <p:pic>
        <p:nvPicPr>
          <p:cNvPr id="86"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14129" y="5089027"/>
            <a:ext cx="390812" cy="390812"/>
          </a:xfrm>
          <a:prstGeom prst="rect">
            <a:avLst/>
          </a:prstGeom>
          <a:noFill/>
          <a:extLst>
            <a:ext uri="{909E8E84-426E-40dd-AFC4-6F175D3DCCD1}">
              <a14:hiddenFill xmlns:a14="http://schemas.microsoft.com/office/drawing/2010/main" xmlns="">
                <a:solidFill>
                  <a:srgbClr val="FFFFFF"/>
                </a:solidFill>
              </a14:hiddenFill>
            </a:ext>
          </a:extLst>
        </p:spPr>
      </p:pic>
      <p:sp>
        <p:nvSpPr>
          <p:cNvPr id="129" name="TextBox 128"/>
          <p:cNvSpPr txBox="1"/>
          <p:nvPr/>
        </p:nvSpPr>
        <p:spPr>
          <a:xfrm>
            <a:off x="4292588" y="6141315"/>
            <a:ext cx="1290417" cy="400110"/>
          </a:xfrm>
          <a:prstGeom prst="rect">
            <a:avLst/>
          </a:prstGeom>
          <a:noFill/>
        </p:spPr>
        <p:txBody>
          <a:bodyPr wrap="none" rtlCol="0">
            <a:spAutoFit/>
          </a:bodyPr>
          <a:lstStyle/>
          <a:p>
            <a:pPr algn="ctr"/>
            <a:r>
              <a:rPr lang="en-US" sz="2000" dirty="0"/>
              <a:t>New Node</a:t>
            </a:r>
          </a:p>
        </p:txBody>
      </p:sp>
      <p:sp>
        <p:nvSpPr>
          <p:cNvPr id="134" name="Rectangle 19"/>
          <p:cNvSpPr>
            <a:spLocks noChangeArrowheads="1"/>
          </p:cNvSpPr>
          <p:nvPr/>
        </p:nvSpPr>
        <p:spPr bwMode="auto">
          <a:xfrm>
            <a:off x="9122216" y="2655023"/>
            <a:ext cx="1066800" cy="1676400"/>
          </a:xfrm>
          <a:prstGeom prst="rect">
            <a:avLst/>
          </a:prstGeom>
          <a:solidFill>
            <a:srgbClr val="92D050"/>
          </a:solidFill>
          <a:ln w="9525">
            <a:solidFill>
              <a:schemeClr val="tx1"/>
            </a:solidFill>
            <a:miter lim="800000"/>
            <a:headEnd/>
            <a:tailEnd/>
          </a:ln>
          <a:effectLst/>
        </p:spPr>
        <p:txBody>
          <a:bodyPr wrap="none" anchor="ctr">
            <a:prstTxWarp prst="textNoShape">
              <a:avLst/>
            </a:prstTxWarp>
          </a:bodyPr>
          <a:lstStyle/>
          <a:p>
            <a:endParaRPr lang="en-US"/>
          </a:p>
        </p:txBody>
      </p:sp>
      <p:pic>
        <p:nvPicPr>
          <p:cNvPr id="82"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48583" y="3297146"/>
            <a:ext cx="390812" cy="390812"/>
          </a:xfrm>
          <a:prstGeom prst="rect">
            <a:avLst/>
          </a:prstGeom>
          <a:noFill/>
          <a:extLst>
            <a:ext uri="{909E8E84-426E-40dd-AFC4-6F175D3DCCD1}">
              <a14:hiddenFill xmlns:a14="http://schemas.microsoft.com/office/drawing/2010/main" xmlns="">
                <a:solidFill>
                  <a:srgbClr val="FFFFFF"/>
                </a:solidFill>
              </a14:hiddenFill>
            </a:ext>
          </a:extLst>
        </p:spPr>
      </p:pic>
      <p:sp>
        <p:nvSpPr>
          <p:cNvPr id="49" name="Rectangle 8"/>
          <p:cNvSpPr>
            <a:spLocks noChangeArrowheads="1"/>
          </p:cNvSpPr>
          <p:nvPr/>
        </p:nvSpPr>
        <p:spPr bwMode="auto">
          <a:xfrm>
            <a:off x="5769416" y="2655023"/>
            <a:ext cx="4419600" cy="33528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67" name="Line 37"/>
          <p:cNvSpPr>
            <a:spLocks noChangeShapeType="1"/>
          </p:cNvSpPr>
          <p:nvPr/>
        </p:nvSpPr>
        <p:spPr bwMode="auto">
          <a:xfrm flipH="1" flipV="1">
            <a:off x="9171213" y="3712010"/>
            <a:ext cx="484403" cy="1338407"/>
          </a:xfrm>
          <a:prstGeom prst="line">
            <a:avLst/>
          </a:prstGeom>
          <a:noFill/>
          <a:ln w="44450">
            <a:solidFill>
              <a:schemeClr val="tx1"/>
            </a:solidFill>
            <a:round/>
            <a:headEnd/>
            <a:tailEnd type="triangle" w="med" len="med"/>
          </a:ln>
          <a:effectLst/>
        </p:spPr>
        <p:txBody>
          <a:bodyPr>
            <a:prstTxWarp prst="textNoShape">
              <a:avLst/>
            </a:prstTxWarp>
          </a:bodyPr>
          <a:lstStyle/>
          <a:p>
            <a:endParaRPr lang="en-US"/>
          </a:p>
        </p:txBody>
      </p:sp>
      <p:sp>
        <p:nvSpPr>
          <p:cNvPr id="131" name="Rectangle 38"/>
          <p:cNvSpPr>
            <a:spLocks noChangeArrowheads="1"/>
          </p:cNvSpPr>
          <p:nvPr/>
        </p:nvSpPr>
        <p:spPr bwMode="auto">
          <a:xfrm>
            <a:off x="9514129" y="2775861"/>
            <a:ext cx="468059" cy="337447"/>
          </a:xfrm>
          <a:prstGeom prst="rect">
            <a:avLst/>
          </a:prstGeom>
          <a:solidFill>
            <a:srgbClr val="FFFFFF"/>
          </a:solidFill>
          <a:ln w="9525">
            <a:solidFill>
              <a:schemeClr val="tx1"/>
            </a:solidFill>
            <a:miter lim="800000"/>
            <a:headEnd/>
            <a:tailEnd/>
          </a:ln>
          <a:effectLst/>
        </p:spPr>
        <p:txBody>
          <a:bodyPr wrap="none" anchor="ctr">
            <a:prstTxWarp prst="textNoShape">
              <a:avLst/>
            </a:prstTxWarp>
          </a:bodyPr>
          <a:lstStyle/>
          <a:p>
            <a:pPr algn="ctr" eaLnBrk="0" hangingPunct="0"/>
            <a:r>
              <a:rPr lang="en-US" sz="1400" dirty="0">
                <a:latin typeface="Verdana" charset="0"/>
              </a:rPr>
              <a:t>[</a:t>
            </a:r>
            <a:r>
              <a:rPr lang="en-US" sz="1400" dirty="0" err="1">
                <a:latin typeface="Verdana" charset="0"/>
              </a:rPr>
              <a:t>x,y</a:t>
            </a:r>
            <a:r>
              <a:rPr lang="en-US" sz="1400" dirty="0">
                <a:latin typeface="Verdana" charset="0"/>
              </a:rPr>
              <a:t>]</a:t>
            </a:r>
          </a:p>
        </p:txBody>
      </p:sp>
      <p:sp>
        <p:nvSpPr>
          <p:cNvPr id="135" name="Line 37"/>
          <p:cNvSpPr>
            <a:spLocks noChangeShapeType="1"/>
          </p:cNvSpPr>
          <p:nvPr/>
        </p:nvSpPr>
        <p:spPr bwMode="auto">
          <a:xfrm flipH="1">
            <a:off x="9698647" y="3742387"/>
            <a:ext cx="0" cy="1275928"/>
          </a:xfrm>
          <a:prstGeom prst="line">
            <a:avLst/>
          </a:prstGeom>
          <a:noFill/>
          <a:ln w="44450">
            <a:solidFill>
              <a:schemeClr val="tx1"/>
            </a:solidFill>
            <a:round/>
            <a:headEnd/>
            <a:tailEnd type="triangle" w="med" len="med"/>
          </a:ln>
          <a:effectLst/>
        </p:spPr>
        <p:txBody>
          <a:bodyPr>
            <a:prstTxWarp prst="textNoShape">
              <a:avLst/>
            </a:prstTxWarp>
          </a:bodyPr>
          <a:lstStyle/>
          <a:p>
            <a:endParaRPr lang="en-US"/>
          </a:p>
        </p:txBody>
      </p:sp>
      <p:sp>
        <p:nvSpPr>
          <p:cNvPr id="130" name="Line 36"/>
          <p:cNvSpPr>
            <a:spLocks noChangeShapeType="1"/>
          </p:cNvSpPr>
          <p:nvPr/>
        </p:nvSpPr>
        <p:spPr bwMode="auto">
          <a:xfrm flipV="1">
            <a:off x="5133203" y="5284433"/>
            <a:ext cx="1545708" cy="661475"/>
          </a:xfrm>
          <a:prstGeom prst="line">
            <a:avLst/>
          </a:prstGeom>
          <a:noFill/>
          <a:ln w="44450">
            <a:solidFill>
              <a:schemeClr val="accent3"/>
            </a:solidFill>
            <a:round/>
            <a:headEnd/>
            <a:tailEnd type="triangle" w="med" len="med"/>
          </a:ln>
          <a:effectLst/>
        </p:spPr>
        <p:txBody>
          <a:bodyPr>
            <a:prstTxWarp prst="textNoShape">
              <a:avLst/>
            </a:prstTxWarp>
          </a:bodyPr>
          <a:lstStyle/>
          <a:p>
            <a:endParaRPr lang="en-US"/>
          </a:p>
        </p:txBody>
      </p:sp>
      <p:sp>
        <p:nvSpPr>
          <p:cNvPr id="133" name="Line 37"/>
          <p:cNvSpPr>
            <a:spLocks noChangeShapeType="1"/>
          </p:cNvSpPr>
          <p:nvPr/>
        </p:nvSpPr>
        <p:spPr bwMode="auto">
          <a:xfrm flipH="1">
            <a:off x="5133201" y="3592287"/>
            <a:ext cx="3815379" cy="2158216"/>
          </a:xfrm>
          <a:prstGeom prst="line">
            <a:avLst/>
          </a:prstGeom>
          <a:noFill/>
          <a:ln w="44450">
            <a:solidFill>
              <a:schemeClr val="accent3"/>
            </a:solidFill>
            <a:round/>
            <a:headEnd/>
            <a:tailEnd type="triangle" w="med" len="med"/>
          </a:ln>
          <a:effectLst/>
        </p:spPr>
        <p:txBody>
          <a:bodyPr>
            <a:prstTxWarp prst="textNoShape">
              <a:avLst/>
            </a:prstTxWarp>
          </a:bodyPr>
          <a:lstStyle/>
          <a:p>
            <a:endParaRPr lang="en-US"/>
          </a:p>
        </p:txBody>
      </p:sp>
      <p:pic>
        <p:nvPicPr>
          <p:cNvPr id="128" name="Picture 2" descr="C:\Users\t0ph3r\Documents\CS 4700\assets\black_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2391" y="5750503"/>
            <a:ext cx="390812" cy="3908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51823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500"/>
                                        <p:tgtEl>
                                          <p:spTgt spid="131"/>
                                        </p:tgtEl>
                                      </p:cBhvr>
                                    </p:animEffect>
                                    <p:anim calcmode="lin" valueType="num">
                                      <p:cBhvr>
                                        <p:cTn id="8" dur="500" fill="hold"/>
                                        <p:tgtEl>
                                          <p:spTgt spid="131"/>
                                        </p:tgtEl>
                                        <p:attrNameLst>
                                          <p:attrName>ppt_x</p:attrName>
                                        </p:attrNameLst>
                                      </p:cBhvr>
                                      <p:tavLst>
                                        <p:tav tm="0">
                                          <p:val>
                                            <p:strVal val="#ppt_x"/>
                                          </p:val>
                                        </p:tav>
                                        <p:tav tm="100000">
                                          <p:val>
                                            <p:strVal val="#ppt_x"/>
                                          </p:val>
                                        </p:tav>
                                      </p:tavLst>
                                    </p:anim>
                                    <p:anim calcmode="lin" valueType="num">
                                      <p:cBhvr>
                                        <p:cTn id="9" dur="500" fill="hold"/>
                                        <p:tgtEl>
                                          <p:spTgt spid="1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2">
                                            <p:txEl>
                                              <p:pRg st="2" end="2"/>
                                            </p:txEl>
                                          </p:spTgt>
                                        </p:tgtEl>
                                        <p:attrNameLst>
                                          <p:attrName>style.visibility</p:attrName>
                                        </p:attrNameLst>
                                      </p:cBhvr>
                                      <p:to>
                                        <p:strVal val="visible"/>
                                      </p:to>
                                    </p:set>
                                    <p:animEffect transition="in" filter="fade">
                                      <p:cBhvr>
                                        <p:cTn id="14" dur="500"/>
                                        <p:tgtEl>
                                          <p:spTgt spid="132">
                                            <p:txEl>
                                              <p:pRg st="2" end="2"/>
                                            </p:txEl>
                                          </p:spTgt>
                                        </p:tgtEl>
                                      </p:cBhvr>
                                    </p:animEffect>
                                    <p:anim calcmode="lin" valueType="num">
                                      <p:cBhvr>
                                        <p:cTn id="15" dur="500" fill="hold"/>
                                        <p:tgtEl>
                                          <p:spTgt spid="132">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132">
                                            <p:txEl>
                                              <p:pRg st="2" end="2"/>
                                            </p:txEl>
                                          </p:spTgt>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30"/>
                                        </p:tgtEl>
                                        <p:attrNameLst>
                                          <p:attrName>style.visibility</p:attrName>
                                        </p:attrNameLst>
                                      </p:cBhvr>
                                      <p:to>
                                        <p:strVal val="visible"/>
                                      </p:to>
                                    </p:set>
                                    <p:animEffect transition="in" filter="wipe(down)">
                                      <p:cBhvr>
                                        <p:cTn id="20" dur="500"/>
                                        <p:tgtEl>
                                          <p:spTgt spid="13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32">
                                            <p:txEl>
                                              <p:pRg st="3" end="3"/>
                                            </p:txEl>
                                          </p:spTgt>
                                        </p:tgtEl>
                                        <p:attrNameLst>
                                          <p:attrName>style.visibility</p:attrName>
                                        </p:attrNameLst>
                                      </p:cBhvr>
                                      <p:to>
                                        <p:strVal val="visible"/>
                                      </p:to>
                                    </p:set>
                                    <p:animEffect transition="in" filter="fade">
                                      <p:cBhvr>
                                        <p:cTn id="25" dur="500"/>
                                        <p:tgtEl>
                                          <p:spTgt spid="132">
                                            <p:txEl>
                                              <p:pRg st="3" end="3"/>
                                            </p:txEl>
                                          </p:spTgt>
                                        </p:tgtEl>
                                      </p:cBhvr>
                                    </p:animEffect>
                                    <p:anim calcmode="lin" valueType="num">
                                      <p:cBhvr>
                                        <p:cTn id="26" dur="500" fill="hold"/>
                                        <p:tgtEl>
                                          <p:spTgt spid="132">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13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wipe(left)">
                                      <p:cBhvr>
                                        <p:cTn id="32" dur="500"/>
                                        <p:tgtEl>
                                          <p:spTgt spid="66"/>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wipe(left)">
                                      <p:cBhvr>
                                        <p:cTn id="36" dur="500"/>
                                        <p:tgtEl>
                                          <p:spTgt spid="68"/>
                                        </p:tgtEl>
                                      </p:cBhvr>
                                    </p:animEffect>
                                  </p:childTnLst>
                                </p:cTn>
                              </p:par>
                            </p:childTnLst>
                          </p:cTn>
                        </p:par>
                        <p:par>
                          <p:cTn id="37" fill="hold">
                            <p:stCondLst>
                              <p:cond delay="1000"/>
                            </p:stCondLst>
                            <p:childTnLst>
                              <p:par>
                                <p:cTn id="38" presetID="22" presetClass="entr" presetSubtype="4" fill="hold" grpId="0" nodeType="after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wipe(down)">
                                      <p:cBhvr>
                                        <p:cTn id="40" dur="500"/>
                                        <p:tgtEl>
                                          <p:spTgt spid="67"/>
                                        </p:tgtEl>
                                      </p:cBhvr>
                                    </p:animEffect>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33"/>
                                        </p:tgtEl>
                                        <p:attrNameLst>
                                          <p:attrName>style.visibility</p:attrName>
                                        </p:attrNameLst>
                                      </p:cBhvr>
                                      <p:to>
                                        <p:strVal val="visible"/>
                                      </p:to>
                                    </p:set>
                                    <p:animEffect transition="in" filter="wipe(right)">
                                      <p:cBhvr>
                                        <p:cTn id="44" dur="500"/>
                                        <p:tgtEl>
                                          <p:spTgt spid="13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130"/>
                                        </p:tgtEl>
                                      </p:cBhvr>
                                    </p:animEffect>
                                    <p:set>
                                      <p:cBhvr>
                                        <p:cTn id="49" dur="1" fill="hold">
                                          <p:stCondLst>
                                            <p:cond delay="499"/>
                                          </p:stCondLst>
                                        </p:cTn>
                                        <p:tgtEl>
                                          <p:spTgt spid="130"/>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66"/>
                                        </p:tgtEl>
                                      </p:cBhvr>
                                    </p:animEffect>
                                    <p:set>
                                      <p:cBhvr>
                                        <p:cTn id="52" dur="1" fill="hold">
                                          <p:stCondLst>
                                            <p:cond delay="499"/>
                                          </p:stCondLst>
                                        </p:cTn>
                                        <p:tgtEl>
                                          <p:spTgt spid="66"/>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68"/>
                                        </p:tgtEl>
                                      </p:cBhvr>
                                    </p:animEffect>
                                    <p:set>
                                      <p:cBhvr>
                                        <p:cTn id="55" dur="1" fill="hold">
                                          <p:stCondLst>
                                            <p:cond delay="499"/>
                                          </p:stCondLst>
                                        </p:cTn>
                                        <p:tgtEl>
                                          <p:spTgt spid="68"/>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67"/>
                                        </p:tgtEl>
                                      </p:cBhvr>
                                    </p:animEffect>
                                    <p:set>
                                      <p:cBhvr>
                                        <p:cTn id="58" dur="1" fill="hold">
                                          <p:stCondLst>
                                            <p:cond delay="499"/>
                                          </p:stCondLst>
                                        </p:cTn>
                                        <p:tgtEl>
                                          <p:spTgt spid="67"/>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33"/>
                                        </p:tgtEl>
                                      </p:cBhvr>
                                    </p:animEffect>
                                    <p:set>
                                      <p:cBhvr>
                                        <p:cTn id="61" dur="1" fill="hold">
                                          <p:stCondLst>
                                            <p:cond delay="499"/>
                                          </p:stCondLst>
                                        </p:cTn>
                                        <p:tgtEl>
                                          <p:spTgt spid="133"/>
                                        </p:tgtEl>
                                        <p:attrNameLst>
                                          <p:attrName>style.visibility</p:attrName>
                                        </p:attrNameLst>
                                      </p:cBhvr>
                                      <p:to>
                                        <p:strVal val="hidden"/>
                                      </p:to>
                                    </p:set>
                                  </p:childTnLst>
                                </p:cTn>
                              </p:par>
                            </p:childTnLst>
                          </p:cTn>
                        </p:par>
                        <p:par>
                          <p:cTn id="62" fill="hold">
                            <p:stCondLst>
                              <p:cond delay="500"/>
                            </p:stCondLst>
                            <p:childTnLst>
                              <p:par>
                                <p:cTn id="63" presetID="42" presetClass="entr" presetSubtype="0" fill="hold" nodeType="afterEffect">
                                  <p:stCondLst>
                                    <p:cond delay="0"/>
                                  </p:stCondLst>
                                  <p:childTnLst>
                                    <p:set>
                                      <p:cBhvr>
                                        <p:cTn id="64" dur="1" fill="hold">
                                          <p:stCondLst>
                                            <p:cond delay="0"/>
                                          </p:stCondLst>
                                        </p:cTn>
                                        <p:tgtEl>
                                          <p:spTgt spid="132">
                                            <p:txEl>
                                              <p:pRg st="4" end="4"/>
                                            </p:txEl>
                                          </p:spTgt>
                                        </p:tgtEl>
                                        <p:attrNameLst>
                                          <p:attrName>style.visibility</p:attrName>
                                        </p:attrNameLst>
                                      </p:cBhvr>
                                      <p:to>
                                        <p:strVal val="visible"/>
                                      </p:to>
                                    </p:set>
                                    <p:animEffect transition="in" filter="fade">
                                      <p:cBhvr>
                                        <p:cTn id="65" dur="500"/>
                                        <p:tgtEl>
                                          <p:spTgt spid="132">
                                            <p:txEl>
                                              <p:pRg st="4" end="4"/>
                                            </p:txEl>
                                          </p:spTgt>
                                        </p:tgtEl>
                                      </p:cBhvr>
                                    </p:animEffect>
                                    <p:anim calcmode="lin" valueType="num">
                                      <p:cBhvr>
                                        <p:cTn id="66" dur="500" fill="hold"/>
                                        <p:tgtEl>
                                          <p:spTgt spid="132">
                                            <p:txEl>
                                              <p:pRg st="4" end="4"/>
                                            </p:txEl>
                                          </p:spTgt>
                                        </p:tgtEl>
                                        <p:attrNameLst>
                                          <p:attrName>ppt_x</p:attrName>
                                        </p:attrNameLst>
                                      </p:cBhvr>
                                      <p:tavLst>
                                        <p:tav tm="0">
                                          <p:val>
                                            <p:strVal val="#ppt_x"/>
                                          </p:val>
                                        </p:tav>
                                        <p:tav tm="100000">
                                          <p:val>
                                            <p:strVal val="#ppt_x"/>
                                          </p:val>
                                        </p:tav>
                                      </p:tavLst>
                                    </p:anim>
                                    <p:anim calcmode="lin" valueType="num">
                                      <p:cBhvr>
                                        <p:cTn id="67" dur="500" fill="hold"/>
                                        <p:tgtEl>
                                          <p:spTgt spid="13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path" presetSubtype="0" accel="50000" decel="50000" fill="hold" nodeType="clickEffect">
                                  <p:stCondLst>
                                    <p:cond delay="0"/>
                                  </p:stCondLst>
                                  <p:childTnLst>
                                    <p:animMotion origin="layout" path="M -3.33333E-6 7.40741E-7 L -0.06198 0.00093 " pathEditMode="relative" rAng="0" ptsTypes="AA">
                                      <p:cBhvr>
                                        <p:cTn id="71" dur="1000" fill="hold"/>
                                        <p:tgtEl>
                                          <p:spTgt spid="82"/>
                                        </p:tgtEl>
                                        <p:attrNameLst>
                                          <p:attrName>ppt_x</p:attrName>
                                          <p:attrName>ppt_y</p:attrName>
                                        </p:attrNameLst>
                                      </p:cBhvr>
                                      <p:rCtr x="-3108" y="46"/>
                                    </p:animMotion>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134"/>
                                        </p:tgtEl>
                                        <p:attrNameLst>
                                          <p:attrName>style.visibility</p:attrName>
                                        </p:attrNameLst>
                                      </p:cBhvr>
                                      <p:to>
                                        <p:strVal val="visible"/>
                                      </p:to>
                                    </p:set>
                                    <p:animEffect transition="in" filter="wipe(left)">
                                      <p:cBhvr>
                                        <p:cTn id="75" dur="500"/>
                                        <p:tgtEl>
                                          <p:spTgt spid="134"/>
                                        </p:tgtEl>
                                      </p:cBhvr>
                                    </p:animEffect>
                                  </p:childTnLst>
                                </p:cTn>
                              </p:par>
                            </p:childTnLst>
                          </p:cTn>
                        </p:par>
                        <p:par>
                          <p:cTn id="76" fill="hold">
                            <p:stCondLst>
                              <p:cond delay="1500"/>
                            </p:stCondLst>
                            <p:childTnLst>
                              <p:par>
                                <p:cTn id="77" presetID="10" presetClass="exit" presetSubtype="0" fill="hold" grpId="0" nodeType="afterEffect">
                                  <p:stCondLst>
                                    <p:cond delay="0"/>
                                  </p:stCondLst>
                                  <p:childTnLst>
                                    <p:animEffect transition="out" filter="fade">
                                      <p:cBhvr>
                                        <p:cTn id="78" dur="500"/>
                                        <p:tgtEl>
                                          <p:spTgt spid="129"/>
                                        </p:tgtEl>
                                      </p:cBhvr>
                                    </p:animEffect>
                                    <p:set>
                                      <p:cBhvr>
                                        <p:cTn id="79" dur="1" fill="hold">
                                          <p:stCondLst>
                                            <p:cond delay="499"/>
                                          </p:stCondLst>
                                        </p:cTn>
                                        <p:tgtEl>
                                          <p:spTgt spid="129"/>
                                        </p:tgtEl>
                                        <p:attrNameLst>
                                          <p:attrName>style.visibility</p:attrName>
                                        </p:attrNameLst>
                                      </p:cBhvr>
                                      <p:to>
                                        <p:strVal val="hidden"/>
                                      </p:to>
                                    </p:set>
                                  </p:childTnLst>
                                </p:cTn>
                              </p:par>
                              <p:par>
                                <p:cTn id="80" presetID="42" presetClass="path" presetSubtype="0" accel="50000" decel="50000" fill="hold" nodeType="withEffect">
                                  <p:stCondLst>
                                    <p:cond delay="0"/>
                                  </p:stCondLst>
                                  <p:childTnLst>
                                    <p:animMotion origin="layout" path="M -1.11111E-6 4.69136E-6 L 0.38889 -0.35618 " pathEditMode="relative" rAng="0" ptsTypes="AA">
                                      <p:cBhvr>
                                        <p:cTn id="81" dur="1000" fill="hold"/>
                                        <p:tgtEl>
                                          <p:spTgt spid="128"/>
                                        </p:tgtEl>
                                        <p:attrNameLst>
                                          <p:attrName>ppt_x</p:attrName>
                                          <p:attrName>ppt_y</p:attrName>
                                        </p:attrNameLst>
                                      </p:cBhvr>
                                      <p:rCtr x="19444" y="-17809"/>
                                    </p:animMotion>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132">
                                            <p:txEl>
                                              <p:pRg st="5" end="5"/>
                                            </p:txEl>
                                          </p:spTgt>
                                        </p:tgtEl>
                                        <p:attrNameLst>
                                          <p:attrName>style.visibility</p:attrName>
                                        </p:attrNameLst>
                                      </p:cBhvr>
                                      <p:to>
                                        <p:strVal val="visible"/>
                                      </p:to>
                                    </p:set>
                                    <p:animEffect transition="in" filter="fade">
                                      <p:cBhvr>
                                        <p:cTn id="86" dur="500"/>
                                        <p:tgtEl>
                                          <p:spTgt spid="132">
                                            <p:txEl>
                                              <p:pRg st="5" end="5"/>
                                            </p:txEl>
                                          </p:spTgt>
                                        </p:tgtEl>
                                      </p:cBhvr>
                                    </p:animEffect>
                                    <p:anim calcmode="lin" valueType="num">
                                      <p:cBhvr>
                                        <p:cTn id="87" dur="500" fill="hold"/>
                                        <p:tgtEl>
                                          <p:spTgt spid="132">
                                            <p:txEl>
                                              <p:pRg st="5" end="5"/>
                                            </p:txEl>
                                          </p:spTgt>
                                        </p:tgtEl>
                                        <p:attrNameLst>
                                          <p:attrName>ppt_x</p:attrName>
                                        </p:attrNameLst>
                                      </p:cBhvr>
                                      <p:tavLst>
                                        <p:tav tm="0">
                                          <p:val>
                                            <p:strVal val="#ppt_x"/>
                                          </p:val>
                                        </p:tav>
                                        <p:tav tm="100000">
                                          <p:val>
                                            <p:strVal val="#ppt_x"/>
                                          </p:val>
                                        </p:tav>
                                      </p:tavLst>
                                    </p:anim>
                                    <p:anim calcmode="lin" valueType="num">
                                      <p:cBhvr>
                                        <p:cTn id="88" dur="500" fill="hold"/>
                                        <p:tgtEl>
                                          <p:spTgt spid="132">
                                            <p:txEl>
                                              <p:pRg st="5" end="5"/>
                                            </p:txEl>
                                          </p:spTgt>
                                        </p:tgtEl>
                                        <p:attrNameLst>
                                          <p:attrName>ppt_y</p:attrName>
                                        </p:attrNameLst>
                                      </p:cBhvr>
                                      <p:tavLst>
                                        <p:tav tm="0">
                                          <p:val>
                                            <p:strVal val="#ppt_y+.1"/>
                                          </p:val>
                                        </p:tav>
                                        <p:tav tm="100000">
                                          <p:val>
                                            <p:strVal val="#ppt_y"/>
                                          </p:val>
                                        </p:tav>
                                      </p:tavLst>
                                    </p:anim>
                                  </p:childTnLst>
                                </p:cTn>
                              </p:par>
                            </p:childTnLst>
                          </p:cTn>
                        </p:par>
                        <p:par>
                          <p:cTn id="89" fill="hold">
                            <p:stCondLst>
                              <p:cond delay="500"/>
                            </p:stCondLst>
                            <p:childTnLst>
                              <p:par>
                                <p:cTn id="90" presetID="22" presetClass="entr" presetSubtype="1" fill="hold" grpId="0" nodeType="afterEffect">
                                  <p:stCondLst>
                                    <p:cond delay="0"/>
                                  </p:stCondLst>
                                  <p:childTnLst>
                                    <p:set>
                                      <p:cBhvr>
                                        <p:cTn id="91" dur="1" fill="hold">
                                          <p:stCondLst>
                                            <p:cond delay="0"/>
                                          </p:stCondLst>
                                        </p:cTn>
                                        <p:tgtEl>
                                          <p:spTgt spid="135"/>
                                        </p:tgtEl>
                                        <p:attrNameLst>
                                          <p:attrName>style.visibility</p:attrName>
                                        </p:attrNameLst>
                                      </p:cBhvr>
                                      <p:to>
                                        <p:strVal val="visible"/>
                                      </p:to>
                                    </p:set>
                                    <p:animEffect transition="in" filter="wipe(up)">
                                      <p:cBhvr>
                                        <p:cTn id="92"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6" grpId="1" animBg="1"/>
      <p:bldP spid="68" grpId="0" animBg="1"/>
      <p:bldP spid="68" grpId="1" animBg="1"/>
      <p:bldP spid="129" grpId="0"/>
      <p:bldP spid="134" grpId="0" animBg="1"/>
      <p:bldP spid="67" grpId="0" animBg="1"/>
      <p:bldP spid="67" grpId="1" animBg="1"/>
      <p:bldP spid="131" grpId="0" animBg="1"/>
      <p:bldP spid="135" grpId="0" animBg="1"/>
      <p:bldP spid="130" grpId="0" animBg="1"/>
      <p:bldP spid="130" grpId="1" animBg="1"/>
      <p:bldP spid="133" grpId="0" animBg="1"/>
      <p:bldP spid="133"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p:txBody>
          <a:bodyPr>
            <a:normAutofit/>
          </a:bodyPr>
          <a:lstStyle/>
          <a:p>
            <a:r>
              <a:rPr lang="en-US"/>
              <a:t>Summary of Structured Overlays</a:t>
            </a:r>
          </a:p>
        </p:txBody>
      </p:sp>
      <p:sp>
        <p:nvSpPr>
          <p:cNvPr id="412675" name="Rectangle 3"/>
          <p:cNvSpPr>
            <a:spLocks noGrp="1" noChangeArrowheads="1"/>
          </p:cNvSpPr>
          <p:nvPr>
            <p:ph idx="1"/>
          </p:nvPr>
        </p:nvSpPr>
        <p:spPr/>
        <p:txBody>
          <a:bodyPr/>
          <a:lstStyle/>
          <a:p>
            <a:r>
              <a:rPr lang="en-US"/>
              <a:t>A namespace</a:t>
            </a:r>
          </a:p>
          <a:p>
            <a:pPr lvl="1"/>
            <a:r>
              <a:rPr lang="en-US"/>
              <a:t>For most, this is a linear range from 0 to 2</a:t>
            </a:r>
            <a:r>
              <a:rPr lang="en-US" baseline="30000"/>
              <a:t>160</a:t>
            </a:r>
            <a:endParaRPr lang="en-US"/>
          </a:p>
          <a:p>
            <a:r>
              <a:rPr lang="en-US"/>
              <a:t>A mapping from key to node</a:t>
            </a:r>
          </a:p>
          <a:p>
            <a:pPr lvl="1"/>
            <a:r>
              <a:rPr lang="en-US"/>
              <a:t>Chord: keys between node X and its predecessor belong to X</a:t>
            </a:r>
          </a:p>
          <a:p>
            <a:pPr lvl="1"/>
            <a:r>
              <a:rPr lang="en-US"/>
              <a:t>Pastry/Chimera: keys belong to node w/ closest identifier</a:t>
            </a:r>
          </a:p>
          <a:p>
            <a:pPr lvl="1"/>
            <a:r>
              <a:rPr lang="en-US"/>
              <a:t>CAN: well defined N-dimensional space for each node</a:t>
            </a:r>
            <a:endParaRPr lang="en-US" dirty="0"/>
          </a:p>
        </p:txBody>
      </p:sp>
      <p:sp>
        <p:nvSpPr>
          <p:cNvPr id="4"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61</a:t>
            </a:fld>
            <a:endParaRPr lang="en-US" dirty="0"/>
          </a:p>
        </p:txBody>
      </p:sp>
    </p:spTree>
    <p:extLst>
      <p:ext uri="{BB962C8B-B14F-4D97-AF65-F5344CB8AC3E}">
        <p14:creationId xmlns:p14="http://schemas.microsoft.com/office/powerpoint/2010/main" val="16635088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a:xfrm>
            <a:off x="203200" y="228600"/>
            <a:ext cx="11785600" cy="990600"/>
          </a:xfrm>
        </p:spPr>
        <p:txBody>
          <a:bodyPr>
            <a:normAutofit/>
          </a:bodyPr>
          <a:lstStyle/>
          <a:p>
            <a:r>
              <a:rPr lang="en-US" dirty="0"/>
              <a:t>Summary, Continued</a:t>
            </a:r>
          </a:p>
        </p:txBody>
      </p:sp>
      <p:sp>
        <p:nvSpPr>
          <p:cNvPr id="4" name="Slide Number Placeholder 2"/>
          <p:cNvSpPr>
            <a:spLocks noGrp="1"/>
          </p:cNvSpPr>
          <p:nvPr>
            <p:ph type="sldNum" sz="quarter" idx="12"/>
          </p:nvPr>
        </p:nvSpPr>
        <p:spPr>
          <a:xfrm>
            <a:off x="0" y="1256270"/>
            <a:ext cx="711200" cy="304800"/>
          </a:xfrm>
        </p:spPr>
        <p:txBody>
          <a:bodyPr>
            <a:normAutofit fontScale="92500" lnSpcReduction="20000"/>
          </a:bodyPr>
          <a:lstStyle/>
          <a:p>
            <a:fld id="{283B9EA5-CE9A-4950-A80C-5ADF06B45BB8}" type="slidenum">
              <a:rPr lang="en-US" smtClean="0"/>
              <a:pPr/>
              <a:t>62</a:t>
            </a:fld>
            <a:endParaRPr lang="en-US" dirty="0"/>
          </a:p>
        </p:txBody>
      </p:sp>
      <p:sp>
        <p:nvSpPr>
          <p:cNvPr id="413699" name="Rectangle 3"/>
          <p:cNvSpPr>
            <a:spLocks noGrp="1" noChangeArrowheads="1"/>
          </p:cNvSpPr>
          <p:nvPr>
            <p:ph sz="quarter" idx="1"/>
          </p:nvPr>
        </p:nvSpPr>
        <p:spPr>
          <a:xfrm>
            <a:off x="203200" y="1600200"/>
            <a:ext cx="11785600" cy="5105400"/>
          </a:xfrm>
        </p:spPr>
        <p:txBody>
          <a:bodyPr>
            <a:normAutofit/>
          </a:bodyPr>
          <a:lstStyle/>
          <a:p>
            <a:r>
              <a:rPr lang="en-US" dirty="0"/>
              <a:t>A routing algorithm</a:t>
            </a:r>
          </a:p>
          <a:p>
            <a:pPr lvl="1"/>
            <a:r>
              <a:rPr lang="en-US" dirty="0"/>
              <a:t>Numeric (Chord), prefix-based (Tapestry/Pastry/Chimera), hypercube (CAN)</a:t>
            </a:r>
          </a:p>
          <a:p>
            <a:pPr lvl="1"/>
            <a:r>
              <a:rPr lang="en-US" dirty="0"/>
              <a:t>Routing state</a:t>
            </a:r>
          </a:p>
          <a:p>
            <a:pPr lvl="1"/>
            <a:r>
              <a:rPr lang="en-US" dirty="0"/>
              <a:t>Routing performance</a:t>
            </a:r>
          </a:p>
          <a:p>
            <a:r>
              <a:rPr lang="en-US" dirty="0"/>
              <a:t>Routing state: how much info kept per node</a:t>
            </a:r>
          </a:p>
          <a:p>
            <a:pPr lvl="1"/>
            <a:r>
              <a:rPr lang="en-US" dirty="0"/>
              <a:t>Chord:  Log2N pointers</a:t>
            </a:r>
            <a:br>
              <a:rPr lang="en-US" dirty="0"/>
            </a:br>
            <a:r>
              <a:rPr lang="en-US" dirty="0" err="1"/>
              <a:t>ith</a:t>
            </a:r>
            <a:r>
              <a:rPr lang="en-US" dirty="0"/>
              <a:t> pointer points to </a:t>
            </a:r>
            <a:r>
              <a:rPr lang="en-US" dirty="0" err="1"/>
              <a:t>MyID</a:t>
            </a:r>
            <a:r>
              <a:rPr lang="en-US" dirty="0"/>
              <a:t>+ ( N * (0.5)i )</a:t>
            </a:r>
          </a:p>
          <a:p>
            <a:pPr lvl="1"/>
            <a:r>
              <a:rPr lang="en-US" dirty="0"/>
              <a:t>Tapestry/Pastry/Chimera:  </a:t>
            </a:r>
            <a:r>
              <a:rPr lang="en-US" dirty="0" err="1"/>
              <a:t>b</a:t>
            </a:r>
            <a:r>
              <a:rPr lang="en-US" dirty="0"/>
              <a:t> * </a:t>
            </a:r>
            <a:r>
              <a:rPr lang="en-US" dirty="0" err="1"/>
              <a:t>LogbN</a:t>
            </a:r>
            <a:br>
              <a:rPr lang="en-US" dirty="0"/>
            </a:br>
            <a:r>
              <a:rPr lang="en-US" dirty="0" err="1"/>
              <a:t>ith</a:t>
            </a:r>
            <a:r>
              <a:rPr lang="en-US" dirty="0"/>
              <a:t> column specifies nodes that match </a:t>
            </a:r>
            <a:r>
              <a:rPr lang="en-US" dirty="0" err="1"/>
              <a:t>i</a:t>
            </a:r>
            <a:r>
              <a:rPr lang="en-US" dirty="0"/>
              <a:t> digit prefix, but differ on (i+1)th digit</a:t>
            </a:r>
          </a:p>
          <a:p>
            <a:pPr lvl="1"/>
            <a:r>
              <a:rPr lang="en-US" dirty="0"/>
              <a:t>CAN: 2*</a:t>
            </a:r>
            <a:r>
              <a:rPr lang="en-US" dirty="0" err="1"/>
              <a:t>d</a:t>
            </a:r>
            <a:r>
              <a:rPr lang="en-US" dirty="0"/>
              <a:t> neighbors for </a:t>
            </a:r>
            <a:r>
              <a:rPr lang="en-US" dirty="0" err="1"/>
              <a:t>d</a:t>
            </a:r>
            <a:r>
              <a:rPr lang="en-US" dirty="0"/>
              <a:t> dimensions</a:t>
            </a:r>
          </a:p>
        </p:txBody>
      </p:sp>
    </p:spTree>
    <p:extLst>
      <p:ext uri="{BB962C8B-B14F-4D97-AF65-F5344CB8AC3E}">
        <p14:creationId xmlns:p14="http://schemas.microsoft.com/office/powerpoint/2010/main" val="24394635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228600"/>
            <a:ext cx="11785600" cy="990600"/>
          </a:xfrm>
        </p:spPr>
        <p:txBody>
          <a:bodyPr>
            <a:normAutofit/>
          </a:bodyPr>
          <a:lstStyle/>
          <a:p>
            <a:r>
              <a:rPr lang="en-US" dirty="0"/>
              <a:t>Structured Overlay Advantages</a:t>
            </a:r>
          </a:p>
        </p:txBody>
      </p:sp>
      <p:sp>
        <p:nvSpPr>
          <p:cNvPr id="3" name="Slide Number Placeholder 2"/>
          <p:cNvSpPr>
            <a:spLocks noGrp="1"/>
          </p:cNvSpPr>
          <p:nvPr>
            <p:ph type="sldNum" sz="quarter" idx="12"/>
          </p:nvPr>
        </p:nvSpPr>
        <p:spPr>
          <a:xfrm>
            <a:off x="0" y="1256270"/>
            <a:ext cx="711200" cy="304800"/>
          </a:xfrm>
        </p:spPr>
        <p:txBody>
          <a:bodyPr>
            <a:normAutofit fontScale="92500" lnSpcReduction="20000"/>
          </a:bodyPr>
          <a:lstStyle/>
          <a:p>
            <a:fld id="{283B9EA5-CE9A-4950-A80C-5ADF06B45BB8}" type="slidenum">
              <a:rPr lang="en-US" smtClean="0"/>
              <a:pPr/>
              <a:t>63</a:t>
            </a:fld>
            <a:endParaRPr lang="en-US" dirty="0"/>
          </a:p>
        </p:txBody>
      </p:sp>
      <p:sp>
        <p:nvSpPr>
          <p:cNvPr id="4" name="Content Placeholder 3"/>
          <p:cNvSpPr>
            <a:spLocks noGrp="1"/>
          </p:cNvSpPr>
          <p:nvPr>
            <p:ph sz="quarter" idx="1"/>
          </p:nvPr>
        </p:nvSpPr>
        <p:spPr>
          <a:xfrm>
            <a:off x="203200" y="1600200"/>
            <a:ext cx="11785600" cy="5105400"/>
          </a:xfrm>
        </p:spPr>
        <p:txBody>
          <a:bodyPr/>
          <a:lstStyle/>
          <a:p>
            <a:r>
              <a:rPr lang="en-US" dirty="0"/>
              <a:t>High level advantages</a:t>
            </a:r>
          </a:p>
          <a:p>
            <a:pPr lvl="1"/>
            <a:r>
              <a:rPr lang="en-US" dirty="0"/>
              <a:t>Complete decentralized</a:t>
            </a:r>
          </a:p>
          <a:p>
            <a:pPr lvl="1"/>
            <a:r>
              <a:rPr lang="en-US" dirty="0"/>
              <a:t>Self-organizing</a:t>
            </a:r>
          </a:p>
          <a:p>
            <a:pPr lvl="1"/>
            <a:r>
              <a:rPr lang="en-US" dirty="0"/>
              <a:t>Scalable</a:t>
            </a:r>
          </a:p>
          <a:p>
            <a:pPr lvl="1"/>
            <a:r>
              <a:rPr lang="en-US" dirty="0"/>
              <a:t>Robust</a:t>
            </a:r>
          </a:p>
          <a:p>
            <a:r>
              <a:rPr lang="en-US" dirty="0"/>
              <a:t>Advantages of P2P architecture</a:t>
            </a:r>
          </a:p>
          <a:p>
            <a:pPr lvl="1"/>
            <a:r>
              <a:rPr lang="en-US" dirty="0"/>
              <a:t>Leverage pooled resources</a:t>
            </a:r>
          </a:p>
          <a:p>
            <a:pPr lvl="2"/>
            <a:r>
              <a:rPr lang="en-US" dirty="0"/>
              <a:t>Storage, bandwidth, CPU, etc.</a:t>
            </a:r>
          </a:p>
          <a:p>
            <a:pPr lvl="1"/>
            <a:r>
              <a:rPr lang="en-US" dirty="0"/>
              <a:t>Leverage resource diversity</a:t>
            </a:r>
          </a:p>
          <a:p>
            <a:pPr lvl="2"/>
            <a:r>
              <a:rPr lang="en-US" dirty="0" err="1"/>
              <a:t>Geolocation</a:t>
            </a:r>
            <a:r>
              <a:rPr lang="en-US" dirty="0"/>
              <a:t>, ownership, etc.</a:t>
            </a:r>
          </a:p>
        </p:txBody>
      </p:sp>
    </p:spTree>
    <p:extLst>
      <p:ext uri="{BB962C8B-B14F-4D97-AF65-F5344CB8AC3E}">
        <p14:creationId xmlns:p14="http://schemas.microsoft.com/office/powerpoint/2010/main" val="8759172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normAutofit/>
          </a:bodyPr>
          <a:lstStyle/>
          <a:p>
            <a:r>
              <a:rPr lang="en-US" dirty="0"/>
              <a:t>Structured P2P Applications</a:t>
            </a:r>
            <a:endParaRPr lang="en-US" sz="2800" dirty="0"/>
          </a:p>
        </p:txBody>
      </p:sp>
      <p:sp>
        <p:nvSpPr>
          <p:cNvPr id="97283" name="Rectangle 3"/>
          <p:cNvSpPr>
            <a:spLocks noGrp="1" noChangeArrowheads="1"/>
          </p:cNvSpPr>
          <p:nvPr>
            <p:ph idx="1"/>
          </p:nvPr>
        </p:nvSpPr>
        <p:spPr/>
        <p:txBody>
          <a:bodyPr>
            <a:normAutofit/>
          </a:bodyPr>
          <a:lstStyle/>
          <a:p>
            <a:r>
              <a:rPr lang="en-US" dirty="0"/>
              <a:t>Reliable distributed storage</a:t>
            </a:r>
          </a:p>
          <a:p>
            <a:pPr lvl="1"/>
            <a:r>
              <a:rPr lang="en-US" dirty="0">
                <a:solidFill>
                  <a:schemeClr val="tx1"/>
                </a:solidFill>
              </a:rPr>
              <a:t>OceanStore, FAST’03</a:t>
            </a:r>
          </a:p>
          <a:p>
            <a:pPr lvl="1"/>
            <a:r>
              <a:rPr lang="en-US" dirty="0"/>
              <a:t>Mnemosyne, IPTPS’02</a:t>
            </a:r>
          </a:p>
          <a:p>
            <a:r>
              <a:rPr lang="en-US" dirty="0"/>
              <a:t>Resilient anonymous communication</a:t>
            </a:r>
          </a:p>
          <a:p>
            <a:pPr lvl="1"/>
            <a:r>
              <a:rPr lang="en-US" dirty="0"/>
              <a:t>Cashmere, NSDI’05</a:t>
            </a:r>
          </a:p>
          <a:p>
            <a:r>
              <a:rPr lang="en-US" dirty="0"/>
              <a:t>Consistent state management</a:t>
            </a:r>
          </a:p>
          <a:p>
            <a:pPr lvl="1"/>
            <a:r>
              <a:rPr lang="en-US" dirty="0">
                <a:solidFill>
                  <a:schemeClr val="accent1"/>
                </a:solidFill>
              </a:rPr>
              <a:t>Dynamo</a:t>
            </a:r>
            <a:r>
              <a:rPr lang="en-US" dirty="0"/>
              <a:t>, SOSP’07</a:t>
            </a:r>
          </a:p>
          <a:p>
            <a:r>
              <a:rPr lang="en-US" dirty="0"/>
              <a:t>Many, many others</a:t>
            </a:r>
          </a:p>
          <a:p>
            <a:pPr lvl="1"/>
            <a:r>
              <a:rPr lang="en-US" dirty="0"/>
              <a:t>Multicast, spam filtering, reliable routing, email services, even distributed </a:t>
            </a:r>
            <a:r>
              <a:rPr lang="en-US" dirty="0" err="1"/>
              <a:t>mutexes</a:t>
            </a:r>
            <a:r>
              <a:rPr lang="en-US" dirty="0"/>
              <a:t>!</a:t>
            </a:r>
          </a:p>
        </p:txBody>
      </p:sp>
      <p:sp>
        <p:nvSpPr>
          <p:cNvPr id="4"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64</a:t>
            </a:fld>
            <a:endParaRPr lang="en-US" dirty="0"/>
          </a:p>
        </p:txBody>
      </p:sp>
    </p:spTree>
    <p:extLst>
      <p:ext uri="{BB962C8B-B14F-4D97-AF65-F5344CB8AC3E}">
        <p14:creationId xmlns:p14="http://schemas.microsoft.com/office/powerpoint/2010/main" val="36533400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25"/>
          <p:cNvSpPr>
            <a:spLocks noGrp="1" noChangeArrowheads="1"/>
          </p:cNvSpPr>
          <p:nvPr>
            <p:ph type="title"/>
          </p:nvPr>
        </p:nvSpPr>
        <p:spPr>
          <a:xfrm>
            <a:off x="1981200" y="152400"/>
            <a:ext cx="8001000" cy="685800"/>
          </a:xfrm>
        </p:spPr>
        <p:txBody>
          <a:bodyPr>
            <a:normAutofit fontScale="90000"/>
          </a:bodyPr>
          <a:lstStyle/>
          <a:p>
            <a:pPr eaLnBrk="1" hangingPunct="1"/>
            <a:r>
              <a:rPr lang="en-US">
                <a:latin typeface="Arial" charset="0"/>
                <a:cs typeface="Arial" charset="0"/>
              </a:rPr>
              <a:t>Structure of P2P File Sharing Systems</a:t>
            </a:r>
          </a:p>
        </p:txBody>
      </p:sp>
      <p:sp>
        <p:nvSpPr>
          <p:cNvPr id="26630" name="Text Box 3"/>
          <p:cNvSpPr txBox="1">
            <a:spLocks noChangeArrowheads="1"/>
          </p:cNvSpPr>
          <p:nvPr/>
        </p:nvSpPr>
        <p:spPr bwMode="auto">
          <a:xfrm>
            <a:off x="3124200" y="2819401"/>
            <a:ext cx="6019800" cy="466725"/>
          </a:xfrm>
          <a:prstGeom prst="rect">
            <a:avLst/>
          </a:prstGeom>
          <a:solidFill>
            <a:srgbClr val="99FFCC"/>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eaLnBrk="1" hangingPunct="1">
              <a:spcBef>
                <a:spcPct val="50000"/>
              </a:spcBef>
            </a:pPr>
            <a:r>
              <a:rPr lang="en-US" b="0"/>
              <a:t>Distributed hash table</a:t>
            </a:r>
          </a:p>
        </p:txBody>
      </p:sp>
      <p:sp>
        <p:nvSpPr>
          <p:cNvPr id="26631" name="Text Box 4"/>
          <p:cNvSpPr txBox="1">
            <a:spLocks noChangeArrowheads="1"/>
          </p:cNvSpPr>
          <p:nvPr/>
        </p:nvSpPr>
        <p:spPr bwMode="auto">
          <a:xfrm>
            <a:off x="3124200" y="1600201"/>
            <a:ext cx="6019800" cy="466725"/>
          </a:xfrm>
          <a:prstGeom prst="rect">
            <a:avLst/>
          </a:prstGeom>
          <a:solidFill>
            <a:srgbClr val="FFFF99"/>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eaLnBrk="1" hangingPunct="1">
              <a:spcBef>
                <a:spcPct val="50000"/>
              </a:spcBef>
            </a:pPr>
            <a:r>
              <a:rPr lang="en-US" b="0"/>
              <a:t>Distributed application</a:t>
            </a:r>
          </a:p>
        </p:txBody>
      </p:sp>
      <p:sp>
        <p:nvSpPr>
          <p:cNvPr id="26632" name="Line 5"/>
          <p:cNvSpPr>
            <a:spLocks noChangeShapeType="1"/>
          </p:cNvSpPr>
          <p:nvPr/>
        </p:nvSpPr>
        <p:spPr bwMode="auto">
          <a:xfrm>
            <a:off x="4114800" y="2057400"/>
            <a:ext cx="0" cy="736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26633" name="Line 6"/>
          <p:cNvSpPr>
            <a:spLocks noChangeShapeType="1"/>
          </p:cNvSpPr>
          <p:nvPr/>
        </p:nvSpPr>
        <p:spPr bwMode="auto">
          <a:xfrm>
            <a:off x="7391400" y="20574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26634" name="Text Box 7"/>
          <p:cNvSpPr txBox="1">
            <a:spLocks noChangeArrowheads="1"/>
          </p:cNvSpPr>
          <p:nvPr/>
        </p:nvSpPr>
        <p:spPr bwMode="auto">
          <a:xfrm>
            <a:off x="5334001" y="2232025"/>
            <a:ext cx="210987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2000" b="0"/>
              <a:t>RETRIEVE (key)</a:t>
            </a:r>
          </a:p>
        </p:txBody>
      </p:sp>
      <p:sp>
        <p:nvSpPr>
          <p:cNvPr id="26635" name="Line 8"/>
          <p:cNvSpPr>
            <a:spLocks noChangeShapeType="1"/>
          </p:cNvSpPr>
          <p:nvPr/>
        </p:nvSpPr>
        <p:spPr bwMode="auto">
          <a:xfrm flipV="1">
            <a:off x="7772400" y="20574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26636" name="Text Box 9"/>
          <p:cNvSpPr txBox="1">
            <a:spLocks noChangeArrowheads="1"/>
          </p:cNvSpPr>
          <p:nvPr/>
        </p:nvSpPr>
        <p:spPr bwMode="auto">
          <a:xfrm>
            <a:off x="7848601" y="2216151"/>
            <a:ext cx="6778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2000" b="0"/>
              <a:t>data</a:t>
            </a:r>
          </a:p>
        </p:txBody>
      </p:sp>
      <p:sp>
        <p:nvSpPr>
          <p:cNvPr id="26637" name="Text Box 15"/>
          <p:cNvSpPr txBox="1">
            <a:spLocks noChangeArrowheads="1"/>
          </p:cNvSpPr>
          <p:nvPr/>
        </p:nvSpPr>
        <p:spPr bwMode="auto">
          <a:xfrm>
            <a:off x="2022476" y="2241551"/>
            <a:ext cx="22590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2000" b="0"/>
              <a:t>STORE(key, data)</a:t>
            </a:r>
          </a:p>
        </p:txBody>
      </p:sp>
      <p:sp>
        <p:nvSpPr>
          <p:cNvPr id="26638" name="Text Box 16"/>
          <p:cNvSpPr txBox="1">
            <a:spLocks noChangeArrowheads="1"/>
          </p:cNvSpPr>
          <p:nvPr/>
        </p:nvSpPr>
        <p:spPr bwMode="auto">
          <a:xfrm>
            <a:off x="3124200" y="4097339"/>
            <a:ext cx="6019800" cy="466725"/>
          </a:xfrm>
          <a:prstGeom prst="rect">
            <a:avLst/>
          </a:prstGeom>
          <a:solidFill>
            <a:srgbClr val="FFCC99"/>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eaLnBrk="1" hangingPunct="1">
              <a:spcBef>
                <a:spcPct val="50000"/>
              </a:spcBef>
            </a:pPr>
            <a:r>
              <a:rPr lang="en-US" b="0"/>
              <a:t>Lookup service</a:t>
            </a:r>
          </a:p>
        </p:txBody>
      </p:sp>
      <p:sp>
        <p:nvSpPr>
          <p:cNvPr id="26639" name="Line 17"/>
          <p:cNvSpPr>
            <a:spLocks noChangeShapeType="1"/>
          </p:cNvSpPr>
          <p:nvPr/>
        </p:nvSpPr>
        <p:spPr bwMode="auto">
          <a:xfrm>
            <a:off x="5334000" y="3276600"/>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26640" name="Text Box 18"/>
          <p:cNvSpPr txBox="1">
            <a:spLocks noChangeArrowheads="1"/>
          </p:cNvSpPr>
          <p:nvPr/>
        </p:nvSpPr>
        <p:spPr bwMode="auto">
          <a:xfrm>
            <a:off x="3352801" y="3495676"/>
            <a:ext cx="18065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2000" b="0"/>
              <a:t>LOOKUP(key)</a:t>
            </a:r>
          </a:p>
        </p:txBody>
      </p:sp>
      <p:sp>
        <p:nvSpPr>
          <p:cNvPr id="26641" name="Line 19"/>
          <p:cNvSpPr>
            <a:spLocks noChangeShapeType="1"/>
          </p:cNvSpPr>
          <p:nvPr/>
        </p:nvSpPr>
        <p:spPr bwMode="auto">
          <a:xfrm flipV="1">
            <a:off x="5791200" y="3276600"/>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26642" name="Text Box 20"/>
          <p:cNvSpPr txBox="1">
            <a:spLocks noChangeArrowheads="1"/>
          </p:cNvSpPr>
          <p:nvPr/>
        </p:nvSpPr>
        <p:spPr bwMode="auto">
          <a:xfrm>
            <a:off x="5867400" y="3495676"/>
            <a:ext cx="19494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2000" b="0"/>
              <a:t>host IP address</a:t>
            </a:r>
          </a:p>
        </p:txBody>
      </p:sp>
      <p:pic>
        <p:nvPicPr>
          <p:cNvPr id="26643"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5105400"/>
            <a:ext cx="1352550" cy="93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44"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450" y="5105400"/>
            <a:ext cx="1352550" cy="93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45"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105400"/>
            <a:ext cx="1352550" cy="93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46"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5105400"/>
            <a:ext cx="1352550" cy="93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47" name="Line 30"/>
          <p:cNvSpPr>
            <a:spLocks noChangeShapeType="1"/>
          </p:cNvSpPr>
          <p:nvPr/>
        </p:nvSpPr>
        <p:spPr bwMode="auto">
          <a:xfrm flipV="1">
            <a:off x="3505200" y="45720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26648" name="Line 31"/>
          <p:cNvSpPr>
            <a:spLocks noChangeShapeType="1"/>
          </p:cNvSpPr>
          <p:nvPr/>
        </p:nvSpPr>
        <p:spPr bwMode="auto">
          <a:xfrm flipV="1">
            <a:off x="5334000" y="45720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26649" name="Line 32"/>
          <p:cNvSpPr>
            <a:spLocks noChangeShapeType="1"/>
          </p:cNvSpPr>
          <p:nvPr/>
        </p:nvSpPr>
        <p:spPr bwMode="auto">
          <a:xfrm flipV="1">
            <a:off x="7010400" y="45720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26650" name="Line 33"/>
          <p:cNvSpPr>
            <a:spLocks noChangeShapeType="1"/>
          </p:cNvSpPr>
          <p:nvPr/>
        </p:nvSpPr>
        <p:spPr bwMode="auto">
          <a:xfrm flipV="1">
            <a:off x="8763000" y="45720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Introduction</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65</a:t>
            </a:fld>
            <a:endParaRPr lang="en-US"/>
          </a:p>
        </p:txBody>
      </p:sp>
    </p:spTree>
    <p:extLst>
      <p:ext uri="{BB962C8B-B14F-4D97-AF65-F5344CB8AC3E}">
        <p14:creationId xmlns:p14="http://schemas.microsoft.com/office/powerpoint/2010/main" val="18727723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3"/>
          <p:cNvSpPr>
            <a:spLocks noGrp="1" noChangeArrowheads="1"/>
          </p:cNvSpPr>
          <p:nvPr>
            <p:ph type="title"/>
          </p:nvPr>
        </p:nvSpPr>
        <p:spPr/>
        <p:txBody>
          <a:bodyPr/>
          <a:lstStyle/>
          <a:p>
            <a:r>
              <a:rPr lang="en-US"/>
              <a:t>Structure of P2P Multicast Systems</a:t>
            </a:r>
          </a:p>
        </p:txBody>
      </p:sp>
      <p:sp>
        <p:nvSpPr>
          <p:cNvPr id="28675" name="Rectangle 4"/>
          <p:cNvSpPr>
            <a:spLocks noGrp="1" noChangeArrowheads="1"/>
          </p:cNvSpPr>
          <p:nvPr>
            <p:ph sz="quarter" idx="1"/>
          </p:nvPr>
        </p:nvSpPr>
        <p:spPr>
          <a:xfrm>
            <a:off x="609600" y="1463040"/>
            <a:ext cx="6096000" cy="4937760"/>
          </a:xfrm>
        </p:spPr>
        <p:txBody>
          <a:bodyPr/>
          <a:lstStyle/>
          <a:p>
            <a:r>
              <a:rPr lang="en-US" dirty="0"/>
              <a:t>Extend network functionality by providing multicast services</a:t>
            </a:r>
          </a:p>
          <a:p>
            <a:r>
              <a:rPr lang="en-US" dirty="0"/>
              <a:t>Usually build a multicast tree that dynamically adapts to improve suboptimal overlay meshes.</a:t>
            </a:r>
          </a:p>
          <a:p>
            <a:r>
              <a:rPr lang="en-US" dirty="0"/>
              <a:t>Overlay is unstructured and optimizations are done by using measurement-based heuristics</a:t>
            </a:r>
          </a:p>
          <a:p>
            <a:r>
              <a:rPr lang="en-US" dirty="0"/>
              <a:t>ESM, Nice, Overcast, ALMI</a:t>
            </a:r>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66</a:t>
            </a:fld>
            <a:endParaRPr lang="en-US"/>
          </a:p>
        </p:txBody>
      </p:sp>
      <p:pic>
        <p:nvPicPr>
          <p:cNvPr id="28679" name="Picture 2" descr="overlay_no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828801"/>
            <a:ext cx="3048000" cy="300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095436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Structured vs. Unstructured P2P</a:t>
            </a:r>
          </a:p>
        </p:txBody>
      </p:sp>
      <p:sp>
        <p:nvSpPr>
          <p:cNvPr id="30723" name="Rectangle 3"/>
          <p:cNvSpPr>
            <a:spLocks noGrp="1" noChangeArrowheads="1"/>
          </p:cNvSpPr>
          <p:nvPr>
            <p:ph idx="1"/>
          </p:nvPr>
        </p:nvSpPr>
        <p:spPr/>
        <p:txBody>
          <a:bodyPr/>
          <a:lstStyle/>
          <a:p>
            <a:r>
              <a:rPr lang="en-US"/>
              <a:t>Many file sharing P2P systems are structured: </a:t>
            </a:r>
          </a:p>
          <a:p>
            <a:pPr lvl="1"/>
            <a:r>
              <a:rPr lang="en-US"/>
              <a:t>A small subset of nodes meeting presubscribed conditions are eligible to become neighbors</a:t>
            </a:r>
          </a:p>
          <a:p>
            <a:pPr lvl="1"/>
            <a:r>
              <a:rPr lang="en-US"/>
              <a:t>The goal here is to bound the cost of locating objects and the number of network hops</a:t>
            </a:r>
          </a:p>
          <a:p>
            <a:r>
              <a:rPr lang="en-US"/>
              <a:t>Many multicast/broadcast P2P systems are not structured: </a:t>
            </a:r>
          </a:p>
          <a:p>
            <a:pPr lvl="1"/>
            <a:r>
              <a:rPr lang="en-US"/>
              <a:t>The goal here is maximizing performance in terms of throughput and latency</a:t>
            </a:r>
          </a:p>
          <a:p>
            <a:endParaRPr lang="en-US"/>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67</a:t>
            </a:fld>
            <a:endParaRPr lang="en-US"/>
          </a:p>
        </p:txBody>
      </p:sp>
    </p:spTree>
    <p:extLst>
      <p:ext uri="{BB962C8B-B14F-4D97-AF65-F5344CB8AC3E}">
        <p14:creationId xmlns:p14="http://schemas.microsoft.com/office/powerpoint/2010/main" val="466882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dirty="0">
                <a:cs typeface="Arial" charset="0"/>
              </a:rPr>
              <a:t>Why Lookup Services</a:t>
            </a:r>
          </a:p>
        </p:txBody>
      </p:sp>
      <p:sp>
        <p:nvSpPr>
          <p:cNvPr id="4" name="Content Placeholder 3">
            <a:extLst>
              <a:ext uri="{FF2B5EF4-FFF2-40B4-BE49-F238E27FC236}">
                <a16:creationId xmlns:a16="http://schemas.microsoft.com/office/drawing/2014/main" id="{17C49D13-F866-B66C-F082-96A74A6D6708}"/>
              </a:ext>
            </a:extLst>
          </p:cNvPr>
          <p:cNvSpPr>
            <a:spLocks noGrp="1"/>
          </p:cNvSpPr>
          <p:nvPr>
            <p:ph sz="quarter" idx="1"/>
          </p:nvPr>
        </p:nvSpPr>
        <p:spPr/>
        <p:txBody>
          <a:bodyPr/>
          <a:lstStyle/>
          <a:p>
            <a:endParaRPr lang="en-US" dirty="0"/>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Introduction</a:t>
            </a:r>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68</a:t>
            </a:fld>
            <a:endParaRPr lang="en-US"/>
          </a:p>
        </p:txBody>
      </p:sp>
      <p:grpSp>
        <p:nvGrpSpPr>
          <p:cNvPr id="34822" name="Group 19"/>
          <p:cNvGrpSpPr>
            <a:grpSpLocks/>
          </p:cNvGrpSpPr>
          <p:nvPr/>
        </p:nvGrpSpPr>
        <p:grpSpPr bwMode="auto">
          <a:xfrm>
            <a:off x="4191002" y="2789456"/>
            <a:ext cx="2404199" cy="2024241"/>
            <a:chOff x="1920" y="2181"/>
            <a:chExt cx="1022" cy="919"/>
          </a:xfrm>
        </p:grpSpPr>
        <p:sp>
          <p:nvSpPr>
            <p:cNvPr id="34843" name="Oval 20"/>
            <p:cNvSpPr>
              <a:spLocks noChangeArrowheads="1"/>
            </p:cNvSpPr>
            <p:nvPr/>
          </p:nvSpPr>
          <p:spPr bwMode="auto">
            <a:xfrm>
              <a:off x="2112" y="2373"/>
              <a:ext cx="110" cy="295"/>
            </a:xfrm>
            <a:prstGeom prst="ellipse">
              <a:avLst/>
            </a:prstGeom>
            <a:solidFill>
              <a:srgbClr val="99FFCC"/>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spAutoFit/>
            </a:bodyPr>
            <a:lstStyle/>
            <a:p>
              <a:endParaRPr lang="en-US"/>
            </a:p>
          </p:txBody>
        </p:sp>
        <p:sp>
          <p:nvSpPr>
            <p:cNvPr id="34844" name="Oval 21"/>
            <p:cNvSpPr>
              <a:spLocks noChangeArrowheads="1"/>
            </p:cNvSpPr>
            <p:nvPr/>
          </p:nvSpPr>
          <p:spPr bwMode="auto">
            <a:xfrm>
              <a:off x="2352" y="2181"/>
              <a:ext cx="110" cy="295"/>
            </a:xfrm>
            <a:prstGeom prst="ellipse">
              <a:avLst/>
            </a:prstGeom>
            <a:solidFill>
              <a:srgbClr val="99FFCC"/>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spAutoFit/>
            </a:bodyPr>
            <a:lstStyle/>
            <a:p>
              <a:endParaRPr lang="en-US"/>
            </a:p>
          </p:txBody>
        </p:sp>
        <p:sp>
          <p:nvSpPr>
            <p:cNvPr id="34845" name="Oval 22"/>
            <p:cNvSpPr>
              <a:spLocks noChangeArrowheads="1"/>
            </p:cNvSpPr>
            <p:nvPr/>
          </p:nvSpPr>
          <p:spPr bwMode="auto">
            <a:xfrm>
              <a:off x="2640" y="2325"/>
              <a:ext cx="110" cy="295"/>
            </a:xfrm>
            <a:prstGeom prst="ellipse">
              <a:avLst/>
            </a:prstGeom>
            <a:solidFill>
              <a:srgbClr val="99FFCC"/>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spAutoFit/>
            </a:bodyPr>
            <a:lstStyle/>
            <a:p>
              <a:endParaRPr lang="en-US"/>
            </a:p>
          </p:txBody>
        </p:sp>
        <p:sp>
          <p:nvSpPr>
            <p:cNvPr id="34846" name="Oval 23"/>
            <p:cNvSpPr>
              <a:spLocks noChangeArrowheads="1"/>
            </p:cNvSpPr>
            <p:nvPr/>
          </p:nvSpPr>
          <p:spPr bwMode="auto">
            <a:xfrm>
              <a:off x="2736" y="2469"/>
              <a:ext cx="110" cy="295"/>
            </a:xfrm>
            <a:prstGeom prst="ellipse">
              <a:avLst/>
            </a:prstGeom>
            <a:solidFill>
              <a:srgbClr val="99FFCC"/>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spAutoFit/>
            </a:bodyPr>
            <a:lstStyle/>
            <a:p>
              <a:endParaRPr lang="en-US"/>
            </a:p>
          </p:txBody>
        </p:sp>
        <p:sp>
          <p:nvSpPr>
            <p:cNvPr id="34847" name="Oval 24"/>
            <p:cNvSpPr>
              <a:spLocks noChangeArrowheads="1"/>
            </p:cNvSpPr>
            <p:nvPr/>
          </p:nvSpPr>
          <p:spPr bwMode="auto">
            <a:xfrm>
              <a:off x="2832" y="2469"/>
              <a:ext cx="110" cy="295"/>
            </a:xfrm>
            <a:prstGeom prst="ellipse">
              <a:avLst/>
            </a:prstGeom>
            <a:solidFill>
              <a:srgbClr val="99FFCC"/>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spAutoFit/>
            </a:bodyPr>
            <a:lstStyle/>
            <a:p>
              <a:endParaRPr lang="en-US"/>
            </a:p>
          </p:txBody>
        </p:sp>
        <p:sp>
          <p:nvSpPr>
            <p:cNvPr id="34848" name="Oval 25"/>
            <p:cNvSpPr>
              <a:spLocks noChangeArrowheads="1"/>
            </p:cNvSpPr>
            <p:nvPr/>
          </p:nvSpPr>
          <p:spPr bwMode="auto">
            <a:xfrm>
              <a:off x="2736" y="2661"/>
              <a:ext cx="110" cy="295"/>
            </a:xfrm>
            <a:prstGeom prst="ellipse">
              <a:avLst/>
            </a:prstGeom>
            <a:solidFill>
              <a:srgbClr val="99FFCC"/>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spAutoFit/>
            </a:bodyPr>
            <a:lstStyle/>
            <a:p>
              <a:endParaRPr lang="en-US"/>
            </a:p>
          </p:txBody>
        </p:sp>
        <p:sp>
          <p:nvSpPr>
            <p:cNvPr id="34849" name="Oval 26"/>
            <p:cNvSpPr>
              <a:spLocks noChangeArrowheads="1"/>
            </p:cNvSpPr>
            <p:nvPr/>
          </p:nvSpPr>
          <p:spPr bwMode="auto">
            <a:xfrm>
              <a:off x="2400" y="2805"/>
              <a:ext cx="110" cy="295"/>
            </a:xfrm>
            <a:prstGeom prst="ellipse">
              <a:avLst/>
            </a:prstGeom>
            <a:solidFill>
              <a:srgbClr val="99FFCC"/>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spAutoFit/>
            </a:bodyPr>
            <a:lstStyle/>
            <a:p>
              <a:endParaRPr lang="en-US"/>
            </a:p>
          </p:txBody>
        </p:sp>
        <p:sp>
          <p:nvSpPr>
            <p:cNvPr id="34850" name="Oval 27"/>
            <p:cNvSpPr>
              <a:spLocks noChangeArrowheads="1"/>
            </p:cNvSpPr>
            <p:nvPr/>
          </p:nvSpPr>
          <p:spPr bwMode="auto">
            <a:xfrm>
              <a:off x="1920" y="2469"/>
              <a:ext cx="110" cy="295"/>
            </a:xfrm>
            <a:prstGeom prst="ellipse">
              <a:avLst/>
            </a:prstGeom>
            <a:solidFill>
              <a:srgbClr val="99FFCC"/>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spAutoFit/>
            </a:bodyPr>
            <a:lstStyle/>
            <a:p>
              <a:endParaRPr lang="en-US"/>
            </a:p>
          </p:txBody>
        </p:sp>
        <p:sp>
          <p:nvSpPr>
            <p:cNvPr id="34851" name="Oval 28"/>
            <p:cNvSpPr>
              <a:spLocks noChangeArrowheads="1"/>
            </p:cNvSpPr>
            <p:nvPr/>
          </p:nvSpPr>
          <p:spPr bwMode="auto">
            <a:xfrm>
              <a:off x="2352" y="2517"/>
              <a:ext cx="110" cy="295"/>
            </a:xfrm>
            <a:prstGeom prst="ellipse">
              <a:avLst/>
            </a:prstGeom>
            <a:solidFill>
              <a:srgbClr val="99FFCC"/>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spAutoFit/>
            </a:bodyPr>
            <a:lstStyle/>
            <a:p>
              <a:endParaRPr lang="en-US"/>
            </a:p>
          </p:txBody>
        </p:sp>
        <p:sp>
          <p:nvSpPr>
            <p:cNvPr id="34852" name="Oval 29"/>
            <p:cNvSpPr>
              <a:spLocks noChangeArrowheads="1"/>
            </p:cNvSpPr>
            <p:nvPr/>
          </p:nvSpPr>
          <p:spPr bwMode="auto">
            <a:xfrm>
              <a:off x="2064" y="2709"/>
              <a:ext cx="110" cy="295"/>
            </a:xfrm>
            <a:prstGeom prst="ellipse">
              <a:avLst/>
            </a:prstGeom>
            <a:solidFill>
              <a:srgbClr val="99FFCC"/>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spAutoFit/>
            </a:bodyPr>
            <a:lstStyle/>
            <a:p>
              <a:endParaRPr lang="en-US"/>
            </a:p>
          </p:txBody>
        </p:sp>
      </p:grpSp>
      <p:sp>
        <p:nvSpPr>
          <p:cNvPr id="34823" name="Text Box 4"/>
          <p:cNvSpPr txBox="1">
            <a:spLocks noChangeArrowheads="1"/>
          </p:cNvSpPr>
          <p:nvPr/>
        </p:nvSpPr>
        <p:spPr bwMode="auto">
          <a:xfrm>
            <a:off x="5551488" y="3657601"/>
            <a:ext cx="1090612"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eaLnBrk="1" hangingPunct="1"/>
            <a:r>
              <a:rPr lang="en-US" sz="2000" b="0">
                <a:latin typeface="Tahoma" charset="0"/>
              </a:rPr>
              <a:t>Internet</a:t>
            </a:r>
          </a:p>
        </p:txBody>
      </p:sp>
      <p:sp>
        <p:nvSpPr>
          <p:cNvPr id="34824" name="Text Box 5"/>
          <p:cNvSpPr txBox="1">
            <a:spLocks noChangeArrowheads="1"/>
          </p:cNvSpPr>
          <p:nvPr/>
        </p:nvSpPr>
        <p:spPr bwMode="auto">
          <a:xfrm>
            <a:off x="4116388" y="1384301"/>
            <a:ext cx="55245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eaLnBrk="1" hangingPunct="1"/>
            <a:r>
              <a:rPr lang="en-US" sz="2800" b="0">
                <a:latin typeface="Tahoma" charset="0"/>
              </a:rPr>
              <a:t>N</a:t>
            </a:r>
            <a:r>
              <a:rPr lang="en-US" sz="2800" b="0" baseline="-25000">
                <a:latin typeface="Tahoma" charset="0"/>
              </a:rPr>
              <a:t>1</a:t>
            </a:r>
          </a:p>
        </p:txBody>
      </p:sp>
      <p:sp>
        <p:nvSpPr>
          <p:cNvPr id="34825" name="Text Box 6"/>
          <p:cNvSpPr txBox="1">
            <a:spLocks noChangeArrowheads="1"/>
          </p:cNvSpPr>
          <p:nvPr/>
        </p:nvSpPr>
        <p:spPr bwMode="auto">
          <a:xfrm>
            <a:off x="5819775" y="1219201"/>
            <a:ext cx="55245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eaLnBrk="1" hangingPunct="1"/>
            <a:r>
              <a:rPr lang="en-US" sz="2800" b="0">
                <a:latin typeface="Tahoma" charset="0"/>
              </a:rPr>
              <a:t>N</a:t>
            </a:r>
            <a:r>
              <a:rPr lang="en-US" sz="2800" b="0" baseline="-25000">
                <a:latin typeface="Tahoma" charset="0"/>
              </a:rPr>
              <a:t>2</a:t>
            </a:r>
          </a:p>
        </p:txBody>
      </p:sp>
      <p:sp>
        <p:nvSpPr>
          <p:cNvPr id="34826" name="Text Box 7"/>
          <p:cNvSpPr txBox="1">
            <a:spLocks noChangeArrowheads="1"/>
          </p:cNvSpPr>
          <p:nvPr/>
        </p:nvSpPr>
        <p:spPr bwMode="auto">
          <a:xfrm>
            <a:off x="7088188" y="1447801"/>
            <a:ext cx="55245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eaLnBrk="1" hangingPunct="1"/>
            <a:r>
              <a:rPr lang="en-US" sz="2800" b="0">
                <a:latin typeface="Tahoma" charset="0"/>
              </a:rPr>
              <a:t>N</a:t>
            </a:r>
            <a:r>
              <a:rPr lang="en-US" sz="2800" b="0" baseline="-25000">
                <a:latin typeface="Tahoma" charset="0"/>
              </a:rPr>
              <a:t>3</a:t>
            </a:r>
          </a:p>
        </p:txBody>
      </p:sp>
      <p:sp>
        <p:nvSpPr>
          <p:cNvPr id="34827" name="Text Box 8"/>
          <p:cNvSpPr txBox="1">
            <a:spLocks noChangeArrowheads="1"/>
          </p:cNvSpPr>
          <p:nvPr/>
        </p:nvSpPr>
        <p:spPr bwMode="auto">
          <a:xfrm>
            <a:off x="7524750" y="5651501"/>
            <a:ext cx="55245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eaLnBrk="1" hangingPunct="1"/>
            <a:r>
              <a:rPr lang="en-US" sz="2800" b="0">
                <a:latin typeface="Tahoma" charset="0"/>
              </a:rPr>
              <a:t>N</a:t>
            </a:r>
            <a:r>
              <a:rPr lang="en-US" sz="2800" b="0" baseline="-25000">
                <a:latin typeface="Tahoma" charset="0"/>
              </a:rPr>
              <a:t>6</a:t>
            </a:r>
          </a:p>
        </p:txBody>
      </p:sp>
      <p:sp>
        <p:nvSpPr>
          <p:cNvPr id="34828" name="Text Box 9"/>
          <p:cNvSpPr txBox="1">
            <a:spLocks noChangeArrowheads="1"/>
          </p:cNvSpPr>
          <p:nvPr/>
        </p:nvSpPr>
        <p:spPr bwMode="auto">
          <a:xfrm>
            <a:off x="5819775" y="5956301"/>
            <a:ext cx="55245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eaLnBrk="1" hangingPunct="1"/>
            <a:r>
              <a:rPr lang="en-US" sz="2800" b="0">
                <a:latin typeface="Tahoma" charset="0"/>
              </a:rPr>
              <a:t>N</a:t>
            </a:r>
            <a:r>
              <a:rPr lang="en-US" sz="2800" b="0" baseline="-25000">
                <a:latin typeface="Tahoma" charset="0"/>
              </a:rPr>
              <a:t>5</a:t>
            </a:r>
          </a:p>
        </p:txBody>
      </p:sp>
      <p:sp>
        <p:nvSpPr>
          <p:cNvPr id="34829" name="Text Box 10"/>
          <p:cNvSpPr txBox="1">
            <a:spLocks noChangeArrowheads="1"/>
          </p:cNvSpPr>
          <p:nvPr/>
        </p:nvSpPr>
        <p:spPr bwMode="auto">
          <a:xfrm>
            <a:off x="4040188" y="5638801"/>
            <a:ext cx="55245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eaLnBrk="1" hangingPunct="1"/>
            <a:r>
              <a:rPr lang="en-US" sz="2800" b="0">
                <a:latin typeface="Tahoma" charset="0"/>
              </a:rPr>
              <a:t>N</a:t>
            </a:r>
            <a:r>
              <a:rPr lang="en-US" sz="2800" b="0" baseline="-25000">
                <a:latin typeface="Tahoma" charset="0"/>
              </a:rPr>
              <a:t>4</a:t>
            </a:r>
          </a:p>
        </p:txBody>
      </p:sp>
      <p:sp>
        <p:nvSpPr>
          <p:cNvPr id="34830" name="Text Box 11"/>
          <p:cNvSpPr txBox="1">
            <a:spLocks noChangeArrowheads="1"/>
          </p:cNvSpPr>
          <p:nvPr/>
        </p:nvSpPr>
        <p:spPr bwMode="auto">
          <a:xfrm>
            <a:off x="1981200" y="4038601"/>
            <a:ext cx="12017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2000" b="0">
                <a:latin typeface="Tahoma" charset="0"/>
              </a:rPr>
              <a:t>Publisher</a:t>
            </a:r>
          </a:p>
        </p:txBody>
      </p:sp>
      <p:sp>
        <p:nvSpPr>
          <p:cNvPr id="34831" name="Text Box 12"/>
          <p:cNvSpPr txBox="1">
            <a:spLocks noChangeArrowheads="1"/>
          </p:cNvSpPr>
          <p:nvPr/>
        </p:nvSpPr>
        <p:spPr bwMode="auto">
          <a:xfrm>
            <a:off x="1905000" y="3305175"/>
            <a:ext cx="2790444"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2000" b="0" dirty="0">
                <a:latin typeface="Tahoma" charset="0"/>
              </a:rPr>
              <a:t>Put (Key=</a:t>
            </a:r>
            <a:r>
              <a:rPr lang="ja-JP" altLang="en-US" sz="2000" b="0">
                <a:latin typeface="Tahoma" charset="0"/>
              </a:rPr>
              <a:t>“</a:t>
            </a:r>
            <a:r>
              <a:rPr lang="en-US" sz="2000" b="0" dirty="0">
                <a:latin typeface="Tahoma" charset="0"/>
              </a:rPr>
              <a:t>cs7610_18</a:t>
            </a:r>
            <a:r>
              <a:rPr lang="ja-JP" altLang="en-US" sz="2000" b="0">
                <a:latin typeface="Tahoma" charset="0"/>
              </a:rPr>
              <a:t>”</a:t>
            </a:r>
            <a:endParaRPr lang="en-US" sz="2000" b="0" dirty="0">
              <a:latin typeface="Tahoma" charset="0"/>
            </a:endParaRPr>
          </a:p>
          <a:p>
            <a:pPr eaLnBrk="1" hangingPunct="1"/>
            <a:r>
              <a:rPr lang="en-US" sz="2000" b="0" dirty="0">
                <a:latin typeface="Tahoma" charset="0"/>
              </a:rPr>
              <a:t>Value=file data…)</a:t>
            </a:r>
          </a:p>
        </p:txBody>
      </p:sp>
      <p:sp>
        <p:nvSpPr>
          <p:cNvPr id="34832" name="Text Box 13"/>
          <p:cNvSpPr txBox="1">
            <a:spLocks noChangeArrowheads="1"/>
          </p:cNvSpPr>
          <p:nvPr/>
        </p:nvSpPr>
        <p:spPr bwMode="auto">
          <a:xfrm>
            <a:off x="8405814" y="4098925"/>
            <a:ext cx="82131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2000" b="0">
                <a:latin typeface="Tahoma" charset="0"/>
              </a:rPr>
              <a:t>Client</a:t>
            </a:r>
          </a:p>
        </p:txBody>
      </p:sp>
      <p:sp>
        <p:nvSpPr>
          <p:cNvPr id="34833" name="Text Box 14"/>
          <p:cNvSpPr txBox="1">
            <a:spLocks noChangeArrowheads="1"/>
          </p:cNvSpPr>
          <p:nvPr/>
        </p:nvSpPr>
        <p:spPr bwMode="auto">
          <a:xfrm>
            <a:off x="8055820" y="4419600"/>
            <a:ext cx="281295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eaLnBrk="1" hangingPunct="1"/>
            <a:r>
              <a:rPr lang="en-US" sz="2000" b="0" dirty="0">
                <a:latin typeface="Tahoma" charset="0"/>
              </a:rPr>
              <a:t>Get(key=</a:t>
            </a:r>
            <a:r>
              <a:rPr lang="ja-JP" altLang="en-US" sz="2000" b="0">
                <a:latin typeface="Tahoma" charset="0"/>
              </a:rPr>
              <a:t>“</a:t>
            </a:r>
            <a:r>
              <a:rPr lang="en-US" sz="2000" b="0" dirty="0">
                <a:latin typeface="Tahoma" charset="0"/>
              </a:rPr>
              <a:t>cs7610_18</a:t>
            </a:r>
            <a:r>
              <a:rPr lang="ja-JP" altLang="en-US" sz="2000" b="0">
                <a:latin typeface="Tahoma" charset="0"/>
              </a:rPr>
              <a:t>”</a:t>
            </a:r>
            <a:r>
              <a:rPr lang="en-US" sz="2000" b="0" dirty="0">
                <a:latin typeface="Tahoma" charset="0"/>
              </a:rPr>
              <a:t>)</a:t>
            </a:r>
          </a:p>
        </p:txBody>
      </p:sp>
      <p:sp>
        <p:nvSpPr>
          <p:cNvPr id="34834" name="Text Box 15"/>
          <p:cNvSpPr txBox="1">
            <a:spLocks noChangeArrowheads="1"/>
          </p:cNvSpPr>
          <p:nvPr/>
        </p:nvSpPr>
        <p:spPr bwMode="auto">
          <a:xfrm>
            <a:off x="6962776" y="3824288"/>
            <a:ext cx="352425"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eaLnBrk="1" hangingPunct="1"/>
            <a:r>
              <a:rPr lang="en-US" sz="2800" b="0">
                <a:latin typeface="Tahoma" charset="0"/>
              </a:rPr>
              <a:t>?</a:t>
            </a:r>
          </a:p>
        </p:txBody>
      </p:sp>
      <p:sp>
        <p:nvSpPr>
          <p:cNvPr id="34835" name="Freeform 16"/>
          <p:cNvSpPr>
            <a:spLocks/>
          </p:cNvSpPr>
          <p:nvPr/>
        </p:nvSpPr>
        <p:spPr bwMode="auto">
          <a:xfrm>
            <a:off x="7239001" y="4038601"/>
            <a:ext cx="184731" cy="461665"/>
          </a:xfrm>
          <a:custGeom>
            <a:avLst/>
            <a:gdLst>
              <a:gd name="T0" fmla="*/ 1219200 w 768"/>
              <a:gd name="T1" fmla="*/ 228600 h 168"/>
              <a:gd name="T2" fmla="*/ 381000 w 768"/>
              <a:gd name="T3" fmla="*/ 228600 h 168"/>
              <a:gd name="T4" fmla="*/ 0 w 768"/>
              <a:gd name="T5" fmla="*/ 0 h 168"/>
              <a:gd name="T6" fmla="*/ 0 60000 65536"/>
              <a:gd name="T7" fmla="*/ 0 60000 65536"/>
              <a:gd name="T8" fmla="*/ 0 60000 65536"/>
              <a:gd name="T9" fmla="*/ 0 w 768"/>
              <a:gd name="T10" fmla="*/ 0 h 168"/>
              <a:gd name="T11" fmla="*/ 768 w 768"/>
              <a:gd name="T12" fmla="*/ 168 h 168"/>
            </a:gdLst>
            <a:ahLst/>
            <a:cxnLst>
              <a:cxn ang="T6">
                <a:pos x="T0" y="T1"/>
              </a:cxn>
              <a:cxn ang="T7">
                <a:pos x="T2" y="T3"/>
              </a:cxn>
              <a:cxn ang="T8">
                <a:pos x="T4" y="T5"/>
              </a:cxn>
            </a:cxnLst>
            <a:rect l="T9" t="T10" r="T11" b="T12"/>
            <a:pathLst>
              <a:path w="768" h="168">
                <a:moveTo>
                  <a:pt x="768" y="144"/>
                </a:moveTo>
                <a:cubicBezTo>
                  <a:pt x="568" y="156"/>
                  <a:pt x="368" y="168"/>
                  <a:pt x="240" y="144"/>
                </a:cubicBezTo>
                <a:cubicBezTo>
                  <a:pt x="112" y="120"/>
                  <a:pt x="56" y="60"/>
                  <a:pt x="0" y="0"/>
                </a:cubicBezTo>
              </a:path>
            </a:pathLst>
          </a:custGeom>
          <a:noFill/>
          <a:ln w="9525">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spAutoFit/>
          </a:bodyPr>
          <a:lstStyle/>
          <a:p>
            <a:endParaRPr lang="en-US"/>
          </a:p>
        </p:txBody>
      </p:sp>
      <p:sp>
        <p:nvSpPr>
          <p:cNvPr id="34836" name="Freeform 17"/>
          <p:cNvSpPr>
            <a:spLocks/>
          </p:cNvSpPr>
          <p:nvPr/>
        </p:nvSpPr>
        <p:spPr bwMode="auto">
          <a:xfrm>
            <a:off x="2971801" y="2819401"/>
            <a:ext cx="184731" cy="461665"/>
          </a:xfrm>
          <a:custGeom>
            <a:avLst/>
            <a:gdLst>
              <a:gd name="T0" fmla="*/ 0 w 1872"/>
              <a:gd name="T1" fmla="*/ 1676400 h 1056"/>
              <a:gd name="T2" fmla="*/ 1981200 w 1872"/>
              <a:gd name="T3" fmla="*/ 1295400 h 1056"/>
              <a:gd name="T4" fmla="*/ 2971800 w 1872"/>
              <a:gd name="T5" fmla="*/ 0 h 1056"/>
              <a:gd name="T6" fmla="*/ 0 60000 65536"/>
              <a:gd name="T7" fmla="*/ 0 60000 65536"/>
              <a:gd name="T8" fmla="*/ 0 60000 65536"/>
              <a:gd name="T9" fmla="*/ 0 w 1872"/>
              <a:gd name="T10" fmla="*/ 0 h 1056"/>
              <a:gd name="T11" fmla="*/ 1872 w 1872"/>
              <a:gd name="T12" fmla="*/ 1056 h 1056"/>
            </a:gdLst>
            <a:ahLst/>
            <a:cxnLst>
              <a:cxn ang="T6">
                <a:pos x="T0" y="T1"/>
              </a:cxn>
              <a:cxn ang="T7">
                <a:pos x="T2" y="T3"/>
              </a:cxn>
              <a:cxn ang="T8">
                <a:pos x="T4" y="T5"/>
              </a:cxn>
            </a:cxnLst>
            <a:rect l="T9" t="T10" r="T11" b="T12"/>
            <a:pathLst>
              <a:path w="1872" h="1056">
                <a:moveTo>
                  <a:pt x="0" y="1056"/>
                </a:moveTo>
                <a:cubicBezTo>
                  <a:pt x="468" y="1024"/>
                  <a:pt x="936" y="992"/>
                  <a:pt x="1248" y="816"/>
                </a:cubicBezTo>
                <a:cubicBezTo>
                  <a:pt x="1560" y="640"/>
                  <a:pt x="1716" y="320"/>
                  <a:pt x="1872" y="0"/>
                </a:cubicBezTo>
              </a:path>
            </a:pathLst>
          </a:custGeom>
          <a:noFill/>
          <a:ln w="9525">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spAutoFit/>
          </a:bodyPr>
          <a:lstStyle/>
          <a:p>
            <a:endParaRPr lang="en-US"/>
          </a:p>
        </p:txBody>
      </p:sp>
      <p:pic>
        <p:nvPicPr>
          <p:cNvPr id="34837"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9050" y="1981200"/>
            <a:ext cx="1352550" cy="93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38"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6850" y="1676400"/>
            <a:ext cx="1352550" cy="93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39"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9450" y="2038350"/>
            <a:ext cx="1352550" cy="93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40"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705350"/>
            <a:ext cx="1352550" cy="93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41"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9725" y="5029200"/>
            <a:ext cx="1352550" cy="93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42"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5650" y="4648200"/>
            <a:ext cx="1352550" cy="93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42221954"/>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Challenges for Lookup Services</a:t>
            </a:r>
          </a:p>
        </p:txBody>
      </p:sp>
      <p:sp>
        <p:nvSpPr>
          <p:cNvPr id="36867" name="Rectangle 3"/>
          <p:cNvSpPr>
            <a:spLocks noGrp="1" noChangeArrowheads="1"/>
          </p:cNvSpPr>
          <p:nvPr>
            <p:ph idx="1"/>
          </p:nvPr>
        </p:nvSpPr>
        <p:spPr/>
        <p:txBody>
          <a:bodyPr/>
          <a:lstStyle/>
          <a:p>
            <a:r>
              <a:rPr lang="en-US"/>
              <a:t>Availability</a:t>
            </a:r>
          </a:p>
          <a:p>
            <a:r>
              <a:rPr lang="en-US"/>
              <a:t>Scalability</a:t>
            </a:r>
          </a:p>
          <a:p>
            <a:r>
              <a:rPr lang="en-US"/>
              <a:t>Complexity</a:t>
            </a:r>
          </a:p>
          <a:p>
            <a:r>
              <a:rPr lang="en-US"/>
              <a:t>Exact-match searching vs. approximate marching</a:t>
            </a:r>
          </a:p>
          <a:p>
            <a:r>
              <a:rPr lang="en-US"/>
              <a:t>General lookup vs specialized lookup</a:t>
            </a:r>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69</a:t>
            </a:fld>
            <a:endParaRPr lang="en-US"/>
          </a:p>
        </p:txBody>
      </p:sp>
    </p:spTree>
    <p:extLst>
      <p:ext uri="{BB962C8B-B14F-4D97-AF65-F5344CB8AC3E}">
        <p14:creationId xmlns:p14="http://schemas.microsoft.com/office/powerpoint/2010/main" val="854108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Issues in P2P Systems Design</a:t>
            </a:r>
          </a:p>
        </p:txBody>
      </p:sp>
      <p:sp>
        <p:nvSpPr>
          <p:cNvPr id="24579" name="Rectangle 3"/>
          <p:cNvSpPr>
            <a:spLocks noGrp="1" noChangeArrowheads="1"/>
          </p:cNvSpPr>
          <p:nvPr>
            <p:ph idx="1"/>
          </p:nvPr>
        </p:nvSpPr>
        <p:spPr/>
        <p:txBody>
          <a:bodyPr/>
          <a:lstStyle/>
          <a:p>
            <a:r>
              <a:rPr lang="en-US" dirty="0"/>
              <a:t>How do nodes self-organize, what are appropriate structures?</a:t>
            </a:r>
          </a:p>
          <a:p>
            <a:r>
              <a:rPr lang="en-US" dirty="0"/>
              <a:t>How to search efficiently or perform more complex queries?</a:t>
            </a:r>
          </a:p>
          <a:p>
            <a:r>
              <a:rPr lang="en-US" dirty="0"/>
              <a:t>How to route efficiently on such structures?</a:t>
            </a:r>
          </a:p>
          <a:p>
            <a:r>
              <a:rPr lang="en-US" dirty="0"/>
              <a:t>How to maintain performance in spite of crashes, transient failures, churn?</a:t>
            </a:r>
          </a:p>
          <a:p>
            <a:r>
              <a:rPr lang="en-US" dirty="0"/>
              <a:t>How to maintain availability in spite of failures and partitions?</a:t>
            </a:r>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7</a:t>
            </a:fld>
            <a:endParaRPr lang="en-US"/>
          </a:p>
        </p:txBody>
      </p:sp>
    </p:spTree>
    <p:extLst>
      <p:ext uri="{BB962C8B-B14F-4D97-AF65-F5344CB8AC3E}">
        <p14:creationId xmlns:p14="http://schemas.microsoft.com/office/powerpoint/2010/main" val="4707947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a:t>Architectures for Lookup Services: Centralized</a:t>
            </a:r>
          </a:p>
        </p:txBody>
      </p:sp>
      <p:sp>
        <p:nvSpPr>
          <p:cNvPr id="38915" name="Rectangle 3"/>
          <p:cNvSpPr>
            <a:spLocks noGrp="1" noChangeArrowheads="1"/>
          </p:cNvSpPr>
          <p:nvPr>
            <p:ph sz="quarter" idx="1"/>
          </p:nvPr>
        </p:nvSpPr>
        <p:spPr/>
        <p:txBody>
          <a:bodyPr/>
          <a:lstStyle/>
          <a:p>
            <a:r>
              <a:rPr lang="en-US" dirty="0"/>
              <a:t>Central index server maintaining the list of files available in the system</a:t>
            </a:r>
          </a:p>
          <a:p>
            <a:r>
              <a:rPr lang="en-US" dirty="0"/>
              <a:t>Upon joining, a node sends the list of files it stores locally, to the central index server</a:t>
            </a:r>
          </a:p>
          <a:p>
            <a:r>
              <a:rPr lang="en-US" dirty="0"/>
              <a:t>When performing a search, a node contacts the central index server to find out the location of the file</a:t>
            </a:r>
          </a:p>
          <a:p>
            <a:r>
              <a:rPr lang="en-US" dirty="0"/>
              <a:t>Vulnerable to single point of failures</a:t>
            </a:r>
          </a:p>
          <a:p>
            <a:r>
              <a:rPr lang="en-US" dirty="0"/>
              <a:t>Maintains O(N) state, costly to maintain the state</a:t>
            </a:r>
          </a:p>
          <a:p>
            <a:r>
              <a:rPr lang="en-US" dirty="0"/>
              <a:t>Example: Napster</a:t>
            </a:r>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70</a:t>
            </a:fld>
            <a:endParaRPr lang="en-US"/>
          </a:p>
        </p:txBody>
      </p:sp>
    </p:spTree>
    <p:extLst>
      <p:ext uri="{BB962C8B-B14F-4D97-AF65-F5344CB8AC3E}">
        <p14:creationId xmlns:p14="http://schemas.microsoft.com/office/powerpoint/2010/main" val="19068796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a:t>Architectures for Lookup Services: Flooded Query</a:t>
            </a:r>
          </a:p>
        </p:txBody>
      </p:sp>
      <p:sp>
        <p:nvSpPr>
          <p:cNvPr id="40963" name="Rectangle 3"/>
          <p:cNvSpPr>
            <a:spLocks noGrp="1" noChangeArrowheads="1"/>
          </p:cNvSpPr>
          <p:nvPr>
            <p:ph sz="quarter" idx="1"/>
          </p:nvPr>
        </p:nvSpPr>
        <p:spPr/>
        <p:txBody>
          <a:bodyPr/>
          <a:lstStyle/>
          <a:p>
            <a:r>
              <a:rPr lang="en-US" dirty="0"/>
              <a:t>There is no centralized index server</a:t>
            </a:r>
          </a:p>
          <a:p>
            <a:r>
              <a:rPr lang="en-US" dirty="0"/>
              <a:t>Each node stores the list of the files it stores locally, no cost on join</a:t>
            </a:r>
          </a:p>
          <a:p>
            <a:r>
              <a:rPr lang="en-US" dirty="0"/>
              <a:t>When performing a search, a node floods the query to every other machine in the network</a:t>
            </a:r>
          </a:p>
          <a:p>
            <a:r>
              <a:rPr lang="en-US" dirty="0"/>
              <a:t>More robust than the centralized approach, avoids the single point of failure</a:t>
            </a:r>
          </a:p>
          <a:p>
            <a:r>
              <a:rPr lang="en-US" dirty="0"/>
              <a:t>Inefficient, worst case O(N) messages per lookup</a:t>
            </a:r>
          </a:p>
          <a:p>
            <a:r>
              <a:rPr lang="en-US" dirty="0"/>
              <a:t>Example: Gnutella </a:t>
            </a:r>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71</a:t>
            </a:fld>
            <a:endParaRPr lang="en-US"/>
          </a:p>
        </p:txBody>
      </p:sp>
    </p:spTree>
    <p:extLst>
      <p:ext uri="{BB962C8B-B14F-4D97-AF65-F5344CB8AC3E}">
        <p14:creationId xmlns:p14="http://schemas.microsoft.com/office/powerpoint/2010/main" val="14042856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dirty="0"/>
              <a:t>Architectures for Lookup Services: Rooted Query</a:t>
            </a:r>
          </a:p>
        </p:txBody>
      </p:sp>
      <p:sp>
        <p:nvSpPr>
          <p:cNvPr id="43011" name="Rectangle 3"/>
          <p:cNvSpPr>
            <a:spLocks noGrp="1" noChangeArrowheads="1"/>
          </p:cNvSpPr>
          <p:nvPr>
            <p:ph sz="quarter" idx="1"/>
          </p:nvPr>
        </p:nvSpPr>
        <p:spPr/>
        <p:txBody>
          <a:bodyPr/>
          <a:lstStyle/>
          <a:p>
            <a:r>
              <a:rPr lang="en-US" dirty="0"/>
              <a:t>Completely distributed</a:t>
            </a:r>
          </a:p>
          <a:p>
            <a:r>
              <a:rPr lang="en-US" dirty="0"/>
              <a:t>Use a more efficient key-based routing in order to bound the cost of lookup</a:t>
            </a:r>
          </a:p>
          <a:p>
            <a:r>
              <a:rPr lang="en-US" dirty="0"/>
              <a:t>Less robust than flooded query approach, but more efficient</a:t>
            </a:r>
          </a:p>
          <a:p>
            <a:r>
              <a:rPr lang="en-US" dirty="0"/>
              <a:t>Example: Chord, Pastry, Tapestry, </a:t>
            </a:r>
            <a:r>
              <a:rPr lang="en-US" dirty="0" err="1"/>
              <a:t>Kademlia</a:t>
            </a:r>
            <a:endParaRPr lang="en-US" dirty="0"/>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72</a:t>
            </a:fld>
            <a:endParaRPr lang="en-US"/>
          </a:p>
        </p:txBody>
      </p:sp>
    </p:spTree>
    <p:extLst>
      <p:ext uri="{BB962C8B-B14F-4D97-AF65-F5344CB8AC3E}">
        <p14:creationId xmlns:p14="http://schemas.microsoft.com/office/powerpoint/2010/main" val="8654102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Distributed Hash Tables</a:t>
            </a:r>
          </a:p>
        </p:txBody>
      </p:sp>
      <p:sp>
        <p:nvSpPr>
          <p:cNvPr id="45059" name="Rectangle 3"/>
          <p:cNvSpPr>
            <a:spLocks noGrp="1" noChangeArrowheads="1"/>
          </p:cNvSpPr>
          <p:nvPr>
            <p:ph idx="1"/>
          </p:nvPr>
        </p:nvSpPr>
        <p:spPr/>
        <p:txBody>
          <a:bodyPr/>
          <a:lstStyle/>
          <a:p>
            <a:r>
              <a:rPr lang="en-US" dirty="0"/>
              <a:t>Decentralized distributed systems that partition a set of keys among participating nodes</a:t>
            </a:r>
          </a:p>
          <a:p>
            <a:r>
              <a:rPr lang="en-US" dirty="0"/>
              <a:t>Goal is to efficiently route messages to the unique owner of any given key</a:t>
            </a:r>
          </a:p>
          <a:p>
            <a:r>
              <a:rPr lang="en-US" dirty="0"/>
              <a:t>Typically designed to scale to large numbers of nodes and to handle continual node arrivals and failures</a:t>
            </a:r>
          </a:p>
          <a:p>
            <a:r>
              <a:rPr lang="en-US" dirty="0"/>
              <a:t>Examples: Chord, CAN, </a:t>
            </a:r>
            <a:r>
              <a:rPr lang="en-US" dirty="0" err="1"/>
              <a:t>Pastry,Tapestry</a:t>
            </a:r>
            <a:endParaRPr lang="en-US" dirty="0"/>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73</a:t>
            </a:fld>
            <a:endParaRPr lang="en-US"/>
          </a:p>
        </p:txBody>
      </p:sp>
    </p:spTree>
    <p:extLst>
      <p:ext uri="{BB962C8B-B14F-4D97-AF65-F5344CB8AC3E}">
        <p14:creationId xmlns:p14="http://schemas.microsoft.com/office/powerpoint/2010/main" val="21291243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DHT Design Goals</a:t>
            </a:r>
          </a:p>
        </p:txBody>
      </p:sp>
      <p:sp>
        <p:nvSpPr>
          <p:cNvPr id="47107" name="Rectangle 3"/>
          <p:cNvSpPr>
            <a:spLocks noGrp="1" noChangeArrowheads="1"/>
          </p:cNvSpPr>
          <p:nvPr>
            <p:ph idx="1"/>
          </p:nvPr>
        </p:nvSpPr>
        <p:spPr/>
        <p:txBody>
          <a:bodyPr/>
          <a:lstStyle/>
          <a:p>
            <a:r>
              <a:rPr lang="en-US" dirty="0"/>
              <a:t>Decentralized system: </a:t>
            </a:r>
          </a:p>
          <a:p>
            <a:pPr lvl="1"/>
            <a:r>
              <a:rPr lang="en-US" dirty="0"/>
              <a:t>One node needs to coordinate with a limited set of participants to find the location of a file; should work well in the presence of dynamic membership </a:t>
            </a:r>
          </a:p>
          <a:p>
            <a:r>
              <a:rPr lang="en-US" dirty="0"/>
              <a:t>Scalability: </a:t>
            </a:r>
          </a:p>
          <a:p>
            <a:pPr lvl="1"/>
            <a:r>
              <a:rPr lang="en-US" dirty="0"/>
              <a:t>The system should function efficiently even with thousands or millions of nodes</a:t>
            </a:r>
          </a:p>
          <a:p>
            <a:r>
              <a:rPr lang="en-US" dirty="0"/>
              <a:t>Fault tolerance: </a:t>
            </a:r>
          </a:p>
          <a:p>
            <a:pPr lvl="1"/>
            <a:r>
              <a:rPr lang="en-US" dirty="0"/>
              <a:t>The system should be reliable even with nodes continuously joining, leaving, and failing</a:t>
            </a:r>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74</a:t>
            </a:fld>
            <a:endParaRPr lang="en-US"/>
          </a:p>
        </p:txBody>
      </p:sp>
    </p:spTree>
    <p:extLst>
      <p:ext uri="{BB962C8B-B14F-4D97-AF65-F5344CB8AC3E}">
        <p14:creationId xmlns:p14="http://schemas.microsoft.com/office/powerpoint/2010/main" val="9514428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DHT: Keys and Overlays</a:t>
            </a:r>
          </a:p>
        </p:txBody>
      </p:sp>
      <p:sp>
        <p:nvSpPr>
          <p:cNvPr id="49155" name="Rectangle 3"/>
          <p:cNvSpPr>
            <a:spLocks noGrp="1" noChangeArrowheads="1"/>
          </p:cNvSpPr>
          <p:nvPr>
            <p:ph idx="1"/>
          </p:nvPr>
        </p:nvSpPr>
        <p:spPr/>
        <p:txBody>
          <a:bodyPr/>
          <a:lstStyle/>
          <a:p>
            <a:r>
              <a:rPr lang="en-US" dirty="0"/>
              <a:t>Key space: </a:t>
            </a:r>
          </a:p>
          <a:p>
            <a:pPr lvl="1"/>
            <a:r>
              <a:rPr lang="en-US" dirty="0"/>
              <a:t>Ownership of keys is split among the nodes according to some partitioning scheme that maps nodes to keys</a:t>
            </a:r>
          </a:p>
          <a:p>
            <a:r>
              <a:rPr lang="en-US" dirty="0"/>
              <a:t>Overlay network: </a:t>
            </a:r>
          </a:p>
          <a:p>
            <a:pPr lvl="1"/>
            <a:r>
              <a:rPr lang="en-US" dirty="0"/>
              <a:t>Nodes self organize in an overlay network;  each node maintains a set of links to other nodes (its neighbors or routing table). </a:t>
            </a:r>
          </a:p>
          <a:p>
            <a:pPr lvl="1"/>
            <a:r>
              <a:rPr lang="en-US" dirty="0"/>
              <a:t>Overlay and routing information is used to locate an object based on the associated key</a:t>
            </a:r>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75</a:t>
            </a:fld>
            <a:endParaRPr lang="en-US"/>
          </a:p>
        </p:txBody>
      </p:sp>
    </p:spTree>
    <p:extLst>
      <p:ext uri="{BB962C8B-B14F-4D97-AF65-F5344CB8AC3E}">
        <p14:creationId xmlns:p14="http://schemas.microsoft.com/office/powerpoint/2010/main" val="13756371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DHT: Storing an Object </a:t>
            </a:r>
          </a:p>
        </p:txBody>
      </p:sp>
      <p:sp>
        <p:nvSpPr>
          <p:cNvPr id="51203" name="Rectangle 3"/>
          <p:cNvSpPr>
            <a:spLocks noGrp="1" noChangeArrowheads="1"/>
          </p:cNvSpPr>
          <p:nvPr>
            <p:ph idx="1"/>
          </p:nvPr>
        </p:nvSpPr>
        <p:spPr/>
        <p:txBody>
          <a:bodyPr/>
          <a:lstStyle/>
          <a:p>
            <a:r>
              <a:rPr lang="en-US"/>
              <a:t>Compute key according to the object-key mapping  method</a:t>
            </a:r>
          </a:p>
          <a:p>
            <a:r>
              <a:rPr lang="en-US"/>
              <a:t>Send message store(k,data) to any node participating in the DHT</a:t>
            </a:r>
          </a:p>
          <a:p>
            <a:r>
              <a:rPr lang="en-US"/>
              <a:t>Message is forwarded from node to node through the overlay network until it reaches the node S responsible for key k as specified by the keyspace partitioning method</a:t>
            </a:r>
          </a:p>
          <a:p>
            <a:r>
              <a:rPr lang="en-US"/>
              <a:t>Store the pair (k,data) at node S (sometimes the object is stored at several nodes to deal with node failures)</a:t>
            </a:r>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76</a:t>
            </a:fld>
            <a:endParaRPr lang="en-US"/>
          </a:p>
        </p:txBody>
      </p:sp>
    </p:spTree>
    <p:extLst>
      <p:ext uri="{BB962C8B-B14F-4D97-AF65-F5344CB8AC3E}">
        <p14:creationId xmlns:p14="http://schemas.microsoft.com/office/powerpoint/2010/main" val="18585765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DHT: Retrieving an Object</a:t>
            </a:r>
          </a:p>
        </p:txBody>
      </p:sp>
      <p:sp>
        <p:nvSpPr>
          <p:cNvPr id="53251" name="Rectangle 3"/>
          <p:cNvSpPr>
            <a:spLocks noGrp="1" noChangeArrowheads="1"/>
          </p:cNvSpPr>
          <p:nvPr>
            <p:ph idx="1"/>
          </p:nvPr>
        </p:nvSpPr>
        <p:spPr/>
        <p:txBody>
          <a:bodyPr/>
          <a:lstStyle/>
          <a:p>
            <a:pPr lvl="1"/>
            <a:endParaRPr lang="en-US"/>
          </a:p>
          <a:p>
            <a:r>
              <a:rPr lang="en-US"/>
              <a:t>Compute key according to the object-key mapping method</a:t>
            </a:r>
          </a:p>
          <a:p>
            <a:r>
              <a:rPr lang="en-US"/>
              <a:t>Send a message to any DHT node to find the data associated with k with a message retrieve(k) </a:t>
            </a:r>
          </a:p>
          <a:p>
            <a:r>
              <a:rPr lang="en-US"/>
              <a:t>Message is routed through the overlay to the node S responsible for k</a:t>
            </a:r>
          </a:p>
          <a:p>
            <a:r>
              <a:rPr lang="en-US"/>
              <a:t>Retrieve object from node S </a:t>
            </a:r>
            <a:br>
              <a:rPr lang="en-US"/>
            </a:br>
            <a:endParaRPr lang="en-US"/>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77</a:t>
            </a:fld>
            <a:endParaRPr lang="en-US"/>
          </a:p>
        </p:txBody>
      </p:sp>
    </p:spTree>
    <p:extLst>
      <p:ext uri="{BB962C8B-B14F-4D97-AF65-F5344CB8AC3E}">
        <p14:creationId xmlns:p14="http://schemas.microsoft.com/office/powerpoint/2010/main" val="6364125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Key Partitioning</a:t>
            </a:r>
          </a:p>
        </p:txBody>
      </p:sp>
      <p:sp>
        <p:nvSpPr>
          <p:cNvPr id="55299" name="Rectangle 3"/>
          <p:cNvSpPr>
            <a:spLocks noGrp="1" noChangeArrowheads="1"/>
          </p:cNvSpPr>
          <p:nvPr>
            <p:ph idx="1"/>
          </p:nvPr>
        </p:nvSpPr>
        <p:spPr/>
        <p:txBody>
          <a:bodyPr/>
          <a:lstStyle/>
          <a:p>
            <a:r>
              <a:rPr lang="en-US" dirty="0"/>
              <a:t>Key partitioning: defines    </a:t>
            </a:r>
          </a:p>
          <a:p>
            <a:pPr marL="0" indent="0">
              <a:buNone/>
            </a:pPr>
            <a:r>
              <a:rPr lang="en-US" dirty="0"/>
              <a:t>what node </a:t>
            </a:r>
            <a:r>
              <a:rPr lang="ja-JP" altLang="en-US" dirty="0"/>
              <a:t>“</a:t>
            </a:r>
            <a:r>
              <a:rPr lang="en-US" dirty="0"/>
              <a:t>owns what keys</a:t>
            </a:r>
            <a:r>
              <a:rPr lang="ja-JP" altLang="en-US" dirty="0"/>
              <a:t>”</a:t>
            </a:r>
            <a:r>
              <a:rPr lang="en-US" dirty="0"/>
              <a:t> &lt;=&gt; </a:t>
            </a:r>
            <a:r>
              <a:rPr lang="ja-JP" altLang="en-US" dirty="0"/>
              <a:t>”</a:t>
            </a:r>
            <a:r>
              <a:rPr lang="en-US" dirty="0"/>
              <a:t>stores what objects</a:t>
            </a:r>
            <a:r>
              <a:rPr lang="ja-JP" altLang="en-US" dirty="0"/>
              <a:t>”</a:t>
            </a:r>
            <a:endParaRPr lang="en-US" dirty="0"/>
          </a:p>
          <a:p>
            <a:r>
              <a:rPr lang="en-US" sz="2300" dirty="0"/>
              <a:t>Removal or addition of nodes should not result in entire remapping of key space since this will result in a high cost in moving the objects around</a:t>
            </a:r>
          </a:p>
          <a:p>
            <a:r>
              <a:rPr lang="en-US" sz="2300" dirty="0"/>
              <a:t>Use consistent hashing to map keys to nodes. </a:t>
            </a:r>
          </a:p>
          <a:p>
            <a:pPr lvl="1"/>
            <a:r>
              <a:rPr lang="en-US" sz="2000" dirty="0"/>
              <a:t>Distance function between keys, d(k1,k2)</a:t>
            </a:r>
          </a:p>
          <a:p>
            <a:pPr lvl="1"/>
            <a:r>
              <a:rPr lang="en-US" sz="2000" dirty="0"/>
              <a:t>A node with ID </a:t>
            </a:r>
            <a:r>
              <a:rPr lang="en-US" sz="2000" dirty="0" err="1"/>
              <a:t>i</a:t>
            </a:r>
            <a:r>
              <a:rPr lang="en-US" sz="2000" dirty="0"/>
              <a:t> owns all the keys for which </a:t>
            </a:r>
            <a:r>
              <a:rPr lang="en-US" sz="2000" dirty="0" err="1"/>
              <a:t>i</a:t>
            </a:r>
            <a:r>
              <a:rPr lang="en-US" sz="2000" dirty="0"/>
              <a:t> is the closest ID, measured according to distance function d.</a:t>
            </a:r>
          </a:p>
          <a:p>
            <a:r>
              <a:rPr lang="en-US" sz="2300" dirty="0"/>
              <a:t>Consistent hashing has the property that removal or addition of one node changes only the set of keys owned by the nodes with adjacent IDs, and leaves all other nodes unaffected. </a:t>
            </a:r>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78</a:t>
            </a:fld>
            <a:endParaRPr lang="en-US"/>
          </a:p>
        </p:txBody>
      </p:sp>
    </p:spTree>
    <p:extLst>
      <p:ext uri="{BB962C8B-B14F-4D97-AF65-F5344CB8AC3E}">
        <p14:creationId xmlns:p14="http://schemas.microsoft.com/office/powerpoint/2010/main" val="3182207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Overlay Networks and Routing</a:t>
            </a:r>
          </a:p>
        </p:txBody>
      </p:sp>
      <p:sp>
        <p:nvSpPr>
          <p:cNvPr id="57347" name="Rectangle 3"/>
          <p:cNvSpPr>
            <a:spLocks noGrp="1" noChangeArrowheads="1"/>
          </p:cNvSpPr>
          <p:nvPr>
            <p:ph idx="1"/>
          </p:nvPr>
        </p:nvSpPr>
        <p:spPr/>
        <p:txBody>
          <a:bodyPr/>
          <a:lstStyle/>
          <a:p>
            <a:r>
              <a:rPr lang="en-US" dirty="0"/>
              <a:t>Nodes self-organize in a logical network defined by the set of links to other nodes each node must maintain</a:t>
            </a:r>
          </a:p>
          <a:p>
            <a:r>
              <a:rPr lang="en-US" dirty="0"/>
              <a:t>Routing: </a:t>
            </a:r>
          </a:p>
          <a:p>
            <a:pPr lvl="1"/>
            <a:r>
              <a:rPr lang="en-US" dirty="0"/>
              <a:t>Greedy algorithm, at each step, forward the message to the neighbor whose ID is closest to k. </a:t>
            </a:r>
          </a:p>
          <a:p>
            <a:pPr lvl="1"/>
            <a:r>
              <a:rPr lang="en-US" dirty="0"/>
              <a:t>When there is no such neighbor, then this is the closest node, which must be the owner of key k  </a:t>
            </a:r>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79</a:t>
            </a:fld>
            <a:endParaRPr lang="en-US"/>
          </a:p>
        </p:txBody>
      </p:sp>
    </p:spTree>
    <p:extLst>
      <p:ext uri="{BB962C8B-B14F-4D97-AF65-F5344CB8AC3E}">
        <p14:creationId xmlns:p14="http://schemas.microsoft.com/office/powerpoint/2010/main" val="1001340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normAutofit/>
          </a:bodyPr>
          <a:lstStyle/>
          <a:p>
            <a:r>
              <a:rPr lang="en-US"/>
              <a:t>The Alternative: Peer-to-Peer</a:t>
            </a:r>
          </a:p>
        </p:txBody>
      </p:sp>
      <p:sp>
        <p:nvSpPr>
          <p:cNvPr id="253955" name="Rectangle 3"/>
          <p:cNvSpPr>
            <a:spLocks noGrp="1" noChangeArrowheads="1"/>
          </p:cNvSpPr>
          <p:nvPr>
            <p:ph idx="1"/>
          </p:nvPr>
        </p:nvSpPr>
        <p:spPr/>
        <p:txBody>
          <a:bodyPr>
            <a:normAutofit/>
          </a:bodyPr>
          <a:lstStyle/>
          <a:p>
            <a:r>
              <a:rPr lang="en-US" dirty="0"/>
              <a:t>A simple idea</a:t>
            </a:r>
          </a:p>
          <a:p>
            <a:pPr lvl="1"/>
            <a:r>
              <a:rPr lang="en-US" dirty="0"/>
              <a:t>Users bring their own resources to the table</a:t>
            </a:r>
          </a:p>
          <a:p>
            <a:pPr lvl="1"/>
            <a:r>
              <a:rPr lang="en-US" dirty="0"/>
              <a:t>A cooperative model: clients = peers = servers</a:t>
            </a:r>
          </a:p>
          <a:p>
            <a:r>
              <a:rPr lang="en-US" dirty="0"/>
              <a:t>The benefits</a:t>
            </a:r>
          </a:p>
          <a:p>
            <a:pPr lvl="1"/>
            <a:r>
              <a:rPr lang="en-US" dirty="0"/>
              <a:t>Scalability: # of “servers” grows with users</a:t>
            </a:r>
          </a:p>
          <a:p>
            <a:pPr lvl="2"/>
            <a:r>
              <a:rPr lang="en-US" dirty="0"/>
              <a:t>BYOR: bring your own resources (storage, CPU, B/W)</a:t>
            </a:r>
          </a:p>
          <a:p>
            <a:pPr lvl="1"/>
            <a:r>
              <a:rPr lang="en-US" dirty="0"/>
              <a:t>Reliability: load spread across many peers</a:t>
            </a:r>
          </a:p>
          <a:p>
            <a:pPr lvl="2"/>
            <a:r>
              <a:rPr lang="en-US" dirty="0"/>
              <a:t>Probability of them all failing is </a:t>
            </a:r>
            <a:r>
              <a:rPr lang="en-US" b="1" dirty="0"/>
              <a:t>very </a:t>
            </a:r>
            <a:r>
              <a:rPr lang="en-US" dirty="0"/>
              <a:t>low…</a:t>
            </a:r>
          </a:p>
          <a:p>
            <a:pPr lvl="1"/>
            <a:r>
              <a:rPr lang="en-US" dirty="0"/>
              <a:t>Efficiency: peers are distributed</a:t>
            </a:r>
          </a:p>
          <a:p>
            <a:pPr lvl="2"/>
            <a:r>
              <a:rPr lang="en-US" dirty="0"/>
              <a:t>Peers can try and get service from nearby peers</a:t>
            </a:r>
          </a:p>
        </p:txBody>
      </p:sp>
      <p:sp>
        <p:nvSpPr>
          <p:cNvPr id="4"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8</a:t>
            </a:fld>
            <a:endParaRPr lang="en-US" dirty="0"/>
          </a:p>
        </p:txBody>
      </p:sp>
    </p:spTree>
    <p:extLst>
      <p:ext uri="{BB962C8B-B14F-4D97-AF65-F5344CB8AC3E}">
        <p14:creationId xmlns:p14="http://schemas.microsoft.com/office/powerpoint/2010/main" val="204836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3955">
                                            <p:txEl>
                                              <p:pRg st="3" end="3"/>
                                            </p:txEl>
                                          </p:spTgt>
                                        </p:tgtEl>
                                        <p:attrNameLst>
                                          <p:attrName>style.visibility</p:attrName>
                                        </p:attrNameLst>
                                      </p:cBhvr>
                                      <p:to>
                                        <p:strVal val="visible"/>
                                      </p:to>
                                    </p:set>
                                    <p:animEffect transition="in" filter="fade">
                                      <p:cBhvr>
                                        <p:cTn id="7" dur="500"/>
                                        <p:tgtEl>
                                          <p:spTgt spid="253955">
                                            <p:txEl>
                                              <p:pRg st="3" end="3"/>
                                            </p:txEl>
                                          </p:spTgt>
                                        </p:tgtEl>
                                      </p:cBhvr>
                                    </p:animEffect>
                                    <p:anim calcmode="lin" valueType="num">
                                      <p:cBhvr>
                                        <p:cTn id="8" dur="500" fill="hold"/>
                                        <p:tgtEl>
                                          <p:spTgt spid="253955">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253955">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3955">
                                            <p:txEl>
                                              <p:pRg st="4" end="4"/>
                                            </p:txEl>
                                          </p:spTgt>
                                        </p:tgtEl>
                                        <p:attrNameLst>
                                          <p:attrName>style.visibility</p:attrName>
                                        </p:attrNameLst>
                                      </p:cBhvr>
                                      <p:to>
                                        <p:strVal val="visible"/>
                                      </p:to>
                                    </p:set>
                                    <p:animEffect transition="in" filter="fade">
                                      <p:cBhvr>
                                        <p:cTn id="12" dur="500"/>
                                        <p:tgtEl>
                                          <p:spTgt spid="253955">
                                            <p:txEl>
                                              <p:pRg st="4" end="4"/>
                                            </p:txEl>
                                          </p:spTgt>
                                        </p:tgtEl>
                                      </p:cBhvr>
                                    </p:animEffect>
                                    <p:anim calcmode="lin" valueType="num">
                                      <p:cBhvr>
                                        <p:cTn id="13" dur="500" fill="hold"/>
                                        <p:tgtEl>
                                          <p:spTgt spid="253955">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253955">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53955">
                                            <p:txEl>
                                              <p:pRg st="5" end="5"/>
                                            </p:txEl>
                                          </p:spTgt>
                                        </p:tgtEl>
                                        <p:attrNameLst>
                                          <p:attrName>style.visibility</p:attrName>
                                        </p:attrNameLst>
                                      </p:cBhvr>
                                      <p:to>
                                        <p:strVal val="visible"/>
                                      </p:to>
                                    </p:set>
                                    <p:animEffect transition="in" filter="fade">
                                      <p:cBhvr>
                                        <p:cTn id="17" dur="500"/>
                                        <p:tgtEl>
                                          <p:spTgt spid="253955">
                                            <p:txEl>
                                              <p:pRg st="5" end="5"/>
                                            </p:txEl>
                                          </p:spTgt>
                                        </p:tgtEl>
                                      </p:cBhvr>
                                    </p:animEffect>
                                    <p:anim calcmode="lin" valueType="num">
                                      <p:cBhvr>
                                        <p:cTn id="18" dur="500" fill="hold"/>
                                        <p:tgtEl>
                                          <p:spTgt spid="253955">
                                            <p:txEl>
                                              <p:pRg st="5" end="5"/>
                                            </p:txEl>
                                          </p:spTgt>
                                        </p:tgtEl>
                                        <p:attrNameLst>
                                          <p:attrName>ppt_x</p:attrName>
                                        </p:attrNameLst>
                                      </p:cBhvr>
                                      <p:tavLst>
                                        <p:tav tm="0">
                                          <p:val>
                                            <p:strVal val="#ppt_x"/>
                                          </p:val>
                                        </p:tav>
                                        <p:tav tm="100000">
                                          <p:val>
                                            <p:strVal val="#ppt_x"/>
                                          </p:val>
                                        </p:tav>
                                      </p:tavLst>
                                    </p:anim>
                                    <p:anim calcmode="lin" valueType="num">
                                      <p:cBhvr>
                                        <p:cTn id="19" dur="500" fill="hold"/>
                                        <p:tgtEl>
                                          <p:spTgt spid="25395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53955">
                                            <p:txEl>
                                              <p:pRg st="6" end="6"/>
                                            </p:txEl>
                                          </p:spTgt>
                                        </p:tgtEl>
                                        <p:attrNameLst>
                                          <p:attrName>style.visibility</p:attrName>
                                        </p:attrNameLst>
                                      </p:cBhvr>
                                      <p:to>
                                        <p:strVal val="visible"/>
                                      </p:to>
                                    </p:set>
                                    <p:animEffect transition="in" filter="fade">
                                      <p:cBhvr>
                                        <p:cTn id="24" dur="500"/>
                                        <p:tgtEl>
                                          <p:spTgt spid="253955">
                                            <p:txEl>
                                              <p:pRg st="6" end="6"/>
                                            </p:txEl>
                                          </p:spTgt>
                                        </p:tgtEl>
                                      </p:cBhvr>
                                    </p:animEffect>
                                    <p:anim calcmode="lin" valueType="num">
                                      <p:cBhvr>
                                        <p:cTn id="25" dur="500" fill="hold"/>
                                        <p:tgtEl>
                                          <p:spTgt spid="253955">
                                            <p:txEl>
                                              <p:pRg st="6" end="6"/>
                                            </p:txEl>
                                          </p:spTgt>
                                        </p:tgtEl>
                                        <p:attrNameLst>
                                          <p:attrName>ppt_x</p:attrName>
                                        </p:attrNameLst>
                                      </p:cBhvr>
                                      <p:tavLst>
                                        <p:tav tm="0">
                                          <p:val>
                                            <p:strVal val="#ppt_x"/>
                                          </p:val>
                                        </p:tav>
                                        <p:tav tm="100000">
                                          <p:val>
                                            <p:strVal val="#ppt_x"/>
                                          </p:val>
                                        </p:tav>
                                      </p:tavLst>
                                    </p:anim>
                                    <p:anim calcmode="lin" valueType="num">
                                      <p:cBhvr>
                                        <p:cTn id="26" dur="500" fill="hold"/>
                                        <p:tgtEl>
                                          <p:spTgt spid="253955">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53955">
                                            <p:txEl>
                                              <p:pRg st="7" end="7"/>
                                            </p:txEl>
                                          </p:spTgt>
                                        </p:tgtEl>
                                        <p:attrNameLst>
                                          <p:attrName>style.visibility</p:attrName>
                                        </p:attrNameLst>
                                      </p:cBhvr>
                                      <p:to>
                                        <p:strVal val="visible"/>
                                      </p:to>
                                    </p:set>
                                    <p:animEffect transition="in" filter="fade">
                                      <p:cBhvr>
                                        <p:cTn id="29" dur="500"/>
                                        <p:tgtEl>
                                          <p:spTgt spid="253955">
                                            <p:txEl>
                                              <p:pRg st="7" end="7"/>
                                            </p:txEl>
                                          </p:spTgt>
                                        </p:tgtEl>
                                      </p:cBhvr>
                                    </p:animEffect>
                                    <p:anim calcmode="lin" valueType="num">
                                      <p:cBhvr>
                                        <p:cTn id="30" dur="500" fill="hold"/>
                                        <p:tgtEl>
                                          <p:spTgt spid="253955">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25395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53955">
                                            <p:txEl>
                                              <p:pRg st="8" end="8"/>
                                            </p:txEl>
                                          </p:spTgt>
                                        </p:tgtEl>
                                        <p:attrNameLst>
                                          <p:attrName>style.visibility</p:attrName>
                                        </p:attrNameLst>
                                      </p:cBhvr>
                                      <p:to>
                                        <p:strVal val="visible"/>
                                      </p:to>
                                    </p:set>
                                    <p:animEffect transition="in" filter="fade">
                                      <p:cBhvr>
                                        <p:cTn id="36" dur="500"/>
                                        <p:tgtEl>
                                          <p:spTgt spid="253955">
                                            <p:txEl>
                                              <p:pRg st="8" end="8"/>
                                            </p:txEl>
                                          </p:spTgt>
                                        </p:tgtEl>
                                      </p:cBhvr>
                                    </p:animEffect>
                                    <p:anim calcmode="lin" valueType="num">
                                      <p:cBhvr>
                                        <p:cTn id="37" dur="500" fill="hold"/>
                                        <p:tgtEl>
                                          <p:spTgt spid="253955">
                                            <p:txEl>
                                              <p:pRg st="8" end="8"/>
                                            </p:txEl>
                                          </p:spTgt>
                                        </p:tgtEl>
                                        <p:attrNameLst>
                                          <p:attrName>ppt_x</p:attrName>
                                        </p:attrNameLst>
                                      </p:cBhvr>
                                      <p:tavLst>
                                        <p:tav tm="0">
                                          <p:val>
                                            <p:strVal val="#ppt_x"/>
                                          </p:val>
                                        </p:tav>
                                        <p:tav tm="100000">
                                          <p:val>
                                            <p:strVal val="#ppt_x"/>
                                          </p:val>
                                        </p:tav>
                                      </p:tavLst>
                                    </p:anim>
                                    <p:anim calcmode="lin" valueType="num">
                                      <p:cBhvr>
                                        <p:cTn id="38" dur="500" fill="hold"/>
                                        <p:tgtEl>
                                          <p:spTgt spid="253955">
                                            <p:txEl>
                                              <p:pRg st="8" end="8"/>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53955">
                                            <p:txEl>
                                              <p:pRg st="9" end="9"/>
                                            </p:txEl>
                                          </p:spTgt>
                                        </p:tgtEl>
                                        <p:attrNameLst>
                                          <p:attrName>style.visibility</p:attrName>
                                        </p:attrNameLst>
                                      </p:cBhvr>
                                      <p:to>
                                        <p:strVal val="visible"/>
                                      </p:to>
                                    </p:set>
                                    <p:animEffect transition="in" filter="fade">
                                      <p:cBhvr>
                                        <p:cTn id="41" dur="500"/>
                                        <p:tgtEl>
                                          <p:spTgt spid="253955">
                                            <p:txEl>
                                              <p:pRg st="9" end="9"/>
                                            </p:txEl>
                                          </p:spTgt>
                                        </p:tgtEl>
                                      </p:cBhvr>
                                    </p:animEffect>
                                    <p:anim calcmode="lin" valueType="num">
                                      <p:cBhvr>
                                        <p:cTn id="42" dur="500" fill="hold"/>
                                        <p:tgtEl>
                                          <p:spTgt spid="253955">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5395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2057400" y="2659593"/>
            <a:ext cx="7467600" cy="1007533"/>
          </a:xfrm>
        </p:spPr>
        <p:txBody>
          <a:bodyPr/>
          <a:lstStyle/>
          <a:p>
            <a:r>
              <a:rPr lang="en-US" sz="2400" dirty="0"/>
              <a:t>2: Chord</a:t>
            </a:r>
          </a:p>
        </p:txBody>
      </p:sp>
    </p:spTree>
    <p:extLst>
      <p:ext uri="{BB962C8B-B14F-4D97-AF65-F5344CB8AC3E}">
        <p14:creationId xmlns:p14="http://schemas.microsoft.com/office/powerpoint/2010/main" val="1737826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t>CHORD</a:t>
            </a:r>
          </a:p>
        </p:txBody>
      </p:sp>
      <p:sp>
        <p:nvSpPr>
          <p:cNvPr id="61443" name="Rectangle 3"/>
          <p:cNvSpPr>
            <a:spLocks noGrp="1" noChangeArrowheads="1"/>
          </p:cNvSpPr>
          <p:nvPr>
            <p:ph idx="1"/>
          </p:nvPr>
        </p:nvSpPr>
        <p:spPr/>
        <p:txBody>
          <a:bodyPr/>
          <a:lstStyle/>
          <a:p>
            <a:r>
              <a:rPr lang="en-US"/>
              <a:t>Efficient lookup of a node which stores data items for a particular search key.</a:t>
            </a:r>
          </a:p>
          <a:p>
            <a:r>
              <a:rPr lang="en-US"/>
              <a:t>Provides only one operation: given a key, it maps the key onto a node.</a:t>
            </a:r>
          </a:p>
          <a:p>
            <a:r>
              <a:rPr lang="en-US"/>
              <a:t>Example applications:</a:t>
            </a:r>
          </a:p>
          <a:p>
            <a:pPr lvl="1"/>
            <a:r>
              <a:rPr lang="en-US"/>
              <a:t>Co-operative mirroring</a:t>
            </a:r>
          </a:p>
          <a:p>
            <a:pPr lvl="1"/>
            <a:r>
              <a:rPr lang="en-US"/>
              <a:t>Time-shared storage</a:t>
            </a:r>
          </a:p>
          <a:p>
            <a:pPr lvl="1"/>
            <a:r>
              <a:rPr lang="en-US"/>
              <a:t>Distributed indexes</a:t>
            </a:r>
          </a:p>
          <a:p>
            <a:pPr lvl="1"/>
            <a:r>
              <a:rPr lang="en-US"/>
              <a:t>Large-scale combinatorial search</a:t>
            </a:r>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81</a:t>
            </a:fld>
            <a:endParaRPr lang="en-US"/>
          </a:p>
        </p:txBody>
      </p:sp>
    </p:spTree>
    <p:extLst>
      <p:ext uri="{BB962C8B-B14F-4D97-AF65-F5344CB8AC3E}">
        <p14:creationId xmlns:p14="http://schemas.microsoft.com/office/powerpoint/2010/main" val="1864150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t>Design Goals</a:t>
            </a:r>
          </a:p>
        </p:txBody>
      </p:sp>
      <p:sp>
        <p:nvSpPr>
          <p:cNvPr id="63491" name="Rectangle 3"/>
          <p:cNvSpPr>
            <a:spLocks noGrp="1" noChangeArrowheads="1"/>
          </p:cNvSpPr>
          <p:nvPr>
            <p:ph idx="1"/>
          </p:nvPr>
        </p:nvSpPr>
        <p:spPr/>
        <p:txBody>
          <a:bodyPr/>
          <a:lstStyle/>
          <a:p>
            <a:r>
              <a:rPr lang="en-GB"/>
              <a:t>Load balance: distributed hash function, spreading keys evenly over nodes</a:t>
            </a:r>
          </a:p>
          <a:p>
            <a:r>
              <a:rPr lang="en-GB"/>
              <a:t>Decentralization: CHORD is fully distributed, nodes have symmetric functionality, improves robustness</a:t>
            </a:r>
          </a:p>
          <a:p>
            <a:r>
              <a:rPr lang="en-GB"/>
              <a:t>Scalability: logarithmic growth of lookup costs with number of nodes in network</a:t>
            </a:r>
          </a:p>
          <a:p>
            <a:r>
              <a:rPr lang="en-GB"/>
              <a:t>Availability: CHORD guarantees correctness, it automatically adjusts its internal tables to ensure that the node responsible for a key can always be found</a:t>
            </a:r>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82</a:t>
            </a:fld>
            <a:endParaRPr lang="en-US"/>
          </a:p>
        </p:txBody>
      </p:sp>
    </p:spTree>
    <p:extLst>
      <p:ext uri="{BB962C8B-B14F-4D97-AF65-F5344CB8AC3E}">
        <p14:creationId xmlns:p14="http://schemas.microsoft.com/office/powerpoint/2010/main" val="4735113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t> Assumptions</a:t>
            </a:r>
          </a:p>
        </p:txBody>
      </p:sp>
      <p:sp>
        <p:nvSpPr>
          <p:cNvPr id="65539" name="Rectangle 3"/>
          <p:cNvSpPr>
            <a:spLocks noGrp="1" noChangeArrowheads="1"/>
          </p:cNvSpPr>
          <p:nvPr>
            <p:ph idx="1"/>
          </p:nvPr>
        </p:nvSpPr>
        <p:spPr/>
        <p:txBody>
          <a:bodyPr/>
          <a:lstStyle/>
          <a:p>
            <a:r>
              <a:rPr lang="en-US"/>
              <a:t>Communication in underlying network is both symmetric and transitive</a:t>
            </a:r>
          </a:p>
          <a:p>
            <a:r>
              <a:rPr lang="en-US"/>
              <a:t>Assigns keys to nodes with consistent hashing</a:t>
            </a:r>
          </a:p>
          <a:p>
            <a:r>
              <a:rPr lang="en-US"/>
              <a:t>Hash function balances the load</a:t>
            </a:r>
          </a:p>
          <a:p>
            <a:r>
              <a:rPr lang="en-US"/>
              <a:t>Participants are correct, nodes can join and leave at any time</a:t>
            </a:r>
          </a:p>
          <a:p>
            <a:r>
              <a:rPr lang="en-US"/>
              <a:t>Nodes can fail</a:t>
            </a:r>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83</a:t>
            </a:fld>
            <a:endParaRPr lang="en-US"/>
          </a:p>
        </p:txBody>
      </p:sp>
    </p:spTree>
    <p:extLst>
      <p:ext uri="{BB962C8B-B14F-4D97-AF65-F5344CB8AC3E}">
        <p14:creationId xmlns:p14="http://schemas.microsoft.com/office/powerpoint/2010/main" val="5262865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t>Chord Rings</a:t>
            </a:r>
          </a:p>
        </p:txBody>
      </p:sp>
      <p:sp>
        <p:nvSpPr>
          <p:cNvPr id="67587" name="Rectangle 3"/>
          <p:cNvSpPr>
            <a:spLocks noGrp="1" noChangeArrowheads="1"/>
          </p:cNvSpPr>
          <p:nvPr>
            <p:ph idx="1"/>
          </p:nvPr>
        </p:nvSpPr>
        <p:spPr/>
        <p:txBody>
          <a:bodyPr/>
          <a:lstStyle/>
          <a:p>
            <a:r>
              <a:rPr lang="en-US" dirty="0"/>
              <a:t>Key identifier = SHA-1(key)</a:t>
            </a:r>
          </a:p>
          <a:p>
            <a:r>
              <a:rPr lang="en-US" dirty="0"/>
              <a:t>Node identifier = SHA-1(IP address)</a:t>
            </a:r>
          </a:p>
          <a:p>
            <a:r>
              <a:rPr lang="en-US" dirty="0"/>
              <a:t>Consistent hashing function assigns each node and key an m-bit identifier using SHA-1 </a:t>
            </a:r>
          </a:p>
          <a:p>
            <a:r>
              <a:rPr lang="en-US" dirty="0"/>
              <a:t>Mapping key identifiers to node identifiers:</a:t>
            </a:r>
          </a:p>
          <a:p>
            <a:pPr lvl="1"/>
            <a:r>
              <a:rPr lang="en-US" dirty="0"/>
              <a:t>Identifiers are ordered on a circle modulo 2</a:t>
            </a:r>
            <a:r>
              <a:rPr lang="en-US" baseline="30000" dirty="0"/>
              <a:t>m</a:t>
            </a:r>
            <a:r>
              <a:rPr lang="en-US" dirty="0"/>
              <a:t> called a chord ring.</a:t>
            </a:r>
          </a:p>
          <a:p>
            <a:pPr lvl="1"/>
            <a:r>
              <a:rPr lang="en-US" b="1" dirty="0"/>
              <a:t>The circle is split into contiguous segments whose endpoints are the node identifiers. If i1 and i2 are two adjacent IDs, then the node with ID greater identifier i2 owns all the keys that fall between i1 and i2.</a:t>
            </a:r>
          </a:p>
          <a:p>
            <a:endParaRPr lang="en-US" dirty="0"/>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84</a:t>
            </a:fld>
            <a:endParaRPr lang="en-US"/>
          </a:p>
        </p:txBody>
      </p:sp>
    </p:spTree>
    <p:extLst>
      <p:ext uri="{BB962C8B-B14F-4D97-AF65-F5344CB8AC3E}">
        <p14:creationId xmlns:p14="http://schemas.microsoft.com/office/powerpoint/2010/main" val="16509857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dirty="0">
                <a:cs typeface="Arial" charset="0"/>
              </a:rPr>
              <a:t>Example of Key Partitioning in Chord</a:t>
            </a:r>
          </a:p>
        </p:txBody>
      </p:sp>
      <p:sp>
        <p:nvSpPr>
          <p:cNvPr id="69638" name="Text Box 4"/>
          <p:cNvSpPr txBox="1">
            <a:spLocks noChangeArrowheads="1"/>
          </p:cNvSpPr>
          <p:nvPr/>
        </p:nvSpPr>
        <p:spPr bwMode="auto">
          <a:xfrm>
            <a:off x="9220200" y="1219200"/>
            <a:ext cx="1174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1800"/>
              <a:t>m = 6</a:t>
            </a:r>
          </a:p>
          <a:p>
            <a:pPr eaLnBrk="1" hangingPunct="1"/>
            <a:r>
              <a:rPr lang="en-US" sz="1800"/>
              <a:t>10 nodes</a:t>
            </a:r>
          </a:p>
        </p:txBody>
      </p:sp>
      <p:sp>
        <p:nvSpPr>
          <p:cNvPr id="69639" name="Oval 5"/>
          <p:cNvSpPr>
            <a:spLocks noChangeArrowheads="1"/>
          </p:cNvSpPr>
          <p:nvPr/>
        </p:nvSpPr>
        <p:spPr bwMode="auto">
          <a:xfrm>
            <a:off x="4191000" y="1949450"/>
            <a:ext cx="3810000" cy="35052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40" name="Oval 6"/>
          <p:cNvSpPr>
            <a:spLocks noChangeArrowheads="1"/>
          </p:cNvSpPr>
          <p:nvPr/>
        </p:nvSpPr>
        <p:spPr bwMode="auto">
          <a:xfrm>
            <a:off x="4419600" y="255905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9641" name="Oval 7"/>
          <p:cNvSpPr>
            <a:spLocks noChangeArrowheads="1"/>
          </p:cNvSpPr>
          <p:nvPr/>
        </p:nvSpPr>
        <p:spPr bwMode="auto">
          <a:xfrm>
            <a:off x="6248400" y="187325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9642" name="Oval 8"/>
          <p:cNvSpPr>
            <a:spLocks noChangeArrowheads="1"/>
          </p:cNvSpPr>
          <p:nvPr/>
        </p:nvSpPr>
        <p:spPr bwMode="auto">
          <a:xfrm>
            <a:off x="7391400" y="244475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9643" name="Oval 9"/>
          <p:cNvSpPr>
            <a:spLocks noChangeArrowheads="1"/>
          </p:cNvSpPr>
          <p:nvPr/>
        </p:nvSpPr>
        <p:spPr bwMode="auto">
          <a:xfrm>
            <a:off x="7848600" y="3168650"/>
            <a:ext cx="228600" cy="228600"/>
          </a:xfrm>
          <a:prstGeom prst="ellipse">
            <a:avLst/>
          </a:prstGeom>
          <a:solidFill>
            <a:schemeClr val="accent1"/>
          </a:solidFill>
          <a:ln w="9525">
            <a:solidFill>
              <a:schemeClr val="tx1"/>
            </a:solidFill>
            <a:round/>
            <a:headEnd/>
            <a:tailEnd/>
          </a:ln>
        </p:spPr>
        <p:txBody>
          <a:bodyPr wrap="none" anchor="ctr"/>
          <a:lstStyle/>
          <a:p>
            <a:pPr algn="ctr"/>
            <a:endParaRPr lang="en-US"/>
          </a:p>
        </p:txBody>
      </p:sp>
      <p:sp>
        <p:nvSpPr>
          <p:cNvPr id="69644" name="Oval 10"/>
          <p:cNvSpPr>
            <a:spLocks noChangeArrowheads="1"/>
          </p:cNvSpPr>
          <p:nvPr/>
        </p:nvSpPr>
        <p:spPr bwMode="auto">
          <a:xfrm>
            <a:off x="7620000" y="4540250"/>
            <a:ext cx="228600" cy="228600"/>
          </a:xfrm>
          <a:prstGeom prst="ellipse">
            <a:avLst/>
          </a:prstGeom>
          <a:solidFill>
            <a:schemeClr val="accent1"/>
          </a:solidFill>
          <a:ln w="9525">
            <a:solidFill>
              <a:schemeClr val="tx1"/>
            </a:solidFill>
            <a:round/>
            <a:headEnd/>
            <a:tailEnd/>
          </a:ln>
        </p:spPr>
        <p:txBody>
          <a:bodyPr wrap="none" anchor="ctr"/>
          <a:lstStyle/>
          <a:p>
            <a:pPr algn="ctr"/>
            <a:endParaRPr lang="en-US"/>
          </a:p>
        </p:txBody>
      </p:sp>
      <p:sp>
        <p:nvSpPr>
          <p:cNvPr id="69645" name="Oval 11"/>
          <p:cNvSpPr>
            <a:spLocks noChangeArrowheads="1"/>
          </p:cNvSpPr>
          <p:nvPr/>
        </p:nvSpPr>
        <p:spPr bwMode="auto">
          <a:xfrm>
            <a:off x="6019800" y="5378450"/>
            <a:ext cx="228600" cy="228600"/>
          </a:xfrm>
          <a:prstGeom prst="ellipse">
            <a:avLst/>
          </a:prstGeom>
          <a:solidFill>
            <a:schemeClr val="accent1"/>
          </a:solidFill>
          <a:ln w="9525">
            <a:solidFill>
              <a:schemeClr val="tx1"/>
            </a:solidFill>
            <a:round/>
            <a:headEnd/>
            <a:tailEnd/>
          </a:ln>
        </p:spPr>
        <p:txBody>
          <a:bodyPr wrap="none" anchor="ctr"/>
          <a:lstStyle/>
          <a:p>
            <a:pPr algn="ctr"/>
            <a:endParaRPr lang="en-US"/>
          </a:p>
        </p:txBody>
      </p:sp>
      <p:sp>
        <p:nvSpPr>
          <p:cNvPr id="69646" name="Oval 12"/>
          <p:cNvSpPr>
            <a:spLocks noChangeArrowheads="1"/>
          </p:cNvSpPr>
          <p:nvPr/>
        </p:nvSpPr>
        <p:spPr bwMode="auto">
          <a:xfrm>
            <a:off x="5257800" y="5226050"/>
            <a:ext cx="228600" cy="228600"/>
          </a:xfrm>
          <a:prstGeom prst="ellipse">
            <a:avLst/>
          </a:prstGeom>
          <a:solidFill>
            <a:schemeClr val="accent1"/>
          </a:solidFill>
          <a:ln w="9525">
            <a:solidFill>
              <a:schemeClr val="tx1"/>
            </a:solidFill>
            <a:round/>
            <a:headEnd/>
            <a:tailEnd/>
          </a:ln>
        </p:spPr>
        <p:txBody>
          <a:bodyPr wrap="none" anchor="ctr"/>
          <a:lstStyle/>
          <a:p>
            <a:pPr algn="ctr"/>
            <a:endParaRPr lang="en-US"/>
          </a:p>
        </p:txBody>
      </p:sp>
      <p:sp>
        <p:nvSpPr>
          <p:cNvPr id="69647" name="Oval 13"/>
          <p:cNvSpPr>
            <a:spLocks noChangeArrowheads="1"/>
          </p:cNvSpPr>
          <p:nvPr/>
        </p:nvSpPr>
        <p:spPr bwMode="auto">
          <a:xfrm>
            <a:off x="4724400" y="4921250"/>
            <a:ext cx="228600" cy="228600"/>
          </a:xfrm>
          <a:prstGeom prst="ellipse">
            <a:avLst/>
          </a:prstGeom>
          <a:solidFill>
            <a:schemeClr val="accent1"/>
          </a:solidFill>
          <a:ln w="9525">
            <a:solidFill>
              <a:schemeClr val="tx1"/>
            </a:solidFill>
            <a:round/>
            <a:headEnd/>
            <a:tailEnd/>
          </a:ln>
        </p:spPr>
        <p:txBody>
          <a:bodyPr wrap="none" anchor="ctr"/>
          <a:lstStyle/>
          <a:p>
            <a:pPr algn="ctr"/>
            <a:endParaRPr lang="en-US"/>
          </a:p>
        </p:txBody>
      </p:sp>
      <p:sp>
        <p:nvSpPr>
          <p:cNvPr id="69648" name="Oval 14"/>
          <p:cNvSpPr>
            <a:spLocks noChangeArrowheads="1"/>
          </p:cNvSpPr>
          <p:nvPr/>
        </p:nvSpPr>
        <p:spPr bwMode="auto">
          <a:xfrm>
            <a:off x="4114800" y="3549650"/>
            <a:ext cx="228600" cy="228600"/>
          </a:xfrm>
          <a:prstGeom prst="ellipse">
            <a:avLst/>
          </a:prstGeom>
          <a:solidFill>
            <a:schemeClr val="accent1"/>
          </a:solidFill>
          <a:ln w="9525">
            <a:solidFill>
              <a:schemeClr val="tx1"/>
            </a:solidFill>
            <a:round/>
            <a:headEnd/>
            <a:tailEnd/>
          </a:ln>
        </p:spPr>
        <p:txBody>
          <a:bodyPr wrap="none" anchor="ctr"/>
          <a:lstStyle/>
          <a:p>
            <a:pPr algn="ctr"/>
            <a:endParaRPr lang="en-US"/>
          </a:p>
        </p:txBody>
      </p:sp>
      <p:sp>
        <p:nvSpPr>
          <p:cNvPr id="69649" name="Oval 15"/>
          <p:cNvSpPr>
            <a:spLocks noChangeArrowheads="1"/>
          </p:cNvSpPr>
          <p:nvPr/>
        </p:nvSpPr>
        <p:spPr bwMode="auto">
          <a:xfrm>
            <a:off x="4191000" y="3016250"/>
            <a:ext cx="228600" cy="228600"/>
          </a:xfrm>
          <a:prstGeom prst="ellipse">
            <a:avLst/>
          </a:prstGeom>
          <a:solidFill>
            <a:schemeClr val="accent1"/>
          </a:solidFill>
          <a:ln w="9525">
            <a:solidFill>
              <a:schemeClr val="tx1"/>
            </a:solidFill>
            <a:round/>
            <a:headEnd/>
            <a:tailEnd/>
          </a:ln>
        </p:spPr>
        <p:txBody>
          <a:bodyPr wrap="none" anchor="ctr"/>
          <a:lstStyle/>
          <a:p>
            <a:pPr algn="ctr"/>
            <a:endParaRPr lang="en-US"/>
          </a:p>
        </p:txBody>
      </p:sp>
      <p:sp>
        <p:nvSpPr>
          <p:cNvPr id="69650" name="Text Box 16"/>
          <p:cNvSpPr txBox="1">
            <a:spLocks noChangeArrowheads="1"/>
          </p:cNvSpPr>
          <p:nvPr/>
        </p:nvSpPr>
        <p:spPr bwMode="auto">
          <a:xfrm>
            <a:off x="8083550" y="3138488"/>
            <a:ext cx="6032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1800" b="0"/>
              <a:t>N14</a:t>
            </a:r>
          </a:p>
        </p:txBody>
      </p:sp>
      <p:sp>
        <p:nvSpPr>
          <p:cNvPr id="69651" name="Text Box 17"/>
          <p:cNvSpPr txBox="1">
            <a:spLocks noChangeArrowheads="1"/>
          </p:cNvSpPr>
          <p:nvPr/>
        </p:nvSpPr>
        <p:spPr bwMode="auto">
          <a:xfrm>
            <a:off x="6019800" y="1416051"/>
            <a:ext cx="476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1800" b="0"/>
              <a:t>N1</a:t>
            </a:r>
          </a:p>
        </p:txBody>
      </p:sp>
      <p:sp>
        <p:nvSpPr>
          <p:cNvPr id="69652" name="Text Box 18"/>
          <p:cNvSpPr txBox="1">
            <a:spLocks noChangeArrowheads="1"/>
          </p:cNvSpPr>
          <p:nvPr/>
        </p:nvSpPr>
        <p:spPr bwMode="auto">
          <a:xfrm>
            <a:off x="4197350" y="2209801"/>
            <a:ext cx="603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1800" b="0"/>
              <a:t>N56</a:t>
            </a:r>
          </a:p>
        </p:txBody>
      </p:sp>
      <p:sp>
        <p:nvSpPr>
          <p:cNvPr id="69653" name="Text Box 19"/>
          <p:cNvSpPr txBox="1">
            <a:spLocks noChangeArrowheads="1"/>
          </p:cNvSpPr>
          <p:nvPr/>
        </p:nvSpPr>
        <p:spPr bwMode="auto">
          <a:xfrm>
            <a:off x="3581400" y="2940051"/>
            <a:ext cx="603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1800" b="0"/>
              <a:t>N51</a:t>
            </a:r>
          </a:p>
        </p:txBody>
      </p:sp>
      <p:sp>
        <p:nvSpPr>
          <p:cNvPr id="69654" name="Text Box 20"/>
          <p:cNvSpPr txBox="1">
            <a:spLocks noChangeArrowheads="1"/>
          </p:cNvSpPr>
          <p:nvPr/>
        </p:nvSpPr>
        <p:spPr bwMode="auto">
          <a:xfrm>
            <a:off x="3505200" y="3487738"/>
            <a:ext cx="6032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1800" b="0"/>
              <a:t>N48</a:t>
            </a:r>
          </a:p>
        </p:txBody>
      </p:sp>
      <p:sp>
        <p:nvSpPr>
          <p:cNvPr id="69655" name="Text Box 21"/>
          <p:cNvSpPr txBox="1">
            <a:spLocks noChangeArrowheads="1"/>
          </p:cNvSpPr>
          <p:nvPr/>
        </p:nvSpPr>
        <p:spPr bwMode="auto">
          <a:xfrm>
            <a:off x="4121150" y="4845051"/>
            <a:ext cx="603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1800" b="0"/>
              <a:t>N42</a:t>
            </a:r>
          </a:p>
        </p:txBody>
      </p:sp>
      <p:sp>
        <p:nvSpPr>
          <p:cNvPr id="69656" name="Text Box 22"/>
          <p:cNvSpPr txBox="1">
            <a:spLocks noChangeArrowheads="1"/>
          </p:cNvSpPr>
          <p:nvPr/>
        </p:nvSpPr>
        <p:spPr bwMode="auto">
          <a:xfrm>
            <a:off x="7778750" y="4343401"/>
            <a:ext cx="603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1800" b="0"/>
              <a:t>N21</a:t>
            </a:r>
          </a:p>
        </p:txBody>
      </p:sp>
      <p:sp>
        <p:nvSpPr>
          <p:cNvPr id="69657" name="Text Box 23"/>
          <p:cNvSpPr txBox="1">
            <a:spLocks noChangeArrowheads="1"/>
          </p:cNvSpPr>
          <p:nvPr/>
        </p:nvSpPr>
        <p:spPr bwMode="auto">
          <a:xfrm>
            <a:off x="5943600" y="5576888"/>
            <a:ext cx="6032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1800" b="0"/>
              <a:t>N32</a:t>
            </a:r>
          </a:p>
        </p:txBody>
      </p:sp>
      <p:sp>
        <p:nvSpPr>
          <p:cNvPr id="69658" name="Text Box 24"/>
          <p:cNvSpPr txBox="1">
            <a:spLocks noChangeArrowheads="1"/>
          </p:cNvSpPr>
          <p:nvPr/>
        </p:nvSpPr>
        <p:spPr bwMode="auto">
          <a:xfrm>
            <a:off x="5181600" y="5468938"/>
            <a:ext cx="6032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1800" b="0"/>
              <a:t>N38</a:t>
            </a:r>
          </a:p>
        </p:txBody>
      </p:sp>
      <p:sp>
        <p:nvSpPr>
          <p:cNvPr id="69659" name="AutoShape 26"/>
          <p:cNvSpPr>
            <a:spLocks/>
          </p:cNvSpPr>
          <p:nvPr/>
        </p:nvSpPr>
        <p:spPr bwMode="auto">
          <a:xfrm>
            <a:off x="8915400" y="2438401"/>
            <a:ext cx="914400" cy="461665"/>
          </a:xfrm>
          <a:prstGeom prst="borderCallout1">
            <a:avLst>
              <a:gd name="adj1" fmla="val 50634"/>
              <a:gd name="adj2" fmla="val -1852"/>
              <a:gd name="adj3" fmla="val 198315"/>
              <a:gd name="adj4" fmla="val -95023"/>
            </a:avLst>
          </a:prstGeom>
          <a:solidFill>
            <a:srgbClr val="FFFF99"/>
          </a:solidFill>
          <a:ln w="9525">
            <a:solidFill>
              <a:schemeClr val="tx1"/>
            </a:solidFill>
            <a:miter lim="800000"/>
            <a:headEnd/>
            <a:tailEnd/>
          </a:ln>
        </p:spPr>
        <p:txBody>
          <a:bodyPr>
            <a:spAutoFit/>
          </a:bodyPr>
          <a:lstStyle/>
          <a:p>
            <a:r>
              <a:rPr lang="en-US"/>
              <a:t>K10</a:t>
            </a:r>
          </a:p>
        </p:txBody>
      </p:sp>
      <p:sp>
        <p:nvSpPr>
          <p:cNvPr id="69660" name="AutoShape 27"/>
          <p:cNvSpPr>
            <a:spLocks/>
          </p:cNvSpPr>
          <p:nvPr/>
        </p:nvSpPr>
        <p:spPr bwMode="auto">
          <a:xfrm>
            <a:off x="2832100" y="2366964"/>
            <a:ext cx="914400" cy="461665"/>
          </a:xfrm>
          <a:prstGeom prst="borderCallout1">
            <a:avLst>
              <a:gd name="adj1" fmla="val 52884"/>
              <a:gd name="adj2" fmla="val 100000"/>
              <a:gd name="adj3" fmla="val 77356"/>
              <a:gd name="adj4" fmla="val 174944"/>
            </a:avLst>
          </a:prstGeom>
          <a:solidFill>
            <a:srgbClr val="FFFF99"/>
          </a:solidFill>
          <a:ln w="9525">
            <a:solidFill>
              <a:schemeClr val="tx1"/>
            </a:solidFill>
            <a:miter lim="800000"/>
            <a:headEnd/>
            <a:tailEnd/>
          </a:ln>
        </p:spPr>
        <p:txBody>
          <a:bodyPr>
            <a:spAutoFit/>
          </a:bodyPr>
          <a:lstStyle/>
          <a:p>
            <a:r>
              <a:rPr lang="en-US"/>
              <a:t>K54</a:t>
            </a:r>
          </a:p>
        </p:txBody>
      </p:sp>
      <p:sp>
        <p:nvSpPr>
          <p:cNvPr id="69661" name="AutoShape 28"/>
          <p:cNvSpPr>
            <a:spLocks/>
          </p:cNvSpPr>
          <p:nvPr/>
        </p:nvSpPr>
        <p:spPr bwMode="auto">
          <a:xfrm>
            <a:off x="7848600" y="5213351"/>
            <a:ext cx="914400" cy="461665"/>
          </a:xfrm>
          <a:prstGeom prst="borderCallout1">
            <a:avLst>
              <a:gd name="adj1" fmla="val 48384"/>
              <a:gd name="adj2" fmla="val -2778"/>
              <a:gd name="adj3" fmla="val 72856"/>
              <a:gd name="adj4" fmla="val -176449"/>
            </a:avLst>
          </a:prstGeom>
          <a:solidFill>
            <a:srgbClr val="FFFF99"/>
          </a:solidFill>
          <a:ln w="9525">
            <a:solidFill>
              <a:schemeClr val="tx1"/>
            </a:solidFill>
            <a:miter lim="800000"/>
            <a:headEnd/>
            <a:tailEnd/>
          </a:ln>
        </p:spPr>
        <p:txBody>
          <a:bodyPr>
            <a:spAutoFit/>
          </a:bodyPr>
          <a:lstStyle/>
          <a:p>
            <a:r>
              <a:rPr lang="en-US"/>
              <a:t>K24</a:t>
            </a:r>
          </a:p>
        </p:txBody>
      </p:sp>
      <p:sp>
        <p:nvSpPr>
          <p:cNvPr id="69662" name="AutoShape 29"/>
          <p:cNvSpPr>
            <a:spLocks/>
          </p:cNvSpPr>
          <p:nvPr/>
        </p:nvSpPr>
        <p:spPr bwMode="auto">
          <a:xfrm>
            <a:off x="7239000" y="5795964"/>
            <a:ext cx="914400" cy="461665"/>
          </a:xfrm>
          <a:prstGeom prst="borderCallout1">
            <a:avLst>
              <a:gd name="adj1" fmla="val 52884"/>
              <a:gd name="adj2" fmla="val 0"/>
              <a:gd name="adj3" fmla="val -60477"/>
              <a:gd name="adj4" fmla="val -112792"/>
            </a:avLst>
          </a:prstGeom>
          <a:solidFill>
            <a:srgbClr val="FFFF99"/>
          </a:solidFill>
          <a:ln w="9525">
            <a:solidFill>
              <a:schemeClr val="tx1"/>
            </a:solidFill>
            <a:miter lim="800000"/>
            <a:headEnd/>
            <a:tailEnd/>
          </a:ln>
        </p:spPr>
        <p:txBody>
          <a:bodyPr>
            <a:spAutoFit/>
          </a:bodyPr>
          <a:lstStyle/>
          <a:p>
            <a:r>
              <a:rPr lang="en-US"/>
              <a:t>K30</a:t>
            </a:r>
          </a:p>
        </p:txBody>
      </p:sp>
      <p:sp>
        <p:nvSpPr>
          <p:cNvPr id="69663" name="AutoShape 30"/>
          <p:cNvSpPr>
            <a:spLocks/>
          </p:cNvSpPr>
          <p:nvPr/>
        </p:nvSpPr>
        <p:spPr bwMode="auto">
          <a:xfrm>
            <a:off x="3429000" y="5791201"/>
            <a:ext cx="914400" cy="461665"/>
          </a:xfrm>
          <a:prstGeom prst="borderCallout1">
            <a:avLst>
              <a:gd name="adj1" fmla="val 46134"/>
              <a:gd name="adj2" fmla="val 101852"/>
              <a:gd name="adj3" fmla="val -111954"/>
              <a:gd name="adj4" fmla="val 200755"/>
            </a:avLst>
          </a:prstGeom>
          <a:solidFill>
            <a:srgbClr val="FFFF99"/>
          </a:solidFill>
          <a:ln w="9525">
            <a:solidFill>
              <a:schemeClr val="tx1"/>
            </a:solidFill>
            <a:miter lim="800000"/>
            <a:headEnd/>
            <a:tailEnd/>
          </a:ln>
        </p:spPr>
        <p:txBody>
          <a:bodyPr>
            <a:spAutoFit/>
          </a:bodyPr>
          <a:lstStyle/>
          <a:p>
            <a:r>
              <a:rPr lang="en-US"/>
              <a:t>K38</a:t>
            </a:r>
          </a:p>
        </p:txBody>
      </p:sp>
      <p:sp>
        <p:nvSpPr>
          <p:cNvPr id="69664" name="Text Box 32"/>
          <p:cNvSpPr txBox="1">
            <a:spLocks noChangeArrowheads="1"/>
          </p:cNvSpPr>
          <p:nvPr/>
        </p:nvSpPr>
        <p:spPr bwMode="auto">
          <a:xfrm>
            <a:off x="7696200" y="2133601"/>
            <a:ext cx="476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1800" b="0"/>
              <a:t>N8</a:t>
            </a:r>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Introduction</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85</a:t>
            </a:fld>
            <a:endParaRPr lang="en-US"/>
          </a:p>
        </p:txBody>
      </p:sp>
    </p:spTree>
    <p:extLst>
      <p:ext uri="{BB962C8B-B14F-4D97-AF65-F5344CB8AC3E}">
        <p14:creationId xmlns:p14="http://schemas.microsoft.com/office/powerpoint/2010/main" val="5502670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tr-TR"/>
              <a:t>How to Perform Key Lookup</a:t>
            </a:r>
            <a:endParaRPr lang="en-US"/>
          </a:p>
        </p:txBody>
      </p:sp>
      <p:sp>
        <p:nvSpPr>
          <p:cNvPr id="71683" name="Rectangle 3"/>
          <p:cNvSpPr>
            <a:spLocks noGrp="1" noChangeArrowheads="1"/>
          </p:cNvSpPr>
          <p:nvPr>
            <p:ph idx="1"/>
          </p:nvPr>
        </p:nvSpPr>
        <p:spPr/>
        <p:txBody>
          <a:bodyPr/>
          <a:lstStyle/>
          <a:p>
            <a:r>
              <a:rPr lang="tr-TR"/>
              <a:t>Assume that e</a:t>
            </a:r>
            <a:r>
              <a:rPr lang="en-US"/>
              <a:t>ach node know</a:t>
            </a:r>
            <a:r>
              <a:rPr lang="tr-TR"/>
              <a:t>s</a:t>
            </a:r>
            <a:r>
              <a:rPr lang="en-US"/>
              <a:t> only how to contact its</a:t>
            </a:r>
            <a:r>
              <a:rPr lang="tr-TR"/>
              <a:t> </a:t>
            </a:r>
            <a:r>
              <a:rPr lang="en-US"/>
              <a:t>current successor node on the identifier circle</a:t>
            </a:r>
            <a:r>
              <a:rPr lang="tr-TR"/>
              <a:t>, then all node can be visited in linear order.</a:t>
            </a:r>
          </a:p>
          <a:p>
            <a:r>
              <a:rPr lang="en-US"/>
              <a:t>When performing a search, the query for a</a:t>
            </a:r>
            <a:r>
              <a:rPr lang="tr-TR"/>
              <a:t> </a:t>
            </a:r>
            <a:r>
              <a:rPr lang="en-US"/>
              <a:t>given identifier could be passed around the circle via these successor</a:t>
            </a:r>
            <a:r>
              <a:rPr lang="tr-TR"/>
              <a:t> </a:t>
            </a:r>
            <a:r>
              <a:rPr lang="en-US"/>
              <a:t>pointers until they encounter</a:t>
            </a:r>
            <a:r>
              <a:rPr lang="tr-TR"/>
              <a:t> the node that contains the key corresponding to the search.</a:t>
            </a:r>
            <a:endParaRPr lang="en-US"/>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86</a:t>
            </a:fld>
            <a:endParaRPr lang="en-US"/>
          </a:p>
        </p:txBody>
      </p:sp>
    </p:spTree>
    <p:extLst>
      <p:ext uri="{BB962C8B-B14F-4D97-AF65-F5344CB8AC3E}">
        <p14:creationId xmlns:p14="http://schemas.microsoft.com/office/powerpoint/2010/main" val="11061502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dirty="0">
                <a:cs typeface="Arial" charset="0"/>
              </a:rPr>
              <a:t>Example of Key Lookup Scheme</a:t>
            </a:r>
          </a:p>
        </p:txBody>
      </p:sp>
      <p:sp>
        <p:nvSpPr>
          <p:cNvPr id="73734" name="Oval 3"/>
          <p:cNvSpPr>
            <a:spLocks noChangeArrowheads="1"/>
          </p:cNvSpPr>
          <p:nvPr/>
        </p:nvSpPr>
        <p:spPr bwMode="auto">
          <a:xfrm>
            <a:off x="4038600" y="2286000"/>
            <a:ext cx="3810000" cy="3657600"/>
          </a:xfrm>
          <a:prstGeom prst="ellipse">
            <a:avLst/>
          </a:prstGeom>
          <a:solidFill>
            <a:schemeClr val="bg1"/>
          </a:solidFill>
          <a:ln w="9525">
            <a:solidFill>
              <a:schemeClr val="tx1"/>
            </a:solidFill>
            <a:round/>
            <a:headEnd/>
            <a:tailEnd/>
          </a:ln>
        </p:spPr>
        <p:txBody>
          <a:bodyPr wrap="none" anchor="ctr"/>
          <a:lstStyle/>
          <a:p>
            <a:endParaRPr lang="en-US"/>
          </a:p>
        </p:txBody>
      </p:sp>
      <p:sp>
        <p:nvSpPr>
          <p:cNvPr id="52229" name="Line 5"/>
          <p:cNvSpPr>
            <a:spLocks noChangeShapeType="1"/>
          </p:cNvSpPr>
          <p:nvPr/>
        </p:nvSpPr>
        <p:spPr bwMode="auto">
          <a:xfrm>
            <a:off x="7315200" y="2957513"/>
            <a:ext cx="4572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2230" name="Line 6"/>
          <p:cNvSpPr>
            <a:spLocks noChangeShapeType="1"/>
          </p:cNvSpPr>
          <p:nvPr/>
        </p:nvSpPr>
        <p:spPr bwMode="auto">
          <a:xfrm flipH="1">
            <a:off x="6781800" y="4024313"/>
            <a:ext cx="1066800" cy="1676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2231" name="Line 7"/>
          <p:cNvSpPr>
            <a:spLocks noChangeShapeType="1"/>
          </p:cNvSpPr>
          <p:nvPr/>
        </p:nvSpPr>
        <p:spPr bwMode="auto">
          <a:xfrm flipH="1">
            <a:off x="5562600" y="5791201"/>
            <a:ext cx="1066800" cy="61913"/>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2232" name="Line 8"/>
          <p:cNvSpPr>
            <a:spLocks noChangeShapeType="1"/>
          </p:cNvSpPr>
          <p:nvPr/>
        </p:nvSpPr>
        <p:spPr bwMode="auto">
          <a:xfrm flipH="1" flipV="1">
            <a:off x="4724400" y="5395914"/>
            <a:ext cx="685800" cy="47148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2233" name="Line 9"/>
          <p:cNvSpPr>
            <a:spLocks noChangeShapeType="1"/>
          </p:cNvSpPr>
          <p:nvPr/>
        </p:nvSpPr>
        <p:spPr bwMode="auto">
          <a:xfrm flipH="1" flipV="1">
            <a:off x="4191000" y="4786314"/>
            <a:ext cx="457200" cy="54768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2234" name="Line 10"/>
          <p:cNvSpPr>
            <a:spLocks noChangeShapeType="1"/>
          </p:cNvSpPr>
          <p:nvPr/>
        </p:nvSpPr>
        <p:spPr bwMode="auto">
          <a:xfrm flipV="1">
            <a:off x="4114800" y="3262313"/>
            <a:ext cx="2286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3741" name="Text Box 11"/>
          <p:cNvSpPr txBox="1">
            <a:spLocks noChangeArrowheads="1"/>
          </p:cNvSpPr>
          <p:nvPr/>
        </p:nvSpPr>
        <p:spPr bwMode="auto">
          <a:xfrm>
            <a:off x="5851525" y="1828801"/>
            <a:ext cx="476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1800" b="0"/>
              <a:t>N1</a:t>
            </a:r>
          </a:p>
        </p:txBody>
      </p:sp>
      <p:sp>
        <p:nvSpPr>
          <p:cNvPr id="73742" name="Text Box 12"/>
          <p:cNvSpPr txBox="1">
            <a:spLocks noChangeArrowheads="1"/>
          </p:cNvSpPr>
          <p:nvPr/>
        </p:nvSpPr>
        <p:spPr bwMode="auto">
          <a:xfrm>
            <a:off x="7315200" y="2514601"/>
            <a:ext cx="476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1800" b="0"/>
              <a:t>N8</a:t>
            </a:r>
          </a:p>
        </p:txBody>
      </p:sp>
      <p:sp>
        <p:nvSpPr>
          <p:cNvPr id="73743" name="Text Box 13"/>
          <p:cNvSpPr txBox="1">
            <a:spLocks noChangeArrowheads="1"/>
          </p:cNvSpPr>
          <p:nvPr/>
        </p:nvSpPr>
        <p:spPr bwMode="auto">
          <a:xfrm>
            <a:off x="7924800" y="3581401"/>
            <a:ext cx="603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1800" b="0"/>
              <a:t>N14</a:t>
            </a:r>
          </a:p>
        </p:txBody>
      </p:sp>
      <p:sp>
        <p:nvSpPr>
          <p:cNvPr id="73744" name="Text Box 14"/>
          <p:cNvSpPr txBox="1">
            <a:spLocks noChangeArrowheads="1"/>
          </p:cNvSpPr>
          <p:nvPr/>
        </p:nvSpPr>
        <p:spPr bwMode="auto">
          <a:xfrm>
            <a:off x="6629400" y="5943601"/>
            <a:ext cx="603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1800" b="0"/>
              <a:t>N21</a:t>
            </a:r>
          </a:p>
        </p:txBody>
      </p:sp>
      <p:sp>
        <p:nvSpPr>
          <p:cNvPr id="73745" name="Text Box 15"/>
          <p:cNvSpPr txBox="1">
            <a:spLocks noChangeArrowheads="1"/>
          </p:cNvSpPr>
          <p:nvPr/>
        </p:nvSpPr>
        <p:spPr bwMode="auto">
          <a:xfrm>
            <a:off x="5181600" y="6019801"/>
            <a:ext cx="603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1800" b="0"/>
              <a:t>N32</a:t>
            </a:r>
          </a:p>
        </p:txBody>
      </p:sp>
      <p:sp>
        <p:nvSpPr>
          <p:cNvPr id="73746" name="Text Box 16"/>
          <p:cNvSpPr txBox="1">
            <a:spLocks noChangeArrowheads="1"/>
          </p:cNvSpPr>
          <p:nvPr/>
        </p:nvSpPr>
        <p:spPr bwMode="auto">
          <a:xfrm>
            <a:off x="3962400" y="5410201"/>
            <a:ext cx="603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1800" b="0"/>
              <a:t>N38</a:t>
            </a:r>
          </a:p>
        </p:txBody>
      </p:sp>
      <p:sp>
        <p:nvSpPr>
          <p:cNvPr id="73747" name="Text Box 17"/>
          <p:cNvSpPr txBox="1">
            <a:spLocks noChangeArrowheads="1"/>
          </p:cNvSpPr>
          <p:nvPr/>
        </p:nvSpPr>
        <p:spPr bwMode="auto">
          <a:xfrm>
            <a:off x="3429000" y="4572001"/>
            <a:ext cx="603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1800" b="0"/>
              <a:t>N42</a:t>
            </a:r>
          </a:p>
        </p:txBody>
      </p:sp>
      <p:sp>
        <p:nvSpPr>
          <p:cNvPr id="73748" name="Text Box 18"/>
          <p:cNvSpPr txBox="1">
            <a:spLocks noChangeArrowheads="1"/>
          </p:cNvSpPr>
          <p:nvPr/>
        </p:nvSpPr>
        <p:spPr bwMode="auto">
          <a:xfrm>
            <a:off x="3581400" y="2819401"/>
            <a:ext cx="603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1800" b="0"/>
              <a:t>N48</a:t>
            </a:r>
          </a:p>
        </p:txBody>
      </p:sp>
      <p:sp>
        <p:nvSpPr>
          <p:cNvPr id="73749" name="Text Box 19"/>
          <p:cNvSpPr txBox="1">
            <a:spLocks noChangeArrowheads="1"/>
          </p:cNvSpPr>
          <p:nvPr/>
        </p:nvSpPr>
        <p:spPr bwMode="auto">
          <a:xfrm>
            <a:off x="2590801" y="2286000"/>
            <a:ext cx="612775" cy="376238"/>
          </a:xfrm>
          <a:prstGeom prst="rect">
            <a:avLst/>
          </a:prstGeom>
          <a:solidFill>
            <a:srgbClr val="FFFF99"/>
          </a:solidFill>
          <a:ln w="9525">
            <a:solidFill>
              <a:schemeClr val="tx1"/>
            </a:solidFill>
            <a:miter lim="800000"/>
            <a:headEnd/>
            <a:tailEnd/>
          </a:ln>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1800"/>
              <a:t>K45</a:t>
            </a:r>
          </a:p>
        </p:txBody>
      </p:sp>
      <p:sp>
        <p:nvSpPr>
          <p:cNvPr id="73750" name="Oval 20"/>
          <p:cNvSpPr>
            <a:spLocks noChangeArrowheads="1"/>
          </p:cNvSpPr>
          <p:nvPr/>
        </p:nvSpPr>
        <p:spPr bwMode="auto">
          <a:xfrm>
            <a:off x="6019800" y="22098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3751" name="Oval 21"/>
          <p:cNvSpPr>
            <a:spLocks noChangeArrowheads="1"/>
          </p:cNvSpPr>
          <p:nvPr/>
        </p:nvSpPr>
        <p:spPr bwMode="auto">
          <a:xfrm>
            <a:off x="7162800" y="27432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3752" name="Oval 22"/>
          <p:cNvSpPr>
            <a:spLocks noChangeArrowheads="1"/>
          </p:cNvSpPr>
          <p:nvPr/>
        </p:nvSpPr>
        <p:spPr bwMode="auto">
          <a:xfrm>
            <a:off x="7696200" y="38100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3753" name="Oval 23"/>
          <p:cNvSpPr>
            <a:spLocks noChangeArrowheads="1"/>
          </p:cNvSpPr>
          <p:nvPr/>
        </p:nvSpPr>
        <p:spPr bwMode="auto">
          <a:xfrm>
            <a:off x="6629400" y="56388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3754" name="Oval 24"/>
          <p:cNvSpPr>
            <a:spLocks noChangeArrowheads="1"/>
          </p:cNvSpPr>
          <p:nvPr/>
        </p:nvSpPr>
        <p:spPr bwMode="auto">
          <a:xfrm>
            <a:off x="5334000" y="57150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3755" name="Oval 25"/>
          <p:cNvSpPr>
            <a:spLocks noChangeArrowheads="1"/>
          </p:cNvSpPr>
          <p:nvPr/>
        </p:nvSpPr>
        <p:spPr bwMode="auto">
          <a:xfrm>
            <a:off x="4495800" y="53340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3756" name="Oval 26"/>
          <p:cNvSpPr>
            <a:spLocks noChangeArrowheads="1"/>
          </p:cNvSpPr>
          <p:nvPr/>
        </p:nvSpPr>
        <p:spPr bwMode="auto">
          <a:xfrm>
            <a:off x="4038600" y="4572000"/>
            <a:ext cx="228600" cy="228600"/>
          </a:xfrm>
          <a:prstGeom prst="ellipse">
            <a:avLst/>
          </a:prstGeom>
          <a:solidFill>
            <a:schemeClr val="accent1"/>
          </a:solidFill>
          <a:ln w="9525">
            <a:solidFill>
              <a:schemeClr val="tx1"/>
            </a:solidFill>
            <a:round/>
            <a:headEnd/>
            <a:tailEnd/>
          </a:ln>
        </p:spPr>
        <p:txBody>
          <a:bodyPr wrap="none" anchor="ctr"/>
          <a:lstStyle/>
          <a:p>
            <a:pPr algn="ctr"/>
            <a:endParaRPr lang="en-US"/>
          </a:p>
        </p:txBody>
      </p:sp>
      <p:sp>
        <p:nvSpPr>
          <p:cNvPr id="73757" name="Oval 27"/>
          <p:cNvSpPr>
            <a:spLocks noChangeArrowheads="1"/>
          </p:cNvSpPr>
          <p:nvPr/>
        </p:nvSpPr>
        <p:spPr bwMode="auto">
          <a:xfrm>
            <a:off x="4267200" y="3048000"/>
            <a:ext cx="228600" cy="228600"/>
          </a:xfrm>
          <a:prstGeom prst="ellipse">
            <a:avLst/>
          </a:prstGeom>
          <a:solidFill>
            <a:schemeClr val="accent1"/>
          </a:solidFill>
          <a:ln w="9525">
            <a:solidFill>
              <a:schemeClr val="tx1"/>
            </a:solidFill>
            <a:round/>
            <a:headEnd/>
            <a:tailEnd/>
          </a:ln>
        </p:spPr>
        <p:txBody>
          <a:bodyPr wrap="none" anchor="ctr"/>
          <a:lstStyle/>
          <a:p>
            <a:pPr algn="ctr"/>
            <a:endParaRPr lang="en-US"/>
          </a:p>
        </p:txBody>
      </p:sp>
      <p:sp>
        <p:nvSpPr>
          <p:cNvPr id="73758" name="Rectangle 28"/>
          <p:cNvSpPr>
            <a:spLocks noChangeArrowheads="1"/>
          </p:cNvSpPr>
          <p:nvPr/>
        </p:nvSpPr>
        <p:spPr bwMode="auto">
          <a:xfrm>
            <a:off x="1965325" y="1325564"/>
            <a:ext cx="824616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spcBef>
                <a:spcPct val="20000"/>
              </a:spcBef>
              <a:buClr>
                <a:schemeClr val="accent1"/>
              </a:buClr>
              <a:buSzPct val="65000"/>
              <a:buFont typeface="Wingdings" charset="0"/>
              <a:buNone/>
            </a:pPr>
            <a:r>
              <a:rPr lang="en-US" sz="2200" i="1"/>
              <a:t>succesor(k)</a:t>
            </a:r>
            <a:r>
              <a:rPr lang="en-US" sz="2200"/>
              <a:t> = first node whose ID is &gt;= ID of k in identifier space</a:t>
            </a:r>
            <a:endParaRPr lang="en-US"/>
          </a:p>
        </p:txBody>
      </p:sp>
      <p:sp>
        <p:nvSpPr>
          <p:cNvPr id="52228" name="Line 4"/>
          <p:cNvSpPr>
            <a:spLocks noChangeShapeType="1"/>
          </p:cNvSpPr>
          <p:nvPr/>
        </p:nvSpPr>
        <p:spPr bwMode="auto">
          <a:xfrm>
            <a:off x="6248400" y="2347913"/>
            <a:ext cx="9144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Introduction</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87</a:t>
            </a:fld>
            <a:endParaRPr lang="en-US"/>
          </a:p>
        </p:txBody>
      </p:sp>
    </p:spTree>
    <p:extLst>
      <p:ext uri="{BB962C8B-B14F-4D97-AF65-F5344CB8AC3E}">
        <p14:creationId xmlns:p14="http://schemas.microsoft.com/office/powerpoint/2010/main" val="4043112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2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22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223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223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223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223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2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animBg="1"/>
      <p:bldP spid="52230" grpId="0" animBg="1"/>
      <p:bldP spid="52231" grpId="0" animBg="1"/>
      <p:bldP spid="52232" grpId="0" animBg="1"/>
      <p:bldP spid="52233" grpId="0" animBg="1"/>
      <p:bldP spid="52234" grpId="0" animBg="1"/>
      <p:bldP spid="52228"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tr-TR"/>
              <a:t>Scalable Key Location</a:t>
            </a:r>
            <a:endParaRPr lang="en-US"/>
          </a:p>
        </p:txBody>
      </p:sp>
      <p:sp>
        <p:nvSpPr>
          <p:cNvPr id="75779" name="Rectangle 3"/>
          <p:cNvSpPr>
            <a:spLocks noGrp="1" noChangeArrowheads="1"/>
          </p:cNvSpPr>
          <p:nvPr>
            <p:ph idx="1"/>
          </p:nvPr>
        </p:nvSpPr>
        <p:spPr/>
        <p:txBody>
          <a:bodyPr/>
          <a:lstStyle/>
          <a:p>
            <a:r>
              <a:rPr lang="en-US" dirty="0"/>
              <a:t>To accelerate</a:t>
            </a:r>
            <a:r>
              <a:rPr lang="tr-TR" dirty="0"/>
              <a:t> </a:t>
            </a:r>
            <a:r>
              <a:rPr lang="en-US" dirty="0"/>
              <a:t>lookups, Chord maintains additional routing information (m entries): finger table </a:t>
            </a:r>
            <a:endParaRPr lang="tr-TR" dirty="0"/>
          </a:p>
          <a:p>
            <a:r>
              <a:rPr lang="en-US" dirty="0"/>
              <a:t>The </a:t>
            </a:r>
            <a:r>
              <a:rPr lang="en-US" dirty="0" err="1"/>
              <a:t>i</a:t>
            </a:r>
            <a:r>
              <a:rPr lang="en-US" baseline="30000" dirty="0" err="1"/>
              <a:t>th</a:t>
            </a:r>
            <a:r>
              <a:rPr lang="en-US" dirty="0"/>
              <a:t> entry in the table at node n contains the</a:t>
            </a:r>
            <a:r>
              <a:rPr lang="tr-TR" dirty="0"/>
              <a:t> </a:t>
            </a:r>
            <a:r>
              <a:rPr lang="en-US" dirty="0"/>
              <a:t>identity of the first node s that succeeds n by at least 2</a:t>
            </a:r>
            <a:r>
              <a:rPr lang="en-US" baseline="30000" dirty="0"/>
              <a:t>i</a:t>
            </a:r>
            <a:r>
              <a:rPr lang="tr-TR" baseline="30000" dirty="0"/>
              <a:t>-1</a:t>
            </a:r>
            <a:r>
              <a:rPr lang="tr-TR" dirty="0"/>
              <a:t> on </a:t>
            </a:r>
            <a:r>
              <a:rPr lang="tr-TR" dirty="0" err="1"/>
              <a:t>the</a:t>
            </a:r>
            <a:r>
              <a:rPr lang="tr-TR" dirty="0"/>
              <a:t> </a:t>
            </a:r>
            <a:r>
              <a:rPr lang="tr-TR" dirty="0" err="1"/>
              <a:t>identifier</a:t>
            </a:r>
            <a:r>
              <a:rPr lang="tr-TR" dirty="0"/>
              <a:t> </a:t>
            </a:r>
            <a:r>
              <a:rPr lang="tr-TR" dirty="0" err="1"/>
              <a:t>circle</a:t>
            </a:r>
            <a:r>
              <a:rPr lang="tr-TR" dirty="0"/>
              <a:t>.</a:t>
            </a:r>
          </a:p>
          <a:p>
            <a:r>
              <a:rPr lang="tr-TR" dirty="0"/>
              <a:t>s = </a:t>
            </a:r>
            <a:r>
              <a:rPr lang="tr-TR" dirty="0" err="1"/>
              <a:t>successor</a:t>
            </a:r>
            <a:r>
              <a:rPr lang="tr-TR" dirty="0"/>
              <a:t>(n+</a:t>
            </a:r>
            <a:r>
              <a:rPr lang="en-US" dirty="0"/>
              <a:t>2</a:t>
            </a:r>
            <a:r>
              <a:rPr lang="en-US" baseline="30000" dirty="0"/>
              <a:t>i</a:t>
            </a:r>
            <a:r>
              <a:rPr lang="tr-TR" baseline="30000" dirty="0"/>
              <a:t>-1</a:t>
            </a:r>
            <a:r>
              <a:rPr lang="tr-TR" dirty="0"/>
              <a:t>).</a:t>
            </a:r>
          </a:p>
          <a:p>
            <a:r>
              <a:rPr lang="en-US" dirty="0"/>
              <a:t>s is called the </a:t>
            </a:r>
            <a:r>
              <a:rPr lang="en-US" dirty="0" err="1"/>
              <a:t>i</a:t>
            </a:r>
            <a:r>
              <a:rPr lang="en-US" baseline="30000" dirty="0" err="1"/>
              <a:t>th</a:t>
            </a:r>
            <a:r>
              <a:rPr lang="en-US" dirty="0"/>
              <a:t> finger of node n</a:t>
            </a:r>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88</a:t>
            </a:fld>
            <a:endParaRPr lang="en-US"/>
          </a:p>
        </p:txBody>
      </p:sp>
    </p:spTree>
    <p:extLst>
      <p:ext uri="{BB962C8B-B14F-4D97-AF65-F5344CB8AC3E}">
        <p14:creationId xmlns:p14="http://schemas.microsoft.com/office/powerpoint/2010/main" val="21297676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47700" y="183573"/>
            <a:ext cx="7696200" cy="807027"/>
          </a:xfrm>
        </p:spPr>
        <p:txBody>
          <a:bodyPr/>
          <a:lstStyle/>
          <a:p>
            <a:pPr eaLnBrk="1" hangingPunct="1"/>
            <a:r>
              <a:rPr lang="en-US" dirty="0">
                <a:cs typeface="Arial" charset="0"/>
              </a:rPr>
              <a:t>Scalable Lookup Scheme</a:t>
            </a:r>
          </a:p>
        </p:txBody>
      </p:sp>
      <p:graphicFrame>
        <p:nvGraphicFramePr>
          <p:cNvPr id="53295" name="Group 47"/>
          <p:cNvGraphicFramePr>
            <a:graphicFrameLocks noGrp="1"/>
          </p:cNvGraphicFramePr>
          <p:nvPr>
            <p:ph type="tbl" idx="1"/>
          </p:nvPr>
        </p:nvGraphicFramePr>
        <p:xfrm>
          <a:off x="8377238" y="2408238"/>
          <a:ext cx="2138362" cy="3230564"/>
        </p:xfrm>
        <a:graphic>
          <a:graphicData uri="http://schemas.openxmlformats.org/drawingml/2006/table">
            <a:tbl>
              <a:tblPr/>
              <a:tblGrid>
                <a:gridCol w="1069975">
                  <a:extLst>
                    <a:ext uri="{9D8B030D-6E8A-4147-A177-3AD203B41FA5}">
                      <a16:colId xmlns:a16="http://schemas.microsoft.com/office/drawing/2014/main" val="20000"/>
                    </a:ext>
                  </a:extLst>
                </a:gridCol>
                <a:gridCol w="1068387">
                  <a:extLst>
                    <a:ext uri="{9D8B030D-6E8A-4147-A177-3AD203B41FA5}">
                      <a16:colId xmlns:a16="http://schemas.microsoft.com/office/drawing/2014/main" val="20001"/>
                    </a:ext>
                  </a:extLst>
                </a:gridCol>
              </a:tblGrid>
              <a:tr h="538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a:ln>
                            <a:noFill/>
                          </a:ln>
                          <a:solidFill>
                            <a:schemeClr val="tx1"/>
                          </a:solidFill>
                          <a:effectLst/>
                          <a:latin typeface="Arial" charset="0"/>
                          <a:ea typeface="Arial" charset="0"/>
                          <a:cs typeface="Arial" charset="0"/>
                        </a:rPr>
                        <a:t>N8+1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a:ln>
                            <a:noFill/>
                          </a:ln>
                          <a:solidFill>
                            <a:schemeClr val="tx1"/>
                          </a:solidFill>
                          <a:effectLst/>
                          <a:latin typeface="Arial" charset="0"/>
                          <a:ea typeface="Arial" charset="0"/>
                          <a:cs typeface="Arial" charset="0"/>
                        </a:rPr>
                        <a:t>N14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8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a:ln>
                            <a:noFill/>
                          </a:ln>
                          <a:solidFill>
                            <a:schemeClr val="tx1"/>
                          </a:solidFill>
                          <a:effectLst/>
                          <a:latin typeface="Arial" charset="0"/>
                          <a:ea typeface="Arial" charset="0"/>
                          <a:cs typeface="Arial" charset="0"/>
                        </a:rPr>
                        <a:t>N8+2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a:ln>
                            <a:noFill/>
                          </a:ln>
                          <a:solidFill>
                            <a:schemeClr val="tx1"/>
                          </a:solidFill>
                          <a:effectLst/>
                          <a:latin typeface="Arial" charset="0"/>
                          <a:ea typeface="Arial" charset="0"/>
                          <a:cs typeface="Arial" charset="0"/>
                        </a:rPr>
                        <a:t>N14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97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a:ln>
                            <a:noFill/>
                          </a:ln>
                          <a:solidFill>
                            <a:schemeClr val="tx1"/>
                          </a:solidFill>
                          <a:effectLst/>
                          <a:latin typeface="Arial" charset="0"/>
                          <a:ea typeface="Arial" charset="0"/>
                          <a:cs typeface="Arial" charset="0"/>
                        </a:rPr>
                        <a:t>N8+4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a:ln>
                            <a:noFill/>
                          </a:ln>
                          <a:solidFill>
                            <a:schemeClr val="tx1"/>
                          </a:solidFill>
                          <a:effectLst/>
                          <a:latin typeface="Arial" charset="0"/>
                          <a:ea typeface="Arial" charset="0"/>
                          <a:cs typeface="Arial" charset="0"/>
                        </a:rPr>
                        <a:t>N14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8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a:ln>
                            <a:noFill/>
                          </a:ln>
                          <a:solidFill>
                            <a:schemeClr val="tx1"/>
                          </a:solidFill>
                          <a:effectLst/>
                          <a:latin typeface="Arial" charset="0"/>
                          <a:ea typeface="Arial" charset="0"/>
                          <a:cs typeface="Arial" charset="0"/>
                        </a:rPr>
                        <a:t>N8+8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a:ln>
                            <a:noFill/>
                          </a:ln>
                          <a:solidFill>
                            <a:schemeClr val="tx1"/>
                          </a:solidFill>
                          <a:effectLst/>
                          <a:latin typeface="Arial" charset="0"/>
                          <a:ea typeface="Arial" charset="0"/>
                          <a:cs typeface="Arial" charset="0"/>
                        </a:rPr>
                        <a:t>N21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8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a:ln>
                            <a:noFill/>
                          </a:ln>
                          <a:solidFill>
                            <a:schemeClr val="tx1"/>
                          </a:solidFill>
                          <a:effectLst/>
                          <a:latin typeface="Arial" charset="0"/>
                          <a:ea typeface="Arial" charset="0"/>
                          <a:cs typeface="Arial" charset="0"/>
                        </a:rPr>
                        <a:t>N8+16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a:ln>
                            <a:noFill/>
                          </a:ln>
                          <a:solidFill>
                            <a:schemeClr val="tx1"/>
                          </a:solidFill>
                          <a:effectLst/>
                          <a:latin typeface="Arial" charset="0"/>
                          <a:ea typeface="Arial" charset="0"/>
                          <a:cs typeface="Arial" charset="0"/>
                        </a:rPr>
                        <a:t>N32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8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a:ln>
                            <a:noFill/>
                          </a:ln>
                          <a:solidFill>
                            <a:schemeClr val="tx1"/>
                          </a:solidFill>
                          <a:effectLst/>
                          <a:latin typeface="Arial" charset="0"/>
                          <a:ea typeface="Arial" charset="0"/>
                          <a:cs typeface="Arial" charset="0"/>
                        </a:rPr>
                        <a:t>N8+32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a:ln>
                            <a:noFill/>
                          </a:ln>
                          <a:solidFill>
                            <a:schemeClr val="tx1"/>
                          </a:solidFill>
                          <a:effectLst/>
                          <a:latin typeface="Arial" charset="0"/>
                          <a:ea typeface="Arial" charset="0"/>
                          <a:cs typeface="Arial" charset="0"/>
                        </a:rPr>
                        <a:t>N42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7853" name="Oval 3"/>
          <p:cNvSpPr>
            <a:spLocks noChangeArrowheads="1"/>
          </p:cNvSpPr>
          <p:nvPr/>
        </p:nvSpPr>
        <p:spPr bwMode="auto">
          <a:xfrm>
            <a:off x="2362200" y="1905000"/>
            <a:ext cx="3810000" cy="3962400"/>
          </a:xfrm>
          <a:prstGeom prst="ellipse">
            <a:avLst/>
          </a:prstGeom>
          <a:solidFill>
            <a:schemeClr val="bg1"/>
          </a:solidFill>
          <a:ln w="9525">
            <a:solidFill>
              <a:schemeClr val="tx1"/>
            </a:solidFill>
            <a:round/>
            <a:headEnd/>
            <a:tailEnd/>
          </a:ln>
        </p:spPr>
        <p:txBody>
          <a:bodyPr wrap="none" anchor="ctr"/>
          <a:lstStyle/>
          <a:p>
            <a:endParaRPr lang="en-US"/>
          </a:p>
        </p:txBody>
      </p:sp>
      <p:sp>
        <p:nvSpPr>
          <p:cNvPr id="77854" name="Text Box 4"/>
          <p:cNvSpPr txBox="1">
            <a:spLocks noChangeArrowheads="1"/>
          </p:cNvSpPr>
          <p:nvPr/>
        </p:nvSpPr>
        <p:spPr bwMode="auto">
          <a:xfrm>
            <a:off x="4175125" y="1447801"/>
            <a:ext cx="476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1800" b="0"/>
              <a:t>N1</a:t>
            </a:r>
          </a:p>
        </p:txBody>
      </p:sp>
      <p:sp>
        <p:nvSpPr>
          <p:cNvPr id="77855" name="Text Box 5"/>
          <p:cNvSpPr txBox="1">
            <a:spLocks noChangeArrowheads="1"/>
          </p:cNvSpPr>
          <p:nvPr/>
        </p:nvSpPr>
        <p:spPr bwMode="auto">
          <a:xfrm>
            <a:off x="5638800" y="2057401"/>
            <a:ext cx="476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1800" b="0"/>
              <a:t>N8</a:t>
            </a:r>
          </a:p>
        </p:txBody>
      </p:sp>
      <p:sp>
        <p:nvSpPr>
          <p:cNvPr id="77856" name="Text Box 6"/>
          <p:cNvSpPr txBox="1">
            <a:spLocks noChangeArrowheads="1"/>
          </p:cNvSpPr>
          <p:nvPr/>
        </p:nvSpPr>
        <p:spPr bwMode="auto">
          <a:xfrm>
            <a:off x="6248400" y="3505201"/>
            <a:ext cx="603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1800" b="0"/>
              <a:t>N14</a:t>
            </a:r>
          </a:p>
        </p:txBody>
      </p:sp>
      <p:sp>
        <p:nvSpPr>
          <p:cNvPr id="77857" name="Text Box 7"/>
          <p:cNvSpPr txBox="1">
            <a:spLocks noChangeArrowheads="1"/>
          </p:cNvSpPr>
          <p:nvPr/>
        </p:nvSpPr>
        <p:spPr bwMode="auto">
          <a:xfrm>
            <a:off x="4953000" y="5867401"/>
            <a:ext cx="603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1800" b="0"/>
              <a:t>N21</a:t>
            </a:r>
          </a:p>
        </p:txBody>
      </p:sp>
      <p:sp>
        <p:nvSpPr>
          <p:cNvPr id="77858" name="Text Box 8"/>
          <p:cNvSpPr txBox="1">
            <a:spLocks noChangeArrowheads="1"/>
          </p:cNvSpPr>
          <p:nvPr/>
        </p:nvSpPr>
        <p:spPr bwMode="auto">
          <a:xfrm>
            <a:off x="3505200" y="6034088"/>
            <a:ext cx="6032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1800" b="0"/>
              <a:t>N32</a:t>
            </a:r>
          </a:p>
        </p:txBody>
      </p:sp>
      <p:sp>
        <p:nvSpPr>
          <p:cNvPr id="77859" name="Text Box 9"/>
          <p:cNvSpPr txBox="1">
            <a:spLocks noChangeArrowheads="1"/>
          </p:cNvSpPr>
          <p:nvPr/>
        </p:nvSpPr>
        <p:spPr bwMode="auto">
          <a:xfrm>
            <a:off x="2286000" y="5424488"/>
            <a:ext cx="6032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1800" b="0"/>
              <a:t>N38</a:t>
            </a:r>
          </a:p>
        </p:txBody>
      </p:sp>
      <p:sp>
        <p:nvSpPr>
          <p:cNvPr id="77860" name="Text Box 10"/>
          <p:cNvSpPr txBox="1">
            <a:spLocks noChangeArrowheads="1"/>
          </p:cNvSpPr>
          <p:nvPr/>
        </p:nvSpPr>
        <p:spPr bwMode="auto">
          <a:xfrm>
            <a:off x="1752600" y="4495801"/>
            <a:ext cx="603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1800" b="0"/>
              <a:t>N42</a:t>
            </a:r>
          </a:p>
        </p:txBody>
      </p:sp>
      <p:sp>
        <p:nvSpPr>
          <p:cNvPr id="77861" name="Text Box 11"/>
          <p:cNvSpPr txBox="1">
            <a:spLocks noChangeArrowheads="1"/>
          </p:cNvSpPr>
          <p:nvPr/>
        </p:nvSpPr>
        <p:spPr bwMode="auto">
          <a:xfrm>
            <a:off x="1676400" y="3124201"/>
            <a:ext cx="603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1800" b="0"/>
              <a:t>N48</a:t>
            </a:r>
          </a:p>
        </p:txBody>
      </p:sp>
      <p:sp>
        <p:nvSpPr>
          <p:cNvPr id="77862" name="Text Box 12"/>
          <p:cNvSpPr txBox="1">
            <a:spLocks noChangeArrowheads="1"/>
          </p:cNvSpPr>
          <p:nvPr/>
        </p:nvSpPr>
        <p:spPr bwMode="auto">
          <a:xfrm>
            <a:off x="1981200" y="2362201"/>
            <a:ext cx="603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1800" b="0"/>
              <a:t>N51</a:t>
            </a:r>
          </a:p>
        </p:txBody>
      </p:sp>
      <p:sp>
        <p:nvSpPr>
          <p:cNvPr id="77863" name="Text Box 13"/>
          <p:cNvSpPr txBox="1">
            <a:spLocks noChangeArrowheads="1"/>
          </p:cNvSpPr>
          <p:nvPr/>
        </p:nvSpPr>
        <p:spPr bwMode="auto">
          <a:xfrm>
            <a:off x="2743200" y="1828801"/>
            <a:ext cx="603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1800" b="0"/>
              <a:t>N56</a:t>
            </a:r>
          </a:p>
        </p:txBody>
      </p:sp>
      <p:sp>
        <p:nvSpPr>
          <p:cNvPr id="77864" name="Text Box 37"/>
          <p:cNvSpPr txBox="1">
            <a:spLocks noChangeArrowheads="1"/>
          </p:cNvSpPr>
          <p:nvPr/>
        </p:nvSpPr>
        <p:spPr bwMode="auto">
          <a:xfrm>
            <a:off x="8324850" y="1935163"/>
            <a:ext cx="22669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1800" dirty="0"/>
              <a:t>Finger Table for N8</a:t>
            </a:r>
          </a:p>
        </p:txBody>
      </p:sp>
      <p:sp>
        <p:nvSpPr>
          <p:cNvPr id="53286" name="Line 38"/>
          <p:cNvSpPr>
            <a:spLocks noChangeShapeType="1"/>
          </p:cNvSpPr>
          <p:nvPr/>
        </p:nvSpPr>
        <p:spPr bwMode="auto">
          <a:xfrm>
            <a:off x="5486400" y="2362200"/>
            <a:ext cx="6858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3287" name="Text Box 39"/>
          <p:cNvSpPr txBox="1">
            <a:spLocks noChangeArrowheads="1"/>
          </p:cNvSpPr>
          <p:nvPr/>
        </p:nvSpPr>
        <p:spPr bwMode="auto">
          <a:xfrm>
            <a:off x="4648200" y="3048001"/>
            <a:ext cx="1327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1800" b="0" i="1"/>
              <a:t>finger</a:t>
            </a:r>
            <a:r>
              <a:rPr lang="en-US" sz="1800" b="0"/>
              <a:t> 1,2,3</a:t>
            </a:r>
          </a:p>
        </p:txBody>
      </p:sp>
      <p:sp>
        <p:nvSpPr>
          <p:cNvPr id="53288" name="Line 40"/>
          <p:cNvSpPr>
            <a:spLocks noChangeShapeType="1"/>
          </p:cNvSpPr>
          <p:nvPr/>
        </p:nvSpPr>
        <p:spPr bwMode="auto">
          <a:xfrm flipH="1">
            <a:off x="5105400" y="2362200"/>
            <a:ext cx="381000" cy="3200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3289" name="Text Box 41"/>
          <p:cNvSpPr txBox="1">
            <a:spLocks noChangeArrowheads="1"/>
          </p:cNvSpPr>
          <p:nvPr/>
        </p:nvSpPr>
        <p:spPr bwMode="auto">
          <a:xfrm>
            <a:off x="4114800" y="4800601"/>
            <a:ext cx="946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1800" b="0" i="1"/>
              <a:t>finger</a:t>
            </a:r>
            <a:r>
              <a:rPr lang="en-US" sz="1800" b="0"/>
              <a:t> 4</a:t>
            </a:r>
          </a:p>
        </p:txBody>
      </p:sp>
      <p:sp>
        <p:nvSpPr>
          <p:cNvPr id="53290" name="Line 42"/>
          <p:cNvSpPr>
            <a:spLocks noChangeShapeType="1"/>
          </p:cNvSpPr>
          <p:nvPr/>
        </p:nvSpPr>
        <p:spPr bwMode="auto">
          <a:xfrm flipH="1">
            <a:off x="2590800" y="2362200"/>
            <a:ext cx="2895600" cy="2209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3291" name="Text Box 43"/>
          <p:cNvSpPr txBox="1">
            <a:spLocks noChangeArrowheads="1"/>
          </p:cNvSpPr>
          <p:nvPr/>
        </p:nvSpPr>
        <p:spPr bwMode="auto">
          <a:xfrm>
            <a:off x="2895600" y="3048001"/>
            <a:ext cx="946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1800" b="0" i="1"/>
              <a:t>finger</a:t>
            </a:r>
            <a:r>
              <a:rPr lang="en-US" sz="1800" b="0"/>
              <a:t> 6</a:t>
            </a:r>
          </a:p>
        </p:txBody>
      </p:sp>
      <p:sp>
        <p:nvSpPr>
          <p:cNvPr id="77871" name="Text Box 44"/>
          <p:cNvSpPr txBox="1">
            <a:spLocks noChangeArrowheads="1"/>
          </p:cNvSpPr>
          <p:nvPr/>
        </p:nvSpPr>
        <p:spPr bwMode="auto">
          <a:xfrm>
            <a:off x="6591300" y="5791201"/>
            <a:ext cx="51435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1800" b="0" i="1" dirty="0"/>
              <a:t>finger [</a:t>
            </a:r>
            <a:r>
              <a:rPr lang="en-US" sz="1800" b="0" i="1" dirty="0" err="1"/>
              <a:t>i</a:t>
            </a:r>
            <a:r>
              <a:rPr lang="en-US" sz="1800" b="0" i="1" dirty="0"/>
              <a:t>]</a:t>
            </a:r>
            <a:r>
              <a:rPr lang="en-US" sz="1800" b="0" dirty="0"/>
              <a:t> = </a:t>
            </a:r>
            <a:r>
              <a:rPr lang="en-US" sz="1800" b="0" i="1" dirty="0"/>
              <a:t>first node that succeeds </a:t>
            </a:r>
            <a:r>
              <a:rPr lang="en-US" sz="1800" b="0" dirty="0"/>
              <a:t>(n+2</a:t>
            </a:r>
            <a:r>
              <a:rPr lang="en-US" sz="1800" b="0" baseline="30000" dirty="0"/>
              <a:t>i-1</a:t>
            </a:r>
            <a:r>
              <a:rPr lang="en-US" sz="1800" b="0" dirty="0"/>
              <a:t>)mod2</a:t>
            </a:r>
            <a:r>
              <a:rPr lang="en-US" sz="1800" b="0" baseline="30000" dirty="0"/>
              <a:t>m</a:t>
            </a:r>
          </a:p>
        </p:txBody>
      </p:sp>
      <p:sp>
        <p:nvSpPr>
          <p:cNvPr id="53293" name="Line 45"/>
          <p:cNvSpPr>
            <a:spLocks noChangeShapeType="1"/>
          </p:cNvSpPr>
          <p:nvPr/>
        </p:nvSpPr>
        <p:spPr bwMode="auto">
          <a:xfrm flipH="1">
            <a:off x="3962400" y="2362200"/>
            <a:ext cx="1524000" cy="3429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3294" name="Text Box 46"/>
          <p:cNvSpPr txBox="1">
            <a:spLocks noChangeArrowheads="1"/>
          </p:cNvSpPr>
          <p:nvPr/>
        </p:nvSpPr>
        <p:spPr bwMode="auto">
          <a:xfrm>
            <a:off x="3505200" y="4114801"/>
            <a:ext cx="946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1800" b="0" i="1"/>
              <a:t>finger</a:t>
            </a:r>
            <a:r>
              <a:rPr lang="en-US" sz="1800" b="0"/>
              <a:t> 5</a:t>
            </a:r>
          </a:p>
        </p:txBody>
      </p:sp>
      <p:sp>
        <p:nvSpPr>
          <p:cNvPr id="77874" name="Oval 48"/>
          <p:cNvSpPr>
            <a:spLocks noChangeArrowheads="1"/>
          </p:cNvSpPr>
          <p:nvPr/>
        </p:nvSpPr>
        <p:spPr bwMode="auto">
          <a:xfrm>
            <a:off x="5410200" y="22860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7875" name="Oval 49"/>
          <p:cNvSpPr>
            <a:spLocks noChangeArrowheads="1"/>
          </p:cNvSpPr>
          <p:nvPr/>
        </p:nvSpPr>
        <p:spPr bwMode="auto">
          <a:xfrm>
            <a:off x="4267200" y="1828800"/>
            <a:ext cx="228600" cy="228600"/>
          </a:xfrm>
          <a:prstGeom prst="ellipse">
            <a:avLst/>
          </a:prstGeom>
          <a:solidFill>
            <a:schemeClr val="accent1"/>
          </a:solidFill>
          <a:ln w="9525">
            <a:solidFill>
              <a:schemeClr val="tx1"/>
            </a:solidFill>
            <a:round/>
            <a:headEnd/>
            <a:tailEnd/>
          </a:ln>
        </p:spPr>
        <p:txBody>
          <a:bodyPr wrap="none" anchor="ctr"/>
          <a:lstStyle/>
          <a:p>
            <a:pPr algn="ctr"/>
            <a:endParaRPr lang="en-US"/>
          </a:p>
        </p:txBody>
      </p:sp>
      <p:sp>
        <p:nvSpPr>
          <p:cNvPr id="77876" name="Oval 51"/>
          <p:cNvSpPr>
            <a:spLocks noChangeArrowheads="1"/>
          </p:cNvSpPr>
          <p:nvPr/>
        </p:nvSpPr>
        <p:spPr bwMode="auto">
          <a:xfrm>
            <a:off x="3124200" y="2133600"/>
            <a:ext cx="228600" cy="228600"/>
          </a:xfrm>
          <a:prstGeom prst="ellipse">
            <a:avLst/>
          </a:prstGeom>
          <a:solidFill>
            <a:schemeClr val="accent1"/>
          </a:solidFill>
          <a:ln w="9525">
            <a:solidFill>
              <a:schemeClr val="tx1"/>
            </a:solidFill>
            <a:round/>
            <a:headEnd/>
            <a:tailEnd/>
          </a:ln>
        </p:spPr>
        <p:txBody>
          <a:bodyPr wrap="none" anchor="ctr"/>
          <a:lstStyle/>
          <a:p>
            <a:pPr algn="ctr"/>
            <a:endParaRPr lang="en-US"/>
          </a:p>
        </p:txBody>
      </p:sp>
      <p:sp>
        <p:nvSpPr>
          <p:cNvPr id="77877" name="Oval 52"/>
          <p:cNvSpPr>
            <a:spLocks noChangeArrowheads="1"/>
          </p:cNvSpPr>
          <p:nvPr/>
        </p:nvSpPr>
        <p:spPr bwMode="auto">
          <a:xfrm>
            <a:off x="2590800" y="2590800"/>
            <a:ext cx="228600" cy="228600"/>
          </a:xfrm>
          <a:prstGeom prst="ellipse">
            <a:avLst/>
          </a:prstGeom>
          <a:solidFill>
            <a:schemeClr val="accent1"/>
          </a:solidFill>
          <a:ln w="9525">
            <a:solidFill>
              <a:schemeClr val="tx1"/>
            </a:solidFill>
            <a:round/>
            <a:headEnd/>
            <a:tailEnd/>
          </a:ln>
        </p:spPr>
        <p:txBody>
          <a:bodyPr wrap="none" anchor="ctr"/>
          <a:lstStyle/>
          <a:p>
            <a:pPr algn="ctr"/>
            <a:endParaRPr lang="en-US"/>
          </a:p>
        </p:txBody>
      </p:sp>
      <p:sp>
        <p:nvSpPr>
          <p:cNvPr id="77878" name="Oval 53"/>
          <p:cNvSpPr>
            <a:spLocks noChangeArrowheads="1"/>
          </p:cNvSpPr>
          <p:nvPr/>
        </p:nvSpPr>
        <p:spPr bwMode="auto">
          <a:xfrm>
            <a:off x="2362200" y="3200400"/>
            <a:ext cx="228600" cy="228600"/>
          </a:xfrm>
          <a:prstGeom prst="ellipse">
            <a:avLst/>
          </a:prstGeom>
          <a:solidFill>
            <a:schemeClr val="accent1"/>
          </a:solidFill>
          <a:ln w="9525">
            <a:solidFill>
              <a:schemeClr val="tx1"/>
            </a:solidFill>
            <a:round/>
            <a:headEnd/>
            <a:tailEnd/>
          </a:ln>
        </p:spPr>
        <p:txBody>
          <a:bodyPr wrap="none" anchor="ctr"/>
          <a:lstStyle/>
          <a:p>
            <a:pPr algn="ctr"/>
            <a:endParaRPr lang="en-US"/>
          </a:p>
        </p:txBody>
      </p:sp>
      <p:sp>
        <p:nvSpPr>
          <p:cNvPr id="77879" name="Oval 54"/>
          <p:cNvSpPr>
            <a:spLocks noChangeArrowheads="1"/>
          </p:cNvSpPr>
          <p:nvPr/>
        </p:nvSpPr>
        <p:spPr bwMode="auto">
          <a:xfrm>
            <a:off x="2362200" y="4495800"/>
            <a:ext cx="228600" cy="228600"/>
          </a:xfrm>
          <a:prstGeom prst="ellipse">
            <a:avLst/>
          </a:prstGeom>
          <a:solidFill>
            <a:schemeClr val="accent1"/>
          </a:solidFill>
          <a:ln w="9525">
            <a:solidFill>
              <a:schemeClr val="tx1"/>
            </a:solidFill>
            <a:round/>
            <a:headEnd/>
            <a:tailEnd/>
          </a:ln>
        </p:spPr>
        <p:txBody>
          <a:bodyPr wrap="none" anchor="ctr"/>
          <a:lstStyle/>
          <a:p>
            <a:pPr algn="ctr"/>
            <a:endParaRPr lang="en-US"/>
          </a:p>
        </p:txBody>
      </p:sp>
      <p:sp>
        <p:nvSpPr>
          <p:cNvPr id="77880" name="Oval 55"/>
          <p:cNvSpPr>
            <a:spLocks noChangeArrowheads="1"/>
          </p:cNvSpPr>
          <p:nvPr/>
        </p:nvSpPr>
        <p:spPr bwMode="auto">
          <a:xfrm>
            <a:off x="2819400" y="5257800"/>
            <a:ext cx="228600" cy="228600"/>
          </a:xfrm>
          <a:prstGeom prst="ellipse">
            <a:avLst/>
          </a:prstGeom>
          <a:solidFill>
            <a:schemeClr val="accent1"/>
          </a:solidFill>
          <a:ln w="9525">
            <a:solidFill>
              <a:schemeClr val="tx1"/>
            </a:solidFill>
            <a:round/>
            <a:headEnd/>
            <a:tailEnd/>
          </a:ln>
        </p:spPr>
        <p:txBody>
          <a:bodyPr wrap="none" anchor="ctr"/>
          <a:lstStyle/>
          <a:p>
            <a:pPr algn="ctr"/>
            <a:endParaRPr lang="en-US"/>
          </a:p>
        </p:txBody>
      </p:sp>
      <p:sp>
        <p:nvSpPr>
          <p:cNvPr id="77881" name="Oval 56"/>
          <p:cNvSpPr>
            <a:spLocks noChangeArrowheads="1"/>
          </p:cNvSpPr>
          <p:nvPr/>
        </p:nvSpPr>
        <p:spPr bwMode="auto">
          <a:xfrm>
            <a:off x="3810000" y="5791200"/>
            <a:ext cx="228600" cy="228600"/>
          </a:xfrm>
          <a:prstGeom prst="ellipse">
            <a:avLst/>
          </a:prstGeom>
          <a:solidFill>
            <a:schemeClr val="accent1"/>
          </a:solidFill>
          <a:ln w="9525">
            <a:solidFill>
              <a:schemeClr val="tx1"/>
            </a:solidFill>
            <a:round/>
            <a:headEnd/>
            <a:tailEnd/>
          </a:ln>
        </p:spPr>
        <p:txBody>
          <a:bodyPr wrap="none" anchor="ctr"/>
          <a:lstStyle/>
          <a:p>
            <a:pPr algn="ctr"/>
            <a:endParaRPr lang="en-US"/>
          </a:p>
        </p:txBody>
      </p:sp>
      <p:sp>
        <p:nvSpPr>
          <p:cNvPr id="77882" name="Oval 57"/>
          <p:cNvSpPr>
            <a:spLocks noChangeArrowheads="1"/>
          </p:cNvSpPr>
          <p:nvPr/>
        </p:nvSpPr>
        <p:spPr bwMode="auto">
          <a:xfrm>
            <a:off x="5029200" y="5562600"/>
            <a:ext cx="228600" cy="228600"/>
          </a:xfrm>
          <a:prstGeom prst="ellipse">
            <a:avLst/>
          </a:prstGeom>
          <a:solidFill>
            <a:schemeClr val="accent1"/>
          </a:solidFill>
          <a:ln w="9525">
            <a:solidFill>
              <a:schemeClr val="tx1"/>
            </a:solidFill>
            <a:round/>
            <a:headEnd/>
            <a:tailEnd/>
          </a:ln>
        </p:spPr>
        <p:txBody>
          <a:bodyPr wrap="none" anchor="ctr"/>
          <a:lstStyle/>
          <a:p>
            <a:pPr algn="ctr"/>
            <a:endParaRPr lang="en-US"/>
          </a:p>
        </p:txBody>
      </p:sp>
      <p:sp>
        <p:nvSpPr>
          <p:cNvPr id="77883" name="Oval 58"/>
          <p:cNvSpPr>
            <a:spLocks noChangeArrowheads="1"/>
          </p:cNvSpPr>
          <p:nvPr/>
        </p:nvSpPr>
        <p:spPr bwMode="auto">
          <a:xfrm>
            <a:off x="6096000" y="3657600"/>
            <a:ext cx="228600" cy="228600"/>
          </a:xfrm>
          <a:prstGeom prst="ellipse">
            <a:avLst/>
          </a:prstGeom>
          <a:solidFill>
            <a:schemeClr val="accent1"/>
          </a:solidFill>
          <a:ln w="9525">
            <a:solidFill>
              <a:schemeClr val="tx1"/>
            </a:solidFill>
            <a:round/>
            <a:headEnd/>
            <a:tailEnd/>
          </a:ln>
        </p:spPr>
        <p:txBody>
          <a:bodyPr wrap="none" anchor="ctr"/>
          <a:lstStyle/>
          <a:p>
            <a:pPr algn="ctr"/>
            <a:endParaRPr lang="en-US"/>
          </a:p>
        </p:txBody>
      </p:sp>
      <p:sp>
        <p:nvSpPr>
          <p:cNvPr id="77884" name="Text Box 60"/>
          <p:cNvSpPr txBox="1">
            <a:spLocks noChangeArrowheads="1"/>
          </p:cNvSpPr>
          <p:nvPr/>
        </p:nvSpPr>
        <p:spPr bwMode="auto">
          <a:xfrm>
            <a:off x="9296400" y="1295401"/>
            <a:ext cx="7747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1800"/>
              <a:t>m = 6</a:t>
            </a:r>
          </a:p>
        </p:txBody>
      </p:sp>
      <p:sp>
        <p:nvSpPr>
          <p:cNvPr id="2" name="Footer Placeholder 1"/>
          <p:cNvSpPr>
            <a:spLocks noGrp="1"/>
          </p:cNvSpPr>
          <p:nvPr>
            <p:ph type="ftr" sz="quarter" idx="11"/>
          </p:nvPr>
        </p:nvSpPr>
        <p:spPr/>
        <p:txBody>
          <a:bodyPr/>
          <a:lstStyle/>
          <a:p>
            <a:pPr>
              <a:defRPr/>
            </a:pPr>
            <a:r>
              <a:rPr lang="en-US"/>
              <a:t>DHTs</a:t>
            </a:r>
          </a:p>
        </p:txBody>
      </p:sp>
      <p:sp>
        <p:nvSpPr>
          <p:cNvPr id="3" name="Slide Number Placeholder 2"/>
          <p:cNvSpPr>
            <a:spLocks noGrp="1"/>
          </p:cNvSpPr>
          <p:nvPr>
            <p:ph type="sldNum" sz="quarter" idx="12"/>
          </p:nvPr>
        </p:nvSpPr>
        <p:spPr/>
        <p:txBody>
          <a:bodyPr>
            <a:normAutofit fontScale="70000" lnSpcReduction="20000"/>
          </a:bodyPr>
          <a:lstStyle/>
          <a:p>
            <a:fld id="{C602E242-E3CE-1543-8ACA-B4A908C2D143}" type="slidenum">
              <a:rPr lang="en-US" smtClean="0"/>
              <a:pPr/>
              <a:t>89</a:t>
            </a:fld>
            <a:endParaRPr lang="en-US"/>
          </a:p>
        </p:txBody>
      </p:sp>
    </p:spTree>
    <p:extLst>
      <p:ext uri="{BB962C8B-B14F-4D97-AF65-F5344CB8AC3E}">
        <p14:creationId xmlns:p14="http://schemas.microsoft.com/office/powerpoint/2010/main" val="1766854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287"/>
                                        </p:tgtEl>
                                        <p:attrNameLst>
                                          <p:attrName>style.visibility</p:attrName>
                                        </p:attrNameLst>
                                      </p:cBhvr>
                                      <p:to>
                                        <p:strVal val="visible"/>
                                      </p:to>
                                    </p:set>
                                    <p:animEffect transition="in" filter="blinds(horizontal)">
                                      <p:cBhvr>
                                        <p:cTn id="7" dur="500"/>
                                        <p:tgtEl>
                                          <p:spTgt spid="53287"/>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5328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3289"/>
                                        </p:tgtEl>
                                        <p:attrNameLst>
                                          <p:attrName>style.visibility</p:attrName>
                                        </p:attrNameLst>
                                      </p:cBhvr>
                                      <p:to>
                                        <p:strVal val="visible"/>
                                      </p:to>
                                    </p:set>
                                    <p:animEffect transition="in" filter="blinds(horizontal)">
                                      <p:cBhvr>
                                        <p:cTn id="15" dur="500"/>
                                        <p:tgtEl>
                                          <p:spTgt spid="53289"/>
                                        </p:tgtEl>
                                      </p:cBhvr>
                                    </p:animEffec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5328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3294"/>
                                        </p:tgtEl>
                                        <p:attrNameLst>
                                          <p:attrName>style.visibility</p:attrName>
                                        </p:attrNameLst>
                                      </p:cBhvr>
                                      <p:to>
                                        <p:strVal val="visible"/>
                                      </p:to>
                                    </p:set>
                                    <p:animEffect transition="in" filter="blinds(horizontal)">
                                      <p:cBhvr>
                                        <p:cTn id="23" dur="500"/>
                                        <p:tgtEl>
                                          <p:spTgt spid="53294"/>
                                        </p:tgtEl>
                                      </p:cBhvr>
                                    </p:animEffect>
                                  </p:childTnLst>
                                </p:cTn>
                              </p:par>
                            </p:childTnLst>
                          </p:cTn>
                        </p:par>
                        <p:par>
                          <p:cTn id="24" fill="hold" nodeType="afterGroup">
                            <p:stCondLst>
                              <p:cond delay="500"/>
                            </p:stCondLst>
                            <p:childTnLst>
                              <p:par>
                                <p:cTn id="25" presetID="1" presetClass="entr" presetSubtype="0" fill="hold" grpId="0" nodeType="afterEffect">
                                  <p:stCondLst>
                                    <p:cond delay="0"/>
                                  </p:stCondLst>
                                  <p:childTnLst>
                                    <p:set>
                                      <p:cBhvr>
                                        <p:cTn id="26" dur="1" fill="hold">
                                          <p:stCondLst>
                                            <p:cond delay="499"/>
                                          </p:stCondLst>
                                        </p:cTn>
                                        <p:tgtEl>
                                          <p:spTgt spid="5329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53291"/>
                                        </p:tgtEl>
                                        <p:attrNameLst>
                                          <p:attrName>style.visibility</p:attrName>
                                        </p:attrNameLst>
                                      </p:cBhvr>
                                      <p:to>
                                        <p:strVal val="visible"/>
                                      </p:to>
                                    </p:set>
                                    <p:animEffect transition="in" filter="blinds(horizontal)">
                                      <p:cBhvr>
                                        <p:cTn id="31" dur="500"/>
                                        <p:tgtEl>
                                          <p:spTgt spid="53291"/>
                                        </p:tgtEl>
                                      </p:cBhvr>
                                    </p:animEffect>
                                  </p:childTnLst>
                                </p:cTn>
                              </p:par>
                            </p:childTnLst>
                          </p:cTn>
                        </p:par>
                        <p:par>
                          <p:cTn id="32" fill="hold" nodeType="afterGroup">
                            <p:stCondLst>
                              <p:cond delay="500"/>
                            </p:stCondLst>
                            <p:childTnLst>
                              <p:par>
                                <p:cTn id="33" presetID="1" presetClass="entr" presetSubtype="0" fill="hold" grpId="0" nodeType="afterEffect">
                                  <p:stCondLst>
                                    <p:cond delay="0"/>
                                  </p:stCondLst>
                                  <p:childTnLst>
                                    <p:set>
                                      <p:cBhvr>
                                        <p:cTn id="34" dur="1" fill="hold">
                                          <p:stCondLst>
                                            <p:cond delay="499"/>
                                          </p:stCondLst>
                                        </p:cTn>
                                        <p:tgtEl>
                                          <p:spTgt spid="53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86" grpId="0" animBg="1"/>
      <p:bldP spid="53287" grpId="0" autoUpdateAnimBg="0"/>
      <p:bldP spid="53288" grpId="0" animBg="1"/>
      <p:bldP spid="53289" grpId="0" autoUpdateAnimBg="0"/>
      <p:bldP spid="53290" grpId="0" animBg="1"/>
      <p:bldP spid="53291" grpId="0" autoUpdateAnimBg="0"/>
      <p:bldP spid="53293" grpId="0" animBg="1"/>
      <p:bldP spid="5329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normAutofit/>
          </a:bodyPr>
          <a:lstStyle/>
          <a:p>
            <a:r>
              <a:rPr lang="en-US"/>
              <a:t>The Peer-to-Peer Challenge</a:t>
            </a:r>
          </a:p>
        </p:txBody>
      </p:sp>
      <p:sp>
        <p:nvSpPr>
          <p:cNvPr id="254979" name="Rectangle 3"/>
          <p:cNvSpPr>
            <a:spLocks noGrp="1" noChangeArrowheads="1"/>
          </p:cNvSpPr>
          <p:nvPr>
            <p:ph idx="1"/>
          </p:nvPr>
        </p:nvSpPr>
        <p:spPr/>
        <p:txBody>
          <a:bodyPr>
            <a:normAutofit/>
          </a:bodyPr>
          <a:lstStyle/>
          <a:p>
            <a:r>
              <a:rPr lang="en-US" dirty="0"/>
              <a:t>What are the key components for leveraging P2P?</a:t>
            </a:r>
          </a:p>
          <a:p>
            <a:pPr lvl="1"/>
            <a:r>
              <a:rPr lang="en-US" dirty="0"/>
              <a:t>Communication: how do peers talk to each other</a:t>
            </a:r>
          </a:p>
          <a:p>
            <a:pPr lvl="1"/>
            <a:r>
              <a:rPr lang="en-US" dirty="0"/>
              <a:t>Service/data location: how do peers know who to talk to</a:t>
            </a:r>
          </a:p>
          <a:p>
            <a:r>
              <a:rPr lang="en-US" dirty="0"/>
              <a:t>New reliability challenges</a:t>
            </a:r>
          </a:p>
          <a:p>
            <a:pPr lvl="1"/>
            <a:r>
              <a:rPr lang="en-US" dirty="0"/>
              <a:t>Network reachability: dealing with NATs (hidden networks w/private addresses)</a:t>
            </a:r>
          </a:p>
          <a:p>
            <a:pPr lvl="1"/>
            <a:r>
              <a:rPr lang="en-US" dirty="0"/>
              <a:t>Dealing with churn, i.e. short peer uptimes</a:t>
            </a:r>
          </a:p>
          <a:p>
            <a:r>
              <a:rPr lang="en-US" dirty="0"/>
              <a:t>What about security?</a:t>
            </a:r>
          </a:p>
          <a:p>
            <a:pPr lvl="1"/>
            <a:r>
              <a:rPr lang="en-US" dirty="0"/>
              <a:t>Malicious peers and cheating</a:t>
            </a:r>
          </a:p>
          <a:p>
            <a:pPr lvl="1"/>
            <a:r>
              <a:rPr lang="en-US" dirty="0"/>
              <a:t>The Sybil attack</a:t>
            </a:r>
          </a:p>
        </p:txBody>
      </p:sp>
      <p:sp>
        <p:nvSpPr>
          <p:cNvPr id="4"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9</a:t>
            </a:fld>
            <a:endParaRPr lang="en-US" dirty="0"/>
          </a:p>
        </p:txBody>
      </p:sp>
    </p:spTree>
    <p:extLst>
      <p:ext uri="{BB962C8B-B14F-4D97-AF65-F5344CB8AC3E}">
        <p14:creationId xmlns:p14="http://schemas.microsoft.com/office/powerpoint/2010/main" val="119666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4979">
                                            <p:txEl>
                                              <p:pRg st="3" end="3"/>
                                            </p:txEl>
                                          </p:spTgt>
                                        </p:tgtEl>
                                        <p:attrNameLst>
                                          <p:attrName>style.visibility</p:attrName>
                                        </p:attrNameLst>
                                      </p:cBhvr>
                                      <p:to>
                                        <p:strVal val="visible"/>
                                      </p:to>
                                    </p:set>
                                    <p:animEffect transition="in" filter="fade">
                                      <p:cBhvr>
                                        <p:cTn id="7" dur="500"/>
                                        <p:tgtEl>
                                          <p:spTgt spid="254979">
                                            <p:txEl>
                                              <p:pRg st="3" end="3"/>
                                            </p:txEl>
                                          </p:spTgt>
                                        </p:tgtEl>
                                      </p:cBhvr>
                                    </p:animEffect>
                                    <p:anim calcmode="lin" valueType="num">
                                      <p:cBhvr>
                                        <p:cTn id="8" dur="500" fill="hold"/>
                                        <p:tgtEl>
                                          <p:spTgt spid="254979">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254979">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4979">
                                            <p:txEl>
                                              <p:pRg st="4" end="4"/>
                                            </p:txEl>
                                          </p:spTgt>
                                        </p:tgtEl>
                                        <p:attrNameLst>
                                          <p:attrName>style.visibility</p:attrName>
                                        </p:attrNameLst>
                                      </p:cBhvr>
                                      <p:to>
                                        <p:strVal val="visible"/>
                                      </p:to>
                                    </p:set>
                                    <p:animEffect transition="in" filter="fade">
                                      <p:cBhvr>
                                        <p:cTn id="12" dur="500"/>
                                        <p:tgtEl>
                                          <p:spTgt spid="254979">
                                            <p:txEl>
                                              <p:pRg st="4" end="4"/>
                                            </p:txEl>
                                          </p:spTgt>
                                        </p:tgtEl>
                                      </p:cBhvr>
                                    </p:animEffect>
                                    <p:anim calcmode="lin" valueType="num">
                                      <p:cBhvr>
                                        <p:cTn id="13" dur="500" fill="hold"/>
                                        <p:tgtEl>
                                          <p:spTgt spid="254979">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254979">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54979">
                                            <p:txEl>
                                              <p:pRg st="5" end="5"/>
                                            </p:txEl>
                                          </p:spTgt>
                                        </p:tgtEl>
                                        <p:attrNameLst>
                                          <p:attrName>style.visibility</p:attrName>
                                        </p:attrNameLst>
                                      </p:cBhvr>
                                      <p:to>
                                        <p:strVal val="visible"/>
                                      </p:to>
                                    </p:set>
                                    <p:animEffect transition="in" filter="fade">
                                      <p:cBhvr>
                                        <p:cTn id="17" dur="500"/>
                                        <p:tgtEl>
                                          <p:spTgt spid="254979">
                                            <p:txEl>
                                              <p:pRg st="5" end="5"/>
                                            </p:txEl>
                                          </p:spTgt>
                                        </p:tgtEl>
                                      </p:cBhvr>
                                    </p:animEffect>
                                    <p:anim calcmode="lin" valueType="num">
                                      <p:cBhvr>
                                        <p:cTn id="18" dur="500" fill="hold"/>
                                        <p:tgtEl>
                                          <p:spTgt spid="254979">
                                            <p:txEl>
                                              <p:pRg st="5" end="5"/>
                                            </p:txEl>
                                          </p:spTgt>
                                        </p:tgtEl>
                                        <p:attrNameLst>
                                          <p:attrName>ppt_x</p:attrName>
                                        </p:attrNameLst>
                                      </p:cBhvr>
                                      <p:tavLst>
                                        <p:tav tm="0">
                                          <p:val>
                                            <p:strVal val="#ppt_x"/>
                                          </p:val>
                                        </p:tav>
                                        <p:tav tm="100000">
                                          <p:val>
                                            <p:strVal val="#ppt_x"/>
                                          </p:val>
                                        </p:tav>
                                      </p:tavLst>
                                    </p:anim>
                                    <p:anim calcmode="lin" valueType="num">
                                      <p:cBhvr>
                                        <p:cTn id="19" dur="500" fill="hold"/>
                                        <p:tgtEl>
                                          <p:spTgt spid="25497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54979">
                                            <p:txEl>
                                              <p:pRg st="6" end="6"/>
                                            </p:txEl>
                                          </p:spTgt>
                                        </p:tgtEl>
                                        <p:attrNameLst>
                                          <p:attrName>style.visibility</p:attrName>
                                        </p:attrNameLst>
                                      </p:cBhvr>
                                      <p:to>
                                        <p:strVal val="visible"/>
                                      </p:to>
                                    </p:set>
                                    <p:animEffect transition="in" filter="fade">
                                      <p:cBhvr>
                                        <p:cTn id="24" dur="500"/>
                                        <p:tgtEl>
                                          <p:spTgt spid="254979">
                                            <p:txEl>
                                              <p:pRg st="6" end="6"/>
                                            </p:txEl>
                                          </p:spTgt>
                                        </p:tgtEl>
                                      </p:cBhvr>
                                    </p:animEffect>
                                    <p:anim calcmode="lin" valueType="num">
                                      <p:cBhvr>
                                        <p:cTn id="25" dur="500" fill="hold"/>
                                        <p:tgtEl>
                                          <p:spTgt spid="254979">
                                            <p:txEl>
                                              <p:pRg st="6" end="6"/>
                                            </p:txEl>
                                          </p:spTgt>
                                        </p:tgtEl>
                                        <p:attrNameLst>
                                          <p:attrName>ppt_x</p:attrName>
                                        </p:attrNameLst>
                                      </p:cBhvr>
                                      <p:tavLst>
                                        <p:tav tm="0">
                                          <p:val>
                                            <p:strVal val="#ppt_x"/>
                                          </p:val>
                                        </p:tav>
                                        <p:tav tm="100000">
                                          <p:val>
                                            <p:strVal val="#ppt_x"/>
                                          </p:val>
                                        </p:tav>
                                      </p:tavLst>
                                    </p:anim>
                                    <p:anim calcmode="lin" valueType="num">
                                      <p:cBhvr>
                                        <p:cTn id="26" dur="500" fill="hold"/>
                                        <p:tgtEl>
                                          <p:spTgt spid="254979">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54979">
                                            <p:txEl>
                                              <p:pRg st="7" end="7"/>
                                            </p:txEl>
                                          </p:spTgt>
                                        </p:tgtEl>
                                        <p:attrNameLst>
                                          <p:attrName>style.visibility</p:attrName>
                                        </p:attrNameLst>
                                      </p:cBhvr>
                                      <p:to>
                                        <p:strVal val="visible"/>
                                      </p:to>
                                    </p:set>
                                    <p:animEffect transition="in" filter="fade">
                                      <p:cBhvr>
                                        <p:cTn id="29" dur="500"/>
                                        <p:tgtEl>
                                          <p:spTgt spid="254979">
                                            <p:txEl>
                                              <p:pRg st="7" end="7"/>
                                            </p:txEl>
                                          </p:spTgt>
                                        </p:tgtEl>
                                      </p:cBhvr>
                                    </p:animEffect>
                                    <p:anim calcmode="lin" valueType="num">
                                      <p:cBhvr>
                                        <p:cTn id="30" dur="500" fill="hold"/>
                                        <p:tgtEl>
                                          <p:spTgt spid="254979">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254979">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54979">
                                            <p:txEl>
                                              <p:pRg st="8" end="8"/>
                                            </p:txEl>
                                          </p:spTgt>
                                        </p:tgtEl>
                                        <p:attrNameLst>
                                          <p:attrName>style.visibility</p:attrName>
                                        </p:attrNameLst>
                                      </p:cBhvr>
                                      <p:to>
                                        <p:strVal val="visible"/>
                                      </p:to>
                                    </p:set>
                                    <p:animEffect transition="in" filter="fade">
                                      <p:cBhvr>
                                        <p:cTn id="34" dur="500"/>
                                        <p:tgtEl>
                                          <p:spTgt spid="254979">
                                            <p:txEl>
                                              <p:pRg st="8" end="8"/>
                                            </p:txEl>
                                          </p:spTgt>
                                        </p:tgtEl>
                                      </p:cBhvr>
                                    </p:animEffect>
                                    <p:anim calcmode="lin" valueType="num">
                                      <p:cBhvr>
                                        <p:cTn id="35" dur="500" fill="hold"/>
                                        <p:tgtEl>
                                          <p:spTgt spid="254979">
                                            <p:txEl>
                                              <p:pRg st="8" end="8"/>
                                            </p:txEl>
                                          </p:spTgt>
                                        </p:tgtEl>
                                        <p:attrNameLst>
                                          <p:attrName>ppt_x</p:attrName>
                                        </p:attrNameLst>
                                      </p:cBhvr>
                                      <p:tavLst>
                                        <p:tav tm="0">
                                          <p:val>
                                            <p:strVal val="#ppt_x"/>
                                          </p:val>
                                        </p:tav>
                                        <p:tav tm="100000">
                                          <p:val>
                                            <p:strVal val="#ppt_x"/>
                                          </p:val>
                                        </p:tav>
                                      </p:tavLst>
                                    </p:anim>
                                    <p:anim calcmode="lin" valueType="num">
                                      <p:cBhvr>
                                        <p:cTn id="36" dur="500" fill="hold"/>
                                        <p:tgtEl>
                                          <p:spTgt spid="25497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t>Scalable Lookup</a:t>
            </a:r>
          </a:p>
        </p:txBody>
      </p:sp>
      <p:sp>
        <p:nvSpPr>
          <p:cNvPr id="79875" name="Rectangle 3"/>
          <p:cNvSpPr>
            <a:spLocks noGrp="1" noChangeArrowheads="1"/>
          </p:cNvSpPr>
          <p:nvPr>
            <p:ph idx="1"/>
          </p:nvPr>
        </p:nvSpPr>
        <p:spPr/>
        <p:txBody>
          <a:bodyPr/>
          <a:lstStyle/>
          <a:p>
            <a:r>
              <a:rPr lang="en-US"/>
              <a:t>Each node has finger entries at power of two intervals</a:t>
            </a:r>
            <a:r>
              <a:rPr lang="tr-TR"/>
              <a:t> </a:t>
            </a:r>
            <a:r>
              <a:rPr lang="en-US"/>
              <a:t>around the identifier circle</a:t>
            </a:r>
          </a:p>
          <a:p>
            <a:r>
              <a:rPr lang="en-US"/>
              <a:t>Each node can forward a query at</a:t>
            </a:r>
            <a:r>
              <a:rPr lang="tr-TR"/>
              <a:t> </a:t>
            </a:r>
            <a:r>
              <a:rPr lang="en-US"/>
              <a:t>least halfway along the remaining distance between the node</a:t>
            </a:r>
            <a:r>
              <a:rPr lang="tr-TR"/>
              <a:t> </a:t>
            </a:r>
            <a:r>
              <a:rPr lang="en-US"/>
              <a:t>and the target identifier.</a:t>
            </a:r>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90</a:t>
            </a:fld>
            <a:endParaRPr lang="en-US"/>
          </a:p>
        </p:txBody>
      </p:sp>
    </p:spTree>
    <p:extLst>
      <p:ext uri="{BB962C8B-B14F-4D97-AF65-F5344CB8AC3E}">
        <p14:creationId xmlns:p14="http://schemas.microsoft.com/office/powerpoint/2010/main" val="19169198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dirty="0">
                <a:cs typeface="Arial" charset="0"/>
              </a:rPr>
              <a:t>Lookup Using Finger Table</a:t>
            </a:r>
          </a:p>
        </p:txBody>
      </p:sp>
      <p:sp>
        <p:nvSpPr>
          <p:cNvPr id="81926" name="Oval 3"/>
          <p:cNvSpPr>
            <a:spLocks noChangeArrowheads="1"/>
          </p:cNvSpPr>
          <p:nvPr/>
        </p:nvSpPr>
        <p:spPr bwMode="auto">
          <a:xfrm>
            <a:off x="4146550" y="1905000"/>
            <a:ext cx="3810000" cy="3962400"/>
          </a:xfrm>
          <a:prstGeom prst="ellipse">
            <a:avLst/>
          </a:prstGeom>
          <a:solidFill>
            <a:schemeClr val="bg1"/>
          </a:solidFill>
          <a:ln w="9525">
            <a:solidFill>
              <a:schemeClr val="tx1"/>
            </a:solidFill>
            <a:round/>
            <a:headEnd/>
            <a:tailEnd/>
          </a:ln>
        </p:spPr>
        <p:txBody>
          <a:bodyPr wrap="none" anchor="ctr"/>
          <a:lstStyle/>
          <a:p>
            <a:endParaRPr lang="en-US"/>
          </a:p>
        </p:txBody>
      </p:sp>
      <p:sp>
        <p:nvSpPr>
          <p:cNvPr id="81927" name="Text Box 4"/>
          <p:cNvSpPr txBox="1">
            <a:spLocks noChangeArrowheads="1"/>
          </p:cNvSpPr>
          <p:nvPr/>
        </p:nvSpPr>
        <p:spPr bwMode="auto">
          <a:xfrm>
            <a:off x="5959475" y="1447801"/>
            <a:ext cx="476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eaLnBrk="1" hangingPunct="1"/>
            <a:r>
              <a:rPr lang="en-US" sz="1800" b="0"/>
              <a:t>N1</a:t>
            </a:r>
          </a:p>
        </p:txBody>
      </p:sp>
      <p:sp>
        <p:nvSpPr>
          <p:cNvPr id="81928" name="Text Box 5"/>
          <p:cNvSpPr txBox="1">
            <a:spLocks noChangeArrowheads="1"/>
          </p:cNvSpPr>
          <p:nvPr/>
        </p:nvSpPr>
        <p:spPr bwMode="auto">
          <a:xfrm>
            <a:off x="7423150" y="2057401"/>
            <a:ext cx="476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eaLnBrk="1" hangingPunct="1"/>
            <a:r>
              <a:rPr lang="en-US" sz="1800" b="0"/>
              <a:t>N8</a:t>
            </a:r>
          </a:p>
        </p:txBody>
      </p:sp>
      <p:sp>
        <p:nvSpPr>
          <p:cNvPr id="81929" name="Text Box 6"/>
          <p:cNvSpPr txBox="1">
            <a:spLocks noChangeArrowheads="1"/>
          </p:cNvSpPr>
          <p:nvPr/>
        </p:nvSpPr>
        <p:spPr bwMode="auto">
          <a:xfrm>
            <a:off x="8032750" y="3505201"/>
            <a:ext cx="603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eaLnBrk="1" hangingPunct="1"/>
            <a:r>
              <a:rPr lang="en-US" sz="1800" b="0"/>
              <a:t>N14</a:t>
            </a:r>
          </a:p>
        </p:txBody>
      </p:sp>
      <p:sp>
        <p:nvSpPr>
          <p:cNvPr id="81930" name="Text Box 7"/>
          <p:cNvSpPr txBox="1">
            <a:spLocks noChangeArrowheads="1"/>
          </p:cNvSpPr>
          <p:nvPr/>
        </p:nvSpPr>
        <p:spPr bwMode="auto">
          <a:xfrm>
            <a:off x="6737350" y="5867401"/>
            <a:ext cx="603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eaLnBrk="1" hangingPunct="1"/>
            <a:r>
              <a:rPr lang="en-US" sz="1800" b="0"/>
              <a:t>N21</a:t>
            </a:r>
          </a:p>
        </p:txBody>
      </p:sp>
      <p:sp>
        <p:nvSpPr>
          <p:cNvPr id="81931" name="Text Box 8"/>
          <p:cNvSpPr txBox="1">
            <a:spLocks noChangeArrowheads="1"/>
          </p:cNvSpPr>
          <p:nvPr/>
        </p:nvSpPr>
        <p:spPr bwMode="auto">
          <a:xfrm>
            <a:off x="5289550" y="5943601"/>
            <a:ext cx="603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eaLnBrk="1" hangingPunct="1"/>
            <a:r>
              <a:rPr lang="en-US" sz="1800" b="0"/>
              <a:t>N32</a:t>
            </a:r>
          </a:p>
        </p:txBody>
      </p:sp>
      <p:sp>
        <p:nvSpPr>
          <p:cNvPr id="81932" name="Text Box 9"/>
          <p:cNvSpPr txBox="1">
            <a:spLocks noChangeArrowheads="1"/>
          </p:cNvSpPr>
          <p:nvPr/>
        </p:nvSpPr>
        <p:spPr bwMode="auto">
          <a:xfrm>
            <a:off x="4114800" y="5334001"/>
            <a:ext cx="603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eaLnBrk="1" hangingPunct="1"/>
            <a:r>
              <a:rPr lang="en-US" sz="1800" b="0"/>
              <a:t>N38</a:t>
            </a:r>
          </a:p>
        </p:txBody>
      </p:sp>
      <p:sp>
        <p:nvSpPr>
          <p:cNvPr id="81933" name="Text Box 10"/>
          <p:cNvSpPr txBox="1">
            <a:spLocks noChangeArrowheads="1"/>
          </p:cNvSpPr>
          <p:nvPr/>
        </p:nvSpPr>
        <p:spPr bwMode="auto">
          <a:xfrm>
            <a:off x="3505200" y="4495801"/>
            <a:ext cx="603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eaLnBrk="1" hangingPunct="1"/>
            <a:r>
              <a:rPr lang="en-US" sz="1800" b="0"/>
              <a:t>N42</a:t>
            </a:r>
          </a:p>
        </p:txBody>
      </p:sp>
      <p:sp>
        <p:nvSpPr>
          <p:cNvPr id="81934" name="Text Box 11"/>
          <p:cNvSpPr txBox="1">
            <a:spLocks noChangeArrowheads="1"/>
          </p:cNvSpPr>
          <p:nvPr/>
        </p:nvSpPr>
        <p:spPr bwMode="auto">
          <a:xfrm>
            <a:off x="3765550" y="2362201"/>
            <a:ext cx="603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eaLnBrk="1" hangingPunct="1"/>
            <a:r>
              <a:rPr lang="en-US" sz="1800" b="0"/>
              <a:t>N51</a:t>
            </a:r>
          </a:p>
        </p:txBody>
      </p:sp>
      <p:sp>
        <p:nvSpPr>
          <p:cNvPr id="81935" name="Text Box 12"/>
          <p:cNvSpPr txBox="1">
            <a:spLocks noChangeArrowheads="1"/>
          </p:cNvSpPr>
          <p:nvPr/>
        </p:nvSpPr>
        <p:spPr bwMode="auto">
          <a:xfrm>
            <a:off x="4527550" y="1676401"/>
            <a:ext cx="603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eaLnBrk="1" hangingPunct="1"/>
            <a:r>
              <a:rPr lang="en-US" sz="1800" b="0"/>
              <a:t>N56</a:t>
            </a:r>
          </a:p>
        </p:txBody>
      </p:sp>
      <p:sp>
        <p:nvSpPr>
          <p:cNvPr id="55309" name="Line 13"/>
          <p:cNvSpPr>
            <a:spLocks noChangeShapeType="1"/>
          </p:cNvSpPr>
          <p:nvPr/>
        </p:nvSpPr>
        <p:spPr bwMode="auto">
          <a:xfrm flipH="1">
            <a:off x="4419600" y="2438400"/>
            <a:ext cx="2927350" cy="2209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81937" name="Text Box 14"/>
          <p:cNvSpPr txBox="1">
            <a:spLocks noChangeArrowheads="1"/>
          </p:cNvSpPr>
          <p:nvPr/>
        </p:nvSpPr>
        <p:spPr bwMode="auto">
          <a:xfrm>
            <a:off x="3505200" y="3124201"/>
            <a:ext cx="603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eaLnBrk="1" hangingPunct="1"/>
            <a:r>
              <a:rPr lang="en-US" sz="1800" b="0"/>
              <a:t>N48</a:t>
            </a:r>
          </a:p>
        </p:txBody>
      </p:sp>
      <p:sp>
        <p:nvSpPr>
          <p:cNvPr id="55311" name="Line 15"/>
          <p:cNvSpPr>
            <a:spLocks noChangeShapeType="1"/>
          </p:cNvSpPr>
          <p:nvPr/>
        </p:nvSpPr>
        <p:spPr bwMode="auto">
          <a:xfrm flipV="1">
            <a:off x="4298950" y="2971800"/>
            <a:ext cx="120650" cy="1600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81939" name="Oval 19"/>
          <p:cNvSpPr>
            <a:spLocks noChangeArrowheads="1"/>
          </p:cNvSpPr>
          <p:nvPr/>
        </p:nvSpPr>
        <p:spPr bwMode="auto">
          <a:xfrm>
            <a:off x="4800600" y="5410200"/>
            <a:ext cx="228600" cy="228600"/>
          </a:xfrm>
          <a:prstGeom prst="ellipse">
            <a:avLst/>
          </a:prstGeom>
          <a:solidFill>
            <a:schemeClr val="accent1"/>
          </a:solidFill>
          <a:ln w="9525">
            <a:solidFill>
              <a:schemeClr val="tx1"/>
            </a:solidFill>
            <a:round/>
            <a:headEnd/>
            <a:tailEnd/>
          </a:ln>
        </p:spPr>
        <p:txBody>
          <a:bodyPr wrap="none" anchor="ctr"/>
          <a:lstStyle/>
          <a:p>
            <a:pPr algn="ctr"/>
            <a:endParaRPr lang="en-US"/>
          </a:p>
        </p:txBody>
      </p:sp>
      <p:sp>
        <p:nvSpPr>
          <p:cNvPr id="81940" name="Oval 20"/>
          <p:cNvSpPr>
            <a:spLocks noChangeArrowheads="1"/>
          </p:cNvSpPr>
          <p:nvPr/>
        </p:nvSpPr>
        <p:spPr bwMode="auto">
          <a:xfrm>
            <a:off x="5943600" y="1828800"/>
            <a:ext cx="228600" cy="228600"/>
          </a:xfrm>
          <a:prstGeom prst="ellipse">
            <a:avLst/>
          </a:prstGeom>
          <a:solidFill>
            <a:schemeClr val="accent1"/>
          </a:solidFill>
          <a:ln w="9525">
            <a:solidFill>
              <a:schemeClr val="tx1"/>
            </a:solidFill>
            <a:round/>
            <a:headEnd/>
            <a:tailEnd/>
          </a:ln>
        </p:spPr>
        <p:txBody>
          <a:bodyPr wrap="none" anchor="ctr"/>
          <a:lstStyle/>
          <a:p>
            <a:pPr algn="ctr"/>
            <a:endParaRPr lang="en-US"/>
          </a:p>
        </p:txBody>
      </p:sp>
      <p:sp>
        <p:nvSpPr>
          <p:cNvPr id="81941" name="Oval 21"/>
          <p:cNvSpPr>
            <a:spLocks noChangeArrowheads="1"/>
          </p:cNvSpPr>
          <p:nvPr/>
        </p:nvSpPr>
        <p:spPr bwMode="auto">
          <a:xfrm>
            <a:off x="7239000" y="2362200"/>
            <a:ext cx="228600" cy="228600"/>
          </a:xfrm>
          <a:prstGeom prst="ellipse">
            <a:avLst/>
          </a:prstGeom>
          <a:solidFill>
            <a:schemeClr val="accent1"/>
          </a:solidFill>
          <a:ln w="9525">
            <a:solidFill>
              <a:schemeClr val="tx1"/>
            </a:solidFill>
            <a:round/>
            <a:headEnd/>
            <a:tailEnd/>
          </a:ln>
        </p:spPr>
        <p:txBody>
          <a:bodyPr wrap="none" anchor="ctr"/>
          <a:lstStyle/>
          <a:p>
            <a:pPr algn="ctr"/>
            <a:endParaRPr lang="en-US"/>
          </a:p>
        </p:txBody>
      </p:sp>
      <p:sp>
        <p:nvSpPr>
          <p:cNvPr id="81942" name="Oval 22"/>
          <p:cNvSpPr>
            <a:spLocks noChangeArrowheads="1"/>
          </p:cNvSpPr>
          <p:nvPr/>
        </p:nvSpPr>
        <p:spPr bwMode="auto">
          <a:xfrm>
            <a:off x="7848600" y="3581400"/>
            <a:ext cx="228600" cy="228600"/>
          </a:xfrm>
          <a:prstGeom prst="ellipse">
            <a:avLst/>
          </a:prstGeom>
          <a:solidFill>
            <a:schemeClr val="accent1"/>
          </a:solidFill>
          <a:ln w="9525">
            <a:solidFill>
              <a:schemeClr val="tx1"/>
            </a:solidFill>
            <a:round/>
            <a:headEnd/>
            <a:tailEnd/>
          </a:ln>
        </p:spPr>
        <p:txBody>
          <a:bodyPr wrap="none" anchor="ctr"/>
          <a:lstStyle/>
          <a:p>
            <a:pPr algn="ctr"/>
            <a:endParaRPr lang="en-US"/>
          </a:p>
        </p:txBody>
      </p:sp>
      <p:sp>
        <p:nvSpPr>
          <p:cNvPr id="81943" name="Oval 23"/>
          <p:cNvSpPr>
            <a:spLocks noChangeArrowheads="1"/>
          </p:cNvSpPr>
          <p:nvPr/>
        </p:nvSpPr>
        <p:spPr bwMode="auto">
          <a:xfrm>
            <a:off x="6934200" y="5486400"/>
            <a:ext cx="228600" cy="228600"/>
          </a:xfrm>
          <a:prstGeom prst="ellipse">
            <a:avLst/>
          </a:prstGeom>
          <a:solidFill>
            <a:schemeClr val="accent1"/>
          </a:solidFill>
          <a:ln w="9525">
            <a:solidFill>
              <a:schemeClr val="tx1"/>
            </a:solidFill>
            <a:round/>
            <a:headEnd/>
            <a:tailEnd/>
          </a:ln>
        </p:spPr>
        <p:txBody>
          <a:bodyPr wrap="none" anchor="ctr"/>
          <a:lstStyle/>
          <a:p>
            <a:pPr algn="ctr"/>
            <a:endParaRPr lang="en-US"/>
          </a:p>
        </p:txBody>
      </p:sp>
      <p:sp>
        <p:nvSpPr>
          <p:cNvPr id="81944" name="Oval 24"/>
          <p:cNvSpPr>
            <a:spLocks noChangeArrowheads="1"/>
          </p:cNvSpPr>
          <p:nvPr/>
        </p:nvSpPr>
        <p:spPr bwMode="auto">
          <a:xfrm>
            <a:off x="5562600" y="5715000"/>
            <a:ext cx="228600" cy="228600"/>
          </a:xfrm>
          <a:prstGeom prst="ellipse">
            <a:avLst/>
          </a:prstGeom>
          <a:solidFill>
            <a:schemeClr val="accent1"/>
          </a:solidFill>
          <a:ln w="9525">
            <a:solidFill>
              <a:schemeClr val="tx1"/>
            </a:solidFill>
            <a:round/>
            <a:headEnd/>
            <a:tailEnd/>
          </a:ln>
        </p:spPr>
        <p:txBody>
          <a:bodyPr wrap="none" anchor="ctr"/>
          <a:lstStyle/>
          <a:p>
            <a:pPr algn="ctr"/>
            <a:endParaRPr lang="en-US"/>
          </a:p>
        </p:txBody>
      </p:sp>
      <p:sp>
        <p:nvSpPr>
          <p:cNvPr id="81945" name="Oval 25"/>
          <p:cNvSpPr>
            <a:spLocks noChangeArrowheads="1"/>
          </p:cNvSpPr>
          <p:nvPr/>
        </p:nvSpPr>
        <p:spPr bwMode="auto">
          <a:xfrm>
            <a:off x="4191000" y="4572000"/>
            <a:ext cx="228600" cy="228600"/>
          </a:xfrm>
          <a:prstGeom prst="ellipse">
            <a:avLst/>
          </a:prstGeom>
          <a:solidFill>
            <a:schemeClr val="accent1"/>
          </a:solidFill>
          <a:ln w="9525">
            <a:solidFill>
              <a:schemeClr val="tx1"/>
            </a:solidFill>
            <a:round/>
            <a:headEnd/>
            <a:tailEnd/>
          </a:ln>
        </p:spPr>
        <p:txBody>
          <a:bodyPr wrap="none" anchor="ctr"/>
          <a:lstStyle/>
          <a:p>
            <a:pPr algn="ctr"/>
            <a:endParaRPr lang="en-US"/>
          </a:p>
        </p:txBody>
      </p:sp>
      <p:sp>
        <p:nvSpPr>
          <p:cNvPr id="81946" name="Oval 26"/>
          <p:cNvSpPr>
            <a:spLocks noChangeArrowheads="1"/>
          </p:cNvSpPr>
          <p:nvPr/>
        </p:nvSpPr>
        <p:spPr bwMode="auto">
          <a:xfrm>
            <a:off x="4038600" y="3429000"/>
            <a:ext cx="228600" cy="228600"/>
          </a:xfrm>
          <a:prstGeom prst="ellipse">
            <a:avLst/>
          </a:prstGeom>
          <a:solidFill>
            <a:schemeClr val="accent1"/>
          </a:solidFill>
          <a:ln w="9525">
            <a:solidFill>
              <a:schemeClr val="tx1"/>
            </a:solidFill>
            <a:round/>
            <a:headEnd/>
            <a:tailEnd/>
          </a:ln>
        </p:spPr>
        <p:txBody>
          <a:bodyPr wrap="none" anchor="ctr"/>
          <a:lstStyle/>
          <a:p>
            <a:pPr algn="ctr"/>
            <a:endParaRPr lang="en-US"/>
          </a:p>
        </p:txBody>
      </p:sp>
      <p:sp>
        <p:nvSpPr>
          <p:cNvPr id="81947" name="Oval 27"/>
          <p:cNvSpPr>
            <a:spLocks noChangeArrowheads="1"/>
          </p:cNvSpPr>
          <p:nvPr/>
        </p:nvSpPr>
        <p:spPr bwMode="auto">
          <a:xfrm>
            <a:off x="4267200" y="2743200"/>
            <a:ext cx="228600" cy="228600"/>
          </a:xfrm>
          <a:prstGeom prst="ellipse">
            <a:avLst/>
          </a:prstGeom>
          <a:solidFill>
            <a:schemeClr val="accent1"/>
          </a:solidFill>
          <a:ln w="9525">
            <a:solidFill>
              <a:schemeClr val="tx1"/>
            </a:solidFill>
            <a:round/>
            <a:headEnd/>
            <a:tailEnd/>
          </a:ln>
        </p:spPr>
        <p:txBody>
          <a:bodyPr wrap="none" anchor="ctr"/>
          <a:lstStyle/>
          <a:p>
            <a:pPr algn="ctr"/>
            <a:endParaRPr lang="en-US"/>
          </a:p>
        </p:txBody>
      </p:sp>
      <p:sp>
        <p:nvSpPr>
          <p:cNvPr id="81948" name="Oval 28"/>
          <p:cNvSpPr>
            <a:spLocks noChangeArrowheads="1"/>
          </p:cNvSpPr>
          <p:nvPr/>
        </p:nvSpPr>
        <p:spPr bwMode="auto">
          <a:xfrm>
            <a:off x="4876800" y="2133600"/>
            <a:ext cx="228600" cy="228600"/>
          </a:xfrm>
          <a:prstGeom prst="ellipse">
            <a:avLst/>
          </a:prstGeom>
          <a:solidFill>
            <a:schemeClr val="accent1"/>
          </a:solidFill>
          <a:ln w="9525">
            <a:solidFill>
              <a:schemeClr val="tx1"/>
            </a:solidFill>
            <a:round/>
            <a:headEnd/>
            <a:tailEnd/>
          </a:ln>
        </p:spPr>
        <p:txBody>
          <a:bodyPr wrap="none" anchor="ctr"/>
          <a:lstStyle/>
          <a:p>
            <a:pPr algn="ctr"/>
            <a:endParaRPr lang="en-US"/>
          </a:p>
        </p:txBody>
      </p:sp>
      <p:sp>
        <p:nvSpPr>
          <p:cNvPr id="81949" name="Text Box 29"/>
          <p:cNvSpPr txBox="1">
            <a:spLocks noChangeArrowheads="1"/>
          </p:cNvSpPr>
          <p:nvPr/>
        </p:nvSpPr>
        <p:spPr bwMode="auto">
          <a:xfrm>
            <a:off x="8382001" y="1447800"/>
            <a:ext cx="612775" cy="376238"/>
          </a:xfrm>
          <a:prstGeom prst="rect">
            <a:avLst/>
          </a:prstGeom>
          <a:solidFill>
            <a:srgbClr val="FFFF99"/>
          </a:solidFill>
          <a:ln w="9525">
            <a:solidFill>
              <a:schemeClr val="tx1"/>
            </a:solidFill>
            <a:miter lim="800000"/>
            <a:headEnd/>
            <a:tailEnd/>
          </a:ln>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1800"/>
              <a:t>K54</a:t>
            </a:r>
          </a:p>
        </p:txBody>
      </p:sp>
      <p:sp>
        <p:nvSpPr>
          <p:cNvPr id="55327" name="Line 31"/>
          <p:cNvSpPr>
            <a:spLocks noChangeShapeType="1"/>
          </p:cNvSpPr>
          <p:nvPr/>
        </p:nvSpPr>
        <p:spPr bwMode="auto">
          <a:xfrm flipV="1">
            <a:off x="4527550" y="2362200"/>
            <a:ext cx="50165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Introduction</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91</a:t>
            </a:fld>
            <a:endParaRPr lang="en-US"/>
          </a:p>
        </p:txBody>
      </p:sp>
    </p:spTree>
    <p:extLst>
      <p:ext uri="{BB962C8B-B14F-4D97-AF65-F5344CB8AC3E}">
        <p14:creationId xmlns:p14="http://schemas.microsoft.com/office/powerpoint/2010/main" val="5365098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3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3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53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9" grpId="0" animBg="1"/>
      <p:bldP spid="55311" grpId="0" animBg="1"/>
      <p:bldP spid="55327"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tr-TR"/>
              <a:t>Node Joins and Failures/Leaves</a:t>
            </a:r>
            <a:endParaRPr lang="en-US"/>
          </a:p>
        </p:txBody>
      </p:sp>
      <p:sp>
        <p:nvSpPr>
          <p:cNvPr id="83971" name="Rectangle 3"/>
          <p:cNvSpPr>
            <a:spLocks noGrp="1" noChangeArrowheads="1"/>
          </p:cNvSpPr>
          <p:nvPr>
            <p:ph idx="1"/>
          </p:nvPr>
        </p:nvSpPr>
        <p:spPr/>
        <p:txBody>
          <a:bodyPr/>
          <a:lstStyle/>
          <a:p>
            <a:r>
              <a:rPr lang="tr-TR"/>
              <a:t>W</a:t>
            </a:r>
            <a:r>
              <a:rPr lang="en-US"/>
              <a:t>hen a node N joins the network, some of the keys</a:t>
            </a:r>
            <a:r>
              <a:rPr lang="tr-TR"/>
              <a:t> </a:t>
            </a:r>
            <a:r>
              <a:rPr lang="en-US"/>
              <a:t>previously assigned to N</a:t>
            </a:r>
            <a:r>
              <a:rPr lang="ja-JP" altLang="en-US"/>
              <a:t>’</a:t>
            </a:r>
            <a:r>
              <a:rPr lang="en-US"/>
              <a:t>s successor should become assigned to</a:t>
            </a:r>
            <a:r>
              <a:rPr lang="tr-TR"/>
              <a:t> </a:t>
            </a:r>
            <a:r>
              <a:rPr lang="en-US"/>
              <a:t>N. </a:t>
            </a:r>
            <a:endParaRPr lang="tr-TR"/>
          </a:p>
          <a:p>
            <a:r>
              <a:rPr lang="en-US"/>
              <a:t>When node N leaves the network, all of its assigned keys should be</a:t>
            </a:r>
            <a:r>
              <a:rPr lang="tr-TR"/>
              <a:t> </a:t>
            </a:r>
            <a:r>
              <a:rPr lang="en-US"/>
              <a:t>reassigned to N</a:t>
            </a:r>
            <a:r>
              <a:rPr lang="ja-JP" altLang="en-US"/>
              <a:t>’</a:t>
            </a:r>
            <a:r>
              <a:rPr lang="en-US"/>
              <a:t>s successor.</a:t>
            </a:r>
          </a:p>
          <a:p>
            <a:r>
              <a:rPr lang="en-US"/>
              <a:t>How to deal with these cases? </a:t>
            </a:r>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92</a:t>
            </a:fld>
            <a:endParaRPr lang="en-US"/>
          </a:p>
        </p:txBody>
      </p:sp>
    </p:spTree>
    <p:extLst>
      <p:ext uri="{BB962C8B-B14F-4D97-AF65-F5344CB8AC3E}">
        <p14:creationId xmlns:p14="http://schemas.microsoft.com/office/powerpoint/2010/main" val="25581627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tr-TR"/>
              <a:t>Node Joins and Stabilizations</a:t>
            </a:r>
            <a:endParaRPr lang="en-US"/>
          </a:p>
        </p:txBody>
      </p:sp>
      <p:sp>
        <p:nvSpPr>
          <p:cNvPr id="86019" name="Rectangle 3"/>
          <p:cNvSpPr>
            <a:spLocks noGrp="1" noChangeArrowheads="1"/>
          </p:cNvSpPr>
          <p:nvPr>
            <p:ph idx="1"/>
          </p:nvPr>
        </p:nvSpPr>
        <p:spPr/>
        <p:txBody>
          <a:bodyPr/>
          <a:lstStyle/>
          <a:p>
            <a:r>
              <a:rPr lang="tr-TR"/>
              <a:t>Everything relies on successor pointer.</a:t>
            </a:r>
          </a:p>
          <a:p>
            <a:r>
              <a:rPr lang="tr-TR"/>
              <a:t>Up to date successor pointer </a:t>
            </a:r>
            <a:r>
              <a:rPr lang="en-US"/>
              <a:t>is sufficient to guarantee correctness of lookups</a:t>
            </a:r>
          </a:p>
          <a:p>
            <a:r>
              <a:rPr lang="tr-TR"/>
              <a:t>Idea: run a “stabilization” protocol periodically in the background to update successor pointer and finger table.</a:t>
            </a:r>
            <a:endParaRPr lang="en-US"/>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93</a:t>
            </a:fld>
            <a:endParaRPr lang="en-US"/>
          </a:p>
        </p:txBody>
      </p:sp>
    </p:spTree>
    <p:extLst>
      <p:ext uri="{BB962C8B-B14F-4D97-AF65-F5344CB8AC3E}">
        <p14:creationId xmlns:p14="http://schemas.microsoft.com/office/powerpoint/2010/main" val="109666644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t>Stabilization Protocol</a:t>
            </a:r>
          </a:p>
        </p:txBody>
      </p:sp>
      <p:sp>
        <p:nvSpPr>
          <p:cNvPr id="88067" name="Rectangle 3"/>
          <p:cNvSpPr>
            <a:spLocks noGrp="1" noChangeArrowheads="1"/>
          </p:cNvSpPr>
          <p:nvPr>
            <p:ph idx="1"/>
          </p:nvPr>
        </p:nvSpPr>
        <p:spPr/>
        <p:txBody>
          <a:bodyPr/>
          <a:lstStyle/>
          <a:p>
            <a:r>
              <a:rPr lang="en-US"/>
              <a:t>Guarantees to add nodes in a fashion to preserve reachability</a:t>
            </a:r>
          </a:p>
          <a:p>
            <a:r>
              <a:rPr lang="en-US"/>
              <a:t>Does not address the cases when a Chord system thas split into multiple disjoint cycles, or a single cycle that loops multiple times around the identifier space</a:t>
            </a:r>
          </a:p>
          <a:p>
            <a:endParaRPr lang="en-US"/>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94</a:t>
            </a:fld>
            <a:endParaRPr lang="en-US"/>
          </a:p>
        </p:txBody>
      </p:sp>
    </p:spTree>
    <p:extLst>
      <p:ext uri="{BB962C8B-B14F-4D97-AF65-F5344CB8AC3E}">
        <p14:creationId xmlns:p14="http://schemas.microsoft.com/office/powerpoint/2010/main" val="239478592"/>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tr-TR"/>
              <a:t>Stabilization Protocol (cont.)</a:t>
            </a:r>
            <a:endParaRPr lang="en-US"/>
          </a:p>
        </p:txBody>
      </p:sp>
      <p:sp>
        <p:nvSpPr>
          <p:cNvPr id="90115" name="Rectangle 3"/>
          <p:cNvSpPr>
            <a:spLocks noGrp="1" noChangeArrowheads="1"/>
          </p:cNvSpPr>
          <p:nvPr>
            <p:ph idx="1"/>
          </p:nvPr>
        </p:nvSpPr>
        <p:spPr/>
        <p:txBody>
          <a:bodyPr/>
          <a:lstStyle/>
          <a:p>
            <a:r>
              <a:rPr lang="en-US"/>
              <a:t>Each time node N runs stabilize protocol, it asks its successor</a:t>
            </a:r>
            <a:r>
              <a:rPr lang="tr-TR"/>
              <a:t> </a:t>
            </a:r>
            <a:r>
              <a:rPr lang="en-US"/>
              <a:t>for </a:t>
            </a:r>
            <a:r>
              <a:rPr lang="tr-TR"/>
              <a:t>its</a:t>
            </a:r>
            <a:r>
              <a:rPr lang="en-US"/>
              <a:t> predecessor p, and decides whether p</a:t>
            </a:r>
            <a:r>
              <a:rPr lang="tr-TR"/>
              <a:t> </a:t>
            </a:r>
            <a:r>
              <a:rPr lang="en-US"/>
              <a:t>should be N</a:t>
            </a:r>
            <a:r>
              <a:rPr lang="ja-JP" altLang="en-US"/>
              <a:t>’</a:t>
            </a:r>
            <a:r>
              <a:rPr lang="en-US"/>
              <a:t>s successor instead.</a:t>
            </a:r>
            <a:endParaRPr lang="tr-TR"/>
          </a:p>
          <a:p>
            <a:r>
              <a:rPr lang="en-US"/>
              <a:t>Stabilize protocol notifies node</a:t>
            </a:r>
            <a:r>
              <a:rPr lang="tr-TR"/>
              <a:t> </a:t>
            </a:r>
            <a:r>
              <a:rPr lang="en-US"/>
              <a:t>N</a:t>
            </a:r>
            <a:r>
              <a:rPr lang="ja-JP" altLang="en-US"/>
              <a:t>’</a:t>
            </a:r>
            <a:r>
              <a:rPr lang="en-US"/>
              <a:t>s successor of N</a:t>
            </a:r>
            <a:r>
              <a:rPr lang="ja-JP" altLang="en-US"/>
              <a:t>’</a:t>
            </a:r>
            <a:r>
              <a:rPr lang="en-US"/>
              <a:t>s existence, giving the successor the chance</a:t>
            </a:r>
            <a:r>
              <a:rPr lang="tr-TR"/>
              <a:t> </a:t>
            </a:r>
            <a:r>
              <a:rPr lang="en-US"/>
              <a:t>to change its predecessor to N.</a:t>
            </a:r>
            <a:endParaRPr lang="tr-TR"/>
          </a:p>
          <a:p>
            <a:r>
              <a:rPr lang="en-US"/>
              <a:t>The successor does this only if it</a:t>
            </a:r>
            <a:r>
              <a:rPr lang="tr-TR"/>
              <a:t> </a:t>
            </a:r>
            <a:r>
              <a:rPr lang="en-US"/>
              <a:t>knows of no closer predecessor than N.</a:t>
            </a:r>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95</a:t>
            </a:fld>
            <a:endParaRPr lang="en-US"/>
          </a:p>
        </p:txBody>
      </p:sp>
    </p:spTree>
    <p:extLst>
      <p:ext uri="{BB962C8B-B14F-4D97-AF65-F5344CB8AC3E}">
        <p14:creationId xmlns:p14="http://schemas.microsoft.com/office/powerpoint/2010/main" val="64278426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t>Impact of Node Joins on Lookups</a:t>
            </a:r>
          </a:p>
        </p:txBody>
      </p:sp>
      <p:sp>
        <p:nvSpPr>
          <p:cNvPr id="92163" name="Rectangle 3"/>
          <p:cNvSpPr>
            <a:spLocks noGrp="1" noChangeArrowheads="1"/>
          </p:cNvSpPr>
          <p:nvPr>
            <p:ph idx="1"/>
          </p:nvPr>
        </p:nvSpPr>
        <p:spPr/>
        <p:txBody>
          <a:bodyPr/>
          <a:lstStyle/>
          <a:p>
            <a:r>
              <a:rPr lang="en-US"/>
              <a:t>If finger table entries are current then lookup finds the correct successor in O(log N) steps</a:t>
            </a:r>
          </a:p>
          <a:p>
            <a:r>
              <a:rPr lang="en-US"/>
              <a:t>If successor pointers are correct but finger tables are incorrect, correct lookup but slower</a:t>
            </a:r>
          </a:p>
          <a:p>
            <a:r>
              <a:rPr lang="en-US"/>
              <a:t>If incorrect successor pointers, then lookup may fail</a:t>
            </a:r>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96</a:t>
            </a:fld>
            <a:endParaRPr lang="en-US"/>
          </a:p>
        </p:txBody>
      </p:sp>
    </p:spTree>
    <p:extLst>
      <p:ext uri="{BB962C8B-B14F-4D97-AF65-F5344CB8AC3E}">
        <p14:creationId xmlns:p14="http://schemas.microsoft.com/office/powerpoint/2010/main" val="1747282647"/>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t>Voluntary Node Departures</a:t>
            </a:r>
          </a:p>
        </p:txBody>
      </p:sp>
      <p:sp>
        <p:nvSpPr>
          <p:cNvPr id="94211" name="Rectangle 3"/>
          <p:cNvSpPr>
            <a:spLocks noGrp="1" noChangeArrowheads="1"/>
          </p:cNvSpPr>
          <p:nvPr>
            <p:ph idx="1"/>
          </p:nvPr>
        </p:nvSpPr>
        <p:spPr/>
        <p:txBody>
          <a:bodyPr/>
          <a:lstStyle/>
          <a:p>
            <a:r>
              <a:rPr lang="en-US"/>
              <a:t>Leaving node may transfers all its keys to its successor</a:t>
            </a:r>
          </a:p>
          <a:p>
            <a:r>
              <a:rPr lang="en-US"/>
              <a:t>Leaving node may notify its predecessor and successor about each other so that they can update their links</a:t>
            </a:r>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97</a:t>
            </a:fld>
            <a:endParaRPr lang="en-US"/>
          </a:p>
        </p:txBody>
      </p:sp>
    </p:spTree>
    <p:extLst>
      <p:ext uri="{BB962C8B-B14F-4D97-AF65-F5344CB8AC3E}">
        <p14:creationId xmlns:p14="http://schemas.microsoft.com/office/powerpoint/2010/main" val="1390102085"/>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t>Node Failures</a:t>
            </a:r>
          </a:p>
        </p:txBody>
      </p:sp>
      <p:sp>
        <p:nvSpPr>
          <p:cNvPr id="96259" name="Rectangle 3"/>
          <p:cNvSpPr>
            <a:spLocks noGrp="1" noChangeArrowheads="1"/>
          </p:cNvSpPr>
          <p:nvPr>
            <p:ph idx="1"/>
          </p:nvPr>
        </p:nvSpPr>
        <p:spPr/>
        <p:txBody>
          <a:bodyPr/>
          <a:lstStyle/>
          <a:p>
            <a:r>
              <a:rPr lang="en-US"/>
              <a:t>Stabilize successor</a:t>
            </a:r>
            <a:r>
              <a:rPr lang="tr-TR"/>
              <a:t> </a:t>
            </a:r>
            <a:r>
              <a:rPr lang="en-US"/>
              <a:t>lists: </a:t>
            </a:r>
            <a:endParaRPr lang="tr-TR"/>
          </a:p>
          <a:p>
            <a:pPr lvl="1"/>
            <a:r>
              <a:rPr lang="en-US"/>
              <a:t>Node N reconciles its list with</a:t>
            </a:r>
            <a:r>
              <a:rPr lang="tr-TR"/>
              <a:t> </a:t>
            </a:r>
            <a:r>
              <a:rPr lang="en-US"/>
              <a:t>its successor S by copying S</a:t>
            </a:r>
            <a:r>
              <a:rPr lang="ja-JP" altLang="en-US"/>
              <a:t>’</a:t>
            </a:r>
            <a:r>
              <a:rPr lang="en-US"/>
              <a:t>s successor list, removing its last</a:t>
            </a:r>
            <a:r>
              <a:rPr lang="tr-TR"/>
              <a:t> </a:t>
            </a:r>
            <a:r>
              <a:rPr lang="en-US"/>
              <a:t>entry, and prepending S to it. </a:t>
            </a:r>
            <a:endParaRPr lang="tr-TR"/>
          </a:p>
          <a:p>
            <a:pPr lvl="1"/>
            <a:r>
              <a:rPr lang="en-US"/>
              <a:t>If node N notices that its successor</a:t>
            </a:r>
            <a:r>
              <a:rPr lang="tr-TR"/>
              <a:t> </a:t>
            </a:r>
            <a:r>
              <a:rPr lang="en-US"/>
              <a:t>has failed, it replaces it with the first live entry in its successor</a:t>
            </a:r>
            <a:r>
              <a:rPr lang="tr-TR"/>
              <a:t> </a:t>
            </a:r>
            <a:r>
              <a:rPr lang="en-US"/>
              <a:t>list and reconciles its successor list with its new successor.</a:t>
            </a:r>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98</a:t>
            </a:fld>
            <a:endParaRPr lang="en-US"/>
          </a:p>
        </p:txBody>
      </p:sp>
    </p:spTree>
    <p:extLst>
      <p:ext uri="{BB962C8B-B14F-4D97-AF65-F5344CB8AC3E}">
        <p14:creationId xmlns:p14="http://schemas.microsoft.com/office/powerpoint/2010/main" val="118992857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t>CHORD Summary</a:t>
            </a:r>
          </a:p>
        </p:txBody>
      </p:sp>
      <p:sp>
        <p:nvSpPr>
          <p:cNvPr id="98307" name="Rectangle 3"/>
          <p:cNvSpPr>
            <a:spLocks noGrp="1" noChangeArrowheads="1"/>
          </p:cNvSpPr>
          <p:nvPr>
            <p:ph idx="1"/>
          </p:nvPr>
        </p:nvSpPr>
        <p:spPr/>
        <p:txBody>
          <a:bodyPr/>
          <a:lstStyle/>
          <a:p>
            <a:r>
              <a:rPr lang="en-US" dirty="0"/>
              <a:t>Efficient location of the node that stores a desired data item is a fundamental problem in P2P networks</a:t>
            </a:r>
          </a:p>
          <a:p>
            <a:r>
              <a:rPr lang="en-US" dirty="0"/>
              <a:t>Separates correctness (successor) from performance (finger table)</a:t>
            </a:r>
          </a:p>
          <a:p>
            <a:r>
              <a:rPr lang="en-US" dirty="0"/>
              <a:t>Chord protocol solves it  in an efficient decentralized manner</a:t>
            </a:r>
          </a:p>
          <a:p>
            <a:pPr lvl="1"/>
            <a:r>
              <a:rPr lang="en-US" dirty="0"/>
              <a:t>Routing information: O(log N) nodes</a:t>
            </a:r>
          </a:p>
          <a:p>
            <a:pPr lvl="1"/>
            <a:r>
              <a:rPr lang="en-US" dirty="0"/>
              <a:t>Lookup: O(log N) nodes</a:t>
            </a:r>
          </a:p>
          <a:p>
            <a:pPr lvl="1"/>
            <a:r>
              <a:rPr lang="en-US" dirty="0"/>
              <a:t>Update: O(log</a:t>
            </a:r>
            <a:r>
              <a:rPr lang="en-US" altLang="zh-CN" dirty="0"/>
              <a:t>2 </a:t>
            </a:r>
            <a:r>
              <a:rPr lang="en-US" dirty="0"/>
              <a:t>N) messages</a:t>
            </a:r>
          </a:p>
          <a:p>
            <a:r>
              <a:rPr lang="en-GB" dirty="0"/>
              <a:t>It also adapts dynamically to the topology changes introduced during the run</a:t>
            </a:r>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Introduction</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99</a:t>
            </a:fld>
            <a:endParaRPr lang="en-US"/>
          </a:p>
        </p:txBody>
      </p:sp>
    </p:spTree>
    <p:extLst>
      <p:ext uri="{BB962C8B-B14F-4D97-AF65-F5344CB8AC3E}">
        <p14:creationId xmlns:p14="http://schemas.microsoft.com/office/powerpoint/2010/main" val="1443778842"/>
      </p:ext>
    </p:extLst>
  </p:cSld>
  <p:clrMapOvr>
    <a:masterClrMapping/>
  </p:clrMapOv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DNS (1)" id="{3664E4D8-122F-6C4C-8306-C89FB0303DD9}" vid="{059FFB86-FC76-3547-BD10-36828673C8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3554</TotalTime>
  <Words>6961</Words>
  <Application>Microsoft Macintosh PowerPoint</Application>
  <PresentationFormat>Widescreen</PresentationFormat>
  <Paragraphs>1330</Paragraphs>
  <Slides>127</Slides>
  <Notes>85</Notes>
  <HiddenSlides>79</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127</vt:i4>
      </vt:variant>
    </vt:vector>
  </HeadingPairs>
  <TitlesOfParts>
    <vt:vector size="139" baseType="lpstr">
      <vt:lpstr>ＭＳ Ｐゴシック</vt:lpstr>
      <vt:lpstr>Arial</vt:lpstr>
      <vt:lpstr>Bookman Old Style</vt:lpstr>
      <vt:lpstr>Calibri</vt:lpstr>
      <vt:lpstr>Lucida Grande</vt:lpstr>
      <vt:lpstr>Symbol</vt:lpstr>
      <vt:lpstr>Tahoma</vt:lpstr>
      <vt:lpstr>Tw Cen MT</vt:lpstr>
      <vt:lpstr>Verdana</vt:lpstr>
      <vt:lpstr>Wingdings</vt:lpstr>
      <vt:lpstr>Wingdings 2</vt:lpstr>
      <vt:lpstr>Median</vt:lpstr>
      <vt:lpstr>4730: Distributed Systems Lookup services. Chord. Kademlia. DHT. </vt:lpstr>
      <vt:lpstr>Required Reading</vt:lpstr>
      <vt:lpstr>PowerPoint Presentation</vt:lpstr>
      <vt:lpstr>Traditional Internet Services Model</vt:lpstr>
      <vt:lpstr>Peer-to-Peer (P2P) Systems</vt:lpstr>
      <vt:lpstr>Benefits of P2P and Applications</vt:lpstr>
      <vt:lpstr>Issues in P2P Systems Design</vt:lpstr>
      <vt:lpstr>The Alternative: Peer-to-Peer</vt:lpstr>
      <vt:lpstr>The Peer-to-Peer Challenge</vt:lpstr>
      <vt:lpstr>Outline</vt:lpstr>
      <vt:lpstr>Centralized Approach</vt:lpstr>
      <vt:lpstr>Napster Architecture</vt:lpstr>
      <vt:lpstr>Centralized != Scalable?</vt:lpstr>
      <vt:lpstr>Maze Architecture</vt:lpstr>
      <vt:lpstr>Colluding Users</vt:lpstr>
      <vt:lpstr>Unstructured P2P Applications</vt:lpstr>
      <vt:lpstr>Gnutella</vt:lpstr>
      <vt:lpstr>File Search via Flooding in Gnutella</vt:lpstr>
      <vt:lpstr>Peer Lifetimes</vt:lpstr>
      <vt:lpstr>Resilience to Failures and Attacks</vt:lpstr>
      <vt:lpstr>Hierarchical P2P Networks</vt:lpstr>
      <vt:lpstr>Kazaa</vt:lpstr>
      <vt:lpstr>Data Poisoning on Kazaa</vt:lpstr>
      <vt:lpstr>Distribution of Poisoned Files</vt:lpstr>
      <vt:lpstr>Skype: P2P VoIP</vt:lpstr>
      <vt:lpstr>What’s Different About Skype</vt:lpstr>
      <vt:lpstr>Overlays</vt:lpstr>
      <vt:lpstr>Example: VPN</vt:lpstr>
      <vt:lpstr>VPN Layering</vt:lpstr>
      <vt:lpstr>Advanced Reasons to Overlay</vt:lpstr>
      <vt:lpstr>Outline</vt:lpstr>
      <vt:lpstr>Outline</vt:lpstr>
      <vt:lpstr>Unicast Streaming Video</vt:lpstr>
      <vt:lpstr>IP Multicast Streaming Video</vt:lpstr>
      <vt:lpstr>End System Multicast Overlay</vt:lpstr>
      <vt:lpstr>Outline</vt:lpstr>
      <vt:lpstr>Unstructured P2P Review</vt:lpstr>
      <vt:lpstr>Why Do We Need Structure?</vt:lpstr>
      <vt:lpstr>Hash Tables</vt:lpstr>
      <vt:lpstr>(Bad) Distributed Hash Tables</vt:lpstr>
      <vt:lpstr>Structured Overlay Fundamentals</vt:lpstr>
      <vt:lpstr>Structured Overlays at 10,000ft.</vt:lpstr>
      <vt:lpstr>Structured Overlay Implementations</vt:lpstr>
      <vt:lpstr>Similarities and Differences</vt:lpstr>
      <vt:lpstr>Logistics</vt:lpstr>
      <vt:lpstr>Tapestry/Pastry</vt:lpstr>
      <vt:lpstr>Physical and Virtual Routing</vt:lpstr>
      <vt:lpstr>Tapestry/Pastry Routing Tables</vt:lpstr>
      <vt:lpstr>Routing Table Example</vt:lpstr>
      <vt:lpstr>Routing Table Example</vt:lpstr>
      <vt:lpstr>Routing, One More Time</vt:lpstr>
      <vt:lpstr>Pastry Leaf Sets</vt:lpstr>
      <vt:lpstr>Joining the Pastry Overlay</vt:lpstr>
      <vt:lpstr>Node Departure</vt:lpstr>
      <vt:lpstr>Consistent Hashing </vt:lpstr>
      <vt:lpstr>DHTs and Consistent Hashing</vt:lpstr>
      <vt:lpstr>Logistics</vt:lpstr>
      <vt:lpstr>Content-Addressable Networks (CAN)</vt:lpstr>
      <vt:lpstr>CAN Routing</vt:lpstr>
      <vt:lpstr>CAN Construction</vt:lpstr>
      <vt:lpstr>Summary of Structured Overlays</vt:lpstr>
      <vt:lpstr>Summary, Continued</vt:lpstr>
      <vt:lpstr>Structured Overlay Advantages</vt:lpstr>
      <vt:lpstr>Structured P2P Applications</vt:lpstr>
      <vt:lpstr>Structure of P2P File Sharing Systems</vt:lpstr>
      <vt:lpstr>Structure of P2P Multicast Systems</vt:lpstr>
      <vt:lpstr>Structured vs. Unstructured P2P</vt:lpstr>
      <vt:lpstr>Why Lookup Services</vt:lpstr>
      <vt:lpstr>Challenges for Lookup Services</vt:lpstr>
      <vt:lpstr>Architectures for Lookup Services: Centralized</vt:lpstr>
      <vt:lpstr>Architectures for Lookup Services: Flooded Query</vt:lpstr>
      <vt:lpstr>Architectures for Lookup Services: Rooted Query</vt:lpstr>
      <vt:lpstr>Distributed Hash Tables</vt:lpstr>
      <vt:lpstr>DHT Design Goals</vt:lpstr>
      <vt:lpstr>DHT: Keys and Overlays</vt:lpstr>
      <vt:lpstr>DHT: Storing an Object </vt:lpstr>
      <vt:lpstr>DHT: Retrieving an Object</vt:lpstr>
      <vt:lpstr>Key Partitioning</vt:lpstr>
      <vt:lpstr>Overlay Networks and Routing</vt:lpstr>
      <vt:lpstr>PowerPoint Presentation</vt:lpstr>
      <vt:lpstr>CHORD</vt:lpstr>
      <vt:lpstr>Design Goals</vt:lpstr>
      <vt:lpstr> Assumptions</vt:lpstr>
      <vt:lpstr>Chord Rings</vt:lpstr>
      <vt:lpstr>Example of Key Partitioning in Chord</vt:lpstr>
      <vt:lpstr>How to Perform Key Lookup</vt:lpstr>
      <vt:lpstr>Example of Key Lookup Scheme</vt:lpstr>
      <vt:lpstr>Scalable Key Location</vt:lpstr>
      <vt:lpstr>Scalable Lookup Scheme</vt:lpstr>
      <vt:lpstr>Scalable Lookup</vt:lpstr>
      <vt:lpstr>Lookup Using Finger Table</vt:lpstr>
      <vt:lpstr>Node Joins and Failures/Leaves</vt:lpstr>
      <vt:lpstr>Node Joins and Stabilizations</vt:lpstr>
      <vt:lpstr>Stabilization Protocol</vt:lpstr>
      <vt:lpstr>Stabilization Protocol (cont.)</vt:lpstr>
      <vt:lpstr>Impact of Node Joins on Lookups</vt:lpstr>
      <vt:lpstr>Voluntary Node Departures</vt:lpstr>
      <vt:lpstr>Node Failures</vt:lpstr>
      <vt:lpstr>CHORD Summary</vt:lpstr>
      <vt:lpstr>PowerPoint Presentation</vt:lpstr>
      <vt:lpstr>Node ID Assignment Implications</vt:lpstr>
      <vt:lpstr>Attacks Based on Node ID Assignment </vt:lpstr>
      <vt:lpstr>Sybil Attack</vt:lpstr>
      <vt:lpstr>Evaluating Identity</vt:lpstr>
      <vt:lpstr>Direct and Indirect Validation (Untrusted Sources)</vt:lpstr>
      <vt:lpstr>Direct Validation Limitations</vt:lpstr>
      <vt:lpstr>Indirect Validation</vt:lpstr>
      <vt:lpstr>Certified (Secure) NodeID Assignment</vt:lpstr>
      <vt:lpstr>Certified (Secure) NodeID Assignment</vt:lpstr>
      <vt:lpstr>Routing Table Maintenance</vt:lpstr>
      <vt:lpstr>Attack Against Maintaining Routing Table</vt:lpstr>
      <vt:lpstr>Secure Routing Table Maintenance</vt:lpstr>
      <vt:lpstr>Secure Bootstrapping</vt:lpstr>
      <vt:lpstr>Attacks on Forwarding</vt:lpstr>
      <vt:lpstr>Secure Message Forwarding</vt:lpstr>
      <vt:lpstr>Testing Routing</vt:lpstr>
      <vt:lpstr>Iterative Routing</vt:lpstr>
      <vt:lpstr>What Does Secure Routing Buy Us?</vt:lpstr>
      <vt:lpstr>Self-Certifying Data</vt:lpstr>
      <vt:lpstr>PowerPoint Presentation</vt:lpstr>
      <vt:lpstr>Kademlia in a Nutshell</vt:lpstr>
      <vt:lpstr>Kademlia Binary Tree</vt:lpstr>
      <vt:lpstr>Kademlia Binary Tree</vt:lpstr>
      <vt:lpstr>Kademlia Search</vt:lpstr>
      <vt:lpstr>Kademlia Lookup</vt:lpstr>
      <vt:lpstr>Kademlia Keys Store</vt:lpstr>
      <vt:lpstr>Kademlia Cost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Jackson, Alden</dc:creator>
  <cp:lastModifiedBy>Jackson, Alden</cp:lastModifiedBy>
  <cp:revision>6</cp:revision>
  <cp:lastPrinted>2012-08-22T04:00:45Z</cp:lastPrinted>
  <dcterms:created xsi:type="dcterms:W3CDTF">2024-10-15T16:37:14Z</dcterms:created>
  <dcterms:modified xsi:type="dcterms:W3CDTF">2024-10-18T03:51:56Z</dcterms:modified>
</cp:coreProperties>
</file>