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71"/>
  </p:notesMasterIdLst>
  <p:handoutMasterIdLst>
    <p:handoutMasterId r:id="rId72"/>
  </p:handoutMasterIdLst>
  <p:sldIdLst>
    <p:sldId id="388" r:id="rId2"/>
    <p:sldId id="452" r:id="rId3"/>
    <p:sldId id="475" r:id="rId4"/>
    <p:sldId id="392" r:id="rId5"/>
    <p:sldId id="393" r:id="rId6"/>
    <p:sldId id="394" r:id="rId7"/>
    <p:sldId id="395" r:id="rId8"/>
    <p:sldId id="391" r:id="rId9"/>
    <p:sldId id="398" r:id="rId10"/>
    <p:sldId id="399" r:id="rId11"/>
    <p:sldId id="453" r:id="rId12"/>
    <p:sldId id="400" r:id="rId13"/>
    <p:sldId id="401" r:id="rId14"/>
    <p:sldId id="404" r:id="rId15"/>
    <p:sldId id="405" r:id="rId16"/>
    <p:sldId id="451" r:id="rId17"/>
    <p:sldId id="454" r:id="rId18"/>
    <p:sldId id="427" r:id="rId19"/>
    <p:sldId id="406" r:id="rId20"/>
    <p:sldId id="428" r:id="rId21"/>
    <p:sldId id="430" r:id="rId22"/>
    <p:sldId id="455" r:id="rId23"/>
    <p:sldId id="474" r:id="rId24"/>
    <p:sldId id="407" r:id="rId25"/>
    <p:sldId id="429" r:id="rId26"/>
    <p:sldId id="432" r:id="rId27"/>
    <p:sldId id="433" r:id="rId28"/>
    <p:sldId id="434" r:id="rId29"/>
    <p:sldId id="456" r:id="rId30"/>
    <p:sldId id="435" r:id="rId31"/>
    <p:sldId id="411" r:id="rId32"/>
    <p:sldId id="412" r:id="rId33"/>
    <p:sldId id="413" r:id="rId34"/>
    <p:sldId id="457" r:id="rId35"/>
    <p:sldId id="425" r:id="rId36"/>
    <p:sldId id="426" r:id="rId37"/>
    <p:sldId id="396" r:id="rId38"/>
    <p:sldId id="414" r:id="rId39"/>
    <p:sldId id="417" r:id="rId40"/>
    <p:sldId id="436" r:id="rId41"/>
    <p:sldId id="437" r:id="rId42"/>
    <p:sldId id="438" r:id="rId43"/>
    <p:sldId id="439" r:id="rId44"/>
    <p:sldId id="440" r:id="rId45"/>
    <p:sldId id="441" r:id="rId46"/>
    <p:sldId id="442" r:id="rId47"/>
    <p:sldId id="443" r:id="rId48"/>
    <p:sldId id="444" r:id="rId49"/>
    <p:sldId id="445" r:id="rId50"/>
    <p:sldId id="446" r:id="rId51"/>
    <p:sldId id="447" r:id="rId52"/>
    <p:sldId id="467" r:id="rId53"/>
    <p:sldId id="421" r:id="rId54"/>
    <p:sldId id="448" r:id="rId55"/>
    <p:sldId id="449" r:id="rId56"/>
    <p:sldId id="450" r:id="rId57"/>
    <p:sldId id="464" r:id="rId58"/>
    <p:sldId id="465" r:id="rId59"/>
    <p:sldId id="466" r:id="rId60"/>
    <p:sldId id="468" r:id="rId61"/>
    <p:sldId id="469" r:id="rId62"/>
    <p:sldId id="470" r:id="rId63"/>
    <p:sldId id="471" r:id="rId64"/>
    <p:sldId id="461" r:id="rId65"/>
    <p:sldId id="472" r:id="rId66"/>
    <p:sldId id="462" r:id="rId67"/>
    <p:sldId id="463" r:id="rId68"/>
    <p:sldId id="473" r:id="rId69"/>
    <p:sldId id="419" r:id="rId70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452"/>
            <p14:sldId id="475"/>
            <p14:sldId id="392"/>
            <p14:sldId id="393"/>
            <p14:sldId id="394"/>
            <p14:sldId id="395"/>
            <p14:sldId id="391"/>
            <p14:sldId id="398"/>
            <p14:sldId id="399"/>
            <p14:sldId id="453"/>
            <p14:sldId id="400"/>
            <p14:sldId id="401"/>
            <p14:sldId id="404"/>
            <p14:sldId id="405"/>
            <p14:sldId id="451"/>
            <p14:sldId id="454"/>
            <p14:sldId id="427"/>
            <p14:sldId id="406"/>
            <p14:sldId id="428"/>
            <p14:sldId id="430"/>
            <p14:sldId id="455"/>
            <p14:sldId id="474"/>
            <p14:sldId id="407"/>
            <p14:sldId id="429"/>
            <p14:sldId id="432"/>
            <p14:sldId id="433"/>
            <p14:sldId id="434"/>
            <p14:sldId id="456"/>
            <p14:sldId id="435"/>
            <p14:sldId id="411"/>
            <p14:sldId id="412"/>
            <p14:sldId id="413"/>
            <p14:sldId id="457"/>
            <p14:sldId id="425"/>
            <p14:sldId id="426"/>
            <p14:sldId id="396"/>
            <p14:sldId id="414"/>
            <p14:sldId id="417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67"/>
            <p14:sldId id="421"/>
            <p14:sldId id="448"/>
            <p14:sldId id="449"/>
            <p14:sldId id="450"/>
            <p14:sldId id="464"/>
            <p14:sldId id="465"/>
            <p14:sldId id="466"/>
            <p14:sldId id="468"/>
            <p14:sldId id="469"/>
            <p14:sldId id="470"/>
            <p14:sldId id="471"/>
            <p14:sldId id="461"/>
            <p14:sldId id="472"/>
            <p14:sldId id="462"/>
            <p14:sldId id="463"/>
            <p14:sldId id="473"/>
            <p14:sldId id="4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19" autoAdjust="0"/>
    <p:restoredTop sz="90204" autoAdjust="0"/>
  </p:normalViewPr>
  <p:slideViewPr>
    <p:cSldViewPr snapToGrid="0">
      <p:cViewPr varScale="1">
        <p:scale>
          <a:sx n="115" d="100"/>
          <a:sy n="115" d="100"/>
        </p:scale>
        <p:origin x="352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980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son, Alden" userId="S::awjacks@northeastern.edu::057f6ed4-5b0d-4701-ad80-193f163f4b8a" providerId="AD" clId="Web-{8C837D5B-A021-BE2C-4A01-510948F6D2C4}"/>
    <pc:docChg chg="addSld modSld sldOrd modSection">
      <pc:chgData name="Jackson, Alden" userId="S::awjacks@northeastern.edu::057f6ed4-5b0d-4701-ad80-193f163f4b8a" providerId="AD" clId="Web-{8C837D5B-A021-BE2C-4A01-510948F6D2C4}" dt="2019-02-19T16:31:27.360" v="513" actId="20577"/>
      <pc:docMkLst>
        <pc:docMk/>
      </pc:docMkLst>
      <pc:sldChg chg="addSp delSp modSp">
        <pc:chgData name="Jackson, Alden" userId="S::awjacks@northeastern.edu::057f6ed4-5b0d-4701-ad80-193f163f4b8a" providerId="AD" clId="Web-{8C837D5B-A021-BE2C-4A01-510948F6D2C4}" dt="2019-02-19T16:03:24.251" v="206" actId="20577"/>
        <pc:sldMkLst>
          <pc:docMk/>
          <pc:sldMk cId="1976921684" sldId="399"/>
        </pc:sldMkLst>
        <pc:spChg chg="add del mod">
          <ac:chgData name="Jackson, Alden" userId="S::awjacks@northeastern.edu::057f6ed4-5b0d-4701-ad80-193f163f4b8a" providerId="AD" clId="Web-{8C837D5B-A021-BE2C-4A01-510948F6D2C4}" dt="2019-02-19T16:03:24.251" v="206" actId="20577"/>
          <ac:spMkLst>
            <pc:docMk/>
            <pc:sldMk cId="1976921684" sldId="399"/>
            <ac:spMk id="4" creationId="{00000000-0000-0000-0000-000000000000}"/>
          </ac:spMkLst>
        </pc:spChg>
        <pc:spChg chg="add del mod">
          <ac:chgData name="Jackson, Alden" userId="S::awjacks@northeastern.edu::057f6ed4-5b0d-4701-ad80-193f163f4b8a" providerId="AD" clId="Web-{8C837D5B-A021-BE2C-4A01-510948F6D2C4}" dt="2019-02-19T16:03:07.095" v="195"/>
          <ac:spMkLst>
            <pc:docMk/>
            <pc:sldMk cId="1976921684" sldId="399"/>
            <ac:spMk id="25" creationId="{1E960847-37C0-4874-B720-7E0DD26281D6}"/>
          </ac:spMkLst>
        </pc:spChg>
      </pc:sldChg>
      <pc:sldChg chg="modSp">
        <pc:chgData name="Jackson, Alden" userId="S::awjacks@northeastern.edu::057f6ed4-5b0d-4701-ad80-193f163f4b8a" providerId="AD" clId="Web-{8C837D5B-A021-BE2C-4A01-510948F6D2C4}" dt="2019-02-19T15:58:24.564" v="161" actId="20577"/>
        <pc:sldMkLst>
          <pc:docMk/>
          <pc:sldMk cId="4217140687" sldId="400"/>
        </pc:sldMkLst>
        <pc:spChg chg="mod">
          <ac:chgData name="Jackson, Alden" userId="S::awjacks@northeastern.edu::057f6ed4-5b0d-4701-ad80-193f163f4b8a" providerId="AD" clId="Web-{8C837D5B-A021-BE2C-4A01-510948F6D2C4}" dt="2019-02-19T15:58:24.564" v="161" actId="20577"/>
          <ac:spMkLst>
            <pc:docMk/>
            <pc:sldMk cId="4217140687" sldId="400"/>
            <ac:spMk id="4" creationId="{00000000-0000-0000-0000-000000000000}"/>
          </ac:spMkLst>
        </pc:spChg>
      </pc:sldChg>
      <pc:sldChg chg="ord">
        <pc:chgData name="Jackson, Alden" userId="S::awjacks@northeastern.edu::057f6ed4-5b0d-4701-ad80-193f163f4b8a" providerId="AD" clId="Web-{8C837D5B-A021-BE2C-4A01-510948F6D2C4}" dt="2019-02-19T16:19:19.845" v="380"/>
        <pc:sldMkLst>
          <pc:docMk/>
          <pc:sldMk cId="1449741532" sldId="451"/>
        </pc:sldMkLst>
      </pc:sldChg>
      <pc:sldChg chg="modSp new mod ord modShow">
        <pc:chgData name="Jackson, Alden" userId="S::awjacks@northeastern.edu::057f6ed4-5b0d-4701-ad80-193f163f4b8a" providerId="AD" clId="Web-{8C837D5B-A021-BE2C-4A01-510948F6D2C4}" dt="2019-02-19T15:53:50.486" v="150"/>
        <pc:sldMkLst>
          <pc:docMk/>
          <pc:sldMk cId="3657614744" sldId="452"/>
        </pc:sldMkLst>
        <pc:spChg chg="mod">
          <ac:chgData name="Jackson, Alden" userId="S::awjacks@northeastern.edu::057f6ed4-5b0d-4701-ad80-193f163f4b8a" providerId="AD" clId="Web-{8C837D5B-A021-BE2C-4A01-510948F6D2C4}" dt="2019-02-19T15:46:55.908" v="55" actId="20577"/>
          <ac:spMkLst>
            <pc:docMk/>
            <pc:sldMk cId="3657614744" sldId="452"/>
            <ac:spMk id="2" creationId="{F8720684-B799-4F76-95FE-9E5BA6E63796}"/>
          </ac:spMkLst>
        </pc:spChg>
        <pc:spChg chg="mod">
          <ac:chgData name="Jackson, Alden" userId="S::awjacks@northeastern.edu::057f6ed4-5b0d-4701-ad80-193f163f4b8a" providerId="AD" clId="Web-{8C837D5B-A021-BE2C-4A01-510948F6D2C4}" dt="2019-02-19T15:53:26.658" v="148" actId="20577"/>
          <ac:spMkLst>
            <pc:docMk/>
            <pc:sldMk cId="3657614744" sldId="452"/>
            <ac:spMk id="4" creationId="{3051431B-5D2F-4C45-9D0A-6E5EFE3C0FB6}"/>
          </ac:spMkLst>
        </pc:spChg>
      </pc:sldChg>
      <pc:sldChg chg="modSp new">
        <pc:chgData name="Jackson, Alden" userId="S::awjacks@northeastern.edu::057f6ed4-5b0d-4701-ad80-193f163f4b8a" providerId="AD" clId="Web-{8C837D5B-A021-BE2C-4A01-510948F6D2C4}" dt="2019-02-19T16:08:34.751" v="242" actId="20577"/>
        <pc:sldMkLst>
          <pc:docMk/>
          <pc:sldMk cId="2171274450" sldId="453"/>
        </pc:sldMkLst>
        <pc:spChg chg="mod">
          <ac:chgData name="Jackson, Alden" userId="S::awjacks@northeastern.edu::057f6ed4-5b0d-4701-ad80-193f163f4b8a" providerId="AD" clId="Web-{8C837D5B-A021-BE2C-4A01-510948F6D2C4}" dt="2019-02-19T16:07:32.048" v="233" actId="20577"/>
          <ac:spMkLst>
            <pc:docMk/>
            <pc:sldMk cId="2171274450" sldId="453"/>
            <ac:spMk id="2" creationId="{A5D71453-E78D-444E-BBB8-E0EC4B075445}"/>
          </ac:spMkLst>
        </pc:spChg>
        <pc:spChg chg="mod">
          <ac:chgData name="Jackson, Alden" userId="S::awjacks@northeastern.edu::057f6ed4-5b0d-4701-ad80-193f163f4b8a" providerId="AD" clId="Web-{8C837D5B-A021-BE2C-4A01-510948F6D2C4}" dt="2019-02-19T16:08:34.751" v="242" actId="20577"/>
          <ac:spMkLst>
            <pc:docMk/>
            <pc:sldMk cId="2171274450" sldId="453"/>
            <ac:spMk id="4" creationId="{5402448B-9CEF-4583-AD03-4D82D943910E}"/>
          </ac:spMkLst>
        </pc:spChg>
      </pc:sldChg>
      <pc:sldChg chg="addSp modSp new mod ord modClrScheme chgLayout">
        <pc:chgData name="Jackson, Alden" userId="S::awjacks@northeastern.edu::057f6ed4-5b0d-4701-ad80-193f163f4b8a" providerId="AD" clId="Web-{8C837D5B-A021-BE2C-4A01-510948F6D2C4}" dt="2019-02-19T16:19:09.407" v="378"/>
        <pc:sldMkLst>
          <pc:docMk/>
          <pc:sldMk cId="701367491" sldId="454"/>
        </pc:sldMkLst>
        <pc:spChg chg="mod ord">
          <ac:chgData name="Jackson, Alden" userId="S::awjacks@northeastern.edu::057f6ed4-5b0d-4701-ad80-193f163f4b8a" providerId="AD" clId="Web-{8C837D5B-A021-BE2C-4A01-510948F6D2C4}" dt="2019-02-19T16:12:15.439" v="284"/>
          <ac:spMkLst>
            <pc:docMk/>
            <pc:sldMk cId="701367491" sldId="454"/>
            <ac:spMk id="2" creationId="{5F53DB3D-6B85-4A73-A6AD-ED423CD78DEB}"/>
          </ac:spMkLst>
        </pc:spChg>
        <pc:spChg chg="mod ord">
          <ac:chgData name="Jackson, Alden" userId="S::awjacks@northeastern.edu::057f6ed4-5b0d-4701-ad80-193f163f4b8a" providerId="AD" clId="Web-{8C837D5B-A021-BE2C-4A01-510948F6D2C4}" dt="2019-02-19T16:12:15.439" v="284"/>
          <ac:spMkLst>
            <pc:docMk/>
            <pc:sldMk cId="701367491" sldId="454"/>
            <ac:spMk id="3" creationId="{6CC5C8DE-E607-440A-BD45-31B7697D70A1}"/>
          </ac:spMkLst>
        </pc:spChg>
        <pc:spChg chg="mod ord">
          <ac:chgData name="Jackson, Alden" userId="S::awjacks@northeastern.edu::057f6ed4-5b0d-4701-ad80-193f163f4b8a" providerId="AD" clId="Web-{8C837D5B-A021-BE2C-4A01-510948F6D2C4}" dt="2019-02-19T16:18:39.876" v="373" actId="20577"/>
          <ac:spMkLst>
            <pc:docMk/>
            <pc:sldMk cId="701367491" sldId="454"/>
            <ac:spMk id="4" creationId="{801EE64E-B80D-49A3-86E7-7CD9DF9694A6}"/>
          </ac:spMkLst>
        </pc:spChg>
        <pc:spChg chg="add mod ord">
          <ac:chgData name="Jackson, Alden" userId="S::awjacks@northeastern.edu::057f6ed4-5b0d-4701-ad80-193f163f4b8a" providerId="AD" clId="Web-{8C837D5B-A021-BE2C-4A01-510948F6D2C4}" dt="2019-02-19T16:18:37.032" v="370" actId="20577"/>
          <ac:spMkLst>
            <pc:docMk/>
            <pc:sldMk cId="701367491" sldId="454"/>
            <ac:spMk id="5" creationId="{44A7B4FA-0161-4FA9-9288-AA031DBA3D4C}"/>
          </ac:spMkLst>
        </pc:spChg>
      </pc:sldChg>
      <pc:sldChg chg="modSp new ord">
        <pc:chgData name="Jackson, Alden" userId="S::awjacks@northeastern.edu::057f6ed4-5b0d-4701-ad80-193f163f4b8a" providerId="AD" clId="Web-{8C837D5B-A021-BE2C-4A01-510948F6D2C4}" dt="2019-02-19T16:25:01.782" v="399"/>
        <pc:sldMkLst>
          <pc:docMk/>
          <pc:sldMk cId="1972263197" sldId="455"/>
        </pc:sldMkLst>
        <pc:spChg chg="mod">
          <ac:chgData name="Jackson, Alden" userId="S::awjacks@northeastern.edu::057f6ed4-5b0d-4701-ad80-193f163f4b8a" providerId="AD" clId="Web-{8C837D5B-A021-BE2C-4A01-510948F6D2C4}" dt="2019-02-19T16:24:45.266" v="397" actId="20577"/>
          <ac:spMkLst>
            <pc:docMk/>
            <pc:sldMk cId="1972263197" sldId="455"/>
            <ac:spMk id="2" creationId="{9758E70C-E75F-4125-B615-61A16663722B}"/>
          </ac:spMkLst>
        </pc:spChg>
        <pc:spChg chg="mod">
          <ac:chgData name="Jackson, Alden" userId="S::awjacks@northeastern.edu::057f6ed4-5b0d-4701-ad80-193f163f4b8a" providerId="AD" clId="Web-{8C837D5B-A021-BE2C-4A01-510948F6D2C4}" dt="2019-02-19T16:17:27.391" v="341" actId="20577"/>
          <ac:spMkLst>
            <pc:docMk/>
            <pc:sldMk cId="1972263197" sldId="455"/>
            <ac:spMk id="3" creationId="{5E0BE71F-C0E1-4DEA-8D6E-1459AF49737B}"/>
          </ac:spMkLst>
        </pc:spChg>
        <pc:spChg chg="mod">
          <ac:chgData name="Jackson, Alden" userId="S::awjacks@northeastern.edu::057f6ed4-5b0d-4701-ad80-193f163f4b8a" providerId="AD" clId="Web-{8C837D5B-A021-BE2C-4A01-510948F6D2C4}" dt="2019-02-19T16:17:18.329" v="338" actId="20577"/>
          <ac:spMkLst>
            <pc:docMk/>
            <pc:sldMk cId="1972263197" sldId="455"/>
            <ac:spMk id="4" creationId="{E21A8A85-4A11-4276-B06F-79FCF243ED83}"/>
          </ac:spMkLst>
        </pc:spChg>
      </pc:sldChg>
      <pc:sldChg chg="delSp modSp new mod modClrScheme chgLayout">
        <pc:chgData name="Jackson, Alden" userId="S::awjacks@northeastern.edu::057f6ed4-5b0d-4701-ad80-193f163f4b8a" providerId="AD" clId="Web-{8C837D5B-A021-BE2C-4A01-510948F6D2C4}" dt="2019-02-19T16:29:14" v="467" actId="20577"/>
        <pc:sldMkLst>
          <pc:docMk/>
          <pc:sldMk cId="1427107831" sldId="456"/>
        </pc:sldMkLst>
        <pc:spChg chg="mod ord">
          <ac:chgData name="Jackson, Alden" userId="S::awjacks@northeastern.edu::057f6ed4-5b0d-4701-ad80-193f163f4b8a" providerId="AD" clId="Web-{8C837D5B-A021-BE2C-4A01-510948F6D2C4}" dt="2019-02-19T16:27:33.157" v="444"/>
          <ac:spMkLst>
            <pc:docMk/>
            <pc:sldMk cId="1427107831" sldId="456"/>
            <ac:spMk id="2" creationId="{DF16BA2E-A46C-44D4-B9C8-35F6605197C6}"/>
          </ac:spMkLst>
        </pc:spChg>
        <pc:spChg chg="mod ord">
          <ac:chgData name="Jackson, Alden" userId="S::awjacks@northeastern.edu::057f6ed4-5b0d-4701-ad80-193f163f4b8a" providerId="AD" clId="Web-{8C837D5B-A021-BE2C-4A01-510948F6D2C4}" dt="2019-02-19T16:29:14" v="467" actId="20577"/>
          <ac:spMkLst>
            <pc:docMk/>
            <pc:sldMk cId="1427107831" sldId="456"/>
            <ac:spMk id="3" creationId="{485C4A0D-5E1F-42DA-AECB-B970215AAA70}"/>
          </ac:spMkLst>
        </pc:spChg>
        <pc:spChg chg="del mod">
          <ac:chgData name="Jackson, Alden" userId="S::awjacks@northeastern.edu::057f6ed4-5b0d-4701-ad80-193f163f4b8a" providerId="AD" clId="Web-{8C837D5B-A021-BE2C-4A01-510948F6D2C4}" dt="2019-02-19T16:27:33.157" v="444"/>
          <ac:spMkLst>
            <pc:docMk/>
            <pc:sldMk cId="1427107831" sldId="456"/>
            <ac:spMk id="4" creationId="{F0A3E159-59E3-4270-8AD6-D5690674A4E4}"/>
          </ac:spMkLst>
        </pc:spChg>
        <pc:spChg chg="mod ord">
          <ac:chgData name="Jackson, Alden" userId="S::awjacks@northeastern.edu::057f6ed4-5b0d-4701-ad80-193f163f4b8a" providerId="AD" clId="Web-{8C837D5B-A021-BE2C-4A01-510948F6D2C4}" dt="2019-02-19T16:27:33.157" v="444"/>
          <ac:spMkLst>
            <pc:docMk/>
            <pc:sldMk cId="1427107831" sldId="456"/>
            <ac:spMk id="5" creationId="{91A410F1-BEC4-43E7-BBFB-348757EB7EEF}"/>
          </ac:spMkLst>
        </pc:spChg>
      </pc:sldChg>
      <pc:sldChg chg="modSp new">
        <pc:chgData name="Jackson, Alden" userId="S::awjacks@northeastern.edu::057f6ed4-5b0d-4701-ad80-193f163f4b8a" providerId="AD" clId="Web-{8C837D5B-A021-BE2C-4A01-510948F6D2C4}" dt="2019-02-19T16:31:27.360" v="512" actId="20577"/>
        <pc:sldMkLst>
          <pc:docMk/>
          <pc:sldMk cId="2552701193" sldId="457"/>
        </pc:sldMkLst>
        <pc:spChg chg="mod">
          <ac:chgData name="Jackson, Alden" userId="S::awjacks@northeastern.edu::057f6ed4-5b0d-4701-ad80-193f163f4b8a" providerId="AD" clId="Web-{8C837D5B-A021-BE2C-4A01-510948F6D2C4}" dt="2019-02-19T16:30:20.954" v="497" actId="20577"/>
          <ac:spMkLst>
            <pc:docMk/>
            <pc:sldMk cId="2552701193" sldId="457"/>
            <ac:spMk id="2" creationId="{91F55835-0DCD-4DD5-83F2-79919C7C8B82}"/>
          </ac:spMkLst>
        </pc:spChg>
        <pc:spChg chg="mod">
          <ac:chgData name="Jackson, Alden" userId="S::awjacks@northeastern.edu::057f6ed4-5b0d-4701-ad80-193f163f4b8a" providerId="AD" clId="Web-{8C837D5B-A021-BE2C-4A01-510948F6D2C4}" dt="2019-02-19T16:31:27.360" v="512" actId="20577"/>
          <ac:spMkLst>
            <pc:docMk/>
            <pc:sldMk cId="2552701193" sldId="457"/>
            <ac:spMk id="4" creationId="{75D2035E-2029-491C-978E-0DD17FBEB755}"/>
          </ac:spMkLst>
        </pc:spChg>
      </pc:sldChg>
    </pc:docChg>
  </pc:docChgLst>
  <pc:docChgLst>
    <pc:chgData name="Jackson, Alden" userId="S::awjacks@northeastern.edu::057f6ed4-5b0d-4701-ad80-193f163f4b8a" providerId="AD" clId="Web-{C7369BC3-0E8F-D475-FDBE-6F240A87FE70}"/>
    <pc:docChg chg="addSld modSld sldOrd modSection">
      <pc:chgData name="Jackson, Alden" userId="S::awjacks@northeastern.edu::057f6ed4-5b0d-4701-ad80-193f163f4b8a" providerId="AD" clId="Web-{C7369BC3-0E8F-D475-FDBE-6F240A87FE70}" dt="2019-02-21T19:30:03.099" v="2908" actId="20577"/>
      <pc:docMkLst>
        <pc:docMk/>
      </pc:docMkLst>
      <pc:sldChg chg="modSp">
        <pc:chgData name="Jackson, Alden" userId="S::awjacks@northeastern.edu::057f6ed4-5b0d-4701-ad80-193f163f4b8a" providerId="AD" clId="Web-{C7369BC3-0E8F-D475-FDBE-6F240A87FE70}" dt="2019-02-21T17:18:16.269" v="4" actId="20577"/>
        <pc:sldMkLst>
          <pc:docMk/>
          <pc:sldMk cId="2064973252" sldId="396"/>
        </pc:sldMkLst>
        <pc:spChg chg="mod">
          <ac:chgData name="Jackson, Alden" userId="S::awjacks@northeastern.edu::057f6ed4-5b0d-4701-ad80-193f163f4b8a" providerId="AD" clId="Web-{C7369BC3-0E8F-D475-FDBE-6F240A87FE70}" dt="2019-02-21T17:18:16.269" v="4" actId="20577"/>
          <ac:spMkLst>
            <pc:docMk/>
            <pc:sldMk cId="2064973252" sldId="396"/>
            <ac:spMk id="6" creationId="{00000000-0000-0000-0000-000000000000}"/>
          </ac:spMkLst>
        </pc:spChg>
      </pc:sldChg>
      <pc:sldChg chg="modSp mod modShow">
        <pc:chgData name="Jackson, Alden" userId="S::awjacks@northeastern.edu::057f6ed4-5b0d-4701-ad80-193f163f4b8a" providerId="AD" clId="Web-{C7369BC3-0E8F-D475-FDBE-6F240A87FE70}" dt="2019-02-21T17:21:16.643" v="11"/>
        <pc:sldMkLst>
          <pc:docMk/>
          <pc:sldMk cId="1064613080" sldId="448"/>
        </pc:sldMkLst>
        <pc:spChg chg="mod">
          <ac:chgData name="Jackson, Alden" userId="S::awjacks@northeastern.edu::057f6ed4-5b0d-4701-ad80-193f163f4b8a" providerId="AD" clId="Web-{C7369BC3-0E8F-D475-FDBE-6F240A87FE70}" dt="2019-02-21T17:21:10.190" v="7" actId="20577"/>
          <ac:spMkLst>
            <pc:docMk/>
            <pc:sldMk cId="1064613080" sldId="448"/>
            <ac:spMk id="3" creationId="{00000000-0000-0000-0000-000000000000}"/>
          </ac:spMkLst>
        </pc:spChg>
      </pc:sldChg>
      <pc:sldChg chg="mod modShow">
        <pc:chgData name="Jackson, Alden" userId="S::awjacks@northeastern.edu::057f6ed4-5b0d-4701-ad80-193f163f4b8a" providerId="AD" clId="Web-{C7369BC3-0E8F-D475-FDBE-6F240A87FE70}" dt="2019-02-21T17:21:16.597" v="10"/>
        <pc:sldMkLst>
          <pc:docMk/>
          <pc:sldMk cId="1237377008" sldId="449"/>
        </pc:sldMkLst>
      </pc:sldChg>
      <pc:sldChg chg="mod modShow">
        <pc:chgData name="Jackson, Alden" userId="S::awjacks@northeastern.edu::057f6ed4-5b0d-4701-ad80-193f163f4b8a" providerId="AD" clId="Web-{C7369BC3-0E8F-D475-FDBE-6F240A87FE70}" dt="2019-02-21T17:21:16.534" v="9"/>
        <pc:sldMkLst>
          <pc:docMk/>
          <pc:sldMk cId="1120540096" sldId="450"/>
        </pc:sldMkLst>
      </pc:sldChg>
      <pc:sldChg chg="add ord replId">
        <pc:chgData name="Jackson, Alden" userId="S::awjacks@northeastern.edu::057f6ed4-5b0d-4701-ad80-193f163f4b8a" providerId="AD" clId="Web-{C7369BC3-0E8F-D475-FDBE-6F240A87FE70}" dt="2019-02-21T17:23:46.800" v="13"/>
        <pc:sldMkLst>
          <pc:docMk/>
          <pc:sldMk cId="1530156949" sldId="458"/>
        </pc:sldMkLst>
      </pc:sldChg>
      <pc:sldChg chg="addSp modSp new addAnim modAnim">
        <pc:chgData name="Jackson, Alden" userId="S::awjacks@northeastern.edu::057f6ed4-5b0d-4701-ad80-193f163f4b8a" providerId="AD" clId="Web-{C7369BC3-0E8F-D475-FDBE-6F240A87FE70}" dt="2019-02-21T19:30:03.099" v="2907" actId="20577"/>
        <pc:sldMkLst>
          <pc:docMk/>
          <pc:sldMk cId="965650624" sldId="459"/>
        </pc:sldMkLst>
        <pc:spChg chg="mod">
          <ac:chgData name="Jackson, Alden" userId="S::awjacks@northeastern.edu::057f6ed4-5b0d-4701-ad80-193f163f4b8a" providerId="AD" clId="Web-{C7369BC3-0E8F-D475-FDBE-6F240A87FE70}" dt="2019-02-21T17:24:15.972" v="33" actId="20577"/>
          <ac:spMkLst>
            <pc:docMk/>
            <pc:sldMk cId="965650624" sldId="459"/>
            <ac:spMk id="2" creationId="{94B64F3B-629D-458E-8BCD-7B9B0203C6D5}"/>
          </ac:spMkLst>
        </pc:spChg>
        <pc:spChg chg="mod">
          <ac:chgData name="Jackson, Alden" userId="S::awjacks@northeastern.edu::057f6ed4-5b0d-4701-ad80-193f163f4b8a" providerId="AD" clId="Web-{C7369BC3-0E8F-D475-FDBE-6F240A87FE70}" dt="2019-02-21T19:30:03.099" v="2907" actId="20577"/>
          <ac:spMkLst>
            <pc:docMk/>
            <pc:sldMk cId="965650624" sldId="459"/>
            <ac:spMk id="4" creationId="{67C2D967-DA50-4E00-9A6E-3BFA087D7779}"/>
          </ac:spMkLst>
        </pc:spChg>
        <pc:spChg chg="add mod">
          <ac:chgData name="Jackson, Alden" userId="S::awjacks@northeastern.edu::057f6ed4-5b0d-4701-ad80-193f163f4b8a" providerId="AD" clId="Web-{C7369BC3-0E8F-D475-FDBE-6F240A87FE70}" dt="2019-02-21T19:15:58.803" v="2849"/>
          <ac:spMkLst>
            <pc:docMk/>
            <pc:sldMk cId="965650624" sldId="459"/>
            <ac:spMk id="5" creationId="{E1166D81-1BE6-400A-8351-211F1DC1EB93}"/>
          </ac:spMkLst>
        </pc:spChg>
      </pc:sldChg>
      <pc:sldChg chg="modSp add replId addAnim modAnim">
        <pc:chgData name="Jackson, Alden" userId="S::awjacks@northeastern.edu::057f6ed4-5b0d-4701-ad80-193f163f4b8a" providerId="AD" clId="Web-{C7369BC3-0E8F-D475-FDBE-6F240A87FE70}" dt="2019-02-21T19:17:31.177" v="2855"/>
        <pc:sldMkLst>
          <pc:docMk/>
          <pc:sldMk cId="1218718783" sldId="460"/>
        </pc:sldMkLst>
        <pc:spChg chg="mod">
          <ac:chgData name="Jackson, Alden" userId="S::awjacks@northeastern.edu::057f6ed4-5b0d-4701-ad80-193f163f4b8a" providerId="AD" clId="Web-{C7369BC3-0E8F-D475-FDBE-6F240A87FE70}" dt="2019-02-21T17:37:14.580" v="601" actId="20577"/>
          <ac:spMkLst>
            <pc:docMk/>
            <pc:sldMk cId="1218718783" sldId="460"/>
            <ac:spMk id="2" creationId="{94B64F3B-629D-458E-8BCD-7B9B0203C6D5}"/>
          </ac:spMkLst>
        </pc:spChg>
        <pc:spChg chg="mod">
          <ac:chgData name="Jackson, Alden" userId="S::awjacks@northeastern.edu::057f6ed4-5b0d-4701-ad80-193f163f4b8a" providerId="AD" clId="Web-{C7369BC3-0E8F-D475-FDBE-6F240A87FE70}" dt="2019-02-21T17:40:46.798" v="704" actId="20577"/>
          <ac:spMkLst>
            <pc:docMk/>
            <pc:sldMk cId="1218718783" sldId="460"/>
            <ac:spMk id="4" creationId="{67C2D967-DA50-4E00-9A6E-3BFA087D7779}"/>
          </ac:spMkLst>
        </pc:spChg>
      </pc:sldChg>
      <pc:sldChg chg="modSp new addAnim modAnim">
        <pc:chgData name="Jackson, Alden" userId="S::awjacks@northeastern.edu::057f6ed4-5b0d-4701-ad80-193f163f4b8a" providerId="AD" clId="Web-{C7369BC3-0E8F-D475-FDBE-6F240A87FE70}" dt="2019-02-21T19:21:00.880" v="2881" actId="20577"/>
        <pc:sldMkLst>
          <pc:docMk/>
          <pc:sldMk cId="3017427234" sldId="461"/>
        </pc:sldMkLst>
        <pc:spChg chg="mod">
          <ac:chgData name="Jackson, Alden" userId="S::awjacks@northeastern.edu::057f6ed4-5b0d-4701-ad80-193f163f4b8a" providerId="AD" clId="Web-{C7369BC3-0E8F-D475-FDBE-6F240A87FE70}" dt="2019-02-21T19:07:16.559" v="2780" actId="20577"/>
          <ac:spMkLst>
            <pc:docMk/>
            <pc:sldMk cId="3017427234" sldId="461"/>
            <ac:spMk id="2" creationId="{8B09AB53-4F3A-4B45-BD4E-B89CA9368D5B}"/>
          </ac:spMkLst>
        </pc:spChg>
        <pc:spChg chg="mod">
          <ac:chgData name="Jackson, Alden" userId="S::awjacks@northeastern.edu::057f6ed4-5b0d-4701-ad80-193f163f4b8a" providerId="AD" clId="Web-{C7369BC3-0E8F-D475-FDBE-6F240A87FE70}" dt="2019-02-21T19:21:00.880" v="2881" actId="20577"/>
          <ac:spMkLst>
            <pc:docMk/>
            <pc:sldMk cId="3017427234" sldId="461"/>
            <ac:spMk id="4" creationId="{71098EA5-1349-446F-BB2B-2C8385FDB441}"/>
          </ac:spMkLst>
        </pc:spChg>
      </pc:sldChg>
      <pc:sldChg chg="modSp new addAnim modAnim">
        <pc:chgData name="Jackson, Alden" userId="S::awjacks@northeastern.edu::057f6ed4-5b0d-4701-ad80-193f163f4b8a" providerId="AD" clId="Web-{C7369BC3-0E8F-D475-FDBE-6F240A87FE70}" dt="2019-02-21T19:19:38.005" v="2870"/>
        <pc:sldMkLst>
          <pc:docMk/>
          <pc:sldMk cId="551177926" sldId="462"/>
        </pc:sldMkLst>
        <pc:spChg chg="mod">
          <ac:chgData name="Jackson, Alden" userId="S::awjacks@northeastern.edu::057f6ed4-5b0d-4701-ad80-193f163f4b8a" providerId="AD" clId="Web-{C7369BC3-0E8F-D475-FDBE-6F240A87FE70}" dt="2019-02-21T18:02:26.781" v="1464" actId="20577"/>
          <ac:spMkLst>
            <pc:docMk/>
            <pc:sldMk cId="551177926" sldId="462"/>
            <ac:spMk id="2" creationId="{777680DC-CCF9-4DCF-B351-F452F9647DE3}"/>
          </ac:spMkLst>
        </pc:spChg>
        <pc:spChg chg="mod">
          <ac:chgData name="Jackson, Alden" userId="S::awjacks@northeastern.edu::057f6ed4-5b0d-4701-ad80-193f163f4b8a" providerId="AD" clId="Web-{C7369BC3-0E8F-D475-FDBE-6F240A87FE70}" dt="2019-02-21T19:06:44.980" v="2778" actId="20577"/>
          <ac:spMkLst>
            <pc:docMk/>
            <pc:sldMk cId="551177926" sldId="462"/>
            <ac:spMk id="4" creationId="{7DC335A3-442C-48C9-B716-701183E8890E}"/>
          </ac:spMkLst>
        </pc:spChg>
      </pc:sldChg>
      <pc:sldChg chg="modSp new addAnim modAnim">
        <pc:chgData name="Jackson, Alden" userId="S::awjacks@northeastern.edu::057f6ed4-5b0d-4701-ad80-193f163f4b8a" providerId="AD" clId="Web-{C7369BC3-0E8F-D475-FDBE-6F240A87FE70}" dt="2019-02-21T19:19:29.068" v="2868"/>
        <pc:sldMkLst>
          <pc:docMk/>
          <pc:sldMk cId="3793663965" sldId="463"/>
        </pc:sldMkLst>
        <pc:spChg chg="mod">
          <ac:chgData name="Jackson, Alden" userId="S::awjacks@northeastern.edu::057f6ed4-5b0d-4701-ad80-193f163f4b8a" providerId="AD" clId="Web-{C7369BC3-0E8F-D475-FDBE-6F240A87FE70}" dt="2019-02-21T18:20:56.468" v="1888" actId="20577"/>
          <ac:spMkLst>
            <pc:docMk/>
            <pc:sldMk cId="3793663965" sldId="463"/>
            <ac:spMk id="2" creationId="{7E6F6D52-3286-48C3-BDCF-060C565A302B}"/>
          </ac:spMkLst>
        </pc:spChg>
        <pc:spChg chg="mod">
          <ac:chgData name="Jackson, Alden" userId="S::awjacks@northeastern.edu::057f6ed4-5b0d-4701-ad80-193f163f4b8a" providerId="AD" clId="Web-{C7369BC3-0E8F-D475-FDBE-6F240A87FE70}" dt="2019-02-21T19:04:27.434" v="2690" actId="20577"/>
          <ac:spMkLst>
            <pc:docMk/>
            <pc:sldMk cId="3793663965" sldId="463"/>
            <ac:spMk id="4" creationId="{F102AA6E-E983-45B6-AFAC-6280A2128B11}"/>
          </ac:spMkLst>
        </pc:spChg>
      </pc:sldChg>
    </pc:docChg>
  </pc:docChgLst>
  <pc:docChgLst>
    <pc:chgData name="Jackson, Alden" userId="S::awjacks@northeastern.edu::057f6ed4-5b0d-4701-ad80-193f163f4b8a" providerId="AD" clId="Web-{B6516497-6F98-B958-19B1-D271A36A4F79}"/>
    <pc:docChg chg="modSld">
      <pc:chgData name="Jackson, Alden" userId="S::awjacks@northeastern.edu::057f6ed4-5b0d-4701-ad80-193f163f4b8a" providerId="AD" clId="Web-{B6516497-6F98-B958-19B1-D271A36A4F79}" dt="2019-02-14T19:03:17.266" v="26" actId="20577"/>
      <pc:docMkLst>
        <pc:docMk/>
      </pc:docMkLst>
      <pc:sldChg chg="modSp">
        <pc:chgData name="Jackson, Alden" userId="S::awjacks@northeastern.edu::057f6ed4-5b0d-4701-ad80-193f163f4b8a" providerId="AD" clId="Web-{B6516497-6F98-B958-19B1-D271A36A4F79}" dt="2019-02-14T19:03:09.375" v="24" actId="20577"/>
        <pc:sldMkLst>
          <pc:docMk/>
          <pc:sldMk cId="225339035" sldId="392"/>
        </pc:sldMkLst>
        <pc:spChg chg="mod">
          <ac:chgData name="Jackson, Alden" userId="S::awjacks@northeastern.edu::057f6ed4-5b0d-4701-ad80-193f163f4b8a" providerId="AD" clId="Web-{B6516497-6F98-B958-19B1-D271A36A4F79}" dt="2019-02-14T19:03:09.375" v="24" actId="20577"/>
          <ac:spMkLst>
            <pc:docMk/>
            <pc:sldMk cId="225339035" sldId="392"/>
            <ac:spMk id="4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3CB828-DE2B-4E21-BCDC-46830E4C096D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523782-F68A-43BE-A636-2050DB4A6F3B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3200"/>
            <a:t>Choose your own DNS provider</a:t>
          </a:r>
        </a:p>
      </dgm:t>
    </dgm:pt>
    <dgm:pt modelId="{B6163989-F1B7-4EF0-9888-563B678B1260}" type="parTrans" cxnId="{4F872221-55AD-496F-9DAF-75835F1F51BF}">
      <dgm:prSet/>
      <dgm:spPr/>
      <dgm:t>
        <a:bodyPr/>
        <a:lstStyle/>
        <a:p>
          <a:endParaRPr lang="en-US" sz="2800"/>
        </a:p>
      </dgm:t>
    </dgm:pt>
    <dgm:pt modelId="{A355D1FF-17DB-4D5D-A3D4-F66D17A8E074}" type="sibTrans" cxnId="{4F872221-55AD-496F-9DAF-75835F1F51BF}">
      <dgm:prSet/>
      <dgm:spPr/>
      <dgm:t>
        <a:bodyPr/>
        <a:lstStyle/>
        <a:p>
          <a:endParaRPr lang="en-US" sz="2800"/>
        </a:p>
      </dgm:t>
    </dgm:pt>
    <dgm:pt modelId="{DB05080F-6789-4F2E-817C-18147841DB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No requirement* that you use your network providers local nameserver</a:t>
          </a:r>
        </a:p>
      </dgm:t>
    </dgm:pt>
    <dgm:pt modelId="{EFF1B358-D804-4676-9E0E-21F91EED7D5A}" type="parTrans" cxnId="{1E1A2F90-ACCD-4B63-97DB-E07CD8BA6AD5}">
      <dgm:prSet/>
      <dgm:spPr/>
      <dgm:t>
        <a:bodyPr/>
        <a:lstStyle/>
        <a:p>
          <a:endParaRPr lang="en-US" sz="2800"/>
        </a:p>
      </dgm:t>
    </dgm:pt>
    <dgm:pt modelId="{1E717B3A-C3F7-481E-BE5F-CD2DFB00F542}" type="sibTrans" cxnId="{1E1A2F90-ACCD-4B63-97DB-E07CD8BA6AD5}">
      <dgm:prSet/>
      <dgm:spPr/>
      <dgm:t>
        <a:bodyPr/>
        <a:lstStyle/>
        <a:p>
          <a:endParaRPr lang="en-US" sz="2800"/>
        </a:p>
      </dgm:t>
    </dgm:pt>
    <dgm:pt modelId="{DAFA6C63-B6B3-4274-BB63-2674D94D8F7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3200"/>
            <a:t>DNS over TLS (DoT)</a:t>
          </a:r>
        </a:p>
      </dgm:t>
    </dgm:pt>
    <dgm:pt modelId="{7016E8CF-A78A-4097-861B-499BE67B43D7}" type="parTrans" cxnId="{D254677B-C254-475F-957A-226B18C16DA7}">
      <dgm:prSet/>
      <dgm:spPr/>
      <dgm:t>
        <a:bodyPr/>
        <a:lstStyle/>
        <a:p>
          <a:endParaRPr lang="en-US" sz="2800"/>
        </a:p>
      </dgm:t>
    </dgm:pt>
    <dgm:pt modelId="{F2A7A9B6-843B-4B09-AF5D-5A20A7D81CA3}" type="sibTrans" cxnId="{D254677B-C254-475F-957A-226B18C16DA7}">
      <dgm:prSet/>
      <dgm:spPr/>
      <dgm:t>
        <a:bodyPr/>
        <a:lstStyle/>
        <a:p>
          <a:endParaRPr lang="en-US" sz="2800"/>
        </a:p>
      </dgm:t>
    </dgm:pt>
    <dgm:pt modelId="{00AEF90F-2F0F-43F8-96DB-79BA101312F5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3200"/>
            <a:t>DNS over HTTPS (DoH)</a:t>
          </a:r>
        </a:p>
      </dgm:t>
    </dgm:pt>
    <dgm:pt modelId="{34618092-AF85-49A2-B027-7FB912BBD097}" type="parTrans" cxnId="{EF5DE65B-BC31-4046-87EB-2A20BE9DD5F4}">
      <dgm:prSet/>
      <dgm:spPr/>
      <dgm:t>
        <a:bodyPr/>
        <a:lstStyle/>
        <a:p>
          <a:endParaRPr lang="en-US" sz="2800"/>
        </a:p>
      </dgm:t>
    </dgm:pt>
    <dgm:pt modelId="{9C282F31-E788-462D-87B0-678AA137054B}" type="sibTrans" cxnId="{EF5DE65B-BC31-4046-87EB-2A20BE9DD5F4}">
      <dgm:prSet/>
      <dgm:spPr/>
      <dgm:t>
        <a:bodyPr/>
        <a:lstStyle/>
        <a:p>
          <a:endParaRPr lang="en-US" sz="2800"/>
        </a:p>
      </dgm:t>
    </dgm:pt>
    <dgm:pt modelId="{DC30767F-4D5F-4C1C-9C8D-123BDF006FFD}" type="pres">
      <dgm:prSet presAssocID="{0E3CB828-DE2B-4E21-BCDC-46830E4C096D}" presName="root" presStyleCnt="0">
        <dgm:presLayoutVars>
          <dgm:dir/>
          <dgm:resizeHandles val="exact"/>
        </dgm:presLayoutVars>
      </dgm:prSet>
      <dgm:spPr/>
    </dgm:pt>
    <dgm:pt modelId="{AE2F5D5A-4F43-4895-8207-CD44ADF4F26B}" type="pres">
      <dgm:prSet presAssocID="{F0523782-F68A-43BE-A636-2050DB4A6F3B}" presName="compNode" presStyleCnt="0"/>
      <dgm:spPr/>
    </dgm:pt>
    <dgm:pt modelId="{8CBCBEEC-EF1F-45D6-904D-225096A13661}" type="pres">
      <dgm:prSet presAssocID="{F0523782-F68A-43BE-A636-2050DB4A6F3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1891C164-3437-487F-936D-E66244952E03}" type="pres">
      <dgm:prSet presAssocID="{F0523782-F68A-43BE-A636-2050DB4A6F3B}" presName="iconSpace" presStyleCnt="0"/>
      <dgm:spPr/>
    </dgm:pt>
    <dgm:pt modelId="{4BE57865-BD32-4290-AC47-2C02B7D2C717}" type="pres">
      <dgm:prSet presAssocID="{F0523782-F68A-43BE-A636-2050DB4A6F3B}" presName="parTx" presStyleLbl="revTx" presStyleIdx="0" presStyleCnt="6">
        <dgm:presLayoutVars>
          <dgm:chMax val="0"/>
          <dgm:chPref val="0"/>
        </dgm:presLayoutVars>
      </dgm:prSet>
      <dgm:spPr/>
    </dgm:pt>
    <dgm:pt modelId="{C795596A-299E-4CDE-99A4-32DB71B07A37}" type="pres">
      <dgm:prSet presAssocID="{F0523782-F68A-43BE-A636-2050DB4A6F3B}" presName="txSpace" presStyleCnt="0"/>
      <dgm:spPr/>
    </dgm:pt>
    <dgm:pt modelId="{50B10D67-74AE-47D1-A742-84935F5B7A4B}" type="pres">
      <dgm:prSet presAssocID="{F0523782-F68A-43BE-A636-2050DB4A6F3B}" presName="desTx" presStyleLbl="revTx" presStyleIdx="1" presStyleCnt="6">
        <dgm:presLayoutVars/>
      </dgm:prSet>
      <dgm:spPr/>
    </dgm:pt>
    <dgm:pt modelId="{D1BD10FF-7681-470F-A4D3-1E08173581FC}" type="pres">
      <dgm:prSet presAssocID="{A355D1FF-17DB-4D5D-A3D4-F66D17A8E074}" presName="sibTrans" presStyleCnt="0"/>
      <dgm:spPr/>
    </dgm:pt>
    <dgm:pt modelId="{4816E71B-FF40-4577-A1AD-99E39ACBFBF1}" type="pres">
      <dgm:prSet presAssocID="{DAFA6C63-B6B3-4274-BB63-2674D94D8F7A}" presName="compNode" presStyleCnt="0"/>
      <dgm:spPr/>
    </dgm:pt>
    <dgm:pt modelId="{BBCF373F-DF5A-4E6A-879E-2F0AA9D4B751}" type="pres">
      <dgm:prSet presAssocID="{DAFA6C63-B6B3-4274-BB63-2674D94D8F7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7327D92C-F365-4DC9-9A77-20983AF60BC0}" type="pres">
      <dgm:prSet presAssocID="{DAFA6C63-B6B3-4274-BB63-2674D94D8F7A}" presName="iconSpace" presStyleCnt="0"/>
      <dgm:spPr/>
    </dgm:pt>
    <dgm:pt modelId="{BCDF1A6D-5892-4254-8D9F-838320CF0E49}" type="pres">
      <dgm:prSet presAssocID="{DAFA6C63-B6B3-4274-BB63-2674D94D8F7A}" presName="parTx" presStyleLbl="revTx" presStyleIdx="2" presStyleCnt="6">
        <dgm:presLayoutVars>
          <dgm:chMax val="0"/>
          <dgm:chPref val="0"/>
        </dgm:presLayoutVars>
      </dgm:prSet>
      <dgm:spPr/>
    </dgm:pt>
    <dgm:pt modelId="{E58C15E7-6246-410C-BD4D-6B75E925BBFA}" type="pres">
      <dgm:prSet presAssocID="{DAFA6C63-B6B3-4274-BB63-2674D94D8F7A}" presName="txSpace" presStyleCnt="0"/>
      <dgm:spPr/>
    </dgm:pt>
    <dgm:pt modelId="{F33A611E-0C82-44AB-B663-D567267D64A1}" type="pres">
      <dgm:prSet presAssocID="{DAFA6C63-B6B3-4274-BB63-2674D94D8F7A}" presName="desTx" presStyleLbl="revTx" presStyleIdx="3" presStyleCnt="6">
        <dgm:presLayoutVars/>
      </dgm:prSet>
      <dgm:spPr/>
    </dgm:pt>
    <dgm:pt modelId="{C2EEEAF9-CA67-43F5-BEC8-854495FA80FE}" type="pres">
      <dgm:prSet presAssocID="{F2A7A9B6-843B-4B09-AF5D-5A20A7D81CA3}" presName="sibTrans" presStyleCnt="0"/>
      <dgm:spPr/>
    </dgm:pt>
    <dgm:pt modelId="{ACBDDF47-01A6-48BE-B09C-E28F54458DAD}" type="pres">
      <dgm:prSet presAssocID="{00AEF90F-2F0F-43F8-96DB-79BA101312F5}" presName="compNode" presStyleCnt="0"/>
      <dgm:spPr/>
    </dgm:pt>
    <dgm:pt modelId="{C3807780-4CFD-4162-BC6D-F358A7810DA2}" type="pres">
      <dgm:prSet presAssocID="{00AEF90F-2F0F-43F8-96DB-79BA101312F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5D88256B-BE48-4C32-8CCF-499431A078D1}" type="pres">
      <dgm:prSet presAssocID="{00AEF90F-2F0F-43F8-96DB-79BA101312F5}" presName="iconSpace" presStyleCnt="0"/>
      <dgm:spPr/>
    </dgm:pt>
    <dgm:pt modelId="{5A83A24D-A8CE-44BB-8BAB-19A105C497B9}" type="pres">
      <dgm:prSet presAssocID="{00AEF90F-2F0F-43F8-96DB-79BA101312F5}" presName="parTx" presStyleLbl="revTx" presStyleIdx="4" presStyleCnt="6">
        <dgm:presLayoutVars>
          <dgm:chMax val="0"/>
          <dgm:chPref val="0"/>
        </dgm:presLayoutVars>
      </dgm:prSet>
      <dgm:spPr/>
    </dgm:pt>
    <dgm:pt modelId="{96E050A5-CE74-46BF-8DF7-8F022B064B38}" type="pres">
      <dgm:prSet presAssocID="{00AEF90F-2F0F-43F8-96DB-79BA101312F5}" presName="txSpace" presStyleCnt="0"/>
      <dgm:spPr/>
    </dgm:pt>
    <dgm:pt modelId="{EC5E6E37-CCCE-4794-9DA9-D2DE8955AA01}" type="pres">
      <dgm:prSet presAssocID="{00AEF90F-2F0F-43F8-96DB-79BA101312F5}" presName="desTx" presStyleLbl="revTx" presStyleIdx="5" presStyleCnt="6">
        <dgm:presLayoutVars/>
      </dgm:prSet>
      <dgm:spPr/>
    </dgm:pt>
  </dgm:ptLst>
  <dgm:cxnLst>
    <dgm:cxn modelId="{4F872221-55AD-496F-9DAF-75835F1F51BF}" srcId="{0E3CB828-DE2B-4E21-BCDC-46830E4C096D}" destId="{F0523782-F68A-43BE-A636-2050DB4A6F3B}" srcOrd="0" destOrd="0" parTransId="{B6163989-F1B7-4EF0-9888-563B678B1260}" sibTransId="{A355D1FF-17DB-4D5D-A3D4-F66D17A8E074}"/>
    <dgm:cxn modelId="{697F1A3C-FC4C-44B6-885C-46164D99D654}" type="presOf" srcId="{F0523782-F68A-43BE-A636-2050DB4A6F3B}" destId="{4BE57865-BD32-4290-AC47-2C02B7D2C717}" srcOrd="0" destOrd="0" presId="urn:microsoft.com/office/officeart/2018/5/layout/CenteredIconLabelDescriptionList"/>
    <dgm:cxn modelId="{EFD57F4B-B837-4A88-A05F-92B39B0BC884}" type="presOf" srcId="{DB05080F-6789-4F2E-817C-18147841DB6F}" destId="{50B10D67-74AE-47D1-A742-84935F5B7A4B}" srcOrd="0" destOrd="0" presId="urn:microsoft.com/office/officeart/2018/5/layout/CenteredIconLabelDescriptionList"/>
    <dgm:cxn modelId="{EF5DE65B-BC31-4046-87EB-2A20BE9DD5F4}" srcId="{0E3CB828-DE2B-4E21-BCDC-46830E4C096D}" destId="{00AEF90F-2F0F-43F8-96DB-79BA101312F5}" srcOrd="2" destOrd="0" parTransId="{34618092-AF85-49A2-B027-7FB912BBD097}" sibTransId="{9C282F31-E788-462D-87B0-678AA137054B}"/>
    <dgm:cxn modelId="{D254677B-C254-475F-957A-226B18C16DA7}" srcId="{0E3CB828-DE2B-4E21-BCDC-46830E4C096D}" destId="{DAFA6C63-B6B3-4274-BB63-2674D94D8F7A}" srcOrd="1" destOrd="0" parTransId="{7016E8CF-A78A-4097-861B-499BE67B43D7}" sibTransId="{F2A7A9B6-843B-4B09-AF5D-5A20A7D81CA3}"/>
    <dgm:cxn modelId="{1E1A2F90-ACCD-4B63-97DB-E07CD8BA6AD5}" srcId="{F0523782-F68A-43BE-A636-2050DB4A6F3B}" destId="{DB05080F-6789-4F2E-817C-18147841DB6F}" srcOrd="0" destOrd="0" parTransId="{EFF1B358-D804-4676-9E0E-21F91EED7D5A}" sibTransId="{1E717B3A-C3F7-481E-BE5F-CD2DFB00F542}"/>
    <dgm:cxn modelId="{7F1B3DA2-4B51-4F0E-842B-0684DA580FDF}" type="presOf" srcId="{00AEF90F-2F0F-43F8-96DB-79BA101312F5}" destId="{5A83A24D-A8CE-44BB-8BAB-19A105C497B9}" srcOrd="0" destOrd="0" presId="urn:microsoft.com/office/officeart/2018/5/layout/CenteredIconLabelDescriptionList"/>
    <dgm:cxn modelId="{1BCAEFD0-1D78-4CE6-B21F-E5BBDAA18FC8}" type="presOf" srcId="{0E3CB828-DE2B-4E21-BCDC-46830E4C096D}" destId="{DC30767F-4D5F-4C1C-9C8D-123BDF006FFD}" srcOrd="0" destOrd="0" presId="urn:microsoft.com/office/officeart/2018/5/layout/CenteredIconLabelDescriptionList"/>
    <dgm:cxn modelId="{B8C3C9FB-7CE2-4216-93AA-558047FF404B}" type="presOf" srcId="{DAFA6C63-B6B3-4274-BB63-2674D94D8F7A}" destId="{BCDF1A6D-5892-4254-8D9F-838320CF0E49}" srcOrd="0" destOrd="0" presId="urn:microsoft.com/office/officeart/2018/5/layout/CenteredIconLabelDescriptionList"/>
    <dgm:cxn modelId="{3B60117A-5F3E-46FE-A4BD-2ACAB4258AEF}" type="presParOf" srcId="{DC30767F-4D5F-4C1C-9C8D-123BDF006FFD}" destId="{AE2F5D5A-4F43-4895-8207-CD44ADF4F26B}" srcOrd="0" destOrd="0" presId="urn:microsoft.com/office/officeart/2018/5/layout/CenteredIconLabelDescriptionList"/>
    <dgm:cxn modelId="{55E9D6E9-AA9D-427A-A789-18EF184AFB3A}" type="presParOf" srcId="{AE2F5D5A-4F43-4895-8207-CD44ADF4F26B}" destId="{8CBCBEEC-EF1F-45D6-904D-225096A13661}" srcOrd="0" destOrd="0" presId="urn:microsoft.com/office/officeart/2018/5/layout/CenteredIconLabelDescriptionList"/>
    <dgm:cxn modelId="{19FDE7BD-D221-4202-9EB6-00605E9E8BD6}" type="presParOf" srcId="{AE2F5D5A-4F43-4895-8207-CD44ADF4F26B}" destId="{1891C164-3437-487F-936D-E66244952E03}" srcOrd="1" destOrd="0" presId="urn:microsoft.com/office/officeart/2018/5/layout/CenteredIconLabelDescriptionList"/>
    <dgm:cxn modelId="{B8F59398-B6BB-4AF1-B0AD-174E98AB78C6}" type="presParOf" srcId="{AE2F5D5A-4F43-4895-8207-CD44ADF4F26B}" destId="{4BE57865-BD32-4290-AC47-2C02B7D2C717}" srcOrd="2" destOrd="0" presId="urn:microsoft.com/office/officeart/2018/5/layout/CenteredIconLabelDescriptionList"/>
    <dgm:cxn modelId="{B925D86C-290C-4CBD-B0F5-6F83C76C0031}" type="presParOf" srcId="{AE2F5D5A-4F43-4895-8207-CD44ADF4F26B}" destId="{C795596A-299E-4CDE-99A4-32DB71B07A37}" srcOrd="3" destOrd="0" presId="urn:microsoft.com/office/officeart/2018/5/layout/CenteredIconLabelDescriptionList"/>
    <dgm:cxn modelId="{0CB8AC15-E782-475E-899B-247E6CDB76BE}" type="presParOf" srcId="{AE2F5D5A-4F43-4895-8207-CD44ADF4F26B}" destId="{50B10D67-74AE-47D1-A742-84935F5B7A4B}" srcOrd="4" destOrd="0" presId="urn:microsoft.com/office/officeart/2018/5/layout/CenteredIconLabelDescriptionList"/>
    <dgm:cxn modelId="{B52748D9-7AA1-46F9-B731-397C41057684}" type="presParOf" srcId="{DC30767F-4D5F-4C1C-9C8D-123BDF006FFD}" destId="{D1BD10FF-7681-470F-A4D3-1E08173581FC}" srcOrd="1" destOrd="0" presId="urn:microsoft.com/office/officeart/2018/5/layout/CenteredIconLabelDescriptionList"/>
    <dgm:cxn modelId="{C1321E77-E65A-403E-A783-764FD0A4D1E0}" type="presParOf" srcId="{DC30767F-4D5F-4C1C-9C8D-123BDF006FFD}" destId="{4816E71B-FF40-4577-A1AD-99E39ACBFBF1}" srcOrd="2" destOrd="0" presId="urn:microsoft.com/office/officeart/2018/5/layout/CenteredIconLabelDescriptionList"/>
    <dgm:cxn modelId="{7FFB0A26-779F-41C5-94A7-4A82C9E934F4}" type="presParOf" srcId="{4816E71B-FF40-4577-A1AD-99E39ACBFBF1}" destId="{BBCF373F-DF5A-4E6A-879E-2F0AA9D4B751}" srcOrd="0" destOrd="0" presId="urn:microsoft.com/office/officeart/2018/5/layout/CenteredIconLabelDescriptionList"/>
    <dgm:cxn modelId="{6B4EF7B0-9B72-434C-82BA-D878370ECEE2}" type="presParOf" srcId="{4816E71B-FF40-4577-A1AD-99E39ACBFBF1}" destId="{7327D92C-F365-4DC9-9A77-20983AF60BC0}" srcOrd="1" destOrd="0" presId="urn:microsoft.com/office/officeart/2018/5/layout/CenteredIconLabelDescriptionList"/>
    <dgm:cxn modelId="{3D70DA33-9326-4304-A94F-684BE0E563EB}" type="presParOf" srcId="{4816E71B-FF40-4577-A1AD-99E39ACBFBF1}" destId="{BCDF1A6D-5892-4254-8D9F-838320CF0E49}" srcOrd="2" destOrd="0" presId="urn:microsoft.com/office/officeart/2018/5/layout/CenteredIconLabelDescriptionList"/>
    <dgm:cxn modelId="{AC35A8A6-1199-4376-A6A2-890FFB7ECE9F}" type="presParOf" srcId="{4816E71B-FF40-4577-A1AD-99E39ACBFBF1}" destId="{E58C15E7-6246-410C-BD4D-6B75E925BBFA}" srcOrd="3" destOrd="0" presId="urn:microsoft.com/office/officeart/2018/5/layout/CenteredIconLabelDescriptionList"/>
    <dgm:cxn modelId="{009B97D7-FE90-419A-A8E2-D13735F53090}" type="presParOf" srcId="{4816E71B-FF40-4577-A1AD-99E39ACBFBF1}" destId="{F33A611E-0C82-44AB-B663-D567267D64A1}" srcOrd="4" destOrd="0" presId="urn:microsoft.com/office/officeart/2018/5/layout/CenteredIconLabelDescriptionList"/>
    <dgm:cxn modelId="{3B8D8535-8DEF-43D0-B635-94FB02E85851}" type="presParOf" srcId="{DC30767F-4D5F-4C1C-9C8D-123BDF006FFD}" destId="{C2EEEAF9-CA67-43F5-BEC8-854495FA80FE}" srcOrd="3" destOrd="0" presId="urn:microsoft.com/office/officeart/2018/5/layout/CenteredIconLabelDescriptionList"/>
    <dgm:cxn modelId="{C4181D17-B467-43A1-9F3C-0BF8A272B199}" type="presParOf" srcId="{DC30767F-4D5F-4C1C-9C8D-123BDF006FFD}" destId="{ACBDDF47-01A6-48BE-B09C-E28F54458DAD}" srcOrd="4" destOrd="0" presId="urn:microsoft.com/office/officeart/2018/5/layout/CenteredIconLabelDescriptionList"/>
    <dgm:cxn modelId="{6AD62A8A-03F7-452E-877C-0283A82B8446}" type="presParOf" srcId="{ACBDDF47-01A6-48BE-B09C-E28F54458DAD}" destId="{C3807780-4CFD-4162-BC6D-F358A7810DA2}" srcOrd="0" destOrd="0" presId="urn:microsoft.com/office/officeart/2018/5/layout/CenteredIconLabelDescriptionList"/>
    <dgm:cxn modelId="{0DFD4578-1272-43CB-944C-9784AE6C650D}" type="presParOf" srcId="{ACBDDF47-01A6-48BE-B09C-E28F54458DAD}" destId="{5D88256B-BE48-4C32-8CCF-499431A078D1}" srcOrd="1" destOrd="0" presId="urn:microsoft.com/office/officeart/2018/5/layout/CenteredIconLabelDescriptionList"/>
    <dgm:cxn modelId="{285BB26A-E70B-434F-A614-8154B7DF7602}" type="presParOf" srcId="{ACBDDF47-01A6-48BE-B09C-E28F54458DAD}" destId="{5A83A24D-A8CE-44BB-8BAB-19A105C497B9}" srcOrd="2" destOrd="0" presId="urn:microsoft.com/office/officeart/2018/5/layout/CenteredIconLabelDescriptionList"/>
    <dgm:cxn modelId="{B04FC909-FF73-4834-856A-790785261B03}" type="presParOf" srcId="{ACBDDF47-01A6-48BE-B09C-E28F54458DAD}" destId="{96E050A5-CE74-46BF-8DF7-8F022B064B38}" srcOrd="3" destOrd="0" presId="urn:microsoft.com/office/officeart/2018/5/layout/CenteredIconLabelDescriptionList"/>
    <dgm:cxn modelId="{F96B43AF-324C-4327-8423-A2747C14E940}" type="presParOf" srcId="{ACBDDF47-01A6-48BE-B09C-E28F54458DAD}" destId="{EC5E6E37-CCCE-4794-9DA9-D2DE8955AA0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CBEEC-EF1F-45D6-904D-225096A13661}">
      <dsp:nvSpPr>
        <dsp:cNvPr id="0" name=""/>
        <dsp:cNvSpPr/>
      </dsp:nvSpPr>
      <dsp:spPr>
        <a:xfrm>
          <a:off x="1148604" y="881229"/>
          <a:ext cx="1229976" cy="12299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57865-BD32-4290-AC47-2C02B7D2C717}">
      <dsp:nvSpPr>
        <dsp:cNvPr id="0" name=""/>
        <dsp:cNvSpPr/>
      </dsp:nvSpPr>
      <dsp:spPr>
        <a:xfrm>
          <a:off x="6483" y="2254952"/>
          <a:ext cx="3514218" cy="889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/>
            <a:t>Choose your own DNS provider</a:t>
          </a:r>
        </a:p>
      </dsp:txBody>
      <dsp:txXfrm>
        <a:off x="6483" y="2254952"/>
        <a:ext cx="3514218" cy="889536"/>
      </dsp:txXfrm>
    </dsp:sp>
    <dsp:sp modelId="{50B10D67-74AE-47D1-A742-84935F5B7A4B}">
      <dsp:nvSpPr>
        <dsp:cNvPr id="0" name=""/>
        <dsp:cNvSpPr/>
      </dsp:nvSpPr>
      <dsp:spPr>
        <a:xfrm>
          <a:off x="6483" y="3211348"/>
          <a:ext cx="3514218" cy="1012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 requirement* that you use your network providers local nameserver</a:t>
          </a:r>
        </a:p>
      </dsp:txBody>
      <dsp:txXfrm>
        <a:off x="6483" y="3211348"/>
        <a:ext cx="3514218" cy="1012821"/>
      </dsp:txXfrm>
    </dsp:sp>
    <dsp:sp modelId="{BBCF373F-DF5A-4E6A-879E-2F0AA9D4B751}">
      <dsp:nvSpPr>
        <dsp:cNvPr id="0" name=""/>
        <dsp:cNvSpPr/>
      </dsp:nvSpPr>
      <dsp:spPr>
        <a:xfrm>
          <a:off x="5277811" y="881229"/>
          <a:ext cx="1229976" cy="12299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F1A6D-5892-4254-8D9F-838320CF0E49}">
      <dsp:nvSpPr>
        <dsp:cNvPr id="0" name=""/>
        <dsp:cNvSpPr/>
      </dsp:nvSpPr>
      <dsp:spPr>
        <a:xfrm>
          <a:off x="4135690" y="2254952"/>
          <a:ext cx="3514218" cy="889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/>
            <a:t>DNS over TLS (DoT)</a:t>
          </a:r>
        </a:p>
      </dsp:txBody>
      <dsp:txXfrm>
        <a:off x="4135690" y="2254952"/>
        <a:ext cx="3514218" cy="889536"/>
      </dsp:txXfrm>
    </dsp:sp>
    <dsp:sp modelId="{F33A611E-0C82-44AB-B663-D567267D64A1}">
      <dsp:nvSpPr>
        <dsp:cNvPr id="0" name=""/>
        <dsp:cNvSpPr/>
      </dsp:nvSpPr>
      <dsp:spPr>
        <a:xfrm>
          <a:off x="4135690" y="3211348"/>
          <a:ext cx="3514218" cy="1012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07780-4CFD-4162-BC6D-F358A7810DA2}">
      <dsp:nvSpPr>
        <dsp:cNvPr id="0" name=""/>
        <dsp:cNvSpPr/>
      </dsp:nvSpPr>
      <dsp:spPr>
        <a:xfrm>
          <a:off x="9407018" y="881229"/>
          <a:ext cx="1229976" cy="12299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3A24D-A8CE-44BB-8BAB-19A105C497B9}">
      <dsp:nvSpPr>
        <dsp:cNvPr id="0" name=""/>
        <dsp:cNvSpPr/>
      </dsp:nvSpPr>
      <dsp:spPr>
        <a:xfrm>
          <a:off x="8264897" y="2254952"/>
          <a:ext cx="3514218" cy="889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/>
            <a:t>DNS over HTTPS (DoH)</a:t>
          </a:r>
        </a:p>
      </dsp:txBody>
      <dsp:txXfrm>
        <a:off x="8264897" y="2254952"/>
        <a:ext cx="3514218" cy="889536"/>
      </dsp:txXfrm>
    </dsp:sp>
    <dsp:sp modelId="{EC5E6E37-CCCE-4794-9DA9-D2DE8955AA01}">
      <dsp:nvSpPr>
        <dsp:cNvPr id="0" name=""/>
        <dsp:cNvSpPr/>
      </dsp:nvSpPr>
      <dsp:spPr>
        <a:xfrm>
          <a:off x="8264897" y="3211348"/>
          <a:ext cx="3514218" cy="1012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95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90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54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17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54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1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3048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03200" y="1600200"/>
            <a:ext cx="117856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6179" y="1257917"/>
            <a:ext cx="793579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s.neu.ed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s.neu.ed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is.northeastern.ed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tiff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s.neu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bar.mysite.com" TargetMode="External"/><Relationship Id="rId2" Type="http://schemas.openxmlformats.org/officeDocument/2006/relationships/hyperlink" Target="foo.mysite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amber.ccs.neu.edu" TargetMode="External"/><Relationship Id="rId4" Type="http://schemas.openxmlformats.org/officeDocument/2006/relationships/hyperlink" Target="http://www.ccs.neu.edu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houry.northeastern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houry.northeastern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ccs.neu.edu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rtheastern.edu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nkofamerica.com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-phishing-site.com/" TargetMode="External"/><Relationship Id="rId2" Type="http://schemas.openxmlformats.org/officeDocument/2006/relationships/hyperlink" Target="http://www.bankofamerica.com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image" Target="../media/image6.png"/><Relationship Id="rId7" Type="http://schemas.openxmlformats.org/officeDocument/2006/relationships/image" Target="../media/image19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iff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7.jpeg"/><Relationship Id="rId10" Type="http://schemas.openxmlformats.org/officeDocument/2006/relationships/image" Target="../media/image20.tiff"/><Relationship Id="rId4" Type="http://schemas.openxmlformats.org/officeDocument/2006/relationships/image" Target="../media/image16.png"/><Relationship Id="rId9" Type="http://schemas.openxmlformats.org/officeDocument/2006/relationships/image" Target="../media/image19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20.tiff"/><Relationship Id="rId4" Type="http://schemas.openxmlformats.org/officeDocument/2006/relationships/image" Target="../media/image6.png"/><Relationship Id="rId9" Type="http://schemas.openxmlformats.org/officeDocument/2006/relationships/image" Target="../media/image19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6.png"/><Relationship Id="rId7" Type="http://schemas.openxmlformats.org/officeDocument/2006/relationships/image" Target="../media/image18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0.tif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7.jpeg"/><Relationship Id="rId10" Type="http://schemas.openxmlformats.org/officeDocument/2006/relationships/image" Target="../media/image20.tiff"/><Relationship Id="rId4" Type="http://schemas.openxmlformats.org/officeDocument/2006/relationships/image" Target="../media/image16.png"/><Relationship Id="rId9" Type="http://schemas.openxmlformats.org/officeDocument/2006/relationships/image" Target="../media/image19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rtheastern.edu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3.tif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0.png"/><Relationship Id="rId4" Type="http://schemas.openxmlformats.org/officeDocument/2006/relationships/image" Target="../media/image25.tif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etsociety.org/deploy360/dnssec/maps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labs.apnic.net/dnssec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43000"/>
            <a:ext cx="9200322" cy="1828800"/>
          </a:xfrm>
        </p:spPr>
        <p:txBody>
          <a:bodyPr>
            <a:normAutofit/>
          </a:bodyPr>
          <a:lstStyle/>
          <a:p>
            <a:r>
              <a:rPr lang="en-US" sz="6000" cap="none" dirty="0"/>
              <a:t>CS 4730</a:t>
            </a:r>
            <a:br>
              <a:rPr lang="en-US" sz="6000" cap="none" dirty="0"/>
            </a:br>
            <a:r>
              <a:rPr lang="en-US" sz="4900" cap="none" dirty="0"/>
              <a:t>Distributed Systems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09799" y="3496235"/>
            <a:ext cx="6662784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DNS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(What’s in a Name?)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Revised 11/20/24</a:t>
            </a:r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Hierarchy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79836" y="3542716"/>
            <a:ext cx="7565173" cy="3228199"/>
          </a:xfrm>
        </p:spPr>
        <p:txBody>
          <a:bodyPr vert="horz" anchor="t">
            <a:normAutofit/>
          </a:bodyPr>
          <a:lstStyle/>
          <a:p>
            <a:r>
              <a:rPr lang="en-US" dirty="0"/>
              <a:t>Top Level Domains (TLDs) are at the top</a:t>
            </a:r>
          </a:p>
          <a:p>
            <a:r>
              <a:rPr lang="en-US" dirty="0"/>
              <a:t>Each Domain Name is a subtree</a:t>
            </a:r>
          </a:p>
          <a:p>
            <a:pPr lvl="1"/>
            <a:r>
              <a:rPr lang="en-US" dirty="0"/>
              <a:t>.</a:t>
            </a:r>
            <a:r>
              <a:rPr lang="en-US" dirty="0" err="1"/>
              <a:t>edu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neu.edu  ccs.neu.edu  </a:t>
            </a:r>
            <a:r>
              <a:rPr lang="en-US" dirty="0">
                <a:sym typeface="Wingdings" pitchFamily="2" charset="2"/>
                <a:hlinkClick r:id="rId2"/>
              </a:rPr>
              <a:t>www.ccs.neu.edu</a:t>
            </a:r>
            <a:endParaRPr lang="en-US" dirty="0">
              <a:sym typeface="Wingdings" pitchFamily="2" charset="2"/>
            </a:endParaRPr>
          </a:p>
          <a:p>
            <a:r>
              <a:rPr lang="en-US" dirty="0"/>
              <a:t>Maximum tree depth: 128 (!)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Name collisions are avoided</a:t>
            </a:r>
          </a:p>
          <a:p>
            <a:pPr lvl="1"/>
            <a:r>
              <a:rPr lang="en-US" dirty="0">
                <a:sym typeface="Wingdings" pitchFamily="2" charset="2"/>
              </a:rPr>
              <a:t>neu.com vs. neu.edu vs. neu.org 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7867" y="1524389"/>
            <a:ext cx="1823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Root (dot, “.”)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8238" y="2563007"/>
            <a:ext cx="64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edu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56646" y="2563007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2381" y="2563007"/>
            <a:ext cx="64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gov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43156" y="2563007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91339" y="2563007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1532" y="2563007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25581" y="2563007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uk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904835" y="256300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646231" y="2563007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etc.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19299" y="3542719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neu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608279" y="3542718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mit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642790" y="4663951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48998" y="4663951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ece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476776" y="4663951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husky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21820" y="592670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www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59186" y="5926702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login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94921" y="5926702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mail</a:t>
            </a:r>
          </a:p>
        </p:txBody>
      </p:sp>
      <p:cxnSp>
        <p:nvCxnSpPr>
          <p:cNvPr id="24" name="Straight Connector 23"/>
          <p:cNvCxnSpPr>
            <a:stCxn id="5" idx="2"/>
            <a:endCxn id="6" idx="0"/>
          </p:cNvCxnSpPr>
          <p:nvPr/>
        </p:nvCxnSpPr>
        <p:spPr>
          <a:xfrm flipH="1">
            <a:off x="3109801" y="1986054"/>
            <a:ext cx="3290015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2"/>
            <a:endCxn id="7" idx="0"/>
          </p:cNvCxnSpPr>
          <p:nvPr/>
        </p:nvCxnSpPr>
        <p:spPr>
          <a:xfrm flipH="1">
            <a:off x="4187827" y="1986054"/>
            <a:ext cx="2211989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2"/>
            <a:endCxn id="8" idx="0"/>
          </p:cNvCxnSpPr>
          <p:nvPr/>
        </p:nvCxnSpPr>
        <p:spPr>
          <a:xfrm flipH="1">
            <a:off x="5313944" y="1986054"/>
            <a:ext cx="1085872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2"/>
            <a:endCxn id="9" idx="0"/>
          </p:cNvCxnSpPr>
          <p:nvPr/>
        </p:nvCxnSpPr>
        <p:spPr>
          <a:xfrm flipH="1">
            <a:off x="6305408" y="1986054"/>
            <a:ext cx="94408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2"/>
            <a:endCxn id="10" idx="0"/>
          </p:cNvCxnSpPr>
          <p:nvPr/>
        </p:nvCxnSpPr>
        <p:spPr>
          <a:xfrm>
            <a:off x="6399816" y="1986054"/>
            <a:ext cx="906674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2"/>
            <a:endCxn id="11" idx="0"/>
          </p:cNvCxnSpPr>
          <p:nvPr/>
        </p:nvCxnSpPr>
        <p:spPr>
          <a:xfrm flipH="1">
            <a:off x="2009814" y="1986054"/>
            <a:ext cx="4390002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2"/>
            <a:endCxn id="12" idx="0"/>
          </p:cNvCxnSpPr>
          <p:nvPr/>
        </p:nvCxnSpPr>
        <p:spPr>
          <a:xfrm>
            <a:off x="6399816" y="1986054"/>
            <a:ext cx="1852750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" idx="2"/>
            <a:endCxn id="13" idx="0"/>
          </p:cNvCxnSpPr>
          <p:nvPr/>
        </p:nvCxnSpPr>
        <p:spPr>
          <a:xfrm>
            <a:off x="6399816" y="1986054"/>
            <a:ext cx="2699944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5" idx="2"/>
            <a:endCxn id="14" idx="0"/>
          </p:cNvCxnSpPr>
          <p:nvPr/>
        </p:nvCxnSpPr>
        <p:spPr>
          <a:xfrm>
            <a:off x="6399816" y="1986054"/>
            <a:ext cx="3550345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" idx="2"/>
            <a:endCxn id="15" idx="0"/>
          </p:cNvCxnSpPr>
          <p:nvPr/>
        </p:nvCxnSpPr>
        <p:spPr>
          <a:xfrm flipH="1">
            <a:off x="2123228" y="3024672"/>
            <a:ext cx="986572" cy="5180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" idx="2"/>
            <a:endCxn id="16" idx="0"/>
          </p:cNvCxnSpPr>
          <p:nvPr/>
        </p:nvCxnSpPr>
        <p:spPr>
          <a:xfrm>
            <a:off x="3109801" y="3024671"/>
            <a:ext cx="768745" cy="518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5" idx="2"/>
            <a:endCxn id="17" idx="0"/>
          </p:cNvCxnSpPr>
          <p:nvPr/>
        </p:nvCxnSpPr>
        <p:spPr>
          <a:xfrm flipH="1">
            <a:off x="1905042" y="4004384"/>
            <a:ext cx="218187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5" idx="2"/>
            <a:endCxn id="18" idx="0"/>
          </p:cNvCxnSpPr>
          <p:nvPr/>
        </p:nvCxnSpPr>
        <p:spPr>
          <a:xfrm>
            <a:off x="2123228" y="4004384"/>
            <a:ext cx="731302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5" idx="2"/>
            <a:endCxn id="19" idx="0"/>
          </p:cNvCxnSpPr>
          <p:nvPr/>
        </p:nvCxnSpPr>
        <p:spPr>
          <a:xfrm>
            <a:off x="2123229" y="4004384"/>
            <a:ext cx="1776099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7" idx="2"/>
            <a:endCxn id="20" idx="0"/>
          </p:cNvCxnSpPr>
          <p:nvPr/>
        </p:nvCxnSpPr>
        <p:spPr>
          <a:xfrm>
            <a:off x="1905041" y="5125615"/>
            <a:ext cx="116888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2"/>
            <a:endCxn id="21" idx="0"/>
          </p:cNvCxnSpPr>
          <p:nvPr/>
        </p:nvCxnSpPr>
        <p:spPr>
          <a:xfrm>
            <a:off x="1905042" y="5125615"/>
            <a:ext cx="1143033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2"/>
            <a:endCxn id="22" idx="0"/>
          </p:cNvCxnSpPr>
          <p:nvPr/>
        </p:nvCxnSpPr>
        <p:spPr>
          <a:xfrm>
            <a:off x="1905041" y="5125615"/>
            <a:ext cx="2237090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1663714" y="2497690"/>
            <a:ext cx="86625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1596951" y="5828999"/>
            <a:ext cx="830565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1596996" y="4566248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1807706" y="3445016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2793069" y="2495858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2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71453-E78D-444E-BBB8-E0EC4B075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00891"/>
            <a:ext cx="11785600" cy="990600"/>
          </a:xfrm>
        </p:spPr>
        <p:txBody>
          <a:bodyPr/>
          <a:lstStyle/>
          <a:p>
            <a:r>
              <a:rPr lang="en-US" dirty="0"/>
              <a:t>Exercise: $ dig www.ccs.neu.edu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A9C6BD-73E4-4016-BCD4-C0B842E9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2448B-9CEF-4583-AD03-4D82D943910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fontScale="47500" lnSpcReduction="20000"/>
          </a:bodyPr>
          <a:lstStyle/>
          <a:p>
            <a:pPr>
              <a:buNone/>
            </a:pPr>
            <a:r>
              <a:rPr lang="en-US" dirty="0"/>
              <a:t>; &lt;&lt;&gt;&gt; </a:t>
            </a:r>
            <a:r>
              <a:rPr lang="en-US" dirty="0" err="1"/>
              <a:t>DiG</a:t>
            </a:r>
            <a:r>
              <a:rPr lang="en-US" dirty="0"/>
              <a:t> 9.10.6 &lt;&lt;&gt;&gt; </a:t>
            </a:r>
            <a:r>
              <a:rPr lang="en-US" dirty="0">
                <a:hlinkClick r:id="rId2"/>
              </a:rPr>
              <a:t>www.ccs.neu.edu</a:t>
            </a:r>
            <a:endParaRPr lang="en-US"/>
          </a:p>
          <a:p>
            <a:pPr>
              <a:buNone/>
            </a:pPr>
            <a:r>
              <a:rPr lang="en-US" dirty="0"/>
              <a:t>;; global options: +</a:t>
            </a:r>
            <a:r>
              <a:rPr lang="en-US" dirty="0" err="1"/>
              <a:t>cmd</a:t>
            </a:r>
          </a:p>
          <a:p>
            <a:pPr>
              <a:buNone/>
            </a:pPr>
            <a:r>
              <a:rPr lang="en-US" dirty="0"/>
              <a:t>;; Got answer:</a:t>
            </a:r>
          </a:p>
          <a:p>
            <a:pPr>
              <a:buNone/>
            </a:pPr>
            <a:r>
              <a:rPr lang="en-US" dirty="0"/>
              <a:t>;; -&gt;&gt;HEADER&lt;&lt;- opcode: QUERY, status: NOERROR, id: 50636</a:t>
            </a:r>
          </a:p>
          <a:p>
            <a:pPr>
              <a:buNone/>
            </a:pPr>
            <a:r>
              <a:rPr lang="en-US" dirty="0"/>
              <a:t>;; flags: </a:t>
            </a:r>
            <a:r>
              <a:rPr lang="en-US" dirty="0" err="1"/>
              <a:t>qr</a:t>
            </a:r>
            <a:r>
              <a:rPr lang="en-US" dirty="0"/>
              <a:t> </a:t>
            </a:r>
            <a:r>
              <a:rPr lang="en-US" dirty="0" err="1"/>
              <a:t>rd</a:t>
            </a:r>
            <a:r>
              <a:rPr lang="en-US" dirty="0"/>
              <a:t> ra; </a:t>
            </a:r>
            <a:r>
              <a:rPr lang="en-US" dirty="0">
                <a:solidFill>
                  <a:srgbClr val="0070C0"/>
                </a:solidFill>
              </a:rPr>
              <a:t>QUERY: 1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ANSWER: 2,</a:t>
            </a:r>
            <a:r>
              <a:rPr lang="en-US" dirty="0"/>
              <a:t> AUTHORITY: 0, ADDITIONAL: 1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 dirty="0"/>
              <a:t>;; OPT PSEUDOSECTION:</a:t>
            </a:r>
          </a:p>
          <a:p>
            <a:pPr>
              <a:buNone/>
            </a:pPr>
            <a:r>
              <a:rPr lang="en-US" dirty="0"/>
              <a:t>; EDNS: version: 0, flags:; </a:t>
            </a:r>
            <a:r>
              <a:rPr lang="en-US" dirty="0" err="1"/>
              <a:t>udp</a:t>
            </a:r>
            <a:r>
              <a:rPr lang="en-US" dirty="0"/>
              <a:t>: 4096</a:t>
            </a:r>
          </a:p>
          <a:p>
            <a:pPr>
              <a:buNone/>
            </a:pPr>
            <a:r>
              <a:rPr lang="en-US" dirty="0"/>
              <a:t>;</a:t>
            </a:r>
            <a:r>
              <a:rPr lang="en-US" dirty="0">
                <a:solidFill>
                  <a:srgbClr val="0070C0"/>
                </a:solidFill>
              </a:rPr>
              <a:t>; QUESTION SECTION:</a:t>
            </a:r>
          </a:p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;www.ccs.neu.edu.        IN    A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 dirty="0"/>
              <a:t>;</a:t>
            </a:r>
            <a:r>
              <a:rPr lang="en-US" dirty="0">
                <a:solidFill>
                  <a:srgbClr val="00B050"/>
                </a:solidFill>
              </a:rPr>
              <a:t>; ANSWER SECTION:</a:t>
            </a: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  <a:hlinkClick r:id="rId2"/>
              </a:rPr>
              <a:t>www.ccs.neu.edu</a:t>
            </a:r>
            <a:r>
              <a:rPr lang="en-US" dirty="0">
                <a:solidFill>
                  <a:srgbClr val="00B050"/>
                </a:solidFill>
              </a:rPr>
              <a:t>.    183    IN    CNAME    presscache.ccs.neu.edu.</a:t>
            </a: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</a:rPr>
              <a:t>presscache.ccs.neu.edu.    183    IN    A    52.70.229.197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 dirty="0"/>
              <a:t>;; Query time: 58 </a:t>
            </a:r>
            <a:r>
              <a:rPr lang="en-US" dirty="0" err="1"/>
              <a:t>msec</a:t>
            </a:r>
          </a:p>
          <a:p>
            <a:pPr>
              <a:buNone/>
            </a:pPr>
            <a:r>
              <a:rPr lang="en-US" dirty="0"/>
              <a:t>;; SERVER: 155.33.33.75#53(155.33.33.75)</a:t>
            </a:r>
          </a:p>
          <a:p>
            <a:pPr>
              <a:buNone/>
            </a:pPr>
            <a:r>
              <a:rPr lang="en-US" dirty="0"/>
              <a:t>;; WHEN: Tue Feb 19 11:05:55 EST 2019</a:t>
            </a:r>
          </a:p>
          <a:p>
            <a:pPr marL="0" indent="0">
              <a:buNone/>
            </a:pPr>
            <a:r>
              <a:rPr lang="en-US" dirty="0"/>
              <a:t>;; MSG SIZE  rcvd: 85</a:t>
            </a:r>
          </a:p>
        </p:txBody>
      </p:sp>
    </p:spTree>
    <p:extLst>
      <p:ext uri="{BB962C8B-B14F-4D97-AF65-F5344CB8AC3E}">
        <p14:creationId xmlns:p14="http://schemas.microsoft.com/office/powerpoint/2010/main" val="2171274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Administration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69916" y="3205806"/>
            <a:ext cx="6505636" cy="3587411"/>
          </a:xfrm>
        </p:spPr>
        <p:txBody>
          <a:bodyPr vert="horz" anchor="t">
            <a:normAutofit lnSpcReduction="10000"/>
          </a:bodyPr>
          <a:lstStyle/>
          <a:p>
            <a:r>
              <a:rPr lang="en-US" dirty="0"/>
              <a:t>Tree is divided into zones</a:t>
            </a:r>
          </a:p>
          <a:p>
            <a:pPr lvl="1"/>
            <a:r>
              <a:rPr lang="en-US" dirty="0"/>
              <a:t>Each zone has an administrator</a:t>
            </a:r>
          </a:p>
          <a:p>
            <a:pPr lvl="1"/>
            <a:r>
              <a:rPr lang="en-US" dirty="0"/>
              <a:t>Responsible, i.e., runs a DNS server</a:t>
            </a:r>
            <a:br>
              <a:rPr lang="en-US" dirty="0"/>
            </a:br>
            <a:r>
              <a:rPr lang="en-US" dirty="0"/>
              <a:t>for that part of the hierarchy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Khoury controls *.</a:t>
            </a:r>
            <a:r>
              <a:rPr lang="en-US" dirty="0" err="1"/>
              <a:t>ccs.neu.edu</a:t>
            </a:r>
            <a:r>
              <a:rPr lang="en-US" dirty="0"/>
              <a:t>, *.</a:t>
            </a:r>
            <a:r>
              <a:rPr lang="en-US" dirty="0" err="1"/>
              <a:t>khoury.northeastern.edu</a:t>
            </a:r>
            <a:endParaRPr lang="en-US" dirty="0"/>
          </a:p>
          <a:p>
            <a:pPr lvl="1"/>
            <a:r>
              <a:rPr lang="en-US" dirty="0"/>
              <a:t>NEU controls *.</a:t>
            </a:r>
            <a:r>
              <a:rPr lang="en-US" dirty="0" err="1"/>
              <a:t>neu.edu</a:t>
            </a:r>
            <a:r>
              <a:rPr lang="en-US" dirty="0"/>
              <a:t>, *.</a:t>
            </a:r>
            <a:r>
              <a:rPr lang="en-US" dirty="0" err="1"/>
              <a:t>northeastern.edu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7867" y="1567933"/>
            <a:ext cx="720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3808" y="2606551"/>
            <a:ext cx="64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edu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02216" y="2606551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7951" y="2606551"/>
            <a:ext cx="64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gov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988726" y="2606551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6909" y="2606551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0571" y="2606551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25581" y="2606551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uk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904835" y="260655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646231" y="2606551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etc.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19299" y="3586263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neu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76891" y="3586262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mit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642790" y="4707495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ccs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21820" y="597024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www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59186" y="5970246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login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94921" y="5970246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mail</a:t>
            </a:r>
          </a:p>
        </p:txBody>
      </p:sp>
      <p:cxnSp>
        <p:nvCxnSpPr>
          <p:cNvPr id="24" name="Straight Connector 23"/>
          <p:cNvCxnSpPr>
            <a:stCxn id="5" idx="2"/>
            <a:endCxn id="6" idx="0"/>
          </p:cNvCxnSpPr>
          <p:nvPr/>
        </p:nvCxnSpPr>
        <p:spPr>
          <a:xfrm flipH="1">
            <a:off x="3055370" y="2029598"/>
            <a:ext cx="2792756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2"/>
            <a:endCxn id="7" idx="0"/>
          </p:cNvCxnSpPr>
          <p:nvPr/>
        </p:nvCxnSpPr>
        <p:spPr>
          <a:xfrm flipH="1">
            <a:off x="4133396" y="2029598"/>
            <a:ext cx="1714730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2"/>
            <a:endCxn id="8" idx="0"/>
          </p:cNvCxnSpPr>
          <p:nvPr/>
        </p:nvCxnSpPr>
        <p:spPr>
          <a:xfrm flipH="1">
            <a:off x="5259514" y="2029598"/>
            <a:ext cx="588613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2"/>
            <a:endCxn id="9" idx="0"/>
          </p:cNvCxnSpPr>
          <p:nvPr/>
        </p:nvCxnSpPr>
        <p:spPr>
          <a:xfrm>
            <a:off x="5848127" y="2029598"/>
            <a:ext cx="402851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2"/>
            <a:endCxn id="10" idx="0"/>
          </p:cNvCxnSpPr>
          <p:nvPr/>
        </p:nvCxnSpPr>
        <p:spPr>
          <a:xfrm>
            <a:off x="5848127" y="2029598"/>
            <a:ext cx="1403933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2"/>
            <a:endCxn id="11" idx="0"/>
          </p:cNvCxnSpPr>
          <p:nvPr/>
        </p:nvCxnSpPr>
        <p:spPr>
          <a:xfrm flipH="1">
            <a:off x="2098852" y="2029598"/>
            <a:ext cx="3749274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2"/>
            <a:endCxn id="12" idx="0"/>
          </p:cNvCxnSpPr>
          <p:nvPr/>
        </p:nvCxnSpPr>
        <p:spPr>
          <a:xfrm>
            <a:off x="5848126" y="2029598"/>
            <a:ext cx="2404440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" idx="2"/>
            <a:endCxn id="13" idx="0"/>
          </p:cNvCxnSpPr>
          <p:nvPr/>
        </p:nvCxnSpPr>
        <p:spPr>
          <a:xfrm>
            <a:off x="5848126" y="2029598"/>
            <a:ext cx="3251634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5" idx="2"/>
            <a:endCxn id="14" idx="0"/>
          </p:cNvCxnSpPr>
          <p:nvPr/>
        </p:nvCxnSpPr>
        <p:spPr>
          <a:xfrm>
            <a:off x="5848126" y="2029598"/>
            <a:ext cx="4102034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" idx="2"/>
            <a:endCxn id="15" idx="0"/>
          </p:cNvCxnSpPr>
          <p:nvPr/>
        </p:nvCxnSpPr>
        <p:spPr>
          <a:xfrm flipH="1">
            <a:off x="2123228" y="3068216"/>
            <a:ext cx="932142" cy="5180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" idx="2"/>
            <a:endCxn id="16" idx="0"/>
          </p:cNvCxnSpPr>
          <p:nvPr/>
        </p:nvCxnSpPr>
        <p:spPr>
          <a:xfrm>
            <a:off x="3055371" y="3068215"/>
            <a:ext cx="191787" cy="518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5" idx="2"/>
            <a:endCxn id="17" idx="0"/>
          </p:cNvCxnSpPr>
          <p:nvPr/>
        </p:nvCxnSpPr>
        <p:spPr>
          <a:xfrm flipH="1">
            <a:off x="1905042" y="4047928"/>
            <a:ext cx="218187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7" idx="2"/>
            <a:endCxn id="20" idx="0"/>
          </p:cNvCxnSpPr>
          <p:nvPr/>
        </p:nvCxnSpPr>
        <p:spPr>
          <a:xfrm>
            <a:off x="1905041" y="5169159"/>
            <a:ext cx="116888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2"/>
            <a:endCxn id="21" idx="0"/>
          </p:cNvCxnSpPr>
          <p:nvPr/>
        </p:nvCxnSpPr>
        <p:spPr>
          <a:xfrm>
            <a:off x="1905042" y="5169159"/>
            <a:ext cx="1143033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2"/>
            <a:endCxn id="22" idx="0"/>
          </p:cNvCxnSpPr>
          <p:nvPr/>
        </p:nvCxnSpPr>
        <p:spPr>
          <a:xfrm>
            <a:off x="1905041" y="5169159"/>
            <a:ext cx="2237090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5301343" y="1578819"/>
            <a:ext cx="1230085" cy="450778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1596996" y="4609791"/>
            <a:ext cx="2948450" cy="1910754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1807706" y="3488560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2941336" y="3488560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929114" y="2508848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8739439" y="2507021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6900554" y="2505194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5926723" y="2503367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807707" y="2508848"/>
            <a:ext cx="3822547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 flipH="1">
            <a:off x="7055071" y="1578819"/>
            <a:ext cx="1480586" cy="570006"/>
            <a:chOff x="1219200" y="4876799"/>
            <a:chExt cx="5181605" cy="1384995"/>
          </a:xfrm>
        </p:grpSpPr>
        <p:sp>
          <p:nvSpPr>
            <p:cNvPr id="59" name="Rectangular Callout 58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91902"/>
                <a:gd name="adj2" fmla="val -1067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19203" y="4876799"/>
              <a:ext cx="5181602" cy="1271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ICANN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 flipH="1">
            <a:off x="2521843" y="1606400"/>
            <a:ext cx="1698173" cy="570006"/>
            <a:chOff x="1219200" y="4876799"/>
            <a:chExt cx="5181605" cy="1384995"/>
          </a:xfrm>
        </p:grpSpPr>
        <p:sp>
          <p:nvSpPr>
            <p:cNvPr id="64" name="Rectangular Callout 63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34463"/>
                <a:gd name="adj2" fmla="val 12492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219203" y="4876799"/>
              <a:ext cx="5181602" cy="1271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 err="1">
                  <a:solidFill>
                    <a:sysClr val="window" lastClr="FFFFFF"/>
                  </a:solidFill>
                </a:rPr>
                <a:t>Verisign</a:t>
              </a:r>
              <a:endParaRPr lang="en-US" sz="2800" kern="0" dirty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 flipH="1">
            <a:off x="192079" y="2743291"/>
            <a:ext cx="2121138" cy="845253"/>
            <a:chOff x="1219200" y="4876799"/>
            <a:chExt cx="5181605" cy="2318280"/>
          </a:xfrm>
        </p:grpSpPr>
        <p:sp>
          <p:nvSpPr>
            <p:cNvPr id="60" name="Rectangular Callout 59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34463"/>
                <a:gd name="adj2" fmla="val 12492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219203" y="4876799"/>
              <a:ext cx="5181602" cy="2318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Northeastern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BC31B3C-7145-CF30-1770-12CF6B7108B4}"/>
              </a:ext>
            </a:extLst>
          </p:cNvPr>
          <p:cNvGrpSpPr/>
          <p:nvPr/>
        </p:nvGrpSpPr>
        <p:grpSpPr>
          <a:xfrm flipH="1">
            <a:off x="567501" y="4166927"/>
            <a:ext cx="1285971" cy="523220"/>
            <a:chOff x="1219200" y="4876799"/>
            <a:chExt cx="5181608" cy="1435038"/>
          </a:xfrm>
        </p:grpSpPr>
        <p:sp>
          <p:nvSpPr>
            <p:cNvPr id="19" name="Rectangular Callout 18">
              <a:extLst>
                <a:ext uri="{FF2B5EF4-FFF2-40B4-BE49-F238E27FC236}">
                  <a16:creationId xmlns:a16="http://schemas.microsoft.com/office/drawing/2014/main" id="{6E1FC25D-D7AA-7B7C-A3C6-ED8C0D35C15F}"/>
                </a:ext>
              </a:extLst>
            </p:cNvPr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34463"/>
                <a:gd name="adj2" fmla="val 12492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100C411-E559-28A3-47B7-0863C25C617A}"/>
                </a:ext>
              </a:extLst>
            </p:cNvPr>
            <p:cNvSpPr txBox="1"/>
            <p:nvPr/>
          </p:nvSpPr>
          <p:spPr>
            <a:xfrm>
              <a:off x="1219205" y="4876799"/>
              <a:ext cx="5181603" cy="1435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Khoury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714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Server Hierarchy and Responsibilities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Functions of each DNS server:</a:t>
            </a:r>
          </a:p>
          <a:p>
            <a:pPr lvl="1"/>
            <a:r>
              <a:rPr lang="en-US" dirty="0"/>
              <a:t>Authority over a portion of the hierarchy</a:t>
            </a:r>
          </a:p>
          <a:p>
            <a:pPr lvl="2"/>
            <a:r>
              <a:rPr lang="en-US" dirty="0"/>
              <a:t>No need to store all DNS names</a:t>
            </a:r>
          </a:p>
          <a:p>
            <a:pPr lvl="1"/>
            <a:r>
              <a:rPr lang="en-US" dirty="0"/>
              <a:t>Store all the records for hosts/domains in its zone</a:t>
            </a:r>
          </a:p>
          <a:p>
            <a:pPr lvl="2"/>
            <a:r>
              <a:rPr lang="en-US" dirty="0"/>
              <a:t>May be replicated for robustness</a:t>
            </a:r>
          </a:p>
          <a:p>
            <a:pPr lvl="1"/>
            <a:r>
              <a:rPr lang="en-US" dirty="0"/>
              <a:t>Know the </a:t>
            </a:r>
            <a:r>
              <a:rPr lang="en-US" b="1" dirty="0"/>
              <a:t>addresses</a:t>
            </a:r>
            <a:r>
              <a:rPr lang="en-US" dirty="0"/>
              <a:t> of the root servers</a:t>
            </a:r>
          </a:p>
          <a:p>
            <a:pPr lvl="2"/>
            <a:r>
              <a:rPr lang="en-US" dirty="0"/>
              <a:t>Resolve queries for unknown names</a:t>
            </a:r>
          </a:p>
          <a:p>
            <a:r>
              <a:rPr lang="en-US" dirty="0"/>
              <a:t>Root servers know about all TLDs</a:t>
            </a:r>
          </a:p>
          <a:p>
            <a:pPr lvl="1"/>
            <a:r>
              <a:rPr lang="en-US" dirty="0"/>
              <a:t>The buck stops at the root servers</a:t>
            </a:r>
          </a:p>
        </p:txBody>
      </p:sp>
    </p:spTree>
    <p:extLst>
      <p:ext uri="{BB962C8B-B14F-4D97-AF65-F5344CB8AC3E}">
        <p14:creationId xmlns:p14="http://schemas.microsoft.com/office/powerpoint/2010/main" val="136677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Name Servers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Responsible for the Root Zone File</a:t>
            </a:r>
          </a:p>
          <a:p>
            <a:pPr lvl="1"/>
            <a:r>
              <a:rPr lang="en-US" sz="2400" dirty="0"/>
              <a:t>Lists the TLDs and who controls them</a:t>
            </a:r>
          </a:p>
          <a:p>
            <a:pPr lvl="1"/>
            <a:r>
              <a:rPr lang="en-US" sz="2400" dirty="0"/>
              <a:t>~2MB in size</a:t>
            </a:r>
          </a:p>
          <a:p>
            <a:pPr lvl="1"/>
            <a:endParaRPr lang="en-US" sz="1900" dirty="0"/>
          </a:p>
          <a:p>
            <a:pPr marL="45720" indent="0">
              <a:buNone/>
            </a:pPr>
            <a:r>
              <a:rPr lang="en-US" sz="1800" dirty="0"/>
              <a:t>com.			172800	IN	NS	a.gtld-servers.net.</a:t>
            </a:r>
          </a:p>
          <a:p>
            <a:pPr marL="45720" indent="0">
              <a:buNone/>
            </a:pPr>
            <a:r>
              <a:rPr lang="en-US" sz="1800" dirty="0"/>
              <a:t>com.			172800	IN	NS	b.gtld-servers.net.</a:t>
            </a:r>
          </a:p>
          <a:p>
            <a:pPr marL="45720" indent="0">
              <a:buNone/>
            </a:pPr>
            <a:r>
              <a:rPr lang="en-US" sz="1800" dirty="0"/>
              <a:t>com.			172800	IN	NS	c.gtld-servers.net.</a:t>
            </a:r>
          </a:p>
          <a:p>
            <a:pPr marL="45720" indent="0">
              <a:buNone/>
            </a:pPr>
            <a:endParaRPr lang="en-US" sz="1700" dirty="0"/>
          </a:p>
          <a:p>
            <a:r>
              <a:rPr lang="en-US" sz="2800" dirty="0"/>
              <a:t>Administered by ICANN</a:t>
            </a:r>
          </a:p>
          <a:p>
            <a:pPr lvl="1"/>
            <a:r>
              <a:rPr lang="en-US" sz="2400" dirty="0"/>
              <a:t>13 root servers, labeled A</a:t>
            </a:r>
            <a:r>
              <a:rPr lang="en-US" sz="2400" dirty="0">
                <a:sym typeface="Wingdings" pitchFamily="2" charset="2"/>
              </a:rPr>
              <a:t>M</a:t>
            </a:r>
          </a:p>
          <a:p>
            <a:pPr lvl="1"/>
            <a:r>
              <a:rPr lang="en-US" sz="2400" dirty="0"/>
              <a:t>6 are </a:t>
            </a:r>
            <a:r>
              <a:rPr lang="en-US" sz="2400" dirty="0" err="1"/>
              <a:t>anycasted</a:t>
            </a:r>
            <a:r>
              <a:rPr lang="en-US" sz="2400" dirty="0"/>
              <a:t>, i.e. they are globally replicated</a:t>
            </a:r>
          </a:p>
          <a:p>
            <a:r>
              <a:rPr lang="en-US" sz="2800" dirty="0"/>
              <a:t>Contacted when names cannot be resolved</a:t>
            </a:r>
          </a:p>
          <a:p>
            <a:pPr lvl="1"/>
            <a:r>
              <a:rPr lang="en-US" sz="2400" dirty="0"/>
              <a:t>In practice, most systems cache this information</a:t>
            </a:r>
          </a:p>
          <a:p>
            <a:pPr marL="4572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4349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(Old) Map of the Roots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050" name="Picture 2" descr="D:\Classes\CS 4700\assets\Root-cur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65347"/>
            <a:ext cx="9144000" cy="391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742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F367D-815F-4018-8FDA-8752347B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(New) Map of the Roots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FEF522-4DB4-4FFB-9AF3-358650F7F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2CB06F-5322-4EB7-BBE3-8032774D8FD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56" y="1788301"/>
            <a:ext cx="10158487" cy="4729197"/>
          </a:xfrm>
        </p:spPr>
      </p:pic>
    </p:spTree>
    <p:extLst>
      <p:ext uri="{BB962C8B-B14F-4D97-AF65-F5344CB8AC3E}">
        <p14:creationId xmlns:p14="http://schemas.microsoft.com/office/powerpoint/2010/main" val="1449741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3DB3D-6B85-4A73-A6AD-ED423CD78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$ dig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EE64E-B80D-49A3-86E7-7CD9DF9694A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5264727"/>
          </a:xfrm>
        </p:spPr>
        <p:txBody>
          <a:bodyPr vert="horz" anchor="t">
            <a:normAutofit/>
          </a:bodyPr>
          <a:lstStyle/>
          <a:p>
            <a:pPr>
              <a:buNone/>
            </a:pPr>
            <a:r>
              <a:rPr lang="en-US" sz="1400" dirty="0"/>
              <a:t>; &lt;&lt;&gt;&gt; </a:t>
            </a:r>
            <a:r>
              <a:rPr lang="en-US" sz="1400" dirty="0" err="1"/>
              <a:t>DiG</a:t>
            </a:r>
            <a:r>
              <a:rPr lang="en-US" sz="1400" dirty="0"/>
              <a:t> 9.10.6 &lt;&lt;&gt;&gt;</a:t>
            </a:r>
          </a:p>
          <a:p>
            <a:pPr>
              <a:buNone/>
            </a:pPr>
            <a:r>
              <a:rPr lang="en-US" sz="1400" dirty="0"/>
              <a:t>;; global options: +</a:t>
            </a:r>
            <a:r>
              <a:rPr lang="en-US" sz="1400" dirty="0" err="1"/>
              <a:t>cmd</a:t>
            </a:r>
            <a:endParaRPr lang="en-US" sz="1400" dirty="0"/>
          </a:p>
          <a:p>
            <a:pPr>
              <a:buNone/>
            </a:pPr>
            <a:r>
              <a:rPr lang="en-US" sz="1400" dirty="0"/>
              <a:t>;; Got answer:</a:t>
            </a:r>
          </a:p>
          <a:p>
            <a:pPr>
              <a:buNone/>
            </a:pPr>
            <a:r>
              <a:rPr lang="en-US" sz="1400" dirty="0"/>
              <a:t>;; -&gt;&gt;HEADER&lt;&lt;- opcode: QUERY, status: NOERROR, id: 57991</a:t>
            </a:r>
          </a:p>
          <a:p>
            <a:pPr>
              <a:buNone/>
            </a:pPr>
            <a:r>
              <a:rPr lang="en-US" sz="1400" dirty="0"/>
              <a:t>;; flags: </a:t>
            </a:r>
            <a:r>
              <a:rPr lang="en-US" sz="1400" dirty="0" err="1"/>
              <a:t>qr</a:t>
            </a:r>
            <a:r>
              <a:rPr lang="en-US" sz="1400" dirty="0"/>
              <a:t> </a:t>
            </a:r>
            <a:r>
              <a:rPr lang="en-US" sz="1400" dirty="0" err="1"/>
              <a:t>rd</a:t>
            </a:r>
            <a:r>
              <a:rPr lang="en-US" sz="1400" dirty="0"/>
              <a:t> ra; </a:t>
            </a:r>
            <a:r>
              <a:rPr lang="en-US" sz="1400" dirty="0">
                <a:solidFill>
                  <a:srgbClr val="0070C0"/>
                </a:solidFill>
              </a:rPr>
              <a:t>QUERY: 1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00B050"/>
                </a:solidFill>
              </a:rPr>
              <a:t>ANSWER: 13,</a:t>
            </a:r>
            <a:r>
              <a:rPr lang="en-US" sz="1400" dirty="0"/>
              <a:t> AUTHORITY: 0, ADDITIONAL: 1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;; OPT PSEUDOSECTION:</a:t>
            </a:r>
          </a:p>
          <a:p>
            <a:pPr>
              <a:buNone/>
            </a:pPr>
            <a:r>
              <a:rPr lang="en-US" sz="1400" dirty="0"/>
              <a:t>; EDNS: version: 0, flags:; </a:t>
            </a:r>
            <a:r>
              <a:rPr lang="en-US" sz="1400" dirty="0" err="1"/>
              <a:t>udp</a:t>
            </a:r>
            <a:r>
              <a:rPr lang="en-US" sz="1400" dirty="0"/>
              <a:t>: 4096</a:t>
            </a:r>
          </a:p>
          <a:p>
            <a:pPr>
              <a:buNone/>
            </a:pPr>
            <a:r>
              <a:rPr lang="en-US" sz="1400" dirty="0">
                <a:solidFill>
                  <a:srgbClr val="0070C0"/>
                </a:solidFill>
              </a:rPr>
              <a:t>;; QUESTION SECTION:</a:t>
            </a:r>
          </a:p>
          <a:p>
            <a:pPr>
              <a:buNone/>
            </a:pPr>
            <a:r>
              <a:rPr lang="en-US" sz="1400" dirty="0">
                <a:solidFill>
                  <a:srgbClr val="0070C0"/>
                </a:solidFill>
              </a:rPr>
              <a:t>;.                IN    NS</a:t>
            </a:r>
          </a:p>
          <a:p>
            <a:pPr>
              <a:buNone/>
            </a:pPr>
            <a:endParaRPr lang="en-US" sz="1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A7B4FA-0161-4FA9-9288-AA031DBA3D4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5223163"/>
          </a:xfrm>
        </p:spPr>
        <p:txBody>
          <a:bodyPr vert="horz" anchor="t">
            <a:noAutofit/>
          </a:bodyPr>
          <a:lstStyle/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 ;; ANSWER SECTION: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k.root-servers.net.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a.root-servers.net.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f.root-servers.net.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l.root-servers.net.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g.root-servers.net.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j.root-servers.net.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b.root-servers.net.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e.root-servers.net.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h.root-servers.net.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m.root-servers.net.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d.root-servers.net.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c.root-servers.net.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i.root-servers.net.</a:t>
            </a:r>
            <a:endParaRPr lang="en-US" sz="1400" dirty="0"/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...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C5C8DE-E607-440A-BD45-31B7697D70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67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Nameserver and Authorities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11448" y="3790121"/>
            <a:ext cx="4556407" cy="29835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Local </a:t>
            </a:r>
            <a:r>
              <a:rPr lang="en-US" dirty="0" err="1">
                <a:solidFill>
                  <a:schemeClr val="accent1"/>
                </a:solidFill>
              </a:rPr>
              <a:t>nameserver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handles queries on behalf of clients</a:t>
            </a:r>
          </a:p>
          <a:p>
            <a:r>
              <a:rPr lang="en-US" dirty="0">
                <a:solidFill>
                  <a:schemeClr val="accent1"/>
                </a:solidFill>
              </a:rPr>
              <a:t>Authoritative nameservers  </a:t>
            </a:r>
            <a:r>
              <a:rPr lang="en-US" dirty="0"/>
              <a:t>know the zone mappings for a subset of the hierarchy</a:t>
            </a:r>
          </a:p>
        </p:txBody>
      </p:sp>
      <p:sp>
        <p:nvSpPr>
          <p:cNvPr id="6" name="Up Arrow 5"/>
          <p:cNvSpPr/>
          <p:nvPr/>
        </p:nvSpPr>
        <p:spPr>
          <a:xfrm rot="10800000">
            <a:off x="6475552" y="2800610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985" y="185021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64" y="3564471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861" y="5789651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863" y="514171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862" y="3419975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22211" y="6439879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30885" y="5762205"/>
            <a:ext cx="631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34855" y="4039403"/>
            <a:ext cx="18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50663" y="1454670"/>
            <a:ext cx="1991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3622" y="4217007"/>
            <a:ext cx="2175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9561981" y="2656113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ular Callout 26"/>
          <p:cNvSpPr/>
          <p:nvPr/>
        </p:nvSpPr>
        <p:spPr>
          <a:xfrm flipH="1">
            <a:off x="2789780" y="1869428"/>
            <a:ext cx="3022270" cy="543571"/>
          </a:xfrm>
          <a:prstGeom prst="wedgeRectCallout">
            <a:avLst>
              <a:gd name="adj1" fmla="val -61220"/>
              <a:gd name="adj2" fmla="val -2830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>
                <a:solidFill>
                  <a:sysClr val="window" lastClr="FFFFFF"/>
                </a:solidFill>
              </a:rPr>
              <a:t>Where is www.google.com?</a:t>
            </a:r>
            <a:endParaRPr 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3800061" y="3000612"/>
            <a:ext cx="2238704" cy="570853"/>
          </a:xfrm>
          <a:prstGeom prst="wedgeRectCallout">
            <a:avLst>
              <a:gd name="adj1" fmla="val 68369"/>
              <a:gd name="adj2" fmla="val 64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Local </a:t>
            </a:r>
            <a:r>
              <a:rPr lang="en-US" sz="2000" dirty="0" err="1"/>
              <a:t>nameserver</a:t>
            </a:r>
            <a:endParaRPr lang="en-US" sz="2000" dirty="0"/>
          </a:p>
        </p:txBody>
      </p:sp>
      <p:sp>
        <p:nvSpPr>
          <p:cNvPr id="29" name="Rectangular Callout 28"/>
          <p:cNvSpPr/>
          <p:nvPr/>
        </p:nvSpPr>
        <p:spPr>
          <a:xfrm>
            <a:off x="5036272" y="5916231"/>
            <a:ext cx="2238704" cy="570853"/>
          </a:xfrm>
          <a:prstGeom prst="wedgeRectCallout">
            <a:avLst>
              <a:gd name="adj1" fmla="val 67665"/>
              <a:gd name="adj2" fmla="val -33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Root </a:t>
            </a:r>
            <a:r>
              <a:rPr lang="en-US" sz="2000" dirty="0" err="1"/>
              <a:t>nameserver</a:t>
            </a:r>
            <a:endParaRPr lang="en-US" sz="2000" dirty="0"/>
          </a:p>
        </p:txBody>
      </p:sp>
      <p:sp>
        <p:nvSpPr>
          <p:cNvPr id="30" name="Rectangular Callout 29"/>
          <p:cNvSpPr/>
          <p:nvPr/>
        </p:nvSpPr>
        <p:spPr>
          <a:xfrm>
            <a:off x="10368748" y="5569804"/>
            <a:ext cx="1326977" cy="870075"/>
          </a:xfrm>
          <a:prstGeom prst="wedgeRectCallout">
            <a:avLst>
              <a:gd name="adj1" fmla="val -78073"/>
              <a:gd name="adj2" fmla="val -386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Authority for *.com</a:t>
            </a:r>
          </a:p>
        </p:txBody>
      </p:sp>
      <p:sp>
        <p:nvSpPr>
          <p:cNvPr id="31" name="Rectangular Callout 30"/>
          <p:cNvSpPr/>
          <p:nvPr/>
        </p:nvSpPr>
        <p:spPr>
          <a:xfrm>
            <a:off x="10321451" y="2942894"/>
            <a:ext cx="1632083" cy="1046010"/>
          </a:xfrm>
          <a:prstGeom prst="wedgeRectCallout">
            <a:avLst>
              <a:gd name="adj1" fmla="val -71311"/>
              <a:gd name="adj2" fmla="val 326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Authority for *google.com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250286" y="1578761"/>
            <a:ext cx="1308049" cy="1270928"/>
            <a:chOff x="2030337" y="1544211"/>
            <a:chExt cx="1308049" cy="127092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30337" y="1544211"/>
              <a:ext cx="890107" cy="100620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888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29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Domain Name Resolution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0410370" cy="5105400"/>
          </a:xfrm>
        </p:spPr>
        <p:txBody>
          <a:bodyPr>
            <a:normAutofit/>
          </a:bodyPr>
          <a:lstStyle/>
          <a:p>
            <a:r>
              <a:rPr lang="en-US" dirty="0"/>
              <a:t>Every host knows a local DNS server</a:t>
            </a:r>
          </a:p>
          <a:p>
            <a:pPr lvl="1"/>
            <a:r>
              <a:rPr lang="en-US" dirty="0"/>
              <a:t>Sends all queries to the local DNS server</a:t>
            </a:r>
          </a:p>
          <a:p>
            <a:r>
              <a:rPr lang="en-US" dirty="0"/>
              <a:t>If the local DNS can answer the query, then you’re done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b="1" dirty="0"/>
              <a:t>Local server is </a:t>
            </a:r>
            <a:r>
              <a:rPr lang="en-US" dirty="0"/>
              <a:t>also the </a:t>
            </a:r>
            <a:r>
              <a:rPr lang="en-US" b="1" dirty="0"/>
              <a:t>authoritative </a:t>
            </a:r>
            <a:r>
              <a:rPr lang="en-US" dirty="0"/>
              <a:t>server for that name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b="1" dirty="0"/>
              <a:t>Local server has cached </a:t>
            </a:r>
            <a:r>
              <a:rPr lang="en-US" dirty="0"/>
              <a:t>the record for that name</a:t>
            </a:r>
          </a:p>
          <a:p>
            <a:r>
              <a:rPr lang="en-US" dirty="0"/>
              <a:t>Otherwise, go down the hierarchy and search for the authoritative name server</a:t>
            </a:r>
          </a:p>
          <a:p>
            <a:pPr lvl="1"/>
            <a:r>
              <a:rPr lang="en-US" b="1" dirty="0"/>
              <a:t>Every local DNS server knows the addresses of the root servers</a:t>
            </a:r>
          </a:p>
          <a:p>
            <a:pPr lvl="1"/>
            <a:r>
              <a:rPr lang="en-US" dirty="0"/>
              <a:t>Use cache to skip steps, if possible</a:t>
            </a:r>
          </a:p>
          <a:p>
            <a:pPr lvl="2"/>
            <a:r>
              <a:rPr lang="en-US" dirty="0"/>
              <a:t>e.g. skip the root and go directly to .</a:t>
            </a:r>
            <a:r>
              <a:rPr lang="en-US" dirty="0" err="1"/>
              <a:t>edu</a:t>
            </a:r>
            <a:r>
              <a:rPr lang="en-US" dirty="0"/>
              <a:t> if the root zone file is cached </a:t>
            </a:r>
          </a:p>
        </p:txBody>
      </p:sp>
    </p:spTree>
    <p:extLst>
      <p:ext uri="{BB962C8B-B14F-4D97-AF65-F5344CB8AC3E}">
        <p14:creationId xmlns:p14="http://schemas.microsoft.com/office/powerpoint/2010/main" val="174486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20684-B799-4F76-95FE-9E5BA6E6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Names, Identifiers, Monikers, Nicknames, Aliases, ...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089EFA-CA7F-401B-8C37-B02D868B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1431B-5D2F-4C45-9D0A-6E5EFE3C0FB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lnSpcReduction="10000"/>
          </a:bodyPr>
          <a:lstStyle/>
          <a:p>
            <a:r>
              <a:rPr lang="en-US" dirty="0"/>
              <a:t>People have multiple identifiers</a:t>
            </a:r>
          </a:p>
          <a:p>
            <a:pPr lvl="1"/>
            <a:r>
              <a:rPr lang="en-US" dirty="0"/>
              <a:t>SSNs, Name/nickname, passport #, driver’s license #, phone #, …</a:t>
            </a:r>
          </a:p>
          <a:p>
            <a:pPr lvl="1"/>
            <a:r>
              <a:rPr lang="en-US" dirty="0"/>
              <a:t>directories, phone books, registries</a:t>
            </a:r>
          </a:p>
          <a:p>
            <a:r>
              <a:rPr lang="en-US" dirty="0"/>
              <a:t>Internet hosts have multiple identifiers too </a:t>
            </a:r>
          </a:p>
          <a:p>
            <a:pPr lvl="1"/>
            <a:r>
              <a:rPr lang="en-US" dirty="0"/>
              <a:t>IPv4/IPv6 addresses (10.107.98.101, fe80::ba:1373:76bd:18e1)</a:t>
            </a:r>
          </a:p>
          <a:p>
            <a:pPr lvl="2"/>
            <a:r>
              <a:rPr lang="en-US" dirty="0"/>
              <a:t>Used to address packets</a:t>
            </a:r>
          </a:p>
          <a:p>
            <a:pPr lvl="2"/>
            <a:r>
              <a:rPr lang="en-US" dirty="0"/>
              <a:t>Processed by routers</a:t>
            </a:r>
          </a:p>
          <a:p>
            <a:pPr lvl="1"/>
            <a:r>
              <a:rPr lang="en-US" dirty="0"/>
              <a:t>“Name”, </a:t>
            </a:r>
            <a:r>
              <a:rPr lang="en-US" dirty="0">
                <a:hlinkClick r:id="rId2"/>
              </a:rPr>
              <a:t>www.khoury.northeastern.edu</a:t>
            </a:r>
            <a:endParaRPr lang="en-US" dirty="0"/>
          </a:p>
          <a:p>
            <a:pPr lvl="2"/>
            <a:r>
              <a:rPr lang="en-US" dirty="0"/>
              <a:t>Used by humans (who are really bad remembering strings of numbers)</a:t>
            </a:r>
          </a:p>
          <a:p>
            <a:pPr lvl="2"/>
            <a:r>
              <a:rPr lang="en-US" dirty="0"/>
              <a:t>Aliases may point to same host</a:t>
            </a:r>
          </a:p>
          <a:p>
            <a:pPr lvl="1"/>
            <a:r>
              <a:rPr lang="en-US" dirty="0"/>
              <a:t>How to map between Names and IP addresses?  Why is this needed?  Remember </a:t>
            </a:r>
            <a:r>
              <a:rPr lang="en-US" dirty="0" err="1"/>
              <a:t>arp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614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Packet Format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67164" y="2704018"/>
          <a:ext cx="6636512" cy="1930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22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TxID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Flags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Question 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Answer Count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Authority 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Additional Record Count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6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Question and answer data (Resource Records, variable length)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01139" y="228297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6831" y="228297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50269" y="228297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32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774251" y="1114528"/>
            <a:ext cx="3413536" cy="1051434"/>
          </a:xfrm>
          <a:prstGeom prst="wedgeRectCallout">
            <a:avLst>
              <a:gd name="adj1" fmla="val 39037"/>
              <a:gd name="adj2" fmla="val 109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ID number used to match requests and responses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5710698" y="773436"/>
            <a:ext cx="5977479" cy="1246942"/>
          </a:xfrm>
          <a:prstGeom prst="wedgeRectCallout">
            <a:avLst>
              <a:gd name="adj1" fmla="val -20782"/>
              <a:gd name="adj2" fmla="val 99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Query/response?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Authoritative/non-authoritative response?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Success/failure?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621970" y="5044338"/>
            <a:ext cx="8991600" cy="1661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en-US" sz="2900" dirty="0"/>
          </a:p>
        </p:txBody>
      </p:sp>
      <p:sp>
        <p:nvSpPr>
          <p:cNvPr id="12" name="Rectangle 11"/>
          <p:cNvSpPr/>
          <p:nvPr/>
        </p:nvSpPr>
        <p:spPr>
          <a:xfrm>
            <a:off x="2455068" y="3076978"/>
            <a:ext cx="6643026" cy="81751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9475304" y="2934179"/>
            <a:ext cx="2637670" cy="1889354"/>
          </a:xfrm>
          <a:prstGeom prst="wedgeRectCallout">
            <a:avLst>
              <a:gd name="adj1" fmla="val -72542"/>
              <a:gd name="adj2" fmla="val -28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many records are there of each type in the response payload?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2301139" y="4823534"/>
            <a:ext cx="8334204" cy="188206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DNS is a UDP-based protocol on port 53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No TCP means no connections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err="1"/>
              <a:t>TxIDs</a:t>
            </a:r>
            <a:r>
              <a:rPr lang="en-US" sz="2400" dirty="0"/>
              <a:t> are needed to correlate requests and responses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Serves as authentication for responses</a:t>
            </a:r>
          </a:p>
        </p:txBody>
      </p:sp>
    </p:spTree>
    <p:extLst>
      <p:ext uri="{BB962C8B-B14F-4D97-AF65-F5344CB8AC3E}">
        <p14:creationId xmlns:p14="http://schemas.microsoft.com/office/powerpoint/2010/main" val="226247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Glue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024"/>
            <a:ext cx="10515600" cy="1141452"/>
          </a:xfrm>
        </p:spPr>
        <p:txBody>
          <a:bodyPr/>
          <a:lstStyle/>
          <a:p>
            <a:r>
              <a:rPr lang="en-US" dirty="0"/>
              <a:t>DNS responses may contain more than a single answer</a:t>
            </a:r>
          </a:p>
          <a:p>
            <a:r>
              <a:rPr lang="en-US" dirty="0"/>
              <a:t>Example: resolving cyclic dependency</a:t>
            </a:r>
          </a:p>
        </p:txBody>
      </p:sp>
      <p:pic>
        <p:nvPicPr>
          <p:cNvPr id="4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67" y="347953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91025" y="4132072"/>
            <a:ext cx="2175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42150" y="2793857"/>
            <a:ext cx="3348875" cy="1738325"/>
          </a:xfrm>
          <a:prstGeom prst="wedgeRectCallout">
            <a:avLst>
              <a:gd name="adj1" fmla="val 73015"/>
              <a:gd name="adj2" fmla="val 64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832336"/>
              </p:ext>
            </p:extLst>
          </p:nvPr>
        </p:nvGraphicFramePr>
        <p:xfrm>
          <a:off x="397423" y="2932293"/>
          <a:ext cx="3099753" cy="1478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691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5678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.com?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056" y="3481844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92406" y="4132072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7919200" y="2504946"/>
            <a:ext cx="4249291" cy="2451367"/>
          </a:xfrm>
          <a:prstGeom prst="wedgeRectCallout">
            <a:avLst>
              <a:gd name="adj1" fmla="val -64198"/>
              <a:gd name="adj2" fmla="val 6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820146"/>
              </p:ext>
            </p:extLst>
          </p:nvPr>
        </p:nvGraphicFramePr>
        <p:xfrm>
          <a:off x="8024142" y="2639694"/>
          <a:ext cx="3981717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19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5678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.com?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NS a.gtld-server.com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 A a.gtld-server.com 12.56.10.1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5064732"/>
            <a:ext cx="10515600" cy="1141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/>
              <a:t>Known as </a:t>
            </a:r>
            <a:r>
              <a:rPr lang="en-US" sz="2900" dirty="0">
                <a:solidFill>
                  <a:schemeClr val="accent1"/>
                </a:solidFill>
              </a:rPr>
              <a:t>glue records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/>
              <a:t>Additional responses can contain any type of record (i.e. A, NS, etc.)</a:t>
            </a:r>
          </a:p>
        </p:txBody>
      </p:sp>
      <p:sp>
        <p:nvSpPr>
          <p:cNvPr id="13" name="Up Arrow 12"/>
          <p:cNvSpPr/>
          <p:nvPr/>
        </p:nvSpPr>
        <p:spPr>
          <a:xfrm rot="5400000">
            <a:off x="5615815" y="3340812"/>
            <a:ext cx="540731" cy="104178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03980" y="4474057"/>
            <a:ext cx="3615210" cy="3875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1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8E70C-E75F-4125-B615-61A16663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$ dig (from a different DNS server)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BE71F-C0E1-4DEA-8D6E-1459AF49737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5264727"/>
          </a:xfrm>
        </p:spPr>
        <p:txBody>
          <a:bodyPr vert="horz" anchor="t">
            <a:normAutofit fontScale="32500" lnSpcReduction="20000"/>
          </a:bodyPr>
          <a:lstStyle/>
          <a:p>
            <a:pPr>
              <a:buNone/>
            </a:pPr>
            <a:r>
              <a:rPr lang="en-US" dirty="0"/>
              <a:t>$ dig 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dirty="0"/>
              <a:t>; &lt;&lt;&gt;&gt; </a:t>
            </a:r>
            <a:r>
              <a:rPr lang="en-US" dirty="0" err="1"/>
              <a:t>DiG</a:t>
            </a:r>
            <a:r>
              <a:rPr lang="en-US" dirty="0"/>
              <a:t> 9.10.6 &lt;&lt;&gt;&gt;</a:t>
            </a:r>
          </a:p>
          <a:p>
            <a:pPr>
              <a:buNone/>
            </a:pPr>
            <a:r>
              <a:rPr lang="en-US" dirty="0"/>
              <a:t>;; global options: +</a:t>
            </a:r>
            <a:r>
              <a:rPr lang="en-US" dirty="0" err="1"/>
              <a:t>cmd</a:t>
            </a:r>
          </a:p>
          <a:p>
            <a:pPr>
              <a:buNone/>
            </a:pPr>
            <a:r>
              <a:rPr lang="en-US" dirty="0"/>
              <a:t>;; Got answer:</a:t>
            </a:r>
          </a:p>
          <a:p>
            <a:pPr>
              <a:buNone/>
            </a:pPr>
            <a:r>
              <a:rPr lang="en-US" dirty="0"/>
              <a:t>;; -&gt;&gt;HEADER&lt;&lt;- opcode: QUERY, status: NOERROR, id: 7982</a:t>
            </a:r>
          </a:p>
          <a:p>
            <a:pPr>
              <a:buNone/>
            </a:pPr>
            <a:r>
              <a:rPr lang="en-US" dirty="0"/>
              <a:t>;; flags: </a:t>
            </a:r>
            <a:r>
              <a:rPr lang="en-US" dirty="0" err="1"/>
              <a:t>qr</a:t>
            </a:r>
            <a:r>
              <a:rPr lang="en-US" dirty="0"/>
              <a:t> </a:t>
            </a:r>
            <a:r>
              <a:rPr lang="en-US" dirty="0" err="1"/>
              <a:t>rd</a:t>
            </a:r>
            <a:r>
              <a:rPr lang="en-US" dirty="0"/>
              <a:t> ra ad; QUERY: 1, ANSWER: 13, AUTHORITY: 0, A</a:t>
            </a:r>
            <a:r>
              <a:rPr lang="en-US" dirty="0">
                <a:solidFill>
                  <a:srgbClr val="7030A0"/>
                </a:solidFill>
              </a:rPr>
              <a:t>DDITIONAL: 2</a:t>
            </a:r>
            <a:r>
              <a:rPr lang="en-US" dirty="0"/>
              <a:t>5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dirty="0"/>
              <a:t>;; OPT PSEUDOSECTION:</a:t>
            </a:r>
          </a:p>
          <a:p>
            <a:pPr>
              <a:buNone/>
            </a:pPr>
            <a:r>
              <a:rPr lang="en-US" dirty="0"/>
              <a:t>; EDNS: version: 0, flags:; </a:t>
            </a:r>
            <a:r>
              <a:rPr lang="en-US" dirty="0" err="1"/>
              <a:t>udp</a:t>
            </a:r>
            <a:r>
              <a:rPr lang="en-US" dirty="0"/>
              <a:t>: 512</a:t>
            </a:r>
          </a:p>
          <a:p>
            <a:pPr>
              <a:buNone/>
            </a:pPr>
            <a:r>
              <a:rPr lang="en-US" dirty="0"/>
              <a:t>;; QUESTION SECTION:</a:t>
            </a:r>
          </a:p>
          <a:p>
            <a:pPr>
              <a:buNone/>
            </a:pPr>
            <a:r>
              <a:rPr lang="en-US" dirty="0"/>
              <a:t>;. IN NS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dirty="0"/>
              <a:t>;; ANSWER SECTION:</a:t>
            </a:r>
          </a:p>
          <a:p>
            <a:pPr>
              <a:buNone/>
            </a:pPr>
            <a:r>
              <a:rPr lang="en-US" dirty="0"/>
              <a:t>. 495128 IN NS g.root-servers.net.</a:t>
            </a:r>
          </a:p>
          <a:p>
            <a:pPr>
              <a:buNone/>
            </a:pPr>
            <a:r>
              <a:rPr lang="en-US" dirty="0"/>
              <a:t>. 495128 IN NS h.root-servers.net.</a:t>
            </a:r>
          </a:p>
          <a:p>
            <a:pPr>
              <a:buNone/>
            </a:pPr>
            <a:r>
              <a:rPr lang="en-US" dirty="0"/>
              <a:t>. 495128 IN NS i.root-servers.net.</a:t>
            </a:r>
          </a:p>
          <a:p>
            <a:pPr>
              <a:buNone/>
            </a:pPr>
            <a:r>
              <a:rPr lang="en-US" dirty="0"/>
              <a:t>. 495128 IN NS a.root-servers.net.</a:t>
            </a:r>
          </a:p>
          <a:p>
            <a:pPr>
              <a:buNone/>
            </a:pPr>
            <a:r>
              <a:rPr lang="en-US" dirty="0"/>
              <a:t>. 495128 IN NS j.root-servers.net.</a:t>
            </a:r>
          </a:p>
          <a:p>
            <a:pPr>
              <a:buNone/>
            </a:pPr>
            <a:r>
              <a:rPr lang="en-US" dirty="0"/>
              <a:t>. 495128 IN NS k.root-servers.net.</a:t>
            </a:r>
          </a:p>
          <a:p>
            <a:pPr>
              <a:buNone/>
            </a:pPr>
            <a:r>
              <a:rPr lang="en-US" dirty="0"/>
              <a:t>. 495128 IN NS l.root-servers.net.</a:t>
            </a:r>
          </a:p>
          <a:p>
            <a:pPr>
              <a:buNone/>
            </a:pPr>
            <a:r>
              <a:rPr lang="en-US" dirty="0"/>
              <a:t>. 495128 IN NS m.root-servers.net.</a:t>
            </a:r>
          </a:p>
          <a:p>
            <a:pPr>
              <a:buNone/>
            </a:pPr>
            <a:r>
              <a:rPr lang="en-US" dirty="0"/>
              <a:t>. 495128 IN NS b.root-servers.net.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A8A85-4A11-4276-B06F-79FCF243ED8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5264727"/>
          </a:xfrm>
        </p:spPr>
        <p:txBody>
          <a:bodyPr vert="horz" anchor="t">
            <a:normAutofit fontScale="32500" lnSpcReduction="20000"/>
          </a:bodyPr>
          <a:lstStyle/>
          <a:p>
            <a:pPr>
              <a:buNone/>
            </a:pPr>
            <a:r>
              <a:rPr lang="en-US" dirty="0"/>
              <a:t>. 495128 IN NS c.root-servers.net.</a:t>
            </a:r>
          </a:p>
          <a:p>
            <a:pPr>
              <a:buNone/>
            </a:pPr>
            <a:r>
              <a:rPr lang="en-US" dirty="0"/>
              <a:t>. 495128 IN NS d.root-servers.net.</a:t>
            </a:r>
          </a:p>
          <a:p>
            <a:pPr>
              <a:buNone/>
            </a:pPr>
            <a:r>
              <a:rPr lang="en-US" dirty="0"/>
              <a:t>. 495128 IN NS e.root-servers.net.</a:t>
            </a:r>
          </a:p>
          <a:p>
            <a:pPr>
              <a:buNone/>
            </a:pPr>
            <a:r>
              <a:rPr lang="en-US" dirty="0"/>
              <a:t>. 495128 IN NS f.root-servers.net.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dirty="0"/>
              <a:t>;</a:t>
            </a:r>
            <a:r>
              <a:rPr lang="en-US" dirty="0">
                <a:solidFill>
                  <a:srgbClr val="7030A0"/>
                </a:solidFill>
              </a:rPr>
              <a:t>; ADDITIONAL SECTION: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m.root-servers.net. 581533 IN A 202.12.27.33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m.root-servers.net. 581549 IN AAAA 2001:dc3::35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b.root-servers.net. 581606 IN A 199.9.14.201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b.root-servers.net. 603914 IN AAAA 2001:500:200::b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c.root-servers.net. 581876 IN A 192.33.4.12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c.root-servers.net. 597962 IN AAAA 2001:500:2::c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d.root-servers.net. 582264 IN A 199.7.91.13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e.root-servers.net. 581732 IN A 192.203.230.10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e.root-servers.net. 584857 IN AAAA 2001:500:a8::e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f.root-servers.net. 581589 IN A 192.5.5.241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f.root-servers.net. 584857 IN AAAA 2001:500:2f::f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g.root-servers.net. 583191 IN A 192.112.36.4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g.root-servers.net. 602400 IN AAAA 2001:500:12::d0d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h.root-servers.net. 581545 IN A 198.97.190.53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i.root-servers.net. 583032 IN A 192.36.148.17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i.root-servers.net. 584858 IN AAAA 2001:7fe::53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a.root-servers.net. 581529 IN A 198.41.0.4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a.root-servers.net. 581542 IN AAAA 2001:503:ba3e::2:30</a:t>
            </a:r>
          </a:p>
          <a:p>
            <a:pPr>
              <a:buNone/>
            </a:pPr>
            <a:r>
              <a:rPr lang="en-US" dirty="0"/>
              <a:t>...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BC88-562F-4869-A972-84A1FAB701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fld id="{283B9EA5-CE9A-4950-A80C-5ADF06B45B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63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ular Callout 34"/>
          <p:cNvSpPr/>
          <p:nvPr/>
        </p:nvSpPr>
        <p:spPr>
          <a:xfrm>
            <a:off x="8333567" y="4257107"/>
            <a:ext cx="3800309" cy="2470697"/>
          </a:xfrm>
          <a:prstGeom prst="wedgeRectCallout">
            <a:avLst>
              <a:gd name="adj1" fmla="val -67659"/>
              <a:gd name="adj2" fmla="val -15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ular Callout 35"/>
          <p:cNvSpPr/>
          <p:nvPr/>
        </p:nvSpPr>
        <p:spPr>
          <a:xfrm>
            <a:off x="8241945" y="1704930"/>
            <a:ext cx="3865090" cy="2158560"/>
          </a:xfrm>
          <a:prstGeom prst="wedgeRectCallout">
            <a:avLst>
              <a:gd name="adj1" fmla="val -63429"/>
              <a:gd name="adj2" fmla="val 25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ular Callout 33"/>
          <p:cNvSpPr/>
          <p:nvPr/>
        </p:nvSpPr>
        <p:spPr>
          <a:xfrm>
            <a:off x="84275" y="4304521"/>
            <a:ext cx="4243522" cy="2453564"/>
          </a:xfrm>
          <a:prstGeom prst="wedgeRectCallout">
            <a:avLst>
              <a:gd name="adj1" fmla="val 82308"/>
              <a:gd name="adj2" fmla="val 114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ular Callout 32"/>
          <p:cNvSpPr/>
          <p:nvPr/>
        </p:nvSpPr>
        <p:spPr>
          <a:xfrm>
            <a:off x="418003" y="2161500"/>
            <a:ext cx="3348875" cy="1738325"/>
          </a:xfrm>
          <a:prstGeom prst="wedgeRectCallout">
            <a:avLst>
              <a:gd name="adj1" fmla="val 62889"/>
              <a:gd name="adj2" fmla="val 17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5112"/>
            <a:ext cx="11785600" cy="990600"/>
          </a:xfrm>
        </p:spPr>
        <p:txBody>
          <a:bodyPr/>
          <a:lstStyle/>
          <a:p>
            <a:r>
              <a:rPr lang="en-US" dirty="0"/>
              <a:t>Iterative DNS Query Example</a:t>
            </a:r>
          </a:p>
        </p:txBody>
      </p:sp>
      <p:sp>
        <p:nvSpPr>
          <p:cNvPr id="6" name="Up Arrow 5"/>
          <p:cNvSpPr/>
          <p:nvPr/>
        </p:nvSpPr>
        <p:spPr>
          <a:xfrm rot="10800000">
            <a:off x="4245106" y="2377555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13" y="1571657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18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89" y="551109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1" y="486315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0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9239" y="6161320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69752" y="5483646"/>
            <a:ext cx="1987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a.gtld-server.com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1883" y="3760844"/>
            <a:ext cx="18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7691" y="1176111"/>
            <a:ext cx="1991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3176" y="3793952"/>
            <a:ext cx="2175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279009" y="2377554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p Arrow 17"/>
          <p:cNvSpPr/>
          <p:nvPr/>
        </p:nvSpPr>
        <p:spPr>
          <a:xfrm rot="8796339">
            <a:off x="4603229" y="4139651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7700886">
            <a:off x="5671443" y="3198526"/>
            <a:ext cx="553978" cy="230919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5400000">
            <a:off x="5621959" y="2591500"/>
            <a:ext cx="553978" cy="179353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6200000">
            <a:off x="5602869" y="2588047"/>
            <a:ext cx="553978" cy="180043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18457775">
            <a:off x="5612463" y="3185887"/>
            <a:ext cx="553978" cy="2326468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 rot="19800000">
            <a:off x="4570222" y="4059704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4245106" y="2377556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>
            <a:off x="5086728" y="1669806"/>
            <a:ext cx="1788935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ular Callout 26"/>
          <p:cNvSpPr/>
          <p:nvPr/>
        </p:nvSpPr>
        <p:spPr>
          <a:xfrm flipH="1">
            <a:off x="981011" y="1459171"/>
            <a:ext cx="2827307" cy="543571"/>
          </a:xfrm>
          <a:prstGeom prst="wedgeRectCallout">
            <a:avLst>
              <a:gd name="adj1" fmla="val -61220"/>
              <a:gd name="adj2" fmla="val -2830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>
                <a:solidFill>
                  <a:sysClr val="window" lastClr="FFFFFF"/>
                </a:solidFill>
              </a:rPr>
              <a:t>Where is www.google.com?</a:t>
            </a:r>
            <a:endParaRPr lang="en-US" kern="0" dirty="0">
              <a:solidFill>
                <a:sysClr val="window" lastClr="FFFFFF"/>
              </a:solidFill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564738" y="2301634"/>
          <a:ext cx="3099753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</a:t>
                      </a:r>
                      <a:r>
                        <a:rPr lang="en-US" dirty="0" err="1"/>
                        <a:t>www.google.com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96256" y="4438876"/>
          <a:ext cx="4016290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34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1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</a:t>
                      </a:r>
                      <a:r>
                        <a:rPr lang="en-US" dirty="0" err="1"/>
                        <a:t>www.google.com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NS a.gtld-server.com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 A a.gtld-server.com 12.56.10.1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8445728" y="4398572"/>
          <a:ext cx="3581146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</a:t>
                      </a:r>
                      <a:r>
                        <a:rPr lang="en-US" dirty="0" err="1"/>
                        <a:t>www.google.com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NS ns1.google.com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 A ns1.google.com 8.8.0.1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8403339" y="1849978"/>
          <a:ext cx="3581146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www.google.com?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aseline="0" dirty="0"/>
                        <a:t>A www.google.com 182.0.7.34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" name="Rectangular Callout 38"/>
          <p:cNvSpPr/>
          <p:nvPr/>
        </p:nvSpPr>
        <p:spPr>
          <a:xfrm>
            <a:off x="429662" y="2157319"/>
            <a:ext cx="3348875" cy="1738325"/>
          </a:xfrm>
          <a:prstGeom prst="wedgeRectCallout">
            <a:avLst>
              <a:gd name="adj1" fmla="val 62889"/>
              <a:gd name="adj2" fmla="val 17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76397" y="2297453"/>
          <a:ext cx="3099753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</a:t>
                      </a:r>
                      <a:r>
                        <a:rPr lang="en-US" dirty="0" err="1"/>
                        <a:t>www.google.com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" name="Rectangular Callout 40"/>
          <p:cNvSpPr/>
          <p:nvPr/>
        </p:nvSpPr>
        <p:spPr>
          <a:xfrm>
            <a:off x="430761" y="2141596"/>
            <a:ext cx="3348875" cy="1738325"/>
          </a:xfrm>
          <a:prstGeom prst="wedgeRectCallout">
            <a:avLst>
              <a:gd name="adj1" fmla="val 62889"/>
              <a:gd name="adj2" fmla="val 17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86034" y="2280032"/>
          <a:ext cx="3099753" cy="1478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691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</a:t>
                      </a:r>
                      <a:r>
                        <a:rPr lang="en-US" dirty="0" err="1"/>
                        <a:t>www.google.com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4141834" y="1459171"/>
            <a:ext cx="1031510" cy="1009667"/>
            <a:chOff x="1984719" y="1544211"/>
            <a:chExt cx="1353667" cy="127092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4719" y="1544211"/>
              <a:ext cx="981342" cy="100621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709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34" grpId="0" animBg="1"/>
      <p:bldP spid="34" grpId="1" animBg="1"/>
      <p:bldP spid="33" grpId="0" animBg="1"/>
      <p:bldP spid="33" grpId="1" animBg="1"/>
      <p:bldP spid="6" grpId="0" animBg="1"/>
      <p:bldP spid="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7" grpId="0" animBg="1"/>
      <p:bldP spid="39" grpId="0" animBg="1"/>
      <p:bldP spid="39" grpId="1" animBg="1"/>
      <p:bldP spid="41" grpId="0" animBg="1"/>
      <p:bldP spid="4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DNS Query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4631" y="2551292"/>
            <a:ext cx="4948739" cy="3842657"/>
          </a:xfrm>
        </p:spPr>
        <p:txBody>
          <a:bodyPr>
            <a:normAutofit/>
          </a:bodyPr>
          <a:lstStyle/>
          <a:p>
            <a:r>
              <a:rPr lang="en-US" sz="2400" dirty="0"/>
              <a:t>Puts the burden of resolution on the contacted name server</a:t>
            </a:r>
          </a:p>
          <a:p>
            <a:r>
              <a:rPr lang="en-US" sz="2400" dirty="0"/>
              <a:t>How does </a:t>
            </a:r>
            <a:r>
              <a:rPr lang="en-US" sz="2400" dirty="0" err="1"/>
              <a:t>asgard</a:t>
            </a:r>
            <a:r>
              <a:rPr lang="en-US" sz="2400" dirty="0"/>
              <a:t> know who to forward responses too?</a:t>
            </a:r>
          </a:p>
          <a:p>
            <a:pPr lvl="1"/>
            <a:r>
              <a:rPr lang="en-US" sz="2100" dirty="0"/>
              <a:t>Random IDs embedded in DNS queries</a:t>
            </a:r>
          </a:p>
          <a:p>
            <a:r>
              <a:rPr lang="en-US" sz="2400" dirty="0"/>
              <a:t>Keeps </a:t>
            </a:r>
            <a:r>
              <a:rPr lang="en-US" sz="2400" b="1" dirty="0"/>
              <a:t>lots</a:t>
            </a:r>
            <a:r>
              <a:rPr lang="en-US" sz="2400" dirty="0"/>
              <a:t> </a:t>
            </a:r>
            <a:r>
              <a:rPr lang="en-US" sz="2400" b="1" dirty="0"/>
              <a:t>of state </a:t>
            </a:r>
            <a:r>
              <a:rPr lang="en-US" sz="2400" dirty="0"/>
              <a:t>in the network for every host query</a:t>
            </a:r>
            <a:br>
              <a:rPr lang="en-US" sz="2400" dirty="0"/>
            </a:br>
            <a:r>
              <a:rPr lang="en-US" sz="2400" dirty="0"/>
              <a:t>How many queries per host/min?</a:t>
            </a:r>
            <a:br>
              <a:rPr lang="en-US" sz="2400" dirty="0"/>
            </a:br>
            <a:r>
              <a:rPr lang="en-US" sz="2400" dirty="0"/>
              <a:t>How many hosts in the Internet?</a:t>
            </a:r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190" y="185021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p Arrow 6"/>
          <p:cNvSpPr/>
          <p:nvPr/>
        </p:nvSpPr>
        <p:spPr>
          <a:xfrm rot="10800000">
            <a:off x="6528078" y="2656114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985" y="185021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190" y="3419975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861" y="5789651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863" y="514171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862" y="3419975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44236" y="6439879"/>
            <a:ext cx="630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54673" y="5762205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69224" y="4039403"/>
            <a:ext cx="1754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88750" y="1454670"/>
            <a:ext cx="1915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55101" y="4072511"/>
            <a:ext cx="2097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9561981" y="2656113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Up Arrow 20"/>
          <p:cNvSpPr/>
          <p:nvPr/>
        </p:nvSpPr>
        <p:spPr>
          <a:xfrm rot="8796339">
            <a:off x="6886201" y="4418210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3753653">
            <a:off x="8524294" y="5513439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9326989" y="4419412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 rot="10800000">
            <a:off x="9326989" y="4419411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 rot="14400000">
            <a:off x="8500309" y="5550084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 rot="19800000">
            <a:off x="6855388" y="4384864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>
            <a:off x="6528078" y="2656114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>
            <a:off x="7239000" y="1948365"/>
            <a:ext cx="1919635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 flipH="1">
            <a:off x="1948543" y="1737730"/>
            <a:ext cx="4142748" cy="543571"/>
            <a:chOff x="1219200" y="4876799"/>
            <a:chExt cx="5181605" cy="1384995"/>
          </a:xfrm>
        </p:grpSpPr>
        <p:sp>
          <p:nvSpPr>
            <p:cNvPr id="30" name="Rectangular Callout 29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-61220"/>
                <a:gd name="adj2" fmla="val -28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19203" y="5015484"/>
              <a:ext cx="5181602" cy="1176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Where is www.google.com?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921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96785" y="194159"/>
            <a:ext cx="5683250" cy="6569075"/>
          </a:xfrm>
          <a:solidFill>
            <a:schemeClr val="tx1"/>
          </a:solidFill>
        </p:spPr>
        <p:txBody>
          <a:bodyPr>
            <a:normAutofit fontScale="40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accent6"/>
                </a:solidFill>
              </a:rPr>
              <a:t>[cbw@ativ9 ~]</a:t>
            </a:r>
            <a:r>
              <a:rPr lang="en-US" b="1" dirty="0">
                <a:solidFill>
                  <a:schemeClr val="bg1"/>
                </a:solidFill>
              </a:rPr>
              <a:t> dig google.com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; &lt;&lt;&gt;&gt; </a:t>
            </a:r>
            <a:r>
              <a:rPr lang="en-US" b="1" dirty="0" err="1">
                <a:solidFill>
                  <a:schemeClr val="bg1"/>
                </a:solidFill>
              </a:rPr>
              <a:t>DiG</a:t>
            </a:r>
            <a:r>
              <a:rPr lang="en-US" b="1" dirty="0">
                <a:solidFill>
                  <a:schemeClr val="bg1"/>
                </a:solidFill>
              </a:rPr>
              <a:t> 9.9.5-3ubuntu0.1-Ubuntu &lt;&lt;&gt;&gt; google.com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;; global options: +</a:t>
            </a:r>
            <a:r>
              <a:rPr lang="en-US" b="1" dirty="0" err="1">
                <a:solidFill>
                  <a:schemeClr val="bg1"/>
                </a:solidFill>
              </a:rPr>
              <a:t>cmd</a:t>
            </a:r>
            <a:endParaRPr lang="en-US" b="1" dirty="0">
              <a:solidFill>
                <a:schemeClr val="bg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;; Got answer: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;; -&gt;&gt;HEADER&lt;&lt;- opcode: QUERY, status: NOERROR, id: 39348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;; flags: </a:t>
            </a:r>
            <a:r>
              <a:rPr lang="en-US" b="1" dirty="0" err="1">
                <a:solidFill>
                  <a:schemeClr val="bg1"/>
                </a:solidFill>
              </a:rPr>
              <a:t>qr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ra</a:t>
            </a:r>
            <a:r>
              <a:rPr lang="en-US" b="1" dirty="0">
                <a:solidFill>
                  <a:schemeClr val="bg1"/>
                </a:solidFill>
              </a:rPr>
              <a:t>; QUERY: 1, ANSWER: 16, AUTHORITY: 4, ADDITIONAL: 5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;; OPT PSEUDOSECTION: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; EDNS: version: 0, flags:; </a:t>
            </a:r>
            <a:r>
              <a:rPr lang="en-US" b="1" dirty="0" err="1">
                <a:solidFill>
                  <a:schemeClr val="bg1"/>
                </a:solidFill>
              </a:rPr>
              <a:t>udp</a:t>
            </a:r>
            <a:r>
              <a:rPr lang="en-US" b="1" dirty="0">
                <a:solidFill>
                  <a:schemeClr val="bg1"/>
                </a:solidFill>
              </a:rPr>
              <a:t>: 4096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;; QUESTION SECTION: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;google.com.                    IN      A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;; ANSWER SECTION: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google.com.             161     IN      A       4.53.56.93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google.com.             161     IN      A       4.53.56.94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google.com.             161     IN      A       4.53.56.104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google.com.             161     IN      A       4.53.56.109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google.com.             161     IN      A       4.53.56.99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google.com.             161     IN      A       4.53.56.113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;; AUTHORITY SECTION: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google.com.             156797  IN      NS      ns2.google.com.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google.com.             156797  IN      NS      ns1.google.com.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;; ADDITIONAL SECTION: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ns2.google.com.         330052  IN      A       216.239.34.10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ns1.google.com.         330052  IN      A       216.239.32.10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826128" y="1428137"/>
            <a:ext cx="3581012" cy="468980"/>
          </a:xfrm>
          <a:prstGeom prst="wedgeRectCallout">
            <a:avLst>
              <a:gd name="adj1" fmla="val 70442"/>
              <a:gd name="adj2" fmla="val -1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Header info from the response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1793079" y="2518929"/>
            <a:ext cx="2614061" cy="468980"/>
          </a:xfrm>
          <a:prstGeom prst="wedgeRectCallout">
            <a:avLst>
              <a:gd name="adj1" fmla="val 77004"/>
              <a:gd name="adj2" fmla="val 2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original question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714976" y="3761435"/>
            <a:ext cx="1692164" cy="468980"/>
          </a:xfrm>
          <a:prstGeom prst="wedgeRectCallout">
            <a:avLst>
              <a:gd name="adj1" fmla="val 93464"/>
              <a:gd name="adj2" fmla="val 140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Answers(s)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842616" y="5043697"/>
            <a:ext cx="2564524" cy="468980"/>
          </a:xfrm>
          <a:prstGeom prst="wedgeRectCallout">
            <a:avLst>
              <a:gd name="adj1" fmla="val 77275"/>
              <a:gd name="adj2" fmla="val 162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Authority information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2425940" y="5975856"/>
            <a:ext cx="1981200" cy="468980"/>
          </a:xfrm>
          <a:prstGeom prst="wedgeRectCallout">
            <a:avLst>
              <a:gd name="adj1" fmla="val 86294"/>
              <a:gd name="adj2" fmla="val 15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Glue records</a:t>
            </a:r>
          </a:p>
        </p:txBody>
      </p:sp>
    </p:spTree>
    <p:extLst>
      <p:ext uri="{BB962C8B-B14F-4D97-AF65-F5344CB8AC3E}">
        <p14:creationId xmlns:p14="http://schemas.microsoft.com/office/powerpoint/2010/main" val="1836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DNS Queries and Responses (Resource Records)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DNS queries have two fields: </a:t>
            </a:r>
            <a:r>
              <a:rPr lang="en-US" dirty="0">
                <a:solidFill>
                  <a:schemeClr val="accent1"/>
                </a:solidFill>
              </a:rPr>
              <a:t>name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type</a:t>
            </a:r>
          </a:p>
          <a:p>
            <a:r>
              <a:rPr lang="en-US" dirty="0"/>
              <a:t>Resource record is the response to a query</a:t>
            </a:r>
          </a:p>
          <a:p>
            <a:pPr lvl="1"/>
            <a:r>
              <a:rPr lang="en-US" dirty="0"/>
              <a:t>Four fields: (</a:t>
            </a:r>
            <a:r>
              <a:rPr lang="en-US" dirty="0">
                <a:solidFill>
                  <a:schemeClr val="accent1"/>
                </a:solidFill>
              </a:rPr>
              <a:t>name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value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type</a:t>
            </a:r>
            <a:r>
              <a:rPr lang="en-US" dirty="0"/>
              <a:t>, TTL)</a:t>
            </a:r>
          </a:p>
          <a:p>
            <a:pPr lvl="1"/>
            <a:r>
              <a:rPr lang="en-US" dirty="0"/>
              <a:t>There may be multiple records returned for one query</a:t>
            </a:r>
          </a:p>
          <a:p>
            <a:r>
              <a:rPr lang="en-US" dirty="0"/>
              <a:t>What are do the </a:t>
            </a:r>
            <a:r>
              <a:rPr lang="en-US" dirty="0">
                <a:solidFill>
                  <a:schemeClr val="accent1"/>
                </a:solidFill>
              </a:rPr>
              <a:t>name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value</a:t>
            </a:r>
            <a:r>
              <a:rPr lang="en-US" dirty="0"/>
              <a:t> mean?</a:t>
            </a:r>
          </a:p>
          <a:p>
            <a:pPr lvl="1"/>
            <a:r>
              <a:rPr lang="en-US" dirty="0"/>
              <a:t>Depends on the </a:t>
            </a:r>
            <a:r>
              <a:rPr lang="en-US" dirty="0">
                <a:solidFill>
                  <a:schemeClr val="accent1"/>
                </a:solidFill>
              </a:rPr>
              <a:t>type</a:t>
            </a:r>
            <a:r>
              <a:rPr lang="en-US" dirty="0"/>
              <a:t> of query and response</a:t>
            </a:r>
          </a:p>
        </p:txBody>
      </p:sp>
    </p:spTree>
    <p:extLst>
      <p:ext uri="{BB962C8B-B14F-4D97-AF65-F5344CB8AC3E}">
        <p14:creationId xmlns:p14="http://schemas.microsoft.com/office/powerpoint/2010/main" val="301232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199" y="1600200"/>
            <a:ext cx="6701183" cy="5257800"/>
          </a:xfrm>
        </p:spPr>
        <p:txBody>
          <a:bodyPr>
            <a:normAutofit/>
          </a:bodyPr>
          <a:lstStyle/>
          <a:p>
            <a:r>
              <a:rPr lang="en-US" dirty="0"/>
              <a:t>Type = A / AAAA</a:t>
            </a:r>
          </a:p>
          <a:p>
            <a:pPr lvl="1"/>
            <a:r>
              <a:rPr lang="en-US" dirty="0"/>
              <a:t>Name = domain name</a:t>
            </a:r>
          </a:p>
          <a:p>
            <a:pPr lvl="1"/>
            <a:r>
              <a:rPr lang="en-US" dirty="0"/>
              <a:t>Value = IP address</a:t>
            </a:r>
          </a:p>
          <a:p>
            <a:pPr lvl="1"/>
            <a:r>
              <a:rPr lang="en-US" dirty="0"/>
              <a:t>A is IPv4, AAAA is IPv6</a:t>
            </a:r>
          </a:p>
          <a:p>
            <a:pPr lvl="1"/>
            <a:endParaRPr lang="en-US" dirty="0"/>
          </a:p>
          <a:p>
            <a:r>
              <a:rPr lang="en-US" dirty="0"/>
              <a:t>Type = NS</a:t>
            </a:r>
          </a:p>
          <a:p>
            <a:pPr lvl="1"/>
            <a:r>
              <a:rPr lang="en-US" dirty="0"/>
              <a:t>Name = partial domain</a:t>
            </a:r>
          </a:p>
          <a:p>
            <a:pPr lvl="1"/>
            <a:r>
              <a:rPr lang="en-US" dirty="0"/>
              <a:t>Value = authoritative DNS server for this domain</a:t>
            </a:r>
          </a:p>
          <a:p>
            <a:pPr lvl="1"/>
            <a:r>
              <a:rPr lang="en-US" dirty="0"/>
              <a:t>“Go send your query to this other server”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368717" y="1697699"/>
            <a:ext cx="4354285" cy="1028587"/>
            <a:chOff x="4506247" y="1578429"/>
            <a:chExt cx="4354285" cy="1028587"/>
          </a:xfrm>
        </p:grpSpPr>
        <p:sp>
          <p:nvSpPr>
            <p:cNvPr id="6" name="Rectangle 5"/>
            <p:cNvSpPr/>
            <p:nvPr/>
          </p:nvSpPr>
          <p:spPr>
            <a:xfrm>
              <a:off x="4506247" y="1578429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4270483" y="1864665"/>
              <a:ext cx="9669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Query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4961" y="1660181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3"/>
                </a:rPr>
                <a:t>www.ccs.neu.edu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Type: 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368718" y="2818702"/>
            <a:ext cx="4354285" cy="1028587"/>
            <a:chOff x="4506248" y="2699432"/>
            <a:chExt cx="4354285" cy="1028587"/>
          </a:xfrm>
        </p:grpSpPr>
        <p:sp>
          <p:nvSpPr>
            <p:cNvPr id="10" name="Rectangle 9"/>
            <p:cNvSpPr/>
            <p:nvPr/>
          </p:nvSpPr>
          <p:spPr>
            <a:xfrm>
              <a:off x="4506248" y="2699432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4345472" y="2985668"/>
              <a:ext cx="8169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Resp.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04962" y="2781184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3"/>
                </a:rPr>
                <a:t>www.ccs.neu.edu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Value: 129.10.116.81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368717" y="4506214"/>
            <a:ext cx="4354285" cy="1028587"/>
            <a:chOff x="4506247" y="4386944"/>
            <a:chExt cx="4354285" cy="1028587"/>
          </a:xfrm>
        </p:grpSpPr>
        <p:sp>
          <p:nvSpPr>
            <p:cNvPr id="13" name="Rectangle 12"/>
            <p:cNvSpPr/>
            <p:nvPr/>
          </p:nvSpPr>
          <p:spPr>
            <a:xfrm>
              <a:off x="4506247" y="4386944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4270483" y="4673180"/>
              <a:ext cx="9669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Query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04961" y="4468696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3"/>
                </a:rPr>
                <a:t>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Type: NS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368718" y="5627217"/>
            <a:ext cx="4354285" cy="1028587"/>
            <a:chOff x="4506248" y="5507947"/>
            <a:chExt cx="4354285" cy="1028587"/>
          </a:xfrm>
        </p:grpSpPr>
        <p:sp>
          <p:nvSpPr>
            <p:cNvPr id="16" name="Rectangle 15"/>
            <p:cNvSpPr/>
            <p:nvPr/>
          </p:nvSpPr>
          <p:spPr>
            <a:xfrm>
              <a:off x="4506248" y="5507947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4345472" y="5794183"/>
              <a:ext cx="8169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Resp.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4962" y="5589699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3"/>
                </a:rPr>
                <a:t>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Value: 129.10.116.51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432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Types, Continued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5958110" cy="5105400"/>
          </a:xfrm>
        </p:spPr>
        <p:txBody>
          <a:bodyPr/>
          <a:lstStyle/>
          <a:p>
            <a:r>
              <a:rPr lang="en-US" dirty="0"/>
              <a:t>Type = CNAME</a:t>
            </a:r>
          </a:p>
          <a:p>
            <a:pPr lvl="1"/>
            <a:r>
              <a:rPr lang="en-US" dirty="0"/>
              <a:t>Name = hostname</a:t>
            </a:r>
          </a:p>
          <a:p>
            <a:pPr lvl="1"/>
            <a:r>
              <a:rPr lang="en-US" dirty="0"/>
              <a:t>Value = canonical hostname</a:t>
            </a:r>
          </a:p>
          <a:p>
            <a:pPr lvl="1"/>
            <a:r>
              <a:rPr lang="en-US" dirty="0"/>
              <a:t>Useful for aliasing</a:t>
            </a:r>
          </a:p>
          <a:p>
            <a:pPr lvl="1"/>
            <a:r>
              <a:rPr lang="en-US" dirty="0"/>
              <a:t>CDNs use this</a:t>
            </a:r>
          </a:p>
          <a:p>
            <a:pPr lvl="1"/>
            <a:endParaRPr lang="en-US" dirty="0"/>
          </a:p>
          <a:p>
            <a:r>
              <a:rPr lang="en-US" dirty="0"/>
              <a:t>Type = MX</a:t>
            </a:r>
          </a:p>
          <a:p>
            <a:pPr lvl="1"/>
            <a:r>
              <a:rPr lang="en-US" dirty="0"/>
              <a:t>Name = domain in email address</a:t>
            </a:r>
          </a:p>
          <a:p>
            <a:pPr lvl="1"/>
            <a:r>
              <a:rPr lang="en-US" dirty="0"/>
              <a:t>Value = canonical name of mail server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307666" y="1600200"/>
            <a:ext cx="4354285" cy="1028587"/>
            <a:chOff x="4506247" y="1578429"/>
            <a:chExt cx="4354285" cy="1028587"/>
          </a:xfrm>
        </p:grpSpPr>
        <p:sp>
          <p:nvSpPr>
            <p:cNvPr id="8" name="Rectangle 7"/>
            <p:cNvSpPr/>
            <p:nvPr/>
          </p:nvSpPr>
          <p:spPr>
            <a:xfrm>
              <a:off x="4506247" y="1578429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4270483" y="1864665"/>
              <a:ext cx="9669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Query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04961" y="1660181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2" action="ppaction://hlinkfile"/>
                </a:rPr>
                <a:t>foo.mysite.com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Type: CNAME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307667" y="2721203"/>
            <a:ext cx="4354285" cy="1028587"/>
            <a:chOff x="4506248" y="2699432"/>
            <a:chExt cx="4354285" cy="1028587"/>
          </a:xfrm>
        </p:grpSpPr>
        <p:sp>
          <p:nvSpPr>
            <p:cNvPr id="12" name="Rectangle 11"/>
            <p:cNvSpPr/>
            <p:nvPr/>
          </p:nvSpPr>
          <p:spPr>
            <a:xfrm>
              <a:off x="4506248" y="2699432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4345472" y="2985668"/>
              <a:ext cx="8169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Resp.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4962" y="2781184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2" action="ppaction://hlinkfile"/>
                </a:rPr>
                <a:t>foo.mysite.com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Value: </a:t>
              </a:r>
              <a:r>
                <a:rPr lang="en-US" sz="2400" dirty="0">
                  <a:solidFill>
                    <a:schemeClr val="bg1"/>
                  </a:solidFill>
                  <a:hlinkClick r:id="rId3" action="ppaction://hlinkfile"/>
                </a:rPr>
                <a:t>bar.mysite.com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07666" y="4408715"/>
            <a:ext cx="4354285" cy="1028587"/>
            <a:chOff x="4506247" y="4386944"/>
            <a:chExt cx="4354285" cy="1028587"/>
          </a:xfrm>
        </p:grpSpPr>
        <p:sp>
          <p:nvSpPr>
            <p:cNvPr id="16" name="Rectangle 15"/>
            <p:cNvSpPr/>
            <p:nvPr/>
          </p:nvSpPr>
          <p:spPr>
            <a:xfrm>
              <a:off x="4506247" y="4386944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4270483" y="4673180"/>
              <a:ext cx="9669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Query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4961" y="4468696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4"/>
                </a:rPr>
                <a:t>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Type: MX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07667" y="5529718"/>
            <a:ext cx="4354285" cy="1028587"/>
            <a:chOff x="4506248" y="5507947"/>
            <a:chExt cx="4354285" cy="1028587"/>
          </a:xfrm>
        </p:grpSpPr>
        <p:sp>
          <p:nvSpPr>
            <p:cNvPr id="20" name="Rectangle 19"/>
            <p:cNvSpPr/>
            <p:nvPr/>
          </p:nvSpPr>
          <p:spPr>
            <a:xfrm>
              <a:off x="4506248" y="5507947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4345472" y="5794183"/>
              <a:ext cx="8169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Resp.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04962" y="5589699"/>
              <a:ext cx="37555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4"/>
                </a:rPr>
                <a:t>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Value: </a:t>
              </a:r>
              <a:r>
                <a:rPr lang="en-US" sz="2400" dirty="0">
                  <a:solidFill>
                    <a:schemeClr val="bg1"/>
                  </a:solidFill>
                  <a:hlinkClick r:id="rId5" action="ppaction://hlinkfile"/>
                </a:rPr>
                <a:t>amber.ccs.neu.edu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06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BA2E-A46C-44D4-B9C8-35F66051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 $ dig </a:t>
            </a:r>
            <a:r>
              <a:rPr lang="en-US" dirty="0">
                <a:hlinkClick r:id="rId3"/>
              </a:rPr>
              <a:t>www.khoury.northeastern.edu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410F1-BEC4-43E7-BBFB-348757EB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29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C4A0D-5E1F-42DA-AECB-B970215AAA7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Autofit/>
          </a:bodyPr>
          <a:lstStyle/>
          <a:p>
            <a:pPr>
              <a:buNone/>
            </a:pPr>
            <a:r>
              <a:rPr lang="en-US" sz="1400" dirty="0"/>
              <a:t>; &lt;&lt;&gt;&gt; </a:t>
            </a:r>
            <a:r>
              <a:rPr lang="en-US" sz="1400" dirty="0" err="1"/>
              <a:t>DiG</a:t>
            </a:r>
            <a:r>
              <a:rPr lang="en-US" sz="1400" dirty="0"/>
              <a:t> 9.10.6 &lt;&lt;&gt;&gt; </a:t>
            </a:r>
            <a:r>
              <a:rPr lang="en-US" sz="1400" dirty="0">
                <a:hlinkClick r:id="rId4"/>
              </a:rPr>
              <a:t>www.khoury.northeastern.edu</a:t>
            </a:r>
            <a:endParaRPr lang="en-US" sz="1400" dirty="0"/>
          </a:p>
          <a:p>
            <a:pPr>
              <a:buNone/>
            </a:pPr>
            <a:r>
              <a:rPr lang="en-US" sz="1400" dirty="0"/>
              <a:t>;; global options: +</a:t>
            </a:r>
            <a:r>
              <a:rPr lang="en-US" sz="1400" dirty="0" err="1"/>
              <a:t>cmd</a:t>
            </a:r>
            <a:endParaRPr lang="en-US" sz="1400" dirty="0"/>
          </a:p>
          <a:p>
            <a:pPr>
              <a:buNone/>
            </a:pPr>
            <a:r>
              <a:rPr lang="en-US" sz="1400" dirty="0"/>
              <a:t>;; Got answer:</a:t>
            </a:r>
          </a:p>
          <a:p>
            <a:pPr>
              <a:buNone/>
            </a:pPr>
            <a:r>
              <a:rPr lang="en-US" sz="1400" dirty="0"/>
              <a:t>;; -&gt;&gt;HEADER&lt;&lt;- opcode: QUERY, status: NOERROR, id: 20630</a:t>
            </a:r>
          </a:p>
          <a:p>
            <a:pPr>
              <a:buNone/>
            </a:pPr>
            <a:r>
              <a:rPr lang="en-US" sz="1400" dirty="0"/>
              <a:t>;; flags: </a:t>
            </a:r>
            <a:r>
              <a:rPr lang="en-US" sz="1400" dirty="0" err="1"/>
              <a:t>qr</a:t>
            </a:r>
            <a:r>
              <a:rPr lang="en-US" sz="1400" dirty="0"/>
              <a:t> aa </a:t>
            </a:r>
            <a:r>
              <a:rPr lang="en-US" sz="1400" dirty="0" err="1"/>
              <a:t>rd</a:t>
            </a:r>
            <a:r>
              <a:rPr lang="en-US" sz="1400" dirty="0"/>
              <a:t> ra; </a:t>
            </a:r>
            <a:r>
              <a:rPr lang="en-US" sz="1400" dirty="0">
                <a:solidFill>
                  <a:srgbClr val="0070C0"/>
                </a:solidFill>
              </a:rPr>
              <a:t>QUERY: 1,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B050"/>
                </a:solidFill>
              </a:rPr>
              <a:t>ANSWER: 4</a:t>
            </a:r>
            <a:r>
              <a:rPr lang="en-US" sz="1400" dirty="0"/>
              <a:t>, AUTHORITY: 0, ADDITIONAL: 1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;; OPT PSEUDOSECTION:</a:t>
            </a:r>
          </a:p>
          <a:p>
            <a:pPr>
              <a:buNone/>
            </a:pPr>
            <a:r>
              <a:rPr lang="en-US" sz="1400" dirty="0"/>
              <a:t>; EDNS: version: 0, flags:; </a:t>
            </a:r>
            <a:r>
              <a:rPr lang="en-US" sz="1400" dirty="0" err="1"/>
              <a:t>udp</a:t>
            </a:r>
            <a:r>
              <a:rPr lang="en-US" sz="1400" dirty="0"/>
              <a:t>: 4096</a:t>
            </a:r>
          </a:p>
          <a:p>
            <a:pPr>
              <a:buNone/>
            </a:pPr>
            <a:r>
              <a:rPr lang="en-US" sz="1400" dirty="0"/>
              <a:t>;</a:t>
            </a:r>
            <a:r>
              <a:rPr lang="en-US" sz="1400" dirty="0">
                <a:solidFill>
                  <a:srgbClr val="0070C0"/>
                </a:solidFill>
              </a:rPr>
              <a:t>; QUESTION SECTION: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70C0"/>
                </a:solidFill>
              </a:rPr>
              <a:t>;www.khoury.northeastern.edu.    IN    A</a:t>
            </a:r>
          </a:p>
          <a:p>
            <a:pPr marL="0" indent="0"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;; ANSWER SECTION:</a:t>
            </a:r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www.khoury.northeastern.edu. 3600  IN      CNAME   presscache.khoury.northeastern.edu.</a:t>
            </a:r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presscache.khoury.northeastern.edu. 3600 IN A      52.70.229.197</a:t>
            </a:r>
          </a:p>
          <a:p>
            <a:pPr>
              <a:buNone/>
            </a:pPr>
            <a:r>
              <a:rPr lang="en-US" sz="14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42710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99DF6-79F1-F113-DABA-AB8046EE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distributed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26FC1F-036C-DF2B-FD1C-DCB687439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B7615-AD5B-06A1-33D4-572949C9A85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We’ve focused this term on mostly the distributed agreement problem</a:t>
            </a:r>
          </a:p>
          <a:p>
            <a:pPr lvl="1"/>
            <a:r>
              <a:rPr lang="en-US" dirty="0"/>
              <a:t>Theory, Practice, Practical implementation (Projects 2, 3, 4)</a:t>
            </a:r>
          </a:p>
          <a:p>
            <a:r>
              <a:rPr lang="en-US" dirty="0"/>
              <a:t>But there are distributed systems that focus on other problems:</a:t>
            </a:r>
          </a:p>
          <a:p>
            <a:pPr lvl="1"/>
            <a:r>
              <a:rPr lang="en-US" dirty="0"/>
              <a:t>Sharing files / content on the Internet: one to many ; many to many</a:t>
            </a:r>
          </a:p>
          <a:p>
            <a:pPr lvl="2"/>
            <a:r>
              <a:rPr lang="en-US" dirty="0"/>
              <a:t>Napster: centralized P2P</a:t>
            </a:r>
          </a:p>
          <a:p>
            <a:pPr lvl="2"/>
            <a:r>
              <a:rPr lang="en-US" dirty="0"/>
              <a:t>Gnutella: unstructured P2P</a:t>
            </a:r>
          </a:p>
          <a:p>
            <a:pPr lvl="2"/>
            <a:r>
              <a:rPr lang="en-US" dirty="0"/>
              <a:t>FastTrack, Gnutella++, Original Skype: hierarchical P2P</a:t>
            </a:r>
          </a:p>
          <a:p>
            <a:pPr lvl="2"/>
            <a:r>
              <a:rPr lang="en-US" dirty="0"/>
              <a:t>BitTorrent: an individual P2P network per content item</a:t>
            </a:r>
          </a:p>
          <a:p>
            <a:pPr lvl="1"/>
            <a:r>
              <a:rPr lang="en-US" dirty="0"/>
              <a:t>Sharing information from a single owner to everyone </a:t>
            </a:r>
          </a:p>
          <a:p>
            <a:pPr lvl="2"/>
            <a:r>
              <a:rPr lang="en-US" b="1" dirty="0"/>
              <a:t>Domain Names: Domain Name System (DNS)</a:t>
            </a:r>
          </a:p>
        </p:txBody>
      </p:sp>
    </p:spTree>
    <p:extLst>
      <p:ext uri="{BB962C8B-B14F-4D97-AF65-F5344CB8AC3E}">
        <p14:creationId xmlns:p14="http://schemas.microsoft.com/office/powerpoint/2010/main" val="2901852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Lookups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0432143" cy="5105400"/>
          </a:xfrm>
        </p:spPr>
        <p:txBody>
          <a:bodyPr/>
          <a:lstStyle/>
          <a:p>
            <a:r>
              <a:rPr lang="en-US" dirty="0"/>
              <a:t>What about the </a:t>
            </a:r>
            <a:r>
              <a:rPr lang="en-US" dirty="0" err="1"/>
              <a:t>IP</a:t>
            </a:r>
            <a:r>
              <a:rPr lang="en-US" dirty="0" err="1">
                <a:sym typeface="Wingdings" pitchFamily="2" charset="2"/>
              </a:rPr>
              <a:t>name</a:t>
            </a:r>
            <a:r>
              <a:rPr lang="en-US" dirty="0">
                <a:sym typeface="Wingdings" pitchFamily="2" charset="2"/>
              </a:rPr>
              <a:t> mapping?</a:t>
            </a:r>
          </a:p>
          <a:p>
            <a:r>
              <a:rPr lang="en-US" dirty="0"/>
              <a:t>Separate server hierarchy stores reverse mappings</a:t>
            </a:r>
          </a:p>
          <a:p>
            <a:pPr lvl="1"/>
            <a:r>
              <a:rPr lang="en-US" dirty="0"/>
              <a:t>Rooted at in-</a:t>
            </a:r>
            <a:r>
              <a:rPr lang="en-US" dirty="0" err="1"/>
              <a:t>addr.arpa</a:t>
            </a:r>
            <a:r>
              <a:rPr lang="en-US" dirty="0"/>
              <a:t> and ip6.arpa</a:t>
            </a:r>
          </a:p>
          <a:p>
            <a:r>
              <a:rPr lang="en-US" dirty="0"/>
              <a:t>DNS record </a:t>
            </a:r>
            <a:r>
              <a:rPr lang="en-US" dirty="0">
                <a:solidFill>
                  <a:schemeClr val="accent1"/>
                </a:solidFill>
              </a:rPr>
              <a:t>type</a:t>
            </a:r>
            <a:r>
              <a:rPr lang="en-US" dirty="0"/>
              <a:t>: PTR</a:t>
            </a:r>
          </a:p>
          <a:p>
            <a:pPr lvl="1"/>
            <a:r>
              <a:rPr lang="en-US" dirty="0"/>
              <a:t>Name = IP address</a:t>
            </a:r>
          </a:p>
          <a:p>
            <a:pPr lvl="1"/>
            <a:r>
              <a:rPr lang="en-US" dirty="0"/>
              <a:t>Value = domain name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334170" y="3499050"/>
            <a:ext cx="4354285" cy="1028587"/>
            <a:chOff x="4506247" y="4386944"/>
            <a:chExt cx="4354285" cy="1028587"/>
          </a:xfrm>
        </p:grpSpPr>
        <p:sp>
          <p:nvSpPr>
            <p:cNvPr id="6" name="Rectangle 5"/>
            <p:cNvSpPr/>
            <p:nvPr/>
          </p:nvSpPr>
          <p:spPr>
            <a:xfrm>
              <a:off x="4506247" y="4386944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4270483" y="4673180"/>
              <a:ext cx="9669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Query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4961" y="4468696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129.10.116.51 Type: PTR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34171" y="4620053"/>
            <a:ext cx="4354285" cy="1028587"/>
            <a:chOff x="4506248" y="5507947"/>
            <a:chExt cx="4354285" cy="1028587"/>
          </a:xfrm>
        </p:grpSpPr>
        <p:sp>
          <p:nvSpPr>
            <p:cNvPr id="10" name="Rectangle 9"/>
            <p:cNvSpPr/>
            <p:nvPr/>
          </p:nvSpPr>
          <p:spPr>
            <a:xfrm>
              <a:off x="4506248" y="5507947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4345472" y="5794183"/>
              <a:ext cx="8169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Resp.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04962" y="5589699"/>
              <a:ext cx="37555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129.10.116.51 Value: </a:t>
              </a:r>
              <a:r>
                <a:rPr lang="en-US" sz="2400" dirty="0">
                  <a:solidFill>
                    <a:schemeClr val="bg1"/>
                  </a:solidFill>
                  <a:hlinkClick r:id="rId2" action="ppaction://hlinkfile"/>
                </a:rPr>
                <a:t>ccs.neu.edu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503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as Indirection Service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DNS gives us very powerful capabilities</a:t>
            </a:r>
          </a:p>
          <a:p>
            <a:pPr lvl="1"/>
            <a:r>
              <a:rPr lang="en-US" dirty="0"/>
              <a:t>Not only easier for humans to reference machines!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/>
              <a:t>Changing the IPs of machines becomes trivial</a:t>
            </a:r>
          </a:p>
          <a:p>
            <a:pPr lvl="1"/>
            <a:r>
              <a:rPr lang="en-US" dirty="0"/>
              <a:t>e.g. you want to move your web server to a new host</a:t>
            </a:r>
          </a:p>
          <a:p>
            <a:pPr lvl="1"/>
            <a:r>
              <a:rPr lang="en-US" dirty="0"/>
              <a:t>Just change the DNS record!</a:t>
            </a:r>
          </a:p>
        </p:txBody>
      </p:sp>
    </p:spTree>
    <p:extLst>
      <p:ext uri="{BB962C8B-B14F-4D97-AF65-F5344CB8AC3E}">
        <p14:creationId xmlns:p14="http://schemas.microsoft.com/office/powerpoint/2010/main" val="63702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and Load Balancing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523998"/>
            <a:ext cx="8839200" cy="598714"/>
          </a:xfrm>
        </p:spPr>
        <p:txBody>
          <a:bodyPr/>
          <a:lstStyle/>
          <a:p>
            <a:r>
              <a:rPr lang="en-US" dirty="0"/>
              <a:t>One machine can have many aliases</a:t>
            </a:r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388" y="2407294"/>
            <a:ext cx="948757" cy="94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0310" y="2115270"/>
            <a:ext cx="181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www.reddit.com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3866" y="2580692"/>
            <a:ext cx="1704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www.meta.com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40293" y="3059654"/>
            <a:ext cx="1671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www.slate.com</a:t>
            </a:r>
            <a:endParaRPr lang="en-US" sz="2000" dirty="0"/>
          </a:p>
        </p:txBody>
      </p:sp>
      <p:cxnSp>
        <p:nvCxnSpPr>
          <p:cNvPr id="13" name="Straight Arrow Connector 12"/>
          <p:cNvCxnSpPr>
            <a:stCxn id="6" idx="3"/>
          </p:cNvCxnSpPr>
          <p:nvPr/>
        </p:nvCxnSpPr>
        <p:spPr>
          <a:xfrm>
            <a:off x="4665870" y="2315326"/>
            <a:ext cx="1179760" cy="2000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>
            <a:off x="4318820" y="2780747"/>
            <a:ext cx="152681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3"/>
          </p:cNvCxnSpPr>
          <p:nvPr/>
        </p:nvCxnSpPr>
        <p:spPr>
          <a:xfrm flipV="1">
            <a:off x="4112290" y="3059655"/>
            <a:ext cx="1733340" cy="20005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910828" y="3070540"/>
            <a:ext cx="1728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*. </a:t>
            </a:r>
            <a:r>
              <a:rPr lang="en-US" sz="2000" dirty="0" err="1"/>
              <a:t>substack.com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7908554" y="2092210"/>
            <a:ext cx="2388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choffnes.substack.com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7849915" y="2578614"/>
            <a:ext cx="236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cs3700.substack.com</a:t>
            </a:r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>
            <a:off x="6787152" y="2778669"/>
            <a:ext cx="1062763" cy="50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1"/>
          </p:cNvCxnSpPr>
          <p:nvPr/>
        </p:nvCxnSpPr>
        <p:spPr>
          <a:xfrm flipH="1">
            <a:off x="6787154" y="2292265"/>
            <a:ext cx="1121400" cy="2231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1"/>
          </p:cNvCxnSpPr>
          <p:nvPr/>
        </p:nvCxnSpPr>
        <p:spPr>
          <a:xfrm flipH="1" flipV="1">
            <a:off x="6787148" y="3059655"/>
            <a:ext cx="1123680" cy="2109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"/>
          <p:cNvSpPr txBox="1">
            <a:spLocks/>
          </p:cNvSpPr>
          <p:nvPr/>
        </p:nvSpPr>
        <p:spPr>
          <a:xfrm>
            <a:off x="1683514" y="3592279"/>
            <a:ext cx="8839200" cy="5987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One domain can map to multiple machines</a:t>
            </a:r>
          </a:p>
        </p:txBody>
      </p:sp>
      <p:pic>
        <p:nvPicPr>
          <p:cNvPr id="3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714" y="4145160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3664536" y="5133353"/>
            <a:ext cx="1915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cxnSp>
        <p:nvCxnSpPr>
          <p:cNvPr id="40" name="Straight Arrow Connector 39"/>
          <p:cNvCxnSpPr>
            <a:stCxn id="39" idx="3"/>
            <a:endCxn id="59" idx="1"/>
          </p:cNvCxnSpPr>
          <p:nvPr/>
        </p:nvCxnSpPr>
        <p:spPr>
          <a:xfrm>
            <a:off x="5580188" y="5333408"/>
            <a:ext cx="2118168" cy="5401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9" idx="3"/>
            <a:endCxn id="58" idx="1"/>
          </p:cNvCxnSpPr>
          <p:nvPr/>
        </p:nvCxnSpPr>
        <p:spPr>
          <a:xfrm flipV="1">
            <a:off x="5580188" y="4996896"/>
            <a:ext cx="2642418" cy="3365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9" idx="3"/>
            <a:endCxn id="36" idx="1"/>
          </p:cNvCxnSpPr>
          <p:nvPr/>
        </p:nvCxnSpPr>
        <p:spPr>
          <a:xfrm flipV="1">
            <a:off x="5580189" y="4571028"/>
            <a:ext cx="1461525" cy="7623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9" idx="3"/>
            <a:endCxn id="60" idx="1"/>
          </p:cNvCxnSpPr>
          <p:nvPr/>
        </p:nvCxnSpPr>
        <p:spPr>
          <a:xfrm>
            <a:off x="5580189" y="5333408"/>
            <a:ext cx="1035657" cy="9660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607" y="4571028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357" y="5447697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846" y="5873565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6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5" grpId="0"/>
      <p:bldP spid="3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Delivery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3074" name="Picture 2" descr="D:\Classes\CS 4700\assets\usasha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35" y="1536028"/>
            <a:ext cx="8251371" cy="52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Classes\CS 4700\assets\Netflix-icon-300x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0621" r="6646" b="14574"/>
          <a:stretch/>
        </p:blipFill>
        <p:spPr bwMode="auto">
          <a:xfrm>
            <a:off x="2547225" y="2305474"/>
            <a:ext cx="1567543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95" y="2653818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Classes\CS 4700\assets\Netflix-icon-300x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0621" r="6646" b="14574"/>
          <a:stretch/>
        </p:blipFill>
        <p:spPr bwMode="auto">
          <a:xfrm>
            <a:off x="8915383" y="4874504"/>
            <a:ext cx="1567543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430" y="4275791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81683" y="2305474"/>
            <a:ext cx="831262" cy="9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86230" y="4661741"/>
            <a:ext cx="905717" cy="9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38" y="3447059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892" y="3194283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eft-Right Arrow 14"/>
          <p:cNvSpPr/>
          <p:nvPr/>
        </p:nvSpPr>
        <p:spPr>
          <a:xfrm rot="4388538">
            <a:off x="2123319" y="3808146"/>
            <a:ext cx="1037637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 rot="6498330">
            <a:off x="8705836" y="3528073"/>
            <a:ext cx="1037637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 rot="7506663">
            <a:off x="3255549" y="4447244"/>
            <a:ext cx="704121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 rot="19626370">
            <a:off x="8125663" y="2985589"/>
            <a:ext cx="810495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109607" y="4653789"/>
            <a:ext cx="4098226" cy="2072035"/>
            <a:chOff x="404487" y="3333623"/>
            <a:chExt cx="8274022" cy="1523216"/>
          </a:xfrm>
        </p:grpSpPr>
        <p:sp>
          <p:nvSpPr>
            <p:cNvPr id="20" name="Rectangle 19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404487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DNS responses may vary based on geography, ISP, </a:t>
              </a:r>
              <a:r>
                <a:rPr lang="en-US" sz="3200" dirty="0" err="1">
                  <a:solidFill>
                    <a:schemeClr val="bg1"/>
                  </a:solidFill>
                </a:rPr>
                <a:t>etc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70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55835-0DCD-4DD5-83F2-79919C7C8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 $ dig www.northeastern.edu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098899-9BC8-4D44-A1C9-271FF147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2035E-2029-491C-978E-0DD17FBEB75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fontScale="62500" lnSpcReduction="20000"/>
          </a:bodyPr>
          <a:lstStyle/>
          <a:p>
            <a:pPr>
              <a:buNone/>
            </a:pPr>
            <a:r>
              <a:rPr lang="en-US" dirty="0"/>
              <a:t>; &lt;&lt;&gt;&gt; </a:t>
            </a:r>
            <a:r>
              <a:rPr lang="en-US" dirty="0" err="1"/>
              <a:t>DiG</a:t>
            </a:r>
            <a:r>
              <a:rPr lang="en-US" dirty="0"/>
              <a:t> 9.10.6 &lt;&lt;&gt;&gt; </a:t>
            </a:r>
            <a:r>
              <a:rPr lang="en-US" dirty="0">
                <a:hlinkClick r:id="rId2"/>
              </a:rPr>
              <a:t>www.northeastern.edu</a:t>
            </a:r>
            <a:endParaRPr lang="en-US"/>
          </a:p>
          <a:p>
            <a:pPr>
              <a:buNone/>
            </a:pPr>
            <a:r>
              <a:rPr lang="en-US" dirty="0"/>
              <a:t>;; global options: +</a:t>
            </a:r>
            <a:r>
              <a:rPr lang="en-US" dirty="0" err="1"/>
              <a:t>cmd</a:t>
            </a:r>
          </a:p>
          <a:p>
            <a:pPr>
              <a:buNone/>
            </a:pPr>
            <a:r>
              <a:rPr lang="en-US" dirty="0"/>
              <a:t>;; Got answer:</a:t>
            </a:r>
          </a:p>
          <a:p>
            <a:pPr>
              <a:buNone/>
            </a:pPr>
            <a:r>
              <a:rPr lang="en-US" dirty="0"/>
              <a:t>;; -&gt;&gt;HEADER&lt;&lt;- opcode: QUERY, status: NOERROR, id: 31072</a:t>
            </a:r>
          </a:p>
          <a:p>
            <a:pPr>
              <a:buNone/>
            </a:pPr>
            <a:r>
              <a:rPr lang="en-US" dirty="0"/>
              <a:t>;; flags: </a:t>
            </a:r>
            <a:r>
              <a:rPr lang="en-US" dirty="0" err="1"/>
              <a:t>qr</a:t>
            </a:r>
            <a:r>
              <a:rPr lang="en-US" dirty="0"/>
              <a:t> aa </a:t>
            </a:r>
            <a:r>
              <a:rPr lang="en-US" dirty="0" err="1"/>
              <a:t>rd</a:t>
            </a:r>
            <a:r>
              <a:rPr lang="en-US" dirty="0"/>
              <a:t> ra; </a:t>
            </a:r>
            <a:r>
              <a:rPr lang="en-US" dirty="0">
                <a:solidFill>
                  <a:srgbClr val="0070C0"/>
                </a:solidFill>
              </a:rPr>
              <a:t>QUERY: 1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ANSWER: 4,</a:t>
            </a:r>
            <a:r>
              <a:rPr lang="en-US" dirty="0"/>
              <a:t> AUTHORITY: 0, ADDITIONAL: 1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 dirty="0"/>
              <a:t>;; OPT PSEUDOSECTION:</a:t>
            </a:r>
          </a:p>
          <a:p>
            <a:pPr>
              <a:buNone/>
            </a:pPr>
            <a:r>
              <a:rPr lang="en-US" dirty="0"/>
              <a:t>; EDNS: version: 0, flags:; </a:t>
            </a:r>
            <a:r>
              <a:rPr lang="en-US" dirty="0" err="1"/>
              <a:t>udp</a:t>
            </a:r>
            <a:r>
              <a:rPr lang="en-US" dirty="0"/>
              <a:t>: 4096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;; QUESTION SECTION: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;www.northeastern.edu.        IN    A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</a:rPr>
              <a:t>;; ANSWER SECTION:</a:t>
            </a: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  <a:hlinkClick r:id="rId2"/>
              </a:rPr>
              <a:t>www.northeastern.edu</a:t>
            </a:r>
            <a:r>
              <a:rPr lang="en-US" dirty="0">
                <a:solidFill>
                  <a:srgbClr val="00B050"/>
                </a:solidFill>
              </a:rPr>
              <a:t>.    300    IN    CNAME    northeastern.edu.edgekey.net.</a:t>
            </a: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</a:rPr>
              <a:t>northeastern.edu.edgekey.net. 172 IN    CNAME    e12215.dscb.akamaiedge.net.</a:t>
            </a: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</a:rPr>
              <a:t>e12215.dscb.akamaiedge.net. 17    IN    A    72.247.11.80</a:t>
            </a: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</a:rPr>
              <a:t>e12215.dscb.akamaiedge.net. 17    IN    A    72.247.11.50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01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Propagation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68795" y="1600200"/>
            <a:ext cx="10978623" cy="1992086"/>
          </a:xfrm>
        </p:spPr>
        <p:txBody>
          <a:bodyPr/>
          <a:lstStyle/>
          <a:p>
            <a:r>
              <a:rPr lang="en-US" dirty="0"/>
              <a:t>How many of you have purchased a domain name?</a:t>
            </a:r>
          </a:p>
          <a:p>
            <a:pPr lvl="1"/>
            <a:r>
              <a:rPr lang="en-US" dirty="0"/>
              <a:t>Did you notice that it took ~72 hours for your name to become accessible?</a:t>
            </a:r>
          </a:p>
          <a:p>
            <a:pPr lvl="1"/>
            <a:r>
              <a:rPr lang="en-US" dirty="0"/>
              <a:t>This delay is called DNS Propagation</a:t>
            </a:r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313" y="3934350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055" y="3939070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460" y="4424221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38" y="3934351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531" y="3934351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14" y="4424221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3413" y="4584579"/>
            <a:ext cx="630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42341" y="4554844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91199" y="5043649"/>
            <a:ext cx="1829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ns.godaddy.com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41888" y="3555051"/>
            <a:ext cx="2402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www.my-new-site.com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66371" y="5076757"/>
            <a:ext cx="2097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8219795" y="4424220"/>
            <a:ext cx="679260" cy="3048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Up Arrow 22"/>
          <p:cNvSpPr/>
          <p:nvPr/>
        </p:nvSpPr>
        <p:spPr>
          <a:xfrm rot="17569223" flipV="1">
            <a:off x="2453094" y="4287573"/>
            <a:ext cx="553978" cy="5940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 rot="17569223" flipV="1">
            <a:off x="6799254" y="4257839"/>
            <a:ext cx="553978" cy="5940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 rot="14655993" flipV="1">
            <a:off x="3883912" y="4249866"/>
            <a:ext cx="553978" cy="5940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 rot="16200000" flipV="1">
            <a:off x="5367832" y="3972877"/>
            <a:ext cx="553978" cy="5940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3"/>
          <p:cNvSpPr txBox="1">
            <a:spLocks/>
          </p:cNvSpPr>
          <p:nvPr/>
        </p:nvSpPr>
        <p:spPr>
          <a:xfrm>
            <a:off x="768795" y="5889225"/>
            <a:ext cx="9899201" cy="6423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Why would this process fail for a new DNS name?</a:t>
            </a:r>
          </a:p>
        </p:txBody>
      </p:sp>
    </p:spTree>
    <p:extLst>
      <p:ext uri="{BB962C8B-B14F-4D97-AF65-F5344CB8AC3E}">
        <p14:creationId xmlns:p14="http://schemas.microsoft.com/office/powerpoint/2010/main" val="70440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27" grpId="0" animBg="1"/>
      <p:bldP spid="28" grpId="0" animBg="1"/>
      <p:bldP spid="29" grpId="0" animBg="1"/>
      <p:bldP spid="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vs. Freshness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1"/>
            <a:ext cx="8839200" cy="628147"/>
          </a:xfrm>
        </p:spPr>
        <p:txBody>
          <a:bodyPr/>
          <a:lstStyle/>
          <a:p>
            <a:r>
              <a:rPr lang="en-US" dirty="0"/>
              <a:t>DNS Propagation delay is caused by caching</a:t>
            </a:r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01" y="3421645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352" y="3457101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20263" y="4109637"/>
            <a:ext cx="2097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sp>
        <p:nvSpPr>
          <p:cNvPr id="8" name="Up Arrow 7"/>
          <p:cNvSpPr/>
          <p:nvPr/>
        </p:nvSpPr>
        <p:spPr>
          <a:xfrm rot="16200000" flipV="1">
            <a:off x="3739307" y="2483867"/>
            <a:ext cx="553978" cy="2500444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 flipH="1">
            <a:off x="6694715" y="2228349"/>
            <a:ext cx="3755571" cy="1597911"/>
            <a:chOff x="1219200" y="4876799"/>
            <a:chExt cx="5181605" cy="1389740"/>
          </a:xfrm>
        </p:grpSpPr>
        <p:sp>
          <p:nvSpPr>
            <p:cNvPr id="10" name="Rectangular Callout 9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64908"/>
                <a:gd name="adj2" fmla="val 46017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19203" y="4901369"/>
              <a:ext cx="5181602" cy="136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Cached Root Zone File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Cached .com Zone File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Cached </a:t>
              </a:r>
              <a:r>
                <a:rPr lang="en-US" sz="2400" kern="0" dirty="0" err="1">
                  <a:solidFill>
                    <a:sysClr val="window" lastClr="FFFFFF"/>
                  </a:solidFill>
                </a:rPr>
                <a:t>.net</a:t>
              </a:r>
              <a:r>
                <a:rPr lang="en-US" sz="2400" kern="0" dirty="0">
                  <a:solidFill>
                    <a:sysClr val="window" lastClr="FFFFFF"/>
                  </a:solidFill>
                </a:rPr>
                <a:t> Zone File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Etc.</a:t>
              </a:r>
            </a:p>
          </p:txBody>
        </p:sp>
      </p:grpSp>
      <p:pic>
        <p:nvPicPr>
          <p:cNvPr id="12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53" y="566378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207" y="411389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16" y="4320421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688" y="574502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574582" y="4764124"/>
            <a:ext cx="630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53126" y="4940914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67673" y="6364448"/>
            <a:ext cx="1829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ns.godaddy.com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40486" y="6297348"/>
            <a:ext cx="2402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www.my-new-site.com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7108372" y="6007782"/>
            <a:ext cx="1719943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 flipH="1">
            <a:off x="1694973" y="2256597"/>
            <a:ext cx="3557021" cy="847566"/>
            <a:chOff x="1219200" y="4876799"/>
            <a:chExt cx="5181605" cy="1435489"/>
          </a:xfrm>
        </p:grpSpPr>
        <p:sp>
          <p:nvSpPr>
            <p:cNvPr id="22" name="Rectangular Callout 21"/>
            <p:cNvSpPr/>
            <p:nvPr/>
          </p:nvSpPr>
          <p:spPr>
            <a:xfrm>
              <a:off x="1219200" y="4876799"/>
              <a:ext cx="5181604" cy="1384994"/>
            </a:xfrm>
            <a:prstGeom prst="wedgeRectCallout">
              <a:avLst>
                <a:gd name="adj1" fmla="val 34875"/>
                <a:gd name="adj2" fmla="val 9567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19203" y="4904861"/>
              <a:ext cx="5181602" cy="1407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Where is </a:t>
              </a:r>
            </a:p>
            <a:p>
              <a:pPr algn="ctr"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www.my-new-site.com?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4317179" y="2273166"/>
            <a:ext cx="2180345" cy="847566"/>
            <a:chOff x="1219200" y="4876799"/>
            <a:chExt cx="5181605" cy="1435489"/>
          </a:xfrm>
        </p:grpSpPr>
        <p:sp>
          <p:nvSpPr>
            <p:cNvPr id="25" name="Rectangular Callout 24"/>
            <p:cNvSpPr/>
            <p:nvPr/>
          </p:nvSpPr>
          <p:spPr>
            <a:xfrm>
              <a:off x="1219200" y="4876799"/>
              <a:ext cx="5181605" cy="1384994"/>
            </a:xfrm>
            <a:prstGeom prst="wedgeRectCallout">
              <a:avLst>
                <a:gd name="adj1" fmla="val -18546"/>
                <a:gd name="adj2" fmla="val 9967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9203" y="4904861"/>
              <a:ext cx="5181602" cy="1407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That name does not exist.</a:t>
              </a:r>
            </a:p>
          </p:txBody>
        </p:sp>
      </p:grpSp>
      <p:sp>
        <p:nvSpPr>
          <p:cNvPr id="29" name="Up Arrow 28"/>
          <p:cNvSpPr/>
          <p:nvPr/>
        </p:nvSpPr>
        <p:spPr>
          <a:xfrm rot="5400000" flipV="1">
            <a:off x="3789078" y="2484154"/>
            <a:ext cx="553978" cy="2500444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3"/>
          <p:cNvSpPr txBox="1">
            <a:spLocks/>
          </p:cNvSpPr>
          <p:nvPr/>
        </p:nvSpPr>
        <p:spPr>
          <a:xfrm>
            <a:off x="1676396" y="4855111"/>
            <a:ext cx="4332518" cy="100965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Zone files may be cached for 1-72 hours</a:t>
            </a:r>
          </a:p>
        </p:txBody>
      </p:sp>
    </p:spTree>
    <p:extLst>
      <p:ext uri="{BB962C8B-B14F-4D97-AF65-F5344CB8AC3E}">
        <p14:creationId xmlns:p14="http://schemas.microsoft.com/office/powerpoint/2010/main" val="342328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9" grpId="0" animBg="1"/>
      <p:bldP spid="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74376" y="2667000"/>
            <a:ext cx="8338782" cy="3529084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DNS Basics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DNS Security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DNS Privacy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4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73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DNS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0464800" cy="5105400"/>
          </a:xfrm>
        </p:spPr>
        <p:txBody>
          <a:bodyPr/>
          <a:lstStyle/>
          <a:p>
            <a:r>
              <a:rPr lang="en-US" dirty="0"/>
              <a:t>Without DNS…</a:t>
            </a:r>
          </a:p>
          <a:p>
            <a:pPr lvl="1"/>
            <a:r>
              <a:rPr lang="en-US" dirty="0"/>
              <a:t>How could you get to any websites?</a:t>
            </a:r>
          </a:p>
          <a:p>
            <a:r>
              <a:rPr lang="en-US" dirty="0"/>
              <a:t>You are your </a:t>
            </a:r>
            <a:r>
              <a:rPr lang="en-US" dirty="0" err="1"/>
              <a:t>mailserver</a:t>
            </a:r>
            <a:endParaRPr lang="en-US" dirty="0"/>
          </a:p>
          <a:p>
            <a:pPr lvl="1"/>
            <a:r>
              <a:rPr lang="en-US" dirty="0"/>
              <a:t>When you sign up for websites, you use your email address</a:t>
            </a:r>
          </a:p>
          <a:p>
            <a:pPr lvl="1"/>
            <a:r>
              <a:rPr lang="en-US" dirty="0"/>
              <a:t>What if someone hijacks the DNS for your mail server?</a:t>
            </a:r>
          </a:p>
          <a:p>
            <a:r>
              <a:rPr lang="en-US" dirty="0"/>
              <a:t>DNS is the root of trust for the web</a:t>
            </a:r>
          </a:p>
          <a:p>
            <a:pPr lvl="1"/>
            <a:r>
              <a:rPr lang="en-US" dirty="0"/>
              <a:t>When a user types </a:t>
            </a:r>
            <a:r>
              <a:rPr lang="en-US" dirty="0">
                <a:hlinkClick r:id="rId2"/>
              </a:rPr>
              <a:t>www.bankofamerica.com</a:t>
            </a:r>
            <a:r>
              <a:rPr lang="en-US" dirty="0"/>
              <a:t>, they expect to be taken to their bank’s website</a:t>
            </a:r>
          </a:p>
          <a:p>
            <a:pPr lvl="1"/>
            <a:r>
              <a:rPr lang="en-US" dirty="0"/>
              <a:t>What if the DNS record is compromised?</a:t>
            </a:r>
          </a:p>
        </p:txBody>
      </p:sp>
    </p:spTree>
    <p:extLst>
      <p:ext uri="{BB962C8B-B14F-4D97-AF65-F5344CB8AC3E}">
        <p14:creationId xmlns:p14="http://schemas.microsoft.com/office/powerpoint/2010/main" val="17210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Denial Of Service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Flood DNS servers with requests until they fail</a:t>
            </a:r>
          </a:p>
          <a:p>
            <a:r>
              <a:rPr lang="en-US" dirty="0"/>
              <a:t>October 2002: massive </a:t>
            </a:r>
            <a:r>
              <a:rPr lang="en-US" dirty="0" err="1"/>
              <a:t>DDoS</a:t>
            </a:r>
            <a:r>
              <a:rPr lang="en-US" dirty="0"/>
              <a:t> against the root name servers</a:t>
            </a:r>
          </a:p>
          <a:p>
            <a:pPr lvl="1"/>
            <a:r>
              <a:rPr lang="en-US" dirty="0"/>
              <a:t>What was the effect?</a:t>
            </a:r>
          </a:p>
          <a:p>
            <a:pPr lvl="1"/>
            <a:r>
              <a:rPr lang="en-US" dirty="0"/>
              <a:t>… users didn’t even notice</a:t>
            </a:r>
          </a:p>
          <a:p>
            <a:pPr lvl="1"/>
            <a:r>
              <a:rPr lang="en-US" dirty="0"/>
              <a:t>Root zone file is cached almost everywhere</a:t>
            </a:r>
          </a:p>
          <a:p>
            <a:r>
              <a:rPr lang="en-US" dirty="0"/>
              <a:t>More targeted attacks can be effective</a:t>
            </a:r>
          </a:p>
          <a:p>
            <a:pPr lvl="1"/>
            <a:r>
              <a:rPr lang="en-US" dirty="0"/>
              <a:t>Local DNS server </a:t>
            </a:r>
            <a:r>
              <a:rPr lang="en-US" dirty="0">
                <a:sym typeface="Wingdings" pitchFamily="2" charset="2"/>
              </a:rPr>
              <a:t> cannot access DNS</a:t>
            </a:r>
          </a:p>
          <a:p>
            <a:pPr lvl="1"/>
            <a:r>
              <a:rPr lang="en-US" dirty="0">
                <a:sym typeface="Wingdings" pitchFamily="2" charset="2"/>
              </a:rPr>
              <a:t>Authoritative server  cannot access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2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Involvement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en-US" dirty="0"/>
              <a:t>If you want to…</a:t>
            </a:r>
          </a:p>
          <a:p>
            <a:pPr lvl="1"/>
            <a:r>
              <a:rPr lang="en-US" dirty="0"/>
              <a:t>Call someone, you need to ask for their phone number</a:t>
            </a:r>
          </a:p>
          <a:p>
            <a:pPr lvl="2"/>
            <a:r>
              <a:rPr lang="en-US" dirty="0"/>
              <a:t>You can’t just dial “P R O F  W I L S O N”</a:t>
            </a:r>
          </a:p>
          <a:p>
            <a:pPr lvl="1"/>
            <a:r>
              <a:rPr lang="en-US" dirty="0"/>
              <a:t>Mail someone, you need to get their address first</a:t>
            </a:r>
          </a:p>
          <a:p>
            <a:r>
              <a:rPr lang="en-US" dirty="0"/>
              <a:t>What about the Internet?</a:t>
            </a:r>
          </a:p>
          <a:p>
            <a:pPr lvl="1"/>
            <a:r>
              <a:rPr lang="en-US" dirty="0"/>
              <a:t>If you need to reach Google, you need their IP</a:t>
            </a:r>
          </a:p>
          <a:p>
            <a:pPr lvl="1"/>
            <a:r>
              <a:rPr lang="en-US" dirty="0"/>
              <a:t>Does anyone know Google’s IP?</a:t>
            </a:r>
          </a:p>
          <a:p>
            <a:r>
              <a:rPr lang="en-US" dirty="0"/>
              <a:t>Problem:</a:t>
            </a:r>
          </a:p>
          <a:p>
            <a:pPr lvl="1"/>
            <a:r>
              <a:rPr lang="en-US" dirty="0"/>
              <a:t>People can’t remember IP addresses</a:t>
            </a:r>
          </a:p>
          <a:p>
            <a:pPr lvl="1"/>
            <a:r>
              <a:rPr lang="en-US" dirty="0"/>
              <a:t>Network protocols need IP addresses not text</a:t>
            </a:r>
          </a:p>
        </p:txBody>
      </p:sp>
    </p:spTree>
    <p:extLst>
      <p:ext uri="{BB962C8B-B14F-4D97-AF65-F5344CB8AC3E}">
        <p14:creationId xmlns:p14="http://schemas.microsoft.com/office/powerpoint/2010/main" val="22533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Hijacking DNS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shutting DNS down, what if we could inject arbitrary records?</a:t>
            </a:r>
          </a:p>
          <a:p>
            <a:pPr lvl="1"/>
            <a:r>
              <a:rPr lang="en-US" dirty="0"/>
              <a:t>E.g. </a:t>
            </a:r>
            <a:r>
              <a:rPr lang="en-US" dirty="0">
                <a:hlinkClick r:id="rId2"/>
              </a:rPr>
              <a:t>www.bankofamerica.com</a:t>
            </a:r>
            <a:r>
              <a:rPr lang="en-US" dirty="0"/>
              <a:t> CNAME </a:t>
            </a:r>
            <a:r>
              <a:rPr lang="en-US" dirty="0">
                <a:hlinkClick r:id="rId3"/>
              </a:rPr>
              <a:t>www.my-phishing-site.com</a:t>
            </a:r>
            <a:endParaRPr lang="en-US" dirty="0"/>
          </a:p>
          <a:p>
            <a:r>
              <a:rPr lang="en-US" dirty="0"/>
              <a:t>Three types of attacks</a:t>
            </a:r>
          </a:p>
          <a:p>
            <a:pPr lvl="1"/>
            <a:r>
              <a:rPr lang="en-US" dirty="0"/>
              <a:t>Old school attack: record injection</a:t>
            </a:r>
          </a:p>
          <a:p>
            <a:pPr lvl="1"/>
            <a:r>
              <a:rPr lang="en-US" dirty="0"/>
              <a:t>Somewhat old school attack: response spoofing</a:t>
            </a:r>
          </a:p>
          <a:p>
            <a:pPr lvl="1"/>
            <a:r>
              <a:rPr lang="en-US" dirty="0"/>
              <a:t>New, deadly attack: The </a:t>
            </a:r>
            <a:r>
              <a:rPr lang="en-US" dirty="0" err="1"/>
              <a:t>Kaminsky</a:t>
            </a:r>
            <a:r>
              <a:rPr lang="en-US" dirty="0"/>
              <a:t> Attack</a:t>
            </a:r>
          </a:p>
        </p:txBody>
      </p:sp>
    </p:spTree>
    <p:extLst>
      <p:ext uri="{BB962C8B-B14F-4D97-AF65-F5344CB8AC3E}">
        <p14:creationId xmlns:p14="http://schemas.microsoft.com/office/powerpoint/2010/main" val="3428190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1785600" cy="990600"/>
          </a:xfrm>
        </p:spPr>
        <p:txBody>
          <a:bodyPr/>
          <a:lstStyle/>
          <a:p>
            <a:r>
              <a:rPr lang="en-US" dirty="0"/>
              <a:t>Threat Model and Attacker Goals</a:t>
            </a:r>
          </a:p>
        </p:txBody>
      </p:sp>
      <p:pic>
        <p:nvPicPr>
          <p:cNvPr id="5" name="Picture 2" descr="D:\Classes\CS 4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18" y="504885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84" y="2253087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73037" y="2950520"/>
            <a:ext cx="1458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Local</a:t>
            </a:r>
          </a:p>
          <a:p>
            <a:pPr algn="ctr"/>
            <a:r>
              <a:rPr lang="en-US" sz="2000" dirty="0" err="1"/>
              <a:t>Nameserver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29901" y="4978125"/>
            <a:ext cx="1894027" cy="1236872"/>
            <a:chOff x="8158758" y="1455183"/>
            <a:chExt cx="1983514" cy="13483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167" y="1822688"/>
              <a:ext cx="980894" cy="9808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58" y="1455183"/>
              <a:ext cx="1983514" cy="245915"/>
            </a:xfrm>
            <a:prstGeom prst="rect">
              <a:avLst/>
            </a:prstGeom>
          </p:spPr>
        </p:pic>
      </p:grpSp>
      <p:sp>
        <p:nvSpPr>
          <p:cNvPr id="14" name="Cloud 13"/>
          <p:cNvSpPr/>
          <p:nvPr/>
        </p:nvSpPr>
        <p:spPr>
          <a:xfrm>
            <a:off x="6304966" y="1518914"/>
            <a:ext cx="2348753" cy="17855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Honest DNS Servers</a:t>
            </a:r>
          </a:p>
        </p:txBody>
      </p:sp>
      <p:pic>
        <p:nvPicPr>
          <p:cNvPr id="15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42" y="121814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322" y="166202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ular Callout 22"/>
          <p:cNvSpPr/>
          <p:nvPr/>
        </p:nvSpPr>
        <p:spPr>
          <a:xfrm>
            <a:off x="283540" y="1161395"/>
            <a:ext cx="2037976" cy="818777"/>
          </a:xfrm>
          <a:prstGeom prst="wedgeRectCallout">
            <a:avLst>
              <a:gd name="adj1" fmla="val 13478"/>
              <a:gd name="adj2" fmla="val 80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www.bofa.com?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17302" y="6268052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6.6.6.6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172" y="6268052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102.32.0.1</a:t>
            </a:r>
          </a:p>
        </p:txBody>
      </p:sp>
      <p:sp>
        <p:nvSpPr>
          <p:cNvPr id="26" name="Cloud Callout 25"/>
          <p:cNvSpPr/>
          <p:nvPr/>
        </p:nvSpPr>
        <p:spPr>
          <a:xfrm>
            <a:off x="4916071" y="3498076"/>
            <a:ext cx="3360389" cy="2816909"/>
          </a:xfrm>
          <a:prstGeom prst="cloudCallout">
            <a:avLst>
              <a:gd name="adj1" fmla="val -58626"/>
              <a:gd name="adj2" fmla="val 6701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 want to add a record to that local </a:t>
            </a:r>
            <a:r>
              <a:rPr lang="en-US" sz="2000" dirty="0" err="1"/>
              <a:t>nameserver</a:t>
            </a:r>
            <a:r>
              <a:rPr lang="en-US" sz="2000" dirty="0"/>
              <a:t> that directs www.bofa.com </a:t>
            </a:r>
            <a:r>
              <a:rPr lang="en-US" sz="2000" dirty="0">
                <a:sym typeface="Wingdings" panose="05000000000000000000" pitchFamily="2" charset="2"/>
              </a:rPr>
              <a:t> 6.6.6.6</a:t>
            </a:r>
            <a:endParaRPr lang="en-US" sz="20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998592" y="2550410"/>
            <a:ext cx="1618710" cy="798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016520" y="2831257"/>
            <a:ext cx="1557003" cy="20021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369275" y="3532094"/>
            <a:ext cx="7639" cy="134028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45334" y="3532094"/>
            <a:ext cx="2007609" cy="1463703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616456" y="2158886"/>
            <a:ext cx="1634932" cy="39950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4582725" y="2462306"/>
            <a:ext cx="1620851" cy="39579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>
          <a:xfrm>
            <a:off x="8381712" y="3304463"/>
            <a:ext cx="3708478" cy="3401137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Active attacker, may send DNS packets</a:t>
            </a:r>
          </a:p>
          <a:p>
            <a:r>
              <a:rPr lang="en-US" dirty="0"/>
              <a:t>Remote attacker, may not eavesdrop</a:t>
            </a:r>
          </a:p>
          <a:p>
            <a:r>
              <a:rPr lang="en-US" dirty="0"/>
              <a:t>Attacker may control their own domains and DNS servers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FA00D8-C0F7-4F41-838E-C3D60222C5ED}"/>
              </a:ext>
            </a:extLst>
          </p:cNvPr>
          <p:cNvGrpSpPr/>
          <p:nvPr/>
        </p:nvGrpSpPr>
        <p:grpSpPr>
          <a:xfrm>
            <a:off x="524034" y="2302308"/>
            <a:ext cx="1370734" cy="777930"/>
            <a:chOff x="524034" y="2302308"/>
            <a:chExt cx="1370734" cy="777930"/>
          </a:xfrm>
        </p:grpSpPr>
        <p:pic>
          <p:nvPicPr>
            <p:cNvPr id="31" name="Picture 5">
              <a:extLst>
                <a:ext uri="{FF2B5EF4-FFF2-40B4-BE49-F238E27FC236}">
                  <a16:creationId xmlns:a16="http://schemas.microsoft.com/office/drawing/2014/main" id="{7CB5634F-8122-AA40-B6E5-732D3F9F41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4034" y="2302309"/>
              <a:ext cx="613485" cy="6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F590252-5E70-BF44-939B-F3A0879E74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46557" y="2302308"/>
              <a:ext cx="648211" cy="6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7">
              <a:extLst>
                <a:ext uri="{FF2B5EF4-FFF2-40B4-BE49-F238E27FC236}">
                  <a16:creationId xmlns:a16="http://schemas.microsoft.com/office/drawing/2014/main" id="{D6C87162-2F6C-504D-9E10-42DA5EEF1F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33530" y="2432027"/>
              <a:ext cx="595078" cy="6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222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1785600" cy="990600"/>
          </a:xfrm>
        </p:spPr>
        <p:txBody>
          <a:bodyPr/>
          <a:lstStyle/>
          <a:p>
            <a:r>
              <a:rPr lang="en-US" dirty="0"/>
              <a:t>Record Injection</a:t>
            </a:r>
          </a:p>
        </p:txBody>
      </p:sp>
      <p:pic>
        <p:nvPicPr>
          <p:cNvPr id="5" name="Picture 2" descr="D:\Classes\CS 4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18" y="504885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443" y="163625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04862" y="891390"/>
            <a:ext cx="1458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Local</a:t>
            </a:r>
          </a:p>
          <a:p>
            <a:pPr algn="ctr"/>
            <a:r>
              <a:rPr lang="en-US" sz="2000" dirty="0" err="1"/>
              <a:t>Nameserver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29901" y="4978125"/>
            <a:ext cx="1894027" cy="1236872"/>
            <a:chOff x="8158758" y="1455183"/>
            <a:chExt cx="1983514" cy="13483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167" y="1822688"/>
              <a:ext cx="980894" cy="9808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58" y="1455183"/>
              <a:ext cx="1983514" cy="245915"/>
            </a:xfrm>
            <a:prstGeom prst="rect">
              <a:avLst/>
            </a:prstGeom>
          </p:spPr>
        </p:pic>
      </p:grpSp>
      <p:sp>
        <p:nvSpPr>
          <p:cNvPr id="14" name="Cloud 13"/>
          <p:cNvSpPr/>
          <p:nvPr/>
        </p:nvSpPr>
        <p:spPr>
          <a:xfrm>
            <a:off x="8929038" y="583020"/>
            <a:ext cx="2348753" cy="17855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Honest DNS Servers</a:t>
            </a:r>
          </a:p>
        </p:txBody>
      </p:sp>
      <p:pic>
        <p:nvPicPr>
          <p:cNvPr id="15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414" y="28224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394" y="72613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ular Callout 22"/>
          <p:cNvSpPr/>
          <p:nvPr/>
        </p:nvSpPr>
        <p:spPr>
          <a:xfrm>
            <a:off x="283540" y="1161395"/>
            <a:ext cx="2037976" cy="818777"/>
          </a:xfrm>
          <a:prstGeom prst="wedgeRectCallout">
            <a:avLst>
              <a:gd name="adj1" fmla="val 13478"/>
              <a:gd name="adj2" fmla="val 80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www.bofa.com?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17302" y="6268052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6.6.6.6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172" y="6268052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102.32.0.1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998592" y="2072545"/>
            <a:ext cx="3434020" cy="47786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016521" y="2368569"/>
            <a:ext cx="3416091" cy="46268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45334" y="3532094"/>
            <a:ext cx="2007609" cy="1463703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058" y="531523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Classes\CS 4700\assets\devil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512" y="5629862"/>
            <a:ext cx="536786" cy="53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439018" y="6166648"/>
            <a:ext cx="1717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ns.attacker.net</a:t>
            </a:r>
          </a:p>
        </p:txBody>
      </p:sp>
      <p:sp>
        <p:nvSpPr>
          <p:cNvPr id="32" name="Rectangular Callout 31"/>
          <p:cNvSpPr/>
          <p:nvPr/>
        </p:nvSpPr>
        <p:spPr>
          <a:xfrm>
            <a:off x="8313409" y="2542790"/>
            <a:ext cx="3800309" cy="2470697"/>
          </a:xfrm>
          <a:prstGeom prst="wedgeRectCallout">
            <a:avLst>
              <a:gd name="adj1" fmla="val -41711"/>
              <a:gd name="adj2" fmla="val 7157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8425570" y="2684255"/>
          <a:ext cx="3581146" cy="222504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www.attacker.net?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r>
                        <a:rPr lang="en-US" baseline="0" dirty="0"/>
                        <a:t> www.attacker.net 128.1.2.0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 A www.bofa.com 6.6.6.6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" name="Rectangular Callout 33"/>
          <p:cNvSpPr/>
          <p:nvPr/>
        </p:nvSpPr>
        <p:spPr>
          <a:xfrm>
            <a:off x="4976022" y="4785000"/>
            <a:ext cx="2272210" cy="818777"/>
          </a:xfrm>
          <a:prstGeom prst="wedgeRectCallout">
            <a:avLst>
              <a:gd name="adj1" fmla="val -67227"/>
              <a:gd name="adj2" fmla="val 12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www.attacker.net?</a:t>
            </a:r>
          </a:p>
        </p:txBody>
      </p:sp>
      <p:cxnSp>
        <p:nvCxnSpPr>
          <p:cNvPr id="35" name="Straight Arrow Connector 34"/>
          <p:cNvCxnSpPr>
            <a:stCxn id="5" idx="0"/>
          </p:cNvCxnSpPr>
          <p:nvPr/>
        </p:nvCxnSpPr>
        <p:spPr>
          <a:xfrm flipV="1">
            <a:off x="4159218" y="2494416"/>
            <a:ext cx="1669148" cy="255443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315876" y="2406144"/>
            <a:ext cx="2041636" cy="2816331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6096001" y="2494301"/>
            <a:ext cx="1949773" cy="270008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5441226" y="1779326"/>
            <a:ext cx="828400" cy="828400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 flipV="1">
            <a:off x="6452853" y="1401912"/>
            <a:ext cx="2352337" cy="48615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439724" y="1706961"/>
            <a:ext cx="2345295" cy="45484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50FA98E-2C17-2C4D-B5C6-1AFECE0304EC}"/>
              </a:ext>
            </a:extLst>
          </p:cNvPr>
          <p:cNvGrpSpPr/>
          <p:nvPr/>
        </p:nvGrpSpPr>
        <p:grpSpPr>
          <a:xfrm>
            <a:off x="524034" y="2302308"/>
            <a:ext cx="1370734" cy="777930"/>
            <a:chOff x="524034" y="2302308"/>
            <a:chExt cx="1370734" cy="777930"/>
          </a:xfrm>
        </p:grpSpPr>
        <p:pic>
          <p:nvPicPr>
            <p:cNvPr id="37" name="Picture 5">
              <a:extLst>
                <a:ext uri="{FF2B5EF4-FFF2-40B4-BE49-F238E27FC236}">
                  <a16:creationId xmlns:a16="http://schemas.microsoft.com/office/drawing/2014/main" id="{224AD6CF-22CD-4342-8054-D0755B02BB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4034" y="2302309"/>
              <a:ext cx="613485" cy="6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>
              <a:extLst>
                <a:ext uri="{FF2B5EF4-FFF2-40B4-BE49-F238E27FC236}">
                  <a16:creationId xmlns:a16="http://schemas.microsoft.com/office/drawing/2014/main" id="{B45159B3-EFE8-D644-913E-19D05D38C0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46557" y="2302308"/>
              <a:ext cx="648211" cy="6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7">
              <a:extLst>
                <a:ext uri="{FF2B5EF4-FFF2-40B4-BE49-F238E27FC236}">
                  <a16:creationId xmlns:a16="http://schemas.microsoft.com/office/drawing/2014/main" id="{3407D601-8292-9B43-8E84-5A62CB61F7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33530" y="2432027"/>
              <a:ext cx="595078" cy="6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729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  <p:bldP spid="34" grpId="0" animBg="1"/>
      <p:bldP spid="34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Bailiwick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 injection attacks no longer work in practice</a:t>
            </a:r>
          </a:p>
          <a:p>
            <a:r>
              <a:rPr lang="en-US" dirty="0"/>
              <a:t>All modern DNS servers implement </a:t>
            </a:r>
            <a:r>
              <a:rPr lang="en-US" dirty="0">
                <a:solidFill>
                  <a:schemeClr val="accent1"/>
                </a:solidFill>
              </a:rPr>
              <a:t>bailiwick checking</a:t>
            </a:r>
          </a:p>
          <a:p>
            <a:pPr lvl="1"/>
            <a:r>
              <a:rPr lang="en-US" dirty="0"/>
              <a:t>Only records related to the requested domain are accepted in responses</a:t>
            </a:r>
          </a:p>
          <a:p>
            <a:pPr lvl="1"/>
            <a:r>
              <a:rPr lang="en-US" dirty="0"/>
              <a:t>In other words, DNS servers are less trusting of 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1690903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1785600" cy="990600"/>
          </a:xfrm>
        </p:spPr>
        <p:txBody>
          <a:bodyPr/>
          <a:lstStyle/>
          <a:p>
            <a:r>
              <a:rPr lang="en-US" dirty="0"/>
              <a:t>Response Spoofing</a:t>
            </a:r>
          </a:p>
        </p:txBody>
      </p:sp>
      <p:pic>
        <p:nvPicPr>
          <p:cNvPr id="5" name="Picture 2" descr="D:\Classes\CS 4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587" y="504885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1596139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53794" y="851277"/>
            <a:ext cx="1458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Local</a:t>
            </a:r>
          </a:p>
          <a:p>
            <a:pPr algn="ctr"/>
            <a:r>
              <a:rPr lang="en-US" sz="2000" dirty="0" err="1"/>
              <a:t>Nameserver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29901" y="4978125"/>
            <a:ext cx="1894027" cy="1236872"/>
            <a:chOff x="8158758" y="1455183"/>
            <a:chExt cx="1983514" cy="13483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167" y="1822688"/>
              <a:ext cx="980894" cy="9808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58" y="1455183"/>
              <a:ext cx="1983514" cy="245915"/>
            </a:xfrm>
            <a:prstGeom prst="rect">
              <a:avLst/>
            </a:prstGeom>
          </p:spPr>
        </p:pic>
      </p:grpSp>
      <p:sp>
        <p:nvSpPr>
          <p:cNvPr id="14" name="Cloud 13"/>
          <p:cNvSpPr/>
          <p:nvPr/>
        </p:nvSpPr>
        <p:spPr>
          <a:xfrm>
            <a:off x="8929038" y="583020"/>
            <a:ext cx="2348753" cy="17855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Honest DNS Servers</a:t>
            </a:r>
          </a:p>
        </p:txBody>
      </p:sp>
      <p:pic>
        <p:nvPicPr>
          <p:cNvPr id="15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414" y="28224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394" y="72613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ular Callout 22"/>
          <p:cNvSpPr/>
          <p:nvPr/>
        </p:nvSpPr>
        <p:spPr>
          <a:xfrm>
            <a:off x="2667667" y="5568092"/>
            <a:ext cx="2037976" cy="818777"/>
          </a:xfrm>
          <a:prstGeom prst="wedgeRectCallout">
            <a:avLst>
              <a:gd name="adj1" fmla="val 72109"/>
              <a:gd name="adj2" fmla="val -33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www.bofa.com?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99271" y="6268052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6.6.6.6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172" y="6268052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102.32.0.1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255066" y="2442814"/>
            <a:ext cx="392272" cy="255420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016521" y="2368569"/>
            <a:ext cx="3416091" cy="46268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45334" y="3532094"/>
            <a:ext cx="3446575" cy="1724661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ular Callout 31"/>
          <p:cNvSpPr/>
          <p:nvPr/>
        </p:nvSpPr>
        <p:spPr>
          <a:xfrm>
            <a:off x="7137183" y="4554173"/>
            <a:ext cx="3800309" cy="2113989"/>
          </a:xfrm>
          <a:prstGeom prst="wedgeRectCallout">
            <a:avLst>
              <a:gd name="adj1" fmla="val -70712"/>
              <a:gd name="adj2" fmla="val 884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331428"/>
              </p:ext>
            </p:extLst>
          </p:nvPr>
        </p:nvGraphicFramePr>
        <p:xfrm>
          <a:off x="7249344" y="4695638"/>
          <a:ext cx="3581146" cy="18542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????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</a:t>
                      </a:r>
                      <a:r>
                        <a:rPr lang="en-US"/>
                        <a:t>www.bofa.com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r>
                        <a:rPr lang="en-US" baseline="0" dirty="0"/>
                        <a:t> www.bofa.com 6.6.6.6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5" name="Straight Arrow Connector 34"/>
          <p:cNvCxnSpPr>
            <a:stCxn id="5" idx="0"/>
          </p:cNvCxnSpPr>
          <p:nvPr/>
        </p:nvCxnSpPr>
        <p:spPr>
          <a:xfrm flipV="1">
            <a:off x="5741187" y="2543717"/>
            <a:ext cx="327717" cy="25051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5490157" y="1758924"/>
            <a:ext cx="828400" cy="828400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 flipV="1">
            <a:off x="6452853" y="1401912"/>
            <a:ext cx="2352337" cy="48615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439724" y="1706961"/>
            <a:ext cx="2345295" cy="45484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ular Callout 35"/>
          <p:cNvSpPr/>
          <p:nvPr/>
        </p:nvSpPr>
        <p:spPr>
          <a:xfrm>
            <a:off x="7106911" y="2600362"/>
            <a:ext cx="3348875" cy="1738325"/>
          </a:xfrm>
          <a:prstGeom prst="wedgeRectCallout">
            <a:avLst>
              <a:gd name="adj1" fmla="val -73388"/>
              <a:gd name="adj2" fmla="val -65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614727"/>
              </p:ext>
            </p:extLst>
          </p:nvPr>
        </p:nvGraphicFramePr>
        <p:xfrm>
          <a:off x="7262184" y="2756232"/>
          <a:ext cx="3099753" cy="1478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691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www.bofa.com?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9" name="Straight Arrow Connector 38"/>
          <p:cNvCxnSpPr/>
          <p:nvPr/>
        </p:nvCxnSpPr>
        <p:spPr>
          <a:xfrm flipV="1">
            <a:off x="5866171" y="2518341"/>
            <a:ext cx="176041" cy="24774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563138" y="2536476"/>
            <a:ext cx="378725" cy="24939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48" idx="2"/>
          </p:cNvCxnSpPr>
          <p:nvPr/>
        </p:nvCxnSpPr>
        <p:spPr>
          <a:xfrm flipV="1">
            <a:off x="5497185" y="2573210"/>
            <a:ext cx="299969" cy="24049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983937" y="2565771"/>
            <a:ext cx="182404" cy="24477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616872" y="2631101"/>
            <a:ext cx="313424" cy="23470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432612" y="2560538"/>
            <a:ext cx="304269" cy="24175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ultiply 2"/>
          <p:cNvSpPr/>
          <p:nvPr/>
        </p:nvSpPr>
        <p:spPr>
          <a:xfrm>
            <a:off x="6646410" y="1824253"/>
            <a:ext cx="544316" cy="544316"/>
          </a:xfrm>
          <a:prstGeom prst="mathMultiply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2021924" y="1985875"/>
            <a:ext cx="3363576" cy="464557"/>
          </a:xfrm>
          <a:prstGeom prst="straightConnector1">
            <a:avLst/>
          </a:prstGeom>
          <a:ln w="571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7E35278-06FB-9C44-9E91-F364EC082229}"/>
              </a:ext>
            </a:extLst>
          </p:cNvPr>
          <p:cNvGrpSpPr/>
          <p:nvPr/>
        </p:nvGrpSpPr>
        <p:grpSpPr>
          <a:xfrm>
            <a:off x="515261" y="2518341"/>
            <a:ext cx="1370734" cy="777930"/>
            <a:chOff x="524034" y="2302308"/>
            <a:chExt cx="1370734" cy="777930"/>
          </a:xfrm>
        </p:grpSpPr>
        <p:pic>
          <p:nvPicPr>
            <p:cNvPr id="45" name="Picture 5">
              <a:extLst>
                <a:ext uri="{FF2B5EF4-FFF2-40B4-BE49-F238E27FC236}">
                  <a16:creationId xmlns:a16="http://schemas.microsoft.com/office/drawing/2014/main" id="{0535F24F-9C16-A149-8411-4C71813C7F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4034" y="2302309"/>
              <a:ext cx="613485" cy="6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6">
              <a:extLst>
                <a:ext uri="{FF2B5EF4-FFF2-40B4-BE49-F238E27FC236}">
                  <a16:creationId xmlns:a16="http://schemas.microsoft.com/office/drawing/2014/main" id="{F9B1100B-3B9A-084E-B061-1929DA8C8E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46557" y="2302308"/>
              <a:ext cx="648211" cy="6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7">
              <a:extLst>
                <a:ext uri="{FF2B5EF4-FFF2-40B4-BE49-F238E27FC236}">
                  <a16:creationId xmlns:a16="http://schemas.microsoft.com/office/drawing/2014/main" id="{0418B7AE-5253-1F4F-B782-BB7B72FAD9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33530" y="2432027"/>
              <a:ext cx="595078" cy="6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410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  <p:bldP spid="36" grpId="0" animBg="1"/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Response Spoofing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00200"/>
            <a:ext cx="11785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info does the attacker need to spoof a DNS response?</a:t>
            </a:r>
          </a:p>
          <a:p>
            <a:pPr lvl="1"/>
            <a:r>
              <a:rPr lang="en-US" dirty="0"/>
              <a:t>IP address of the target </a:t>
            </a:r>
            <a:r>
              <a:rPr lang="en-US" dirty="0" err="1"/>
              <a:t>nameserver</a:t>
            </a:r>
            <a:r>
              <a:rPr lang="en-US" dirty="0"/>
              <a:t> and true authoritative </a:t>
            </a:r>
            <a:r>
              <a:rPr lang="en-US" dirty="0" err="1"/>
              <a:t>nameserver</a:t>
            </a:r>
            <a:endParaRPr lang="en-US" dirty="0"/>
          </a:p>
          <a:p>
            <a:pPr lvl="2"/>
            <a:r>
              <a:rPr lang="en-US" dirty="0"/>
              <a:t>Easy, both pieces of info are readily available</a:t>
            </a:r>
          </a:p>
          <a:p>
            <a:pPr lvl="1"/>
            <a:r>
              <a:rPr lang="en-US" dirty="0"/>
              <a:t>Source port used by the authoritative </a:t>
            </a:r>
            <a:r>
              <a:rPr lang="en-US" dirty="0" err="1"/>
              <a:t>nameserver</a:t>
            </a:r>
            <a:endParaRPr lang="en-US" dirty="0"/>
          </a:p>
          <a:p>
            <a:pPr lvl="2"/>
            <a:r>
              <a:rPr lang="en-US" dirty="0"/>
              <a:t>Easy, it must be 53</a:t>
            </a:r>
          </a:p>
          <a:p>
            <a:pPr lvl="1"/>
            <a:r>
              <a:rPr lang="en-US" dirty="0"/>
              <a:t>The question in the query</a:t>
            </a:r>
          </a:p>
          <a:p>
            <a:pPr lvl="2"/>
            <a:r>
              <a:rPr lang="en-US" dirty="0"/>
              <a:t>Easy, the attacker can choose the targeted domain name</a:t>
            </a:r>
          </a:p>
          <a:p>
            <a:pPr lvl="1"/>
            <a:r>
              <a:rPr lang="en-US" dirty="0"/>
              <a:t>Response port used by the target when they made the request</a:t>
            </a:r>
          </a:p>
          <a:p>
            <a:pPr lvl="1"/>
            <a:r>
              <a:rPr lang="en-US" dirty="0" err="1"/>
              <a:t>TxID</a:t>
            </a:r>
            <a:r>
              <a:rPr lang="en-US" dirty="0"/>
              <a:t> in the query</a:t>
            </a:r>
          </a:p>
          <a:p>
            <a:r>
              <a:rPr lang="en-US" dirty="0"/>
              <a:t>Old DNS servers used one port for all queries and incremented </a:t>
            </a:r>
            <a:r>
              <a:rPr lang="en-US" dirty="0" err="1"/>
              <a:t>TxID</a:t>
            </a:r>
            <a:r>
              <a:rPr lang="en-US" dirty="0"/>
              <a:t> monotonically</a:t>
            </a:r>
          </a:p>
          <a:p>
            <a:pPr lvl="1"/>
            <a:r>
              <a:rPr lang="en-US" dirty="0"/>
              <a:t>Attacker can query the target DNS server for a domain they control and observe the query at their own DNS server</a:t>
            </a:r>
          </a:p>
          <a:p>
            <a:pPr lvl="1"/>
            <a:r>
              <a:rPr lang="en-US" dirty="0"/>
              <a:t>The query reveals the port used by the target, as well as the approximate </a:t>
            </a:r>
            <a:r>
              <a:rPr lang="en-US" dirty="0" err="1"/>
              <a:t>TxID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4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1785600" cy="990600"/>
          </a:xfrm>
        </p:spPr>
        <p:txBody>
          <a:bodyPr/>
          <a:lstStyle/>
          <a:p>
            <a:r>
              <a:rPr lang="en-US" dirty="0"/>
              <a:t>Inspecting the Target</a:t>
            </a:r>
          </a:p>
        </p:txBody>
      </p:sp>
      <p:pic>
        <p:nvPicPr>
          <p:cNvPr id="5" name="Picture 2" descr="D:\Classes\CS 4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18" y="504885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443" y="163625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04862" y="891390"/>
            <a:ext cx="1458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Local</a:t>
            </a:r>
          </a:p>
          <a:p>
            <a:pPr algn="ctr"/>
            <a:r>
              <a:rPr lang="en-US" sz="2000" dirty="0" err="1"/>
              <a:t>Nameserver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29901" y="4978125"/>
            <a:ext cx="1894027" cy="1236872"/>
            <a:chOff x="8158758" y="1455183"/>
            <a:chExt cx="1983514" cy="13483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167" y="1822688"/>
              <a:ext cx="980894" cy="9808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58" y="1455183"/>
              <a:ext cx="1983514" cy="245915"/>
            </a:xfrm>
            <a:prstGeom prst="rect">
              <a:avLst/>
            </a:prstGeom>
          </p:spPr>
        </p:pic>
      </p:grpSp>
      <p:sp>
        <p:nvSpPr>
          <p:cNvPr id="14" name="Cloud 13"/>
          <p:cNvSpPr/>
          <p:nvPr/>
        </p:nvSpPr>
        <p:spPr>
          <a:xfrm>
            <a:off x="8929038" y="583020"/>
            <a:ext cx="2348753" cy="17855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Honest DNS Servers</a:t>
            </a:r>
          </a:p>
        </p:txBody>
      </p:sp>
      <p:pic>
        <p:nvPicPr>
          <p:cNvPr id="15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414" y="28224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394" y="72613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617302" y="6268052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6.6.6.6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172" y="6268052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102.32.0.1</a:t>
            </a:r>
          </a:p>
        </p:txBody>
      </p:sp>
      <p:pic>
        <p:nvPicPr>
          <p:cNvPr id="27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058" y="531523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Classes\CS 4700\assets\devil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512" y="5629862"/>
            <a:ext cx="536786" cy="53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439018" y="6166648"/>
            <a:ext cx="1717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ns.attacker.net</a:t>
            </a:r>
          </a:p>
        </p:txBody>
      </p:sp>
      <p:sp>
        <p:nvSpPr>
          <p:cNvPr id="34" name="Rectangular Callout 33"/>
          <p:cNvSpPr/>
          <p:nvPr/>
        </p:nvSpPr>
        <p:spPr>
          <a:xfrm>
            <a:off x="4976022" y="4785000"/>
            <a:ext cx="2272210" cy="818777"/>
          </a:xfrm>
          <a:prstGeom prst="wedgeRectCallout">
            <a:avLst>
              <a:gd name="adj1" fmla="val -67227"/>
              <a:gd name="adj2" fmla="val 12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www.attacker.net?</a:t>
            </a:r>
          </a:p>
        </p:txBody>
      </p:sp>
      <p:cxnSp>
        <p:nvCxnSpPr>
          <p:cNvPr id="35" name="Straight Arrow Connector 34"/>
          <p:cNvCxnSpPr>
            <a:stCxn id="5" idx="0"/>
          </p:cNvCxnSpPr>
          <p:nvPr/>
        </p:nvCxnSpPr>
        <p:spPr>
          <a:xfrm flipV="1">
            <a:off x="4159218" y="2494416"/>
            <a:ext cx="1669148" cy="255443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315876" y="2406144"/>
            <a:ext cx="2041636" cy="2816331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452853" y="1401912"/>
            <a:ext cx="2352337" cy="48615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439724" y="1706961"/>
            <a:ext cx="2345295" cy="45484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ular Callout 35"/>
          <p:cNvSpPr/>
          <p:nvPr/>
        </p:nvSpPr>
        <p:spPr>
          <a:xfrm>
            <a:off x="8202239" y="2704808"/>
            <a:ext cx="3348875" cy="1738325"/>
          </a:xfrm>
          <a:prstGeom prst="wedgeRectCallout">
            <a:avLst>
              <a:gd name="adj1" fmla="val -100216"/>
              <a:gd name="adj2" fmla="val -69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057679"/>
              </p:ext>
            </p:extLst>
          </p:nvPr>
        </p:nvGraphicFramePr>
        <p:xfrm>
          <a:off x="8357512" y="2860678"/>
          <a:ext cx="3099753" cy="1478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691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</a:t>
                      </a:r>
                      <a:r>
                        <a:rPr lang="en-US" dirty="0" err="1"/>
                        <a:t>www.attacker.net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8357512" y="2829787"/>
            <a:ext cx="1525275" cy="3875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2B419F-0ED5-104F-98F1-F3C207C8CCD9}"/>
              </a:ext>
            </a:extLst>
          </p:cNvPr>
          <p:cNvGrpSpPr/>
          <p:nvPr/>
        </p:nvGrpSpPr>
        <p:grpSpPr>
          <a:xfrm>
            <a:off x="734735" y="2161953"/>
            <a:ext cx="1370734" cy="777930"/>
            <a:chOff x="524034" y="2302308"/>
            <a:chExt cx="1370734" cy="777930"/>
          </a:xfrm>
        </p:grpSpPr>
        <p:pic>
          <p:nvPicPr>
            <p:cNvPr id="28" name="Picture 5">
              <a:extLst>
                <a:ext uri="{FF2B5EF4-FFF2-40B4-BE49-F238E27FC236}">
                  <a16:creationId xmlns:a16="http://schemas.microsoft.com/office/drawing/2014/main" id="{A40A62E0-B582-1B41-8B48-951FE10C1D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4034" y="2302309"/>
              <a:ext cx="613485" cy="6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>
              <a:extLst>
                <a:ext uri="{FF2B5EF4-FFF2-40B4-BE49-F238E27FC236}">
                  <a16:creationId xmlns:a16="http://schemas.microsoft.com/office/drawing/2014/main" id="{CFC80407-73F8-AE47-B4F0-22B56981EC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46557" y="2302308"/>
              <a:ext cx="648211" cy="6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7">
              <a:extLst>
                <a:ext uri="{FF2B5EF4-FFF2-40B4-BE49-F238E27FC236}">
                  <a16:creationId xmlns:a16="http://schemas.microsoft.com/office/drawing/2014/main" id="{196C8F27-1033-2040-9CDF-BAA978DA6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33530" y="2432027"/>
              <a:ext cx="595078" cy="6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073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for Successful Response Spoofing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Attacker must infer the response port of the target </a:t>
            </a:r>
            <a:r>
              <a:rPr lang="en-US" dirty="0" err="1"/>
              <a:t>nameserver</a:t>
            </a:r>
            <a:r>
              <a:rPr lang="en-US" dirty="0"/>
              <a:t> and </a:t>
            </a:r>
            <a:r>
              <a:rPr lang="en-US" dirty="0" err="1"/>
              <a:t>TxID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Attacker’s response must outrace the legitimate 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attack must be executed after the target </a:t>
            </a:r>
            <a:r>
              <a:rPr lang="en-US" dirty="0" err="1"/>
              <a:t>nameserver</a:t>
            </a:r>
            <a:r>
              <a:rPr lang="en-US" dirty="0"/>
              <a:t> is queried for a domain that is not in the cache</a:t>
            </a:r>
          </a:p>
          <a:p>
            <a:pPr lvl="1"/>
            <a:r>
              <a:rPr lang="en-US" dirty="0"/>
              <a:t>If the target domain name is already cached, no queries will be sent</a:t>
            </a:r>
          </a:p>
          <a:p>
            <a:pPr lvl="1"/>
            <a:r>
              <a:rPr lang="en-US" dirty="0"/>
              <a:t>The attacker can send the initial query to the </a:t>
            </a:r>
            <a:r>
              <a:rPr lang="en-US" dirty="0" err="1"/>
              <a:t>nameserver</a:t>
            </a:r>
            <a:r>
              <a:rPr lang="en-US" dirty="0"/>
              <a:t>, but if the attack fails the legitimate response will be cached until the TTL expires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the attack is successful, the record for a single domain is poisoned</a:t>
            </a:r>
          </a:p>
        </p:txBody>
      </p:sp>
    </p:spTree>
    <p:extLst>
      <p:ext uri="{BB962C8B-B14F-4D97-AF65-F5344CB8AC3E}">
        <p14:creationId xmlns:p14="http://schemas.microsoft.com/office/powerpoint/2010/main" val="257385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Kaminsky</a:t>
            </a:r>
            <a:r>
              <a:rPr lang="en-US" dirty="0"/>
              <a:t>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96277"/>
            <a:ext cx="10867331" cy="4990109"/>
          </a:xfrm>
        </p:spPr>
        <p:txBody>
          <a:bodyPr/>
          <a:lstStyle/>
          <a:p>
            <a:r>
              <a:rPr lang="en-US" dirty="0"/>
              <a:t>Variation of the response spoofing attack that is much more powerful</a:t>
            </a:r>
          </a:p>
          <a:p>
            <a:pPr lvl="1"/>
            <a:r>
              <a:rPr lang="en-US" dirty="0"/>
              <a:t>Discovered by notable security researcher Dan </a:t>
            </a:r>
            <a:r>
              <a:rPr lang="en-US" dirty="0" err="1"/>
              <a:t>Kaminsky</a:t>
            </a:r>
            <a:r>
              <a:rPr lang="en-US" dirty="0"/>
              <a:t> in 2008</a:t>
            </a:r>
          </a:p>
          <a:p>
            <a:r>
              <a:rPr lang="en-US" dirty="0"/>
              <a:t>Poisons glue records rather than A records</a:t>
            </a:r>
          </a:p>
          <a:p>
            <a:pPr lvl="1"/>
            <a:r>
              <a:rPr lang="en-US" dirty="0"/>
              <a:t>Attacker repeatedly makes queries for non-existent subdomains of the target domain</a:t>
            </a:r>
          </a:p>
          <a:p>
            <a:pPr lvl="2"/>
            <a:r>
              <a:rPr lang="en-US" dirty="0"/>
              <a:t>Since these subdomains do not exist, they are guaranteed to not be in the target </a:t>
            </a:r>
            <a:r>
              <a:rPr lang="en-US" dirty="0" err="1"/>
              <a:t>nameservers</a:t>
            </a:r>
            <a:r>
              <a:rPr lang="en-US" dirty="0"/>
              <a:t> cache</a:t>
            </a:r>
          </a:p>
          <a:p>
            <a:pPr lvl="1"/>
            <a:r>
              <a:rPr lang="en-US" dirty="0"/>
              <a:t>Attacker then attempts to spoof a response with a poison glue record</a:t>
            </a:r>
          </a:p>
          <a:p>
            <a:pPr lvl="2"/>
            <a:r>
              <a:rPr lang="en-US" dirty="0"/>
              <a:t>The attacker can attempt the attack an infinite number of times until success</a:t>
            </a:r>
          </a:p>
          <a:p>
            <a:r>
              <a:rPr lang="en-US" dirty="0"/>
              <a:t>On success, entire zone is poisoned, rather than a single domain name</a:t>
            </a:r>
          </a:p>
        </p:txBody>
      </p:sp>
    </p:spTree>
    <p:extLst>
      <p:ext uri="{BB962C8B-B14F-4D97-AF65-F5344CB8AC3E}">
        <p14:creationId xmlns:p14="http://schemas.microsoft.com/office/powerpoint/2010/main" val="24096104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1785600" cy="990600"/>
          </a:xfrm>
        </p:spPr>
        <p:txBody>
          <a:bodyPr/>
          <a:lstStyle/>
          <a:p>
            <a:r>
              <a:rPr lang="en-US" dirty="0" err="1"/>
              <a:t>Kaminsky</a:t>
            </a:r>
            <a:r>
              <a:rPr lang="en-US" dirty="0"/>
              <a:t> Attack</a:t>
            </a:r>
          </a:p>
        </p:txBody>
      </p:sp>
      <p:pic>
        <p:nvPicPr>
          <p:cNvPr id="5" name="Picture 2" descr="D:\Classes\CS 4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18" y="504885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1596139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53794" y="851277"/>
            <a:ext cx="1458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Local</a:t>
            </a:r>
          </a:p>
          <a:p>
            <a:pPr algn="ctr"/>
            <a:r>
              <a:rPr lang="en-US" sz="2000" dirty="0" err="1"/>
              <a:t>Nameserver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29901" y="4978125"/>
            <a:ext cx="1894027" cy="1236872"/>
            <a:chOff x="8158758" y="1455183"/>
            <a:chExt cx="1983514" cy="13483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167" y="1822688"/>
              <a:ext cx="980894" cy="9808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58" y="1455183"/>
              <a:ext cx="1983514" cy="245915"/>
            </a:xfrm>
            <a:prstGeom prst="rect">
              <a:avLst/>
            </a:prstGeom>
          </p:spPr>
        </p:pic>
      </p:grpSp>
      <p:sp>
        <p:nvSpPr>
          <p:cNvPr id="14" name="Cloud 13"/>
          <p:cNvSpPr/>
          <p:nvPr/>
        </p:nvSpPr>
        <p:spPr>
          <a:xfrm>
            <a:off x="8929038" y="583020"/>
            <a:ext cx="2348753" cy="17855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Honest DNS Servers</a:t>
            </a:r>
          </a:p>
        </p:txBody>
      </p:sp>
      <p:pic>
        <p:nvPicPr>
          <p:cNvPr id="15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414" y="28224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394" y="72613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ular Callout 22"/>
          <p:cNvSpPr/>
          <p:nvPr/>
        </p:nvSpPr>
        <p:spPr>
          <a:xfrm>
            <a:off x="283540" y="1161395"/>
            <a:ext cx="2037976" cy="818777"/>
          </a:xfrm>
          <a:prstGeom prst="wedgeRectCallout">
            <a:avLst>
              <a:gd name="adj1" fmla="val 282"/>
              <a:gd name="adj2" fmla="val 1026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www.bofa.com?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17302" y="6268052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6.6.6.6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172" y="6268052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102.32.0.1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998592" y="2072545"/>
            <a:ext cx="3434020" cy="47786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016521" y="2368569"/>
            <a:ext cx="3416091" cy="46268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45334" y="3532094"/>
            <a:ext cx="2007609" cy="1463703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ular Callout 31"/>
          <p:cNvSpPr/>
          <p:nvPr/>
        </p:nvSpPr>
        <p:spPr>
          <a:xfrm>
            <a:off x="5580531" y="3821103"/>
            <a:ext cx="3842028" cy="2847060"/>
          </a:xfrm>
          <a:prstGeom prst="wedgeRectCallout">
            <a:avLst>
              <a:gd name="adj1" fmla="val -70712"/>
              <a:gd name="adj2" fmla="val 884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736881" y="3958160"/>
          <a:ext cx="3581146" cy="259588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????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aaaa.bofa.com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A:</a:t>
                      </a:r>
                      <a:r>
                        <a:rPr lang="en-US" baseline="0" dirty="0"/>
                        <a:t> aaaa.bofa.com = 127.0.0.1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NS</a:t>
                      </a:r>
                      <a:r>
                        <a:rPr lang="en-US" baseline="0" dirty="0"/>
                        <a:t> = ns1.bofa.com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 ns1.bofa.com = 6.6.6.8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5" name="Straight Arrow Connector 34"/>
          <p:cNvCxnSpPr>
            <a:stCxn id="5" idx="0"/>
          </p:cNvCxnSpPr>
          <p:nvPr/>
        </p:nvCxnSpPr>
        <p:spPr>
          <a:xfrm flipV="1">
            <a:off x="4159218" y="2494416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5487341" y="1757507"/>
            <a:ext cx="828400" cy="828400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 flipV="1">
            <a:off x="6452853" y="1401912"/>
            <a:ext cx="2352337" cy="48615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439724" y="1706961"/>
            <a:ext cx="2345295" cy="45484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239210" y="2444226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020302" y="2450892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338524" y="2514796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230653" y="2568710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445711" y="2572510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129175" y="2451108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ular Callout 33"/>
          <p:cNvSpPr/>
          <p:nvPr/>
        </p:nvSpPr>
        <p:spPr>
          <a:xfrm>
            <a:off x="1916169" y="3808799"/>
            <a:ext cx="2037976" cy="818777"/>
          </a:xfrm>
          <a:prstGeom prst="wedgeRectCallout">
            <a:avLst>
              <a:gd name="adj1" fmla="val 37843"/>
              <a:gd name="adj2" fmla="val 111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aaaa.bofa.com?</a:t>
            </a:r>
          </a:p>
        </p:txBody>
      </p:sp>
      <p:pic>
        <p:nvPicPr>
          <p:cNvPr id="3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677" y="49665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Classes\CS 4700\assets\devil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131" y="5281145"/>
            <a:ext cx="536786" cy="53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10166637" y="5817931"/>
            <a:ext cx="1717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ns.attacker.net</a:t>
            </a:r>
          </a:p>
          <a:p>
            <a:pPr algn="ctr"/>
            <a:r>
              <a:rPr lang="en-US" sz="2000" dirty="0"/>
              <a:t>6.6.6.8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3863491" y="2352854"/>
            <a:ext cx="1703049" cy="261366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ular Callout 50"/>
          <p:cNvSpPr/>
          <p:nvPr/>
        </p:nvSpPr>
        <p:spPr>
          <a:xfrm>
            <a:off x="1901046" y="3812942"/>
            <a:ext cx="2037976" cy="818777"/>
          </a:xfrm>
          <a:prstGeom prst="wedgeRectCallout">
            <a:avLst>
              <a:gd name="adj1" fmla="val 37843"/>
              <a:gd name="adj2" fmla="val 111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aaab.bofa.com?</a:t>
            </a:r>
          </a:p>
        </p:txBody>
      </p:sp>
      <p:sp>
        <p:nvSpPr>
          <p:cNvPr id="53" name="Rectangular Callout 52"/>
          <p:cNvSpPr/>
          <p:nvPr/>
        </p:nvSpPr>
        <p:spPr>
          <a:xfrm>
            <a:off x="5618211" y="3850091"/>
            <a:ext cx="3842028" cy="2847060"/>
          </a:xfrm>
          <a:prstGeom prst="wedgeRectCallout">
            <a:avLst>
              <a:gd name="adj1" fmla="val -70712"/>
              <a:gd name="adj2" fmla="val 884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5774561" y="3987148"/>
          <a:ext cx="3581146" cy="259588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????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aaab.bofa.com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r>
                        <a:rPr lang="en-US" baseline="0" dirty="0"/>
                        <a:t> aaab.bofa.com 127.0.0.1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NS</a:t>
                      </a:r>
                      <a:r>
                        <a:rPr lang="en-US" baseline="0" dirty="0"/>
                        <a:t> ns1.bofa.com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 A ns1.bofa.com 6.6.6.8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55" name="Straight Arrow Connector 54"/>
          <p:cNvCxnSpPr/>
          <p:nvPr/>
        </p:nvCxnSpPr>
        <p:spPr>
          <a:xfrm>
            <a:off x="6461779" y="1934386"/>
            <a:ext cx="4093898" cy="297672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6461779" y="2168380"/>
            <a:ext cx="3971930" cy="2880472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69C7B7B-61B8-6B45-91F6-D4EDB13F2D27}"/>
              </a:ext>
            </a:extLst>
          </p:cNvPr>
          <p:cNvGrpSpPr/>
          <p:nvPr/>
        </p:nvGrpSpPr>
        <p:grpSpPr>
          <a:xfrm>
            <a:off x="171517" y="2450892"/>
            <a:ext cx="1370734" cy="777930"/>
            <a:chOff x="524034" y="2302308"/>
            <a:chExt cx="1370734" cy="777930"/>
          </a:xfrm>
        </p:grpSpPr>
        <p:pic>
          <p:nvPicPr>
            <p:cNvPr id="58" name="Picture 5">
              <a:extLst>
                <a:ext uri="{FF2B5EF4-FFF2-40B4-BE49-F238E27FC236}">
                  <a16:creationId xmlns:a16="http://schemas.microsoft.com/office/drawing/2014/main" id="{152E1980-F41A-FF49-AAB5-9263F4E77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4034" y="2302309"/>
              <a:ext cx="613485" cy="6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6">
              <a:extLst>
                <a:ext uri="{FF2B5EF4-FFF2-40B4-BE49-F238E27FC236}">
                  <a16:creationId xmlns:a16="http://schemas.microsoft.com/office/drawing/2014/main" id="{E9E6DCF3-F7A4-F546-8F93-E12966C639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46557" y="2302308"/>
              <a:ext cx="648211" cy="6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7">
              <a:extLst>
                <a:ext uri="{FF2B5EF4-FFF2-40B4-BE49-F238E27FC236}">
                  <a16:creationId xmlns:a16="http://schemas.microsoft.com/office/drawing/2014/main" id="{6E369699-34ED-6940-B0DB-37CC6F09B3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33530" y="2432027"/>
              <a:ext cx="595078" cy="6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834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5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5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500"/>
                            </p:stCondLst>
                            <p:childTnLst>
                              <p:par>
                                <p:cTn id="2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500"/>
                            </p:stCondLst>
                            <p:childTnLst>
                              <p:par>
                                <p:cTn id="2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  <p:bldP spid="32" grpId="1" animBg="1"/>
      <p:bldP spid="34" grpId="0" animBg="1"/>
      <p:bldP spid="34" grpId="1" animBg="1"/>
      <p:bldP spid="51" grpId="0" animBg="1"/>
      <p:bldP spid="51" grpId="1" animBg="1"/>
      <p:bldP spid="51" grpId="2" animBg="1"/>
      <p:bldP spid="53" grpId="0" animBg="1"/>
      <p:bldP spid="53" grpId="1" animBg="1"/>
      <p:bldP spid="5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Names and Addresses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Addresses, e.g., 129.10.117.100</a:t>
            </a:r>
          </a:p>
          <a:p>
            <a:pPr lvl="1"/>
            <a:r>
              <a:rPr lang="en-US" dirty="0"/>
              <a:t>Computer usable labels for machines</a:t>
            </a:r>
          </a:p>
          <a:p>
            <a:pPr lvl="1"/>
            <a:r>
              <a:rPr lang="en-US" dirty="0"/>
              <a:t>Can be split into Network | Host (with some additional information)</a:t>
            </a:r>
          </a:p>
          <a:p>
            <a:pPr lvl="1"/>
            <a:r>
              <a:rPr lang="en-US" dirty="0"/>
              <a:t>Conform to structure of the Internet (CS4700 covers this in depth) </a:t>
            </a:r>
          </a:p>
          <a:p>
            <a:r>
              <a:rPr lang="en-US" dirty="0"/>
              <a:t>Names, e.g. </a:t>
            </a:r>
            <a:r>
              <a:rPr lang="en-US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en-US" dirty="0">
                <a:solidFill>
                  <a:srgbClr val="FF811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northeastern</a:t>
            </a:r>
            <a:r>
              <a:rPr lang="en-US" dirty="0">
                <a:solidFill>
                  <a:srgbClr val="FF811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Human usable labels for machines</a:t>
            </a:r>
          </a:p>
          <a:p>
            <a:pPr lvl="1"/>
            <a:r>
              <a:rPr lang="en-US" dirty="0"/>
              <a:t>Conform to organizational structure</a:t>
            </a:r>
          </a:p>
          <a:p>
            <a:r>
              <a:rPr lang="en-US" dirty="0"/>
              <a:t>How do you map from one to the other?</a:t>
            </a:r>
          </a:p>
          <a:p>
            <a:pPr lvl="1"/>
            <a:r>
              <a:rPr lang="en-US" dirty="0"/>
              <a:t>Domain Name System (DNS)</a:t>
            </a:r>
          </a:p>
        </p:txBody>
      </p:sp>
    </p:spTree>
    <p:extLst>
      <p:ext uri="{BB962C8B-B14F-4D97-AF65-F5344CB8AC3E}">
        <p14:creationId xmlns:p14="http://schemas.microsoft.com/office/powerpoint/2010/main" val="291418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the </a:t>
            </a:r>
            <a:r>
              <a:rPr lang="en-US" dirty="0" err="1"/>
              <a:t>Kaminsky</a:t>
            </a:r>
            <a:r>
              <a:rPr lang="en-US" dirty="0"/>
              <a:t>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Kaminsky</a:t>
            </a:r>
            <a:r>
              <a:rPr lang="en-US" dirty="0"/>
              <a:t> attack relies on fundamental properties of the DNS protocol</a:t>
            </a:r>
          </a:p>
          <a:p>
            <a:pPr lvl="1"/>
            <a:r>
              <a:rPr lang="en-US" dirty="0"/>
              <a:t>Specifically, the ability to respond with NS records and glue to any query</a:t>
            </a:r>
          </a:p>
          <a:p>
            <a:pPr lvl="1"/>
            <a:r>
              <a:rPr lang="en-US" dirty="0"/>
              <a:t>The functionality is essential for DNS, it </a:t>
            </a:r>
            <a:r>
              <a:rPr lang="en-US" b="1" dirty="0"/>
              <a:t>cannot be disabled</a:t>
            </a:r>
          </a:p>
          <a:p>
            <a:r>
              <a:rPr lang="en-US" dirty="0"/>
              <a:t>How do you mitigate the </a:t>
            </a:r>
            <a:r>
              <a:rPr lang="en-US" dirty="0" err="1"/>
              <a:t>Kaminsky</a:t>
            </a:r>
            <a:r>
              <a:rPr lang="en-US" dirty="0"/>
              <a:t> attack?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Make it harder to spoof DNS responses</a:t>
            </a:r>
          </a:p>
          <a:p>
            <a:pPr lvl="2"/>
            <a:r>
              <a:rPr lang="en-US" dirty="0"/>
              <a:t>All modern DNS servers randomize the </a:t>
            </a:r>
            <a:r>
              <a:rPr lang="en-US" dirty="0" err="1"/>
              <a:t>TxID</a:t>
            </a:r>
            <a:r>
              <a:rPr lang="en-US" dirty="0"/>
              <a:t> and query port for every request</a:t>
            </a:r>
          </a:p>
          <a:p>
            <a:pPr lvl="2"/>
            <a:r>
              <a:rPr lang="en-US" dirty="0"/>
              <a:t>2</a:t>
            </a:r>
            <a:r>
              <a:rPr lang="en-US" baseline="30000" dirty="0"/>
              <a:t>16</a:t>
            </a:r>
            <a:r>
              <a:rPr lang="en-US" dirty="0"/>
              <a:t> </a:t>
            </a:r>
            <a:r>
              <a:rPr lang="en-US" dirty="0" err="1"/>
              <a:t>TxIDs</a:t>
            </a:r>
            <a:r>
              <a:rPr lang="en-US" dirty="0"/>
              <a:t> * 2</a:t>
            </a:r>
            <a:r>
              <a:rPr lang="en-US" baseline="30000" dirty="0"/>
              <a:t>16</a:t>
            </a:r>
            <a:r>
              <a:rPr lang="en-US" dirty="0"/>
              <a:t> query ports = 2</a:t>
            </a:r>
            <a:r>
              <a:rPr lang="en-US" baseline="30000" dirty="0"/>
              <a:t>32</a:t>
            </a:r>
            <a:r>
              <a:rPr lang="en-US" dirty="0"/>
              <a:t> messages needed to spoof successfully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Use heuristics to detect flood of spoofed responses</a:t>
            </a:r>
          </a:p>
          <a:p>
            <a:r>
              <a:rPr lang="en-US" dirty="0"/>
              <a:t>Despite this mitigation, almost all existing DNS servers are still fundamentally vulnerable to Kaminsky attacks</a:t>
            </a:r>
          </a:p>
        </p:txBody>
      </p:sp>
    </p:spTree>
    <p:extLst>
      <p:ext uri="{BB962C8B-B14F-4D97-AF65-F5344CB8AC3E}">
        <p14:creationId xmlns:p14="http://schemas.microsoft.com/office/powerpoint/2010/main" val="381130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DNS Hijacks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8839200" cy="2633536"/>
          </a:xfrm>
        </p:spPr>
        <p:txBody>
          <a:bodyPr/>
          <a:lstStyle/>
          <a:p>
            <a:r>
              <a:rPr lang="en-US" dirty="0"/>
              <a:t>Infect the target user’s OS or browser with a virus/</a:t>
            </a:r>
            <a:r>
              <a:rPr lang="en-US" dirty="0" err="1"/>
              <a:t>trojan</a:t>
            </a:r>
            <a:endParaRPr lang="en-US" dirty="0"/>
          </a:p>
          <a:p>
            <a:pPr lvl="1"/>
            <a:r>
              <a:rPr lang="en-US" dirty="0"/>
              <a:t>e.g. Many </a:t>
            </a:r>
            <a:r>
              <a:rPr lang="en-US" dirty="0" err="1"/>
              <a:t>trojans</a:t>
            </a:r>
            <a:r>
              <a:rPr lang="en-US" dirty="0"/>
              <a:t> change entries in /</a:t>
            </a:r>
            <a:r>
              <a:rPr lang="en-US" dirty="0" err="1"/>
              <a:t>etc</a:t>
            </a:r>
            <a:r>
              <a:rPr lang="en-US" dirty="0"/>
              <a:t>/hosts</a:t>
            </a:r>
          </a:p>
          <a:p>
            <a:pPr lvl="1"/>
            <a:r>
              <a:rPr lang="en-US" dirty="0"/>
              <a:t>*.bankofamerica.com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evilbank.com</a:t>
            </a:r>
          </a:p>
          <a:p>
            <a:r>
              <a:rPr lang="en-US" dirty="0"/>
              <a:t>Man-in-the-middle</a:t>
            </a:r>
          </a:p>
          <a:p>
            <a:pPr lvl="1"/>
            <a:r>
              <a:rPr lang="en-US" dirty="0"/>
              <a:t>DNS is not encrypted or strongly authenticated</a:t>
            </a:r>
          </a:p>
        </p:txBody>
      </p:sp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350" y="4614736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-Right Arrow 6"/>
          <p:cNvSpPr/>
          <p:nvPr/>
        </p:nvSpPr>
        <p:spPr>
          <a:xfrm>
            <a:off x="6431881" y="4832558"/>
            <a:ext cx="704121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:\Classes\CS 4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680" y="447231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>
            <a:off x="4508560" y="4836064"/>
            <a:ext cx="704121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289361" y="4545034"/>
            <a:ext cx="1366100" cy="1261253"/>
            <a:chOff x="1972286" y="1553886"/>
            <a:chExt cx="1366100" cy="126125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72286" y="1553886"/>
              <a:ext cx="1006209" cy="98685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54250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Modern DNS Hijacking (IMC ‘16)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303579"/>
              </p:ext>
            </p:extLst>
          </p:nvPr>
        </p:nvGraphicFramePr>
        <p:xfrm>
          <a:off x="2179250" y="1691840"/>
          <a:ext cx="7833499" cy="4987330"/>
        </p:xfrm>
        <a:graphic>
          <a:graphicData uri="http://schemas.openxmlformats.org/drawingml/2006/table">
            <a:tbl>
              <a:tblPr/>
              <a:tblGrid>
                <a:gridCol w="1960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1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0453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Gill Sans" charset="0"/>
                        </a:rPr>
                        <a:t>Country</a:t>
                      </a:r>
                      <a:endParaRPr lang="en-US" sz="1100"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Gill Sans" charset="0"/>
                        </a:rPr>
                        <a:t>ISP</a:t>
                      </a:r>
                      <a:endParaRPr lang="en-US" sz="1100"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Gill Sans" charset="0"/>
                        </a:rPr>
                        <a:t>DNS Servers</a:t>
                      </a:r>
                      <a:endParaRPr lang="en-US" sz="1100"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Gill Sans" charset="0"/>
                        </a:rPr>
                        <a:t>Hosts Affected</a:t>
                      </a:r>
                      <a:endParaRPr lang="en-US" sz="1100" dirty="0"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78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Argentina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Telefonica de Argentina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14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100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276</a:t>
                      </a:r>
                      <a:endParaRPr lang="is-I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783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Australia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Dodo Australia</a:t>
                      </a:r>
                      <a:endParaRPr lang="en-US" sz="1100" b="1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i="1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21</a:t>
                      </a:r>
                      <a:endParaRPr lang="cs-CZ" sz="1100" b="1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100" b="1" i="1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1,404</a:t>
                      </a:r>
                      <a:endParaRPr lang="is-IS" sz="1100" b="1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783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Brazil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 err="1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Oi</a:t>
                      </a:r>
                      <a:r>
                        <a:rPr lang="en-US" sz="1100" b="1" i="1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 </a:t>
                      </a:r>
                      <a:r>
                        <a:rPr lang="en-US" sz="1100" b="1" i="1" dirty="0" err="1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Fixo</a:t>
                      </a:r>
                      <a:endParaRPr lang="en-US" sz="1100" b="1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i="1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21</a:t>
                      </a:r>
                      <a:endParaRPr lang="cs-CZ" sz="1100" b="1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b="1" i="1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2,558</a:t>
                      </a:r>
                      <a:endParaRPr lang="fi-FI" sz="1100" b="1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7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CTBC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4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100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290</a:t>
                      </a:r>
                      <a:endParaRPr lang="is-I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783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Germany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Deutsche Telekom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8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1,385</a:t>
                      </a:r>
                      <a:endParaRPr lang="fi-FI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783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India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Airtel Broadband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10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735</a:t>
                      </a:r>
                      <a:endParaRPr lang="is-I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7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BSNL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100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2</a:t>
                      </a:r>
                      <a:endParaRPr lang="is-I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10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71</a:t>
                      </a:r>
                      <a:endParaRPr lang="is-I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7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Ntl. Int. Backbone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100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245</a:t>
                      </a:r>
                      <a:endParaRPr lang="is-I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783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Malyasia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TMNet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1,676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783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Spain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Ono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100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2</a:t>
                      </a:r>
                      <a:endParaRPr lang="is-I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100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71</a:t>
                      </a:r>
                      <a:endParaRPr lang="is-I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783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U.K.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BT Internet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6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479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7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Talk Talk</a:t>
                      </a:r>
                      <a:endParaRPr lang="en-US" sz="1100" b="1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46</a:t>
                      </a:r>
                      <a:endParaRPr lang="en-US" sz="1100" b="1" i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b="1" i="1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3,738</a:t>
                      </a:r>
                      <a:endParaRPr lang="fi-FI" sz="1100" b="1" i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8783">
                <a:tc rowSpan="7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U.S.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i="1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AT&amp;T</a:t>
                      </a:r>
                      <a:endParaRPr lang="uk-UA" sz="1100" b="1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100" b="1" i="1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37</a:t>
                      </a:r>
                      <a:endParaRPr lang="is-IS" sz="1100" b="1" i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561</a:t>
                      </a:r>
                      <a:endParaRPr lang="en-US" sz="1100" b="1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7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Cable One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4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100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108</a:t>
                      </a:r>
                      <a:endParaRPr lang="is-I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87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Cox Communications</a:t>
                      </a:r>
                      <a:endParaRPr lang="en-US" sz="1100" b="1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100" b="1" i="1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63</a:t>
                      </a:r>
                      <a:endParaRPr lang="is-IS" sz="1100" b="1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b="1" i="1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1,789</a:t>
                      </a:r>
                      <a:endParaRPr lang="fi-FI" sz="1100" b="1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87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Mediacom Cable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100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219</a:t>
                      </a:r>
                      <a:endParaRPr lang="is-I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87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Suddenlink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87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Verizon</a:t>
                      </a:r>
                      <a:endParaRPr lang="en-US" sz="1100" b="1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98</a:t>
                      </a:r>
                      <a:endParaRPr lang="en-US" sz="1100" b="1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b="1" i="1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2,102</a:t>
                      </a:r>
                      <a:endParaRPr lang="fi-FI" sz="1100" b="1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87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WideOpen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 West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39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383" marR="32383" marT="32383" marB="32383" anchor="ctr">
                    <a:lnL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642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Finder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September 2003: </a:t>
            </a:r>
            <a:r>
              <a:rPr lang="en-US" dirty="0" err="1"/>
              <a:t>Verisign</a:t>
            </a:r>
            <a:r>
              <a:rPr lang="en-US" dirty="0"/>
              <a:t> created DNS wildcards for *.com and *</a:t>
            </a:r>
            <a:r>
              <a:rPr lang="en-US" dirty="0" err="1"/>
              <a:t>.net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Essentially, catch-all records for unknown domains</a:t>
            </a:r>
          </a:p>
          <a:p>
            <a:pPr lvl="1"/>
            <a:r>
              <a:rPr lang="en-US" dirty="0"/>
              <a:t>Pointed to a search website run by </a:t>
            </a:r>
            <a:r>
              <a:rPr lang="en-US" dirty="0" err="1"/>
              <a:t>Verisign</a:t>
            </a:r>
            <a:endParaRPr lang="en-US" dirty="0"/>
          </a:p>
          <a:p>
            <a:pPr lvl="1"/>
            <a:r>
              <a:rPr lang="en-US" dirty="0"/>
              <a:t>Search website was full of advertisements</a:t>
            </a:r>
          </a:p>
          <a:p>
            <a:r>
              <a:rPr lang="en-US" dirty="0"/>
              <a:t>Extremely controversial move</a:t>
            </a:r>
          </a:p>
          <a:p>
            <a:pPr lvl="1"/>
            <a:r>
              <a:rPr lang="en-US" dirty="0"/>
              <a:t>Is this DNS hijacking?</a:t>
            </a:r>
          </a:p>
          <a:p>
            <a:pPr lvl="1"/>
            <a:r>
              <a:rPr lang="en-US" dirty="0"/>
              <a:t>Definitely abuse of trust by </a:t>
            </a:r>
            <a:r>
              <a:rPr lang="en-US" dirty="0" err="1"/>
              <a:t>Verisign</a:t>
            </a:r>
            <a:endParaRPr lang="en-US" dirty="0"/>
          </a:p>
          <a:p>
            <a:pPr lvl="1"/>
            <a:r>
              <a:rPr lang="en-US" dirty="0"/>
              <a:t>Site Finder was quickly shut down, lawsuits ensued</a:t>
            </a:r>
          </a:p>
        </p:txBody>
      </p:sp>
      <p:pic>
        <p:nvPicPr>
          <p:cNvPr id="1026" name="Picture 2" descr="D:\Classes\CS 4700\assets\opend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386" y="2612572"/>
            <a:ext cx="7890227" cy="360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7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for DNS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r>
              <a:rPr lang="en-US" dirty="0"/>
              <a:t>Domain Name System Security Extensions (DNSSEC)</a:t>
            </a:r>
          </a:p>
          <a:p>
            <a:pPr lvl="1"/>
            <a:r>
              <a:rPr lang="en-US" dirty="0"/>
              <a:t>Integrates a public key infrastructure (PKI) into DNS</a:t>
            </a:r>
          </a:p>
          <a:p>
            <a:pPr lvl="1"/>
            <a:r>
              <a:rPr lang="en-US" dirty="0"/>
              <a:t>Provides end-to-end authentication and integrity, but not </a:t>
            </a:r>
            <a:r>
              <a:rPr lang="en-US" u="sng" dirty="0"/>
              <a:t>confidentiality</a:t>
            </a:r>
          </a:p>
          <a:p>
            <a:r>
              <a:rPr lang="en-US" dirty="0"/>
              <a:t>Prevents DNS hijacking!</a:t>
            </a:r>
          </a:p>
          <a:p>
            <a:pPr lvl="1"/>
            <a:r>
              <a:rPr lang="en-US" dirty="0"/>
              <a:t>But, complex to deploy, some performance overhead, much power given to DNS root</a:t>
            </a:r>
          </a:p>
          <a:p>
            <a:r>
              <a:rPr lang="en-US" dirty="0"/>
              <a:t>Deployment</a:t>
            </a:r>
          </a:p>
          <a:p>
            <a:pPr lvl="1"/>
            <a:r>
              <a:rPr lang="en-US" dirty="0"/>
              <a:t>On the roots since July 2010</a:t>
            </a:r>
          </a:p>
          <a:p>
            <a:pPr lvl="1"/>
            <a:r>
              <a:rPr lang="en-US" dirty="0"/>
              <a:t>Verisign enabled it on .com and </a:t>
            </a:r>
            <a:r>
              <a:rPr lang="en-US" dirty="0" err="1"/>
              <a:t>.net</a:t>
            </a:r>
            <a:r>
              <a:rPr lang="en-US" dirty="0"/>
              <a:t> in January 2011</a:t>
            </a:r>
          </a:p>
          <a:p>
            <a:pPr lvl="1"/>
            <a:r>
              <a:rPr lang="en-US" dirty="0"/>
              <a:t>Comcast was the first major ISP to support it (January 2012)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130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DNSSEC Details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38200" y="1709530"/>
            <a:ext cx="10515600" cy="51484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Cryptographically sign critical resource records</a:t>
            </a:r>
          </a:p>
          <a:p>
            <a:pPr lvl="1"/>
            <a:r>
              <a:rPr lang="en-US" dirty="0"/>
              <a:t>Resolver can verify the cryptographic signature</a:t>
            </a:r>
          </a:p>
          <a:p>
            <a:r>
              <a:rPr lang="en-US" dirty="0"/>
              <a:t>Four new resource </a:t>
            </a:r>
            <a:r>
              <a:rPr lang="en-US" dirty="0">
                <a:solidFill>
                  <a:schemeClr val="accent1"/>
                </a:solidFill>
              </a:rPr>
              <a:t>types</a:t>
            </a:r>
          </a:p>
          <a:p>
            <a:pPr lvl="1"/>
            <a:r>
              <a:rPr lang="en-US" dirty="0"/>
              <a:t>DNSKEY</a:t>
            </a:r>
          </a:p>
          <a:p>
            <a:pPr lvl="2"/>
            <a:r>
              <a:rPr lang="en-US" dirty="0"/>
              <a:t>Public key for a zone</a:t>
            </a:r>
          </a:p>
          <a:p>
            <a:pPr lvl="2"/>
            <a:r>
              <a:rPr lang="en-US" dirty="0"/>
              <a:t>Signed by the private key of the parent zone</a:t>
            </a:r>
          </a:p>
          <a:p>
            <a:pPr lvl="2"/>
            <a:r>
              <a:rPr lang="en-US" dirty="0"/>
              <a:t>Signatures from the root servers are trusted by default</a:t>
            </a:r>
          </a:p>
          <a:p>
            <a:pPr lvl="1"/>
            <a:r>
              <a:rPr lang="en-US" dirty="0"/>
              <a:t>DS</a:t>
            </a:r>
          </a:p>
          <a:p>
            <a:pPr lvl="2"/>
            <a:r>
              <a:rPr lang="en-US" dirty="0"/>
              <a:t>Delegated signer</a:t>
            </a:r>
          </a:p>
          <a:p>
            <a:pPr lvl="1"/>
            <a:r>
              <a:rPr lang="en-US" dirty="0"/>
              <a:t>RRSIG</a:t>
            </a:r>
          </a:p>
          <a:p>
            <a:pPr lvl="2"/>
            <a:r>
              <a:rPr lang="en-US" dirty="0"/>
              <a:t>Digital signature of a specific resource record</a:t>
            </a:r>
          </a:p>
          <a:p>
            <a:pPr lvl="2"/>
            <a:r>
              <a:rPr lang="en-US" dirty="0"/>
              <a:t>Signed by the private key of the zone</a:t>
            </a:r>
          </a:p>
          <a:p>
            <a:pPr lvl="1"/>
            <a:r>
              <a:rPr lang="en-US" dirty="0"/>
              <a:t>NSEC*</a:t>
            </a:r>
          </a:p>
          <a:p>
            <a:pPr lvl="2"/>
            <a:r>
              <a:rPr lang="en-US" dirty="0"/>
              <a:t>Signed denial of record existence</a:t>
            </a:r>
          </a:p>
        </p:txBody>
      </p:sp>
      <p:sp>
        <p:nvSpPr>
          <p:cNvPr id="6" name="Rectangular Callout 5"/>
          <p:cNvSpPr/>
          <p:nvPr/>
        </p:nvSpPr>
        <p:spPr>
          <a:xfrm flipH="1">
            <a:off x="7611764" y="5249863"/>
            <a:ext cx="2394064" cy="1005472"/>
          </a:xfrm>
          <a:prstGeom prst="wedgeRectCallout">
            <a:avLst>
              <a:gd name="adj1" fmla="val 84476"/>
              <a:gd name="adj2" fmla="val -11742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Prevents hijacking and spoofing</a:t>
            </a:r>
          </a:p>
        </p:txBody>
      </p:sp>
      <p:sp>
        <p:nvSpPr>
          <p:cNvPr id="9" name="Rectangular Callout 8"/>
          <p:cNvSpPr/>
          <p:nvPr/>
        </p:nvSpPr>
        <p:spPr>
          <a:xfrm flipH="1">
            <a:off x="8925398" y="2915014"/>
            <a:ext cx="2957238" cy="1005472"/>
          </a:xfrm>
          <a:prstGeom prst="wedgeRectCallout">
            <a:avLst>
              <a:gd name="adj1" fmla="val 72119"/>
              <a:gd name="adj2" fmla="val 50657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000" kern="0">
                <a:solidFill>
                  <a:sysClr val="window" lastClr="FFFFFF"/>
                </a:solidFill>
              </a:rPr>
              <a:t>Creates a hierarchy of trust within each zone</a:t>
            </a:r>
            <a:endParaRPr lang="en-US" sz="2000" kern="0" dirty="0">
              <a:solidFill>
                <a:sysClr val="window" lastClr="FFFFFF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7817114" y="2968487"/>
            <a:ext cx="333060" cy="190399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7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ular Callout 34"/>
          <p:cNvSpPr/>
          <p:nvPr/>
        </p:nvSpPr>
        <p:spPr>
          <a:xfrm>
            <a:off x="8501905" y="4726888"/>
            <a:ext cx="3584077" cy="1568408"/>
          </a:xfrm>
          <a:prstGeom prst="wedgeRectCallout">
            <a:avLst>
              <a:gd name="adj1" fmla="val -76503"/>
              <a:gd name="adj2" fmla="val -33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NS ns1.google.com</a:t>
            </a:r>
          </a:p>
          <a:p>
            <a:pPr algn="ctr"/>
            <a:r>
              <a:rPr lang="en-US" sz="2400" dirty="0"/>
              <a:t>A ns1.google.com 8.8.0.2</a:t>
            </a:r>
          </a:p>
          <a:p>
            <a:pPr algn="ctr"/>
            <a:r>
              <a:rPr lang="en-US" sz="2400" dirty="0"/>
              <a:t>DS google.com</a:t>
            </a:r>
          </a:p>
          <a:p>
            <a:pPr algn="ctr"/>
            <a:r>
              <a:rPr lang="en-US" sz="2400" dirty="0"/>
              <a:t>DNSKEY </a:t>
            </a:r>
            <a:r>
              <a:rPr lang="en-US" sz="2400" dirty="0" err="1"/>
              <a:t>P</a:t>
            </a:r>
            <a:r>
              <a:rPr lang="en-US" sz="2400" baseline="-25000" dirty="0" err="1"/>
              <a:t>com</a:t>
            </a:r>
            <a:endParaRPr lang="en-US" sz="2400" baseline="-25000" dirty="0"/>
          </a:p>
        </p:txBody>
      </p:sp>
      <p:sp>
        <p:nvSpPr>
          <p:cNvPr id="36" name="Rectangular Callout 35"/>
          <p:cNvSpPr/>
          <p:nvPr/>
        </p:nvSpPr>
        <p:spPr>
          <a:xfrm>
            <a:off x="8030620" y="1730483"/>
            <a:ext cx="4016670" cy="1417820"/>
          </a:xfrm>
          <a:prstGeom prst="wedgeRectCallout">
            <a:avLst>
              <a:gd name="adj1" fmla="val -59141"/>
              <a:gd name="adj2" fmla="val 50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www.google.com 128.1.0.4</a:t>
            </a:r>
          </a:p>
          <a:p>
            <a:pPr algn="ctr"/>
            <a:r>
              <a:rPr lang="en-US" sz="2400" dirty="0"/>
              <a:t>DNSKEY </a:t>
            </a:r>
            <a:r>
              <a:rPr lang="en-US" sz="2400" dirty="0" err="1"/>
              <a:t>P</a:t>
            </a:r>
            <a:r>
              <a:rPr lang="en-US" sz="2400" baseline="-25000" dirty="0" err="1"/>
              <a:t>Google</a:t>
            </a:r>
            <a:endParaRPr lang="en-US" sz="2400" baseline="-25000" dirty="0"/>
          </a:p>
          <a:p>
            <a:pPr algn="ctr"/>
            <a:r>
              <a:rPr lang="en-US" sz="2400" dirty="0"/>
              <a:t>RRSIG {H(</a:t>
            </a:r>
            <a:r>
              <a:rPr lang="en-US" sz="2400" i="1" dirty="0"/>
              <a:t>A Record</a:t>
            </a:r>
            <a:r>
              <a:rPr lang="en-US" sz="2400" dirty="0"/>
              <a:t>)}</a:t>
            </a:r>
            <a:r>
              <a:rPr lang="en-US" sz="2400" baseline="-25000" dirty="0" err="1"/>
              <a:t>S</a:t>
            </a:r>
            <a:r>
              <a:rPr lang="en-US" sz="2400" baseline="-50000" dirty="0" err="1"/>
              <a:t>Google</a:t>
            </a:r>
            <a:endParaRPr lang="en-US" sz="2400" baseline="-50000" dirty="0"/>
          </a:p>
        </p:txBody>
      </p:sp>
      <p:sp>
        <p:nvSpPr>
          <p:cNvPr id="34" name="Rectangular Callout 33"/>
          <p:cNvSpPr/>
          <p:nvPr/>
        </p:nvSpPr>
        <p:spPr>
          <a:xfrm>
            <a:off x="166977" y="4726888"/>
            <a:ext cx="3951679" cy="1737590"/>
          </a:xfrm>
          <a:prstGeom prst="wedgeRectCallout">
            <a:avLst>
              <a:gd name="adj1" fmla="val 82308"/>
              <a:gd name="adj2" fmla="val 114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NS a.gtld-server.com</a:t>
            </a:r>
          </a:p>
          <a:p>
            <a:pPr algn="ctr"/>
            <a:r>
              <a:rPr lang="en-US" sz="2400" dirty="0"/>
              <a:t>A a.gtld-server.com 143.7.0.1</a:t>
            </a:r>
          </a:p>
          <a:p>
            <a:pPr algn="ctr"/>
            <a:r>
              <a:rPr lang="en-US" sz="2400" dirty="0"/>
              <a:t>DS com</a:t>
            </a:r>
          </a:p>
          <a:p>
            <a:pPr algn="ctr"/>
            <a:r>
              <a:rPr lang="en-US" sz="2400" dirty="0"/>
              <a:t>DNSKEY </a:t>
            </a:r>
            <a:r>
              <a:rPr lang="en-US" sz="2400" dirty="0" err="1"/>
              <a:t>P</a:t>
            </a:r>
            <a:r>
              <a:rPr lang="en-US" sz="2400" baseline="-25000" dirty="0" err="1"/>
              <a:t>Root</a:t>
            </a:r>
            <a:endParaRPr lang="en-US" sz="2400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1785600" cy="990600"/>
          </a:xfrm>
        </p:spPr>
        <p:txBody>
          <a:bodyPr/>
          <a:lstStyle/>
          <a:p>
            <a:r>
              <a:rPr lang="en-US" dirty="0"/>
              <a:t>DNSSEC Example</a:t>
            </a:r>
          </a:p>
        </p:txBody>
      </p:sp>
      <p:sp>
        <p:nvSpPr>
          <p:cNvPr id="6" name="Up Arrow 5"/>
          <p:cNvSpPr/>
          <p:nvPr/>
        </p:nvSpPr>
        <p:spPr>
          <a:xfrm rot="10800000">
            <a:off x="4182082" y="2370990"/>
            <a:ext cx="333649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13" y="1571657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18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89" y="551109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1" y="486315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0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9239" y="6161320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69752" y="5483646"/>
            <a:ext cx="1987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a.gtld-server.com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1883" y="3760844"/>
            <a:ext cx="18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7691" y="1176111"/>
            <a:ext cx="1991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3176" y="3793952"/>
            <a:ext cx="2175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279009" y="2377554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Up Arrow 23"/>
          <p:cNvSpPr/>
          <p:nvPr/>
        </p:nvSpPr>
        <p:spPr>
          <a:xfrm>
            <a:off x="4630241" y="2486891"/>
            <a:ext cx="333649" cy="54207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>
            <a:off x="5130854" y="1730483"/>
            <a:ext cx="1788935" cy="2691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ular Callout 26"/>
          <p:cNvSpPr/>
          <p:nvPr/>
        </p:nvSpPr>
        <p:spPr>
          <a:xfrm flipH="1">
            <a:off x="166977" y="1459171"/>
            <a:ext cx="3641341" cy="543571"/>
          </a:xfrm>
          <a:prstGeom prst="wedgeRectCallout">
            <a:avLst>
              <a:gd name="adj1" fmla="val -61220"/>
              <a:gd name="adj2" fmla="val -2830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</a:t>
            </a:r>
            <a:r>
              <a:rPr lang="en-US" sz="2400" kern="0" dirty="0">
                <a:solidFill>
                  <a:sysClr val="window" lastClr="FFFFFF"/>
                </a:solidFill>
              </a:rPr>
              <a:t>www.google.com</a:t>
            </a:r>
            <a:r>
              <a:rPr lang="en-US" sz="2000" kern="0" dirty="0">
                <a:solidFill>
                  <a:sysClr val="window" lastClr="FFFFFF"/>
                </a:solidFill>
              </a:rPr>
              <a:t>?</a:t>
            </a:r>
          </a:p>
        </p:txBody>
      </p:sp>
      <p:sp>
        <p:nvSpPr>
          <p:cNvPr id="41" name="Rectangular Callout 40"/>
          <p:cNvSpPr/>
          <p:nvPr/>
        </p:nvSpPr>
        <p:spPr>
          <a:xfrm>
            <a:off x="970642" y="2871610"/>
            <a:ext cx="2799322" cy="889234"/>
          </a:xfrm>
          <a:prstGeom prst="wedgeRectCallout">
            <a:avLst>
              <a:gd name="adj1" fmla="val 62889"/>
              <a:gd name="adj2" fmla="val 17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Q: Where is www.google.com?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177538" y="1459171"/>
            <a:ext cx="995806" cy="1009667"/>
            <a:chOff x="2031574" y="1544211"/>
            <a:chExt cx="1306812" cy="127092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31574" y="1544211"/>
              <a:ext cx="887632" cy="100621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  <p:pic>
        <p:nvPicPr>
          <p:cNvPr id="44" name="Picture 2" descr="D:\Classes\CS 4700\assets\ke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654" y="3418894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Classes\CS 4700\assets\ke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655" y="5130256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:\Classes\CS 4700\assets\ke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07" y="5928935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684156" y="4251052"/>
            <a:ext cx="709517" cy="1122686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232064" y="4180799"/>
            <a:ext cx="1721190" cy="760178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007381" y="3490132"/>
            <a:ext cx="1840685" cy="0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8175330" y="2269241"/>
            <a:ext cx="3711869" cy="8715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160974" y="5511092"/>
            <a:ext cx="2317911" cy="7891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064913" y="5590871"/>
            <a:ext cx="2268263" cy="8736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4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4" grpId="0" animBg="1"/>
      <p:bldP spid="6" grpId="0" animBg="1"/>
      <p:bldP spid="24" grpId="0" animBg="1"/>
      <p:bldP spid="25" grpId="0" animBg="1"/>
      <p:bldP spid="27" grpId="0" animBg="1"/>
      <p:bldP spid="41" grpId="0" animBg="1"/>
      <p:bldP spid="57" grpId="0" animBg="1"/>
      <p:bldP spid="58" grpId="0" animBg="1"/>
      <p:bldP spid="5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322D8-9D8F-A54F-878E-A44FBD2C4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DNSSEC adoption by Country Code TLDs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21AAE1-1683-FF43-B783-74E5DD83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D738D4-4CAC-E14C-918B-07E58CA7D09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210" y="1600200"/>
            <a:ext cx="8965580" cy="51054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3DF7D8-9AC7-7A48-B94C-ACD1F2385BBC}"/>
              </a:ext>
            </a:extLst>
          </p:cNvPr>
          <p:cNvSpPr txBox="1"/>
          <p:nvPr/>
        </p:nvSpPr>
        <p:spPr>
          <a:xfrm>
            <a:off x="203200" y="6423949"/>
            <a:ext cx="579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https://www.internetsociety.org/deploy360/dnssec/maps/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8679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833570-5F9D-5245-AD52-4277F30B5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DNSSEC Validation Rate (10/2019)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13361-EE3F-794C-84D0-8D9A9B043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58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C7DD02-D737-E243-B44D-D3C8A33B636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42" y="1600200"/>
            <a:ext cx="8214316" cy="51054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9F576B-3B0B-BD41-9799-C5630C03D0FF}"/>
              </a:ext>
            </a:extLst>
          </p:cNvPr>
          <p:cNvSpPr txBox="1"/>
          <p:nvPr/>
        </p:nvSpPr>
        <p:spPr>
          <a:xfrm>
            <a:off x="358816" y="6359419"/>
            <a:ext cx="394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https://stats.labs.apnic.net/dnssec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185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well is DNSSEC managed?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Looked at 147M domains, 60K+ resolvers over 21 months</a:t>
            </a:r>
          </a:p>
          <a:p>
            <a:r>
              <a:rPr lang="en-US" dirty="0"/>
              <a:t>TLDs, </a:t>
            </a:r>
            <a:r>
              <a:rPr lang="en-US" dirty="0" err="1"/>
              <a:t>ccTLDs</a:t>
            </a:r>
            <a:r>
              <a:rPr lang="en-US" dirty="0"/>
              <a:t> broadly deploy</a:t>
            </a:r>
          </a:p>
          <a:p>
            <a:pPr lvl="1"/>
            <a:r>
              <a:rPr lang="en-US" dirty="0"/>
              <a:t>But only 1-2% of second-level domains use it</a:t>
            </a:r>
          </a:p>
          <a:p>
            <a:pPr lvl="1"/>
            <a:endParaRPr lang="en-US" dirty="0"/>
          </a:p>
          <a:p>
            <a:r>
              <a:rPr lang="en-US" dirty="0"/>
              <a:t>Pervasive record mismanagement</a:t>
            </a:r>
          </a:p>
          <a:p>
            <a:pPr lvl="1"/>
            <a:r>
              <a:rPr lang="en-US" dirty="0"/>
              <a:t>Nearly 1/3 of DNSSEC-enabled domains can’t be validated</a:t>
            </a:r>
          </a:p>
          <a:p>
            <a:pPr lvl="1"/>
            <a:endParaRPr lang="en-US" dirty="0"/>
          </a:p>
          <a:p>
            <a:r>
              <a:rPr lang="en-US" dirty="0"/>
              <a:t>Resolvers not validating properly</a:t>
            </a:r>
          </a:p>
          <a:p>
            <a:pPr lvl="1"/>
            <a:r>
              <a:rPr lang="en-US" dirty="0"/>
              <a:t>80+% of resolvers ask for DNSSEC records</a:t>
            </a:r>
          </a:p>
          <a:p>
            <a:pPr lvl="1"/>
            <a:r>
              <a:rPr lang="en-US" dirty="0"/>
              <a:t>Only 12% actually bother to check the result!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28" b="13385"/>
          <a:stretch/>
        </p:blipFill>
        <p:spPr>
          <a:xfrm>
            <a:off x="2461054" y="1482812"/>
            <a:ext cx="7180383" cy="363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2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Before DNS, all mappings were in </a:t>
            </a:r>
            <a:r>
              <a:rPr lang="en-US" i="1" dirty="0"/>
              <a:t>hosts.txt</a:t>
            </a:r>
          </a:p>
          <a:p>
            <a:pPr lvl="1"/>
            <a:r>
              <a:rPr lang="en-US" i="1" dirty="0"/>
              <a:t>/</a:t>
            </a:r>
            <a:r>
              <a:rPr lang="en-US" i="1" dirty="0" err="1"/>
              <a:t>etc</a:t>
            </a:r>
            <a:r>
              <a:rPr lang="en-US" i="1" dirty="0"/>
              <a:t>/hosts </a:t>
            </a:r>
            <a:r>
              <a:rPr lang="en-US" dirty="0"/>
              <a:t>on Linux</a:t>
            </a:r>
          </a:p>
          <a:p>
            <a:pPr lvl="1"/>
            <a:r>
              <a:rPr lang="en-US" i="1" dirty="0"/>
              <a:t>C:\Windows\System32\drivers\etc\hosts </a:t>
            </a:r>
            <a:r>
              <a:rPr lang="en-US" dirty="0"/>
              <a:t>on Windows</a:t>
            </a:r>
          </a:p>
          <a:p>
            <a:r>
              <a:rPr lang="en-US" dirty="0"/>
              <a:t>Centralized, manual system</a:t>
            </a:r>
          </a:p>
          <a:p>
            <a:pPr lvl="1"/>
            <a:r>
              <a:rPr lang="en-US" dirty="0"/>
              <a:t>Changes were submitted to SRI via email</a:t>
            </a:r>
          </a:p>
          <a:p>
            <a:pPr lvl="1"/>
            <a:r>
              <a:rPr lang="en-US" dirty="0"/>
              <a:t>Machines periodically FTP new copies of </a:t>
            </a:r>
            <a:r>
              <a:rPr lang="en-US" i="1" dirty="0"/>
              <a:t>hosts.txt</a:t>
            </a:r>
          </a:p>
          <a:p>
            <a:pPr lvl="1"/>
            <a:r>
              <a:rPr lang="en-US" dirty="0"/>
              <a:t>Administrators could pick names at their discretion</a:t>
            </a:r>
          </a:p>
          <a:p>
            <a:pPr lvl="1"/>
            <a:r>
              <a:rPr lang="en-US" dirty="0"/>
              <a:t>Any name was allowed</a:t>
            </a:r>
          </a:p>
          <a:p>
            <a:pPr lvl="2"/>
            <a:r>
              <a:rPr lang="en-US" dirty="0" err="1"/>
              <a:t>christos_server_at_neu_pwns_joo_lol_kthxbye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0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74376" y="2667000"/>
            <a:ext cx="8338782" cy="3529084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DNS Basics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DNS Security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DNS Privacy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180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64F3B-629D-458E-8BCD-7B9B0203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sees your DNS requests?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4E9928-2AB4-4459-AC9E-2E1606EB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2D967-DA50-4E00-9A6E-3BFA087D777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en-US" dirty="0"/>
              <a:t>Your local DNS server </a:t>
            </a:r>
          </a:p>
          <a:p>
            <a:pPr lvl="1"/>
            <a:r>
              <a:rPr lang="en-US" dirty="0"/>
              <a:t>Who owns that server?</a:t>
            </a:r>
          </a:p>
          <a:p>
            <a:pPr lvl="1"/>
            <a:r>
              <a:rPr lang="en-US" dirty="0"/>
              <a:t>What can they figure out about you by what names you ask about?</a:t>
            </a:r>
          </a:p>
          <a:p>
            <a:pPr lvl="2"/>
            <a:r>
              <a:rPr lang="en-US" dirty="0"/>
              <a:t>Heath, Financial, Social, other private data...</a:t>
            </a:r>
          </a:p>
          <a:p>
            <a:pPr lvl="1"/>
            <a:r>
              <a:rPr lang="en-US" dirty="0"/>
              <a:t>What can they do with that information?  </a:t>
            </a:r>
            <a:r>
              <a:rPr lang="en-US" dirty="0">
                <a:solidFill>
                  <a:srgbClr val="00B050"/>
                </a:solidFill>
              </a:rPr>
              <a:t>$$$</a:t>
            </a:r>
          </a:p>
          <a:p>
            <a:r>
              <a:rPr lang="en-US" dirty="0"/>
              <a:t>Anyone who cares to look...</a:t>
            </a:r>
          </a:p>
          <a:p>
            <a:pPr lvl="1"/>
            <a:r>
              <a:rPr lang="en-US" dirty="0"/>
              <a:t>DNS on port 53 is not a confidential service and DNSSEC is not encrypted</a:t>
            </a:r>
          </a:p>
          <a:p>
            <a:r>
              <a:rPr lang="en-US" dirty="0"/>
              <a:t>Initially, privacy was </a:t>
            </a:r>
          </a:p>
          <a:p>
            <a:pPr lvl="1"/>
            <a:r>
              <a:rPr lang="en-US" dirty="0"/>
              <a:t>Not considered a requirement for DNS traffic, or </a:t>
            </a:r>
          </a:p>
          <a:p>
            <a:pPr lvl="1"/>
            <a:r>
              <a:rPr lang="en-US" dirty="0"/>
              <a:t>Assumed that network traffic was sufficiently private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166D81-1BE6-400A-8351-211F1DC1EB93}"/>
              </a:ext>
            </a:extLst>
          </p:cNvPr>
          <p:cNvSpPr txBox="1"/>
          <p:nvPr/>
        </p:nvSpPr>
        <p:spPr>
          <a:xfrm>
            <a:off x="0" y="5195455"/>
            <a:ext cx="8271163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4042C9-2F03-2147-BC82-876E59A68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555" y="351706"/>
            <a:ext cx="3289587" cy="380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2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64F3B-629D-458E-8BCD-7B9B0203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IETF RFC 7258 "Pervasive Monitoring Is an Attack"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4E9928-2AB4-4459-AC9E-2E1606EB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2D967-DA50-4E00-9A6E-3BFA087D777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en-US" dirty="0"/>
              <a:t>"Pervasive Monitoring (PM) Is a Widespread Attack on Privacy"</a:t>
            </a:r>
          </a:p>
          <a:p>
            <a:pPr lvl="1"/>
            <a:r>
              <a:rPr lang="en-US" dirty="0"/>
              <a:t>PM is distinguished by being indiscriminate and very large scale</a:t>
            </a:r>
          </a:p>
          <a:p>
            <a:r>
              <a:rPr lang="en-US" dirty="0"/>
              <a:t>Surveillance through intrusive gathering of protocol artifacts, such as</a:t>
            </a:r>
          </a:p>
          <a:p>
            <a:pPr lvl="1"/>
            <a:r>
              <a:rPr lang="en-US" dirty="0"/>
              <a:t>application content</a:t>
            </a:r>
          </a:p>
          <a:p>
            <a:pPr lvl="1"/>
            <a:r>
              <a:rPr lang="en-US" dirty="0"/>
              <a:t>protocol metadata, e.g., headers.</a:t>
            </a:r>
            <a:endParaRPr lang="en-US"/>
          </a:p>
          <a:p>
            <a:pPr lvl="1"/>
            <a:r>
              <a:rPr lang="en-US" dirty="0"/>
              <a:t>active or passive wiretaps </a:t>
            </a:r>
          </a:p>
          <a:p>
            <a:pPr lvl="1"/>
            <a:r>
              <a:rPr lang="en-US" dirty="0"/>
              <a:t>traffic analysis, (e.g., correlation, timing or measuring packet sizes)</a:t>
            </a:r>
          </a:p>
          <a:p>
            <a:pPr lvl="1"/>
            <a:r>
              <a:rPr lang="en-US" dirty="0"/>
              <a:t>subverting the cryptographic keys used to secure protocols </a:t>
            </a:r>
          </a:p>
        </p:txBody>
      </p:sp>
    </p:spTree>
    <p:extLst>
      <p:ext uri="{BB962C8B-B14F-4D97-AF65-F5344CB8AC3E}">
        <p14:creationId xmlns:p14="http://schemas.microsoft.com/office/powerpoint/2010/main" val="391239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1B4EE-ECC6-4FFC-B28D-1487B034E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DNS Privacy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D1D082-1401-4117-8779-2BCCD9888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63</a:t>
            </a:fld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4835374-4BF7-4333-AD7A-9ED388EC30F9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203200" y="1600200"/>
          <a:ext cx="11785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05205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9AB53-4F3A-4B45-BD4E-B89CA9368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Your Own DNS Provider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5D778D-6A5B-468F-8536-5FC6C26C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98EA5-1349-446F-BB2B-2C8385FDB44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fontScale="92500" lnSpcReduction="10000"/>
          </a:bodyPr>
          <a:lstStyle/>
          <a:p>
            <a:r>
              <a:rPr lang="en-US" dirty="0"/>
              <a:t>No need to rely on the default given by DHCP</a:t>
            </a:r>
          </a:p>
          <a:p>
            <a:r>
              <a:rPr lang="en-US" dirty="0"/>
              <a:t>There may be reasons to use/trust one DNS service over another</a:t>
            </a:r>
          </a:p>
          <a:p>
            <a:pPr lvl="2"/>
            <a:r>
              <a:rPr lang="en-US" dirty="0"/>
              <a:t>$$$, speed</a:t>
            </a:r>
          </a:p>
          <a:p>
            <a:pPr lvl="2"/>
            <a:r>
              <a:rPr lang="en-US" dirty="0"/>
              <a:t>Resilience to attacks; block domains associated with malicious activity</a:t>
            </a:r>
          </a:p>
          <a:p>
            <a:pPr lvl="2"/>
            <a:r>
              <a:rPr lang="en-US" dirty="0"/>
              <a:t>Privacy: delete or not keep logs of DNS requests 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Google DNS: 8.8.8.8</a:t>
            </a:r>
          </a:p>
          <a:p>
            <a:pPr lvl="2"/>
            <a:r>
              <a:rPr lang="en-US" dirty="0"/>
              <a:t>Fast, Resistant to DNS attacks (Kaminsky, …), keeps request IPs for 24 hours</a:t>
            </a:r>
          </a:p>
          <a:p>
            <a:pPr lvl="1"/>
            <a:r>
              <a:rPr lang="en-US" dirty="0"/>
              <a:t>Cloudflare &amp; APNIC: 1.1.1.1</a:t>
            </a:r>
          </a:p>
          <a:p>
            <a:pPr lvl="2"/>
            <a:r>
              <a:rPr lang="en-US" dirty="0"/>
              <a:t>Faster (according to dnsperf.com), does not log request IPs</a:t>
            </a:r>
          </a:p>
          <a:p>
            <a:pPr lvl="1"/>
            <a:r>
              <a:rPr lang="en-US" dirty="0"/>
              <a:t>Quad9: 9.9.9.9</a:t>
            </a:r>
          </a:p>
          <a:p>
            <a:pPr lvl="2"/>
            <a:r>
              <a:rPr lang="en-US" dirty="0"/>
              <a:t>Not for profit org, does not log request IPs</a:t>
            </a:r>
          </a:p>
        </p:txBody>
      </p:sp>
    </p:spTree>
    <p:extLst>
      <p:ext uri="{BB962C8B-B14F-4D97-AF65-F5344CB8AC3E}">
        <p14:creationId xmlns:p14="http://schemas.microsoft.com/office/powerpoint/2010/main" val="109743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38AA0-A0C9-4EBA-A420-F16573435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B4B945-6224-4B85-A8DD-5B345E6D0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E933D-F80C-4A1C-8851-02B2007C0A8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Some network operators block external DNS traffic from hosts</a:t>
            </a:r>
          </a:p>
          <a:p>
            <a:pPr lvl="1"/>
            <a:r>
              <a:rPr lang="en-US" dirty="0"/>
              <a:t>Security reasons: prevent lookups of malware domains</a:t>
            </a:r>
          </a:p>
          <a:p>
            <a:pPr lvl="1"/>
            <a:r>
              <a:rPr lang="en-US" dirty="0"/>
              <a:t>Blocking: companies/orgs may want ability to block some domains</a:t>
            </a:r>
          </a:p>
          <a:p>
            <a:pPr lvl="1"/>
            <a:r>
              <a:rPr lang="en-US" dirty="0"/>
              <a:t>Control: companies may want to surveille employees</a:t>
            </a:r>
          </a:p>
          <a:p>
            <a:r>
              <a:rPr lang="en-US" dirty="0"/>
              <a:t>Maintaining performance</a:t>
            </a:r>
          </a:p>
          <a:p>
            <a:pPr lvl="1"/>
            <a:r>
              <a:rPr lang="en-US" dirty="0"/>
              <a:t>Recall that local nameservers may return different answers based on geography</a:t>
            </a:r>
          </a:p>
          <a:p>
            <a:pPr lvl="1"/>
            <a:r>
              <a:rPr lang="en-US" dirty="0"/>
              <a:t>Important for performance, e.g., being directed to a nearby CDN</a:t>
            </a:r>
          </a:p>
          <a:p>
            <a:pPr lvl="1"/>
            <a:r>
              <a:rPr lang="en-US" dirty="0"/>
              <a:t>Third-party local nameservers may not return answers for nearby CDNs</a:t>
            </a:r>
          </a:p>
          <a:p>
            <a:r>
              <a:rPr lang="en-US" dirty="0"/>
              <a:t>DNS queries are not encrypted</a:t>
            </a:r>
          </a:p>
          <a:p>
            <a:pPr lvl="1"/>
            <a:r>
              <a:rPr lang="en-US" dirty="0"/>
              <a:t>Someone looking at network traffic logs can still see your queries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2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680DC-CCF9-4DCF-B351-F452F964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over TLS (DoT)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81F9A5-D40B-4CB7-885C-4BCD54E7A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335A3-442C-48C9-B716-701183E8890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7984067" cy="5105400"/>
          </a:xfrm>
        </p:spPr>
        <p:txBody>
          <a:bodyPr vert="horz" anchor="t">
            <a:normAutofit fontScale="92500"/>
          </a:bodyPr>
          <a:lstStyle/>
          <a:p>
            <a:r>
              <a:rPr lang="en-US" dirty="0"/>
              <a:t>Encrypt DNS queries and answers via Transport Layer Security (TLS)</a:t>
            </a:r>
          </a:p>
          <a:p>
            <a:pPr lvl="1"/>
            <a:r>
              <a:rPr lang="en-US" dirty="0"/>
              <a:t>Prevent eavesdropping and data manipulation</a:t>
            </a:r>
          </a:p>
          <a:p>
            <a:r>
              <a:rPr lang="en-US" dirty="0"/>
              <a:t>Uses TCP port 853</a:t>
            </a:r>
          </a:p>
          <a:p>
            <a:r>
              <a:rPr lang="en-US" dirty="0"/>
              <a:t>Multiple ways to authenticate the DNS server</a:t>
            </a:r>
          </a:p>
          <a:p>
            <a:pPr lvl="1"/>
            <a:r>
              <a:rPr lang="en-US" dirty="0"/>
              <a:t>Opportunistic, Public keys, Shared keys, …</a:t>
            </a:r>
          </a:p>
          <a:p>
            <a:r>
              <a:rPr lang="en-US" dirty="0"/>
              <a:t>Issues</a:t>
            </a:r>
          </a:p>
          <a:p>
            <a:pPr lvl="1"/>
            <a:r>
              <a:rPr lang="en-US" dirty="0"/>
              <a:t>Performance</a:t>
            </a:r>
          </a:p>
          <a:p>
            <a:pPr lvl="2"/>
            <a:r>
              <a:rPr lang="en-US" dirty="0"/>
              <a:t>Overhead of TCP and TLS handshakes per DNS query</a:t>
            </a:r>
          </a:p>
          <a:p>
            <a:pPr lvl="2"/>
            <a:r>
              <a:rPr lang="en-US" dirty="0"/>
              <a:t>Solution: maintain long-lived connections to local nameserver</a:t>
            </a:r>
          </a:p>
          <a:p>
            <a:pPr lvl="1"/>
            <a:r>
              <a:rPr lang="en-US" dirty="0"/>
              <a:t>No native client implementations (as of Spring 2019)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64D716-BABB-433F-8F75-0DB4ADDE6EEA}"/>
              </a:ext>
            </a:extLst>
          </p:cNvPr>
          <p:cNvSpPr/>
          <p:nvPr/>
        </p:nvSpPr>
        <p:spPr>
          <a:xfrm>
            <a:off x="9286034" y="3228703"/>
            <a:ext cx="226996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CFAB2E-504E-439A-9CFE-02D74CFA6D40}"/>
              </a:ext>
            </a:extLst>
          </p:cNvPr>
          <p:cNvSpPr/>
          <p:nvPr/>
        </p:nvSpPr>
        <p:spPr>
          <a:xfrm>
            <a:off x="9286034" y="3806437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UDP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F06DB0-AD86-4296-9E9F-1470735D291B}"/>
              </a:ext>
            </a:extLst>
          </p:cNvPr>
          <p:cNvSpPr/>
          <p:nvPr/>
        </p:nvSpPr>
        <p:spPr>
          <a:xfrm>
            <a:off x="9286034" y="4379614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IPv4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7FDC00-76FD-457C-B689-CAA34AEE605A}"/>
              </a:ext>
            </a:extLst>
          </p:cNvPr>
          <p:cNvSpPr/>
          <p:nvPr/>
        </p:nvSpPr>
        <p:spPr>
          <a:xfrm>
            <a:off x="9286034" y="4957348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Ethernet/</a:t>
            </a:r>
            <a:r>
              <a:rPr lang="en-US" sz="2800" dirty="0" err="1"/>
              <a:t>Wifi</a:t>
            </a:r>
            <a:endParaRPr lang="en-US" sz="2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47222E-4935-46F6-B258-24C833E9CC58}"/>
              </a:ext>
            </a:extLst>
          </p:cNvPr>
          <p:cNvSpPr/>
          <p:nvPr/>
        </p:nvSpPr>
        <p:spPr>
          <a:xfrm>
            <a:off x="9434200" y="3843849"/>
            <a:ext cx="1973627" cy="498351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TCP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CABECB-68FC-455B-BA8E-ACC38EBF5DCC}"/>
              </a:ext>
            </a:extLst>
          </p:cNvPr>
          <p:cNvSpPr/>
          <p:nvPr/>
        </p:nvSpPr>
        <p:spPr>
          <a:xfrm>
            <a:off x="9286034" y="3233260"/>
            <a:ext cx="2269960" cy="573177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TLS</a:t>
            </a:r>
          </a:p>
        </p:txBody>
      </p:sp>
    </p:spTree>
    <p:extLst>
      <p:ext uri="{BB962C8B-B14F-4D97-AF65-F5344CB8AC3E}">
        <p14:creationId xmlns:p14="http://schemas.microsoft.com/office/powerpoint/2010/main" val="1928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022E-16 L 2.5E-6 -0.0835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F6D52-3286-48C3-BDCF-060C565A3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over HTTPS (</a:t>
            </a:r>
            <a:r>
              <a:rPr lang="en-US" dirty="0" err="1"/>
              <a:t>DoH</a:t>
            </a:r>
            <a:r>
              <a:rPr lang="en-US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EC2D8F-7ECF-4E9E-B569-83FE70F6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2AA6E-E983-45B6-AFAC-6280A2128B1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199"/>
            <a:ext cx="8559800" cy="5325533"/>
          </a:xfrm>
        </p:spPr>
        <p:txBody>
          <a:bodyPr vert="horz" anchor="t">
            <a:normAutofit fontScale="85000" lnSpcReduction="20000"/>
          </a:bodyPr>
          <a:lstStyle/>
          <a:p>
            <a:r>
              <a:rPr lang="en-US" dirty="0"/>
              <a:t>DNS queries and answers via HTTPS</a:t>
            </a:r>
          </a:p>
          <a:p>
            <a:pPr lvl="1"/>
            <a:r>
              <a:rPr lang="en-US" dirty="0"/>
              <a:t>Prevent eavesdropping and data manipulation (TLS)</a:t>
            </a:r>
          </a:p>
          <a:p>
            <a:pPr lvl="1"/>
            <a:r>
              <a:rPr lang="en-US" dirty="0"/>
              <a:t>Ease implementation by leveraging existing HTTP infrastructure</a:t>
            </a:r>
          </a:p>
          <a:p>
            <a:r>
              <a:rPr lang="en-US" dirty="0" err="1"/>
              <a:t>DoH</a:t>
            </a:r>
            <a:r>
              <a:rPr lang="en-US" dirty="0"/>
              <a:t> server </a:t>
            </a:r>
          </a:p>
          <a:p>
            <a:pPr lvl="1"/>
            <a:r>
              <a:rPr lang="en-US" dirty="0"/>
              <a:t>Accept DNS requests in POST and GET messages: </a:t>
            </a:r>
            <a:r>
              <a:rPr lang="en-US" sz="2200" dirty="0">
                <a:latin typeface="Consolas"/>
              </a:rPr>
              <a:t>application/</a:t>
            </a:r>
            <a:r>
              <a:rPr lang="en-US" sz="2200" dirty="0" err="1">
                <a:latin typeface="Consolas"/>
              </a:rPr>
              <a:t>dns</a:t>
            </a:r>
            <a:r>
              <a:rPr lang="en-US" sz="2200" dirty="0">
                <a:latin typeface="Consolas"/>
              </a:rPr>
              <a:t>-message</a:t>
            </a:r>
          </a:p>
          <a:p>
            <a:pPr lvl="1"/>
            <a:r>
              <a:rPr lang="en-US" dirty="0"/>
              <a:t>If HTTP/2, can PUSH additional information</a:t>
            </a:r>
          </a:p>
          <a:p>
            <a:r>
              <a:rPr lang="en-US" dirty="0"/>
              <a:t>Currently on by default in Firefox, uses Cloudflare</a:t>
            </a:r>
          </a:p>
          <a:p>
            <a:r>
              <a:rPr lang="en-US" dirty="0"/>
              <a:t>Issues</a:t>
            </a:r>
          </a:p>
          <a:p>
            <a:pPr lvl="1"/>
            <a:r>
              <a:rPr lang="en-US" dirty="0" err="1"/>
              <a:t>DoH</a:t>
            </a:r>
            <a:r>
              <a:rPr lang="en-US" dirty="0"/>
              <a:t> client implemented directly in app</a:t>
            </a:r>
          </a:p>
          <a:p>
            <a:pPr lvl="2"/>
            <a:r>
              <a:rPr lang="en-US" dirty="0"/>
              <a:t>Hard to tell when queries do NOT use </a:t>
            </a:r>
            <a:r>
              <a:rPr lang="en-US" dirty="0" err="1"/>
              <a:t>DoH</a:t>
            </a:r>
            <a:endParaRPr lang="en-US" dirty="0"/>
          </a:p>
          <a:p>
            <a:pPr lvl="1"/>
            <a:r>
              <a:rPr lang="en-US" dirty="0"/>
              <a:t>Not e2e encrypted</a:t>
            </a:r>
          </a:p>
          <a:p>
            <a:pPr lvl="2"/>
            <a:r>
              <a:rPr lang="en-US" dirty="0"/>
              <a:t>Connection to local nameserver is encrypted, but what about local nameserver to authorities?</a:t>
            </a:r>
          </a:p>
          <a:p>
            <a:pPr lvl="1"/>
            <a:r>
              <a:rPr lang="en-US" dirty="0"/>
              <a:t>Local nameserver still sees all queries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6A033A-3F27-4408-ACCD-0A36A288CC6F}"/>
              </a:ext>
            </a:extLst>
          </p:cNvPr>
          <p:cNvSpPr/>
          <p:nvPr/>
        </p:nvSpPr>
        <p:spPr>
          <a:xfrm>
            <a:off x="9286034" y="2660083"/>
            <a:ext cx="226996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7CAF69-C678-402B-A3A5-758A8C67ACD8}"/>
              </a:ext>
            </a:extLst>
          </p:cNvPr>
          <p:cNvSpPr/>
          <p:nvPr/>
        </p:nvSpPr>
        <p:spPr>
          <a:xfrm>
            <a:off x="9286034" y="3806437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TCP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0078E8-370D-4C45-8D48-A06109DBC2E3}"/>
              </a:ext>
            </a:extLst>
          </p:cNvPr>
          <p:cNvSpPr/>
          <p:nvPr/>
        </p:nvSpPr>
        <p:spPr>
          <a:xfrm>
            <a:off x="9286034" y="4379614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IPv4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B2BF9B-DC9D-4871-8135-17EB09366456}"/>
              </a:ext>
            </a:extLst>
          </p:cNvPr>
          <p:cNvSpPr/>
          <p:nvPr/>
        </p:nvSpPr>
        <p:spPr>
          <a:xfrm>
            <a:off x="9286034" y="4957348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Ethernet/</a:t>
            </a:r>
            <a:r>
              <a:rPr lang="en-US" sz="2800" dirty="0" err="1"/>
              <a:t>Wifi</a:t>
            </a:r>
            <a:endParaRPr lang="en-US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A4E9AA-E509-4EF2-8AC1-8CC62A813B5E}"/>
              </a:ext>
            </a:extLst>
          </p:cNvPr>
          <p:cNvSpPr/>
          <p:nvPr/>
        </p:nvSpPr>
        <p:spPr>
          <a:xfrm>
            <a:off x="9286034" y="3234538"/>
            <a:ext cx="2269960" cy="573177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F02F41-8ED7-43C4-8F31-7E4986B6870F}"/>
              </a:ext>
            </a:extLst>
          </p:cNvPr>
          <p:cNvSpPr/>
          <p:nvPr/>
        </p:nvSpPr>
        <p:spPr>
          <a:xfrm>
            <a:off x="9286034" y="2655526"/>
            <a:ext cx="2269960" cy="573177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HTTP</a:t>
            </a:r>
          </a:p>
        </p:txBody>
      </p:sp>
    </p:spTree>
    <p:extLst>
      <p:ext uri="{BB962C8B-B14F-4D97-AF65-F5344CB8AC3E}">
        <p14:creationId xmlns:p14="http://schemas.microsoft.com/office/powerpoint/2010/main" val="8799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2.5E-6 -0.0838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82C5-E53E-4952-AEB4-A71682B7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Future? Oblivious DNS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3E80D7-EF11-49DE-8237-41C880F56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B990D-B152-4759-A3DA-46700D91A95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Currently a draft specification</a:t>
            </a:r>
          </a:p>
          <a:p>
            <a:r>
              <a:rPr lang="en-US" dirty="0"/>
              <a:t>Split architecture</a:t>
            </a:r>
          </a:p>
          <a:p>
            <a:pPr lvl="1"/>
            <a:r>
              <a:rPr lang="en-US" dirty="0" err="1"/>
              <a:t>DoH</a:t>
            </a:r>
            <a:r>
              <a:rPr lang="en-US" dirty="0"/>
              <a:t> proxy accepts encrypted queries, forwards to DNS server</a:t>
            </a:r>
          </a:p>
          <a:p>
            <a:pPr lvl="2"/>
            <a:r>
              <a:rPr lang="en-US" dirty="0"/>
              <a:t>Learns client IP addresses, but not the contents of their queries</a:t>
            </a:r>
          </a:p>
          <a:p>
            <a:pPr lvl="1"/>
            <a:r>
              <a:rPr lang="en-US" dirty="0"/>
              <a:t>DNS server decrypts and responds to queries</a:t>
            </a:r>
          </a:p>
          <a:p>
            <a:pPr lvl="2"/>
            <a:r>
              <a:rPr lang="en-US" dirty="0"/>
              <a:t>Learns contents of queries, but only ever sees the IP address of the </a:t>
            </a:r>
            <a:r>
              <a:rPr lang="en-US" dirty="0" err="1"/>
              <a:t>DoH</a:t>
            </a:r>
            <a:r>
              <a:rPr lang="en-US" dirty="0"/>
              <a:t> proxy</a:t>
            </a:r>
          </a:p>
          <a:p>
            <a:r>
              <a:rPr lang="en-US" dirty="0"/>
              <a:t>The good:</a:t>
            </a:r>
          </a:p>
          <a:p>
            <a:pPr lvl="1"/>
            <a:r>
              <a:rPr lang="en-US" dirty="0"/>
              <a:t>Connection to local nameserver is encrypted (</a:t>
            </a:r>
            <a:r>
              <a:rPr lang="en-US" dirty="0" err="1"/>
              <a:t>DoH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Local nameserver can’t tell who is making each DNS query</a:t>
            </a:r>
          </a:p>
          <a:p>
            <a:r>
              <a:rPr lang="en-US" dirty="0"/>
              <a:t>The bad: still no e2e encryption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222590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Much More to DNS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DNSSEC – cryptographically authenticated DNS entries</a:t>
            </a:r>
          </a:p>
          <a:p>
            <a:r>
              <a:rPr lang="en-US" dirty="0"/>
              <a:t>Caching: when, where, how much, etc.</a:t>
            </a:r>
          </a:p>
          <a:p>
            <a:r>
              <a:rPr lang="en-US" dirty="0"/>
              <a:t>Other uses for DNS (i.e. DNS hacks)</a:t>
            </a:r>
          </a:p>
          <a:p>
            <a:pPr lvl="1"/>
            <a:r>
              <a:rPr lang="en-US" dirty="0"/>
              <a:t>Content Delivery Networks (CDNs) and load balancing</a:t>
            </a:r>
          </a:p>
          <a:p>
            <a:pPr lvl="1"/>
            <a:r>
              <a:rPr lang="en-US" dirty="0"/>
              <a:t>Dynamic DNS (e.g. for mobile hosts)</a:t>
            </a:r>
          </a:p>
          <a:p>
            <a:r>
              <a:rPr lang="en-US" dirty="0"/>
              <a:t>DNS and botnets</a:t>
            </a:r>
          </a:p>
          <a:p>
            <a:r>
              <a:rPr lang="en-US" dirty="0"/>
              <a:t>Politics and growth of the DNS system</a:t>
            </a:r>
          </a:p>
          <a:p>
            <a:pPr lvl="1"/>
            <a:r>
              <a:rPr lang="en-US" dirty="0"/>
              <a:t>Governance</a:t>
            </a:r>
          </a:p>
          <a:p>
            <a:pPr lvl="1"/>
            <a:r>
              <a:rPr lang="en-US" dirty="0"/>
              <a:t>New TLDs (.xxx, .biz), eliminating TLDs altogether</a:t>
            </a:r>
          </a:p>
          <a:p>
            <a:pPr lvl="1"/>
            <a:r>
              <a:rPr lang="en-US" dirty="0"/>
              <a:t>Copyright, arbitration, squatting, typo-squatting</a:t>
            </a:r>
          </a:p>
        </p:txBody>
      </p:sp>
    </p:spTree>
    <p:extLst>
      <p:ext uri="{BB962C8B-B14F-4D97-AF65-F5344CB8AC3E}">
        <p14:creationId xmlns:p14="http://schemas.microsoft.com/office/powerpoint/2010/main" val="254430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DNS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Eventually, the </a:t>
            </a:r>
            <a:r>
              <a:rPr lang="en-US" i="1" dirty="0"/>
              <a:t>hosts.txt</a:t>
            </a:r>
            <a:r>
              <a:rPr lang="en-US" dirty="0"/>
              <a:t> system fell apart</a:t>
            </a:r>
          </a:p>
          <a:p>
            <a:pPr lvl="1"/>
            <a:r>
              <a:rPr lang="en-US" dirty="0"/>
              <a:t>Not scalable, SRI couldn’t handle the load</a:t>
            </a:r>
          </a:p>
          <a:p>
            <a:pPr lvl="1"/>
            <a:r>
              <a:rPr lang="en-US" dirty="0"/>
              <a:t>Hard to enforce uniqueness of names</a:t>
            </a:r>
          </a:p>
          <a:p>
            <a:pPr lvl="2"/>
            <a:r>
              <a:rPr lang="en-US" dirty="0" err="1"/>
              <a:t>e.g</a:t>
            </a:r>
            <a:r>
              <a:rPr lang="en-US" dirty="0"/>
              <a:t> MIT</a:t>
            </a:r>
          </a:p>
          <a:p>
            <a:pPr lvl="3"/>
            <a:r>
              <a:rPr lang="en-US" dirty="0"/>
              <a:t>Massachusetts Institute of Technology?</a:t>
            </a:r>
          </a:p>
          <a:p>
            <a:pPr lvl="3"/>
            <a:r>
              <a:rPr lang="en-US" dirty="0"/>
              <a:t>Melbourne Institute of Technology?</a:t>
            </a:r>
          </a:p>
          <a:p>
            <a:pPr lvl="1"/>
            <a:r>
              <a:rPr lang="en-US" dirty="0"/>
              <a:t>Many machines had inaccurate copies of </a:t>
            </a:r>
            <a:r>
              <a:rPr lang="en-US" i="1" dirty="0"/>
              <a:t>hosts.txt</a:t>
            </a:r>
          </a:p>
          <a:p>
            <a:r>
              <a:rPr lang="en-US" dirty="0"/>
              <a:t>Thus, DNS was born</a:t>
            </a:r>
          </a:p>
        </p:txBody>
      </p:sp>
    </p:spTree>
    <p:extLst>
      <p:ext uri="{BB962C8B-B14F-4D97-AF65-F5344CB8AC3E}">
        <p14:creationId xmlns:p14="http://schemas.microsoft.com/office/powerpoint/2010/main" val="380484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74376" y="2667000"/>
            <a:ext cx="8338782" cy="3529084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DNS Basics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DNS Security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DNS Privacy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Name System (DNS) at a High-Level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Distributed database</a:t>
            </a:r>
          </a:p>
          <a:p>
            <a:pPr lvl="1"/>
            <a:r>
              <a:rPr lang="en-US" dirty="0"/>
              <a:t>No centralization</a:t>
            </a:r>
          </a:p>
          <a:p>
            <a:r>
              <a:rPr lang="en-US" dirty="0"/>
              <a:t>Simple client/server architecture</a:t>
            </a:r>
          </a:p>
          <a:p>
            <a:pPr lvl="1"/>
            <a:r>
              <a:rPr lang="en-US" dirty="0"/>
              <a:t>UDP port 53, increasingly shifting to TCP</a:t>
            </a:r>
          </a:p>
          <a:p>
            <a:r>
              <a:rPr lang="en-US" dirty="0"/>
              <a:t>Hierarchical namespace</a:t>
            </a:r>
          </a:p>
          <a:p>
            <a:pPr lvl="1"/>
            <a:r>
              <a:rPr lang="en-US" dirty="0"/>
              <a:t>As opposed to original, flat namespace</a:t>
            </a:r>
          </a:p>
          <a:p>
            <a:pPr lvl="1"/>
            <a:r>
              <a:rPr lang="en-US" dirty="0"/>
              <a:t>.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.com </a:t>
            </a:r>
            <a:r>
              <a:rPr lang="en-US" dirty="0">
                <a:sym typeface="Wingdings" pitchFamily="2" charset="2"/>
              </a:rPr>
              <a:t> google.com  mail.google.com</a:t>
            </a:r>
          </a:p>
        </p:txBody>
      </p:sp>
    </p:spTree>
    <p:extLst>
      <p:ext uri="{BB962C8B-B14F-4D97-AF65-F5344CB8AC3E}">
        <p14:creationId xmlns:p14="http://schemas.microsoft.com/office/powerpoint/2010/main" val="2110934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82903</TotalTime>
  <Words>5924</Words>
  <Application>Microsoft Macintosh PowerPoint</Application>
  <PresentationFormat>Widescreen</PresentationFormat>
  <Paragraphs>1048</Paragraphs>
  <Slides>69</Slides>
  <Notes>7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7" baseType="lpstr">
      <vt:lpstr>Arial</vt:lpstr>
      <vt:lpstr>Calibri</vt:lpstr>
      <vt:lpstr>Consolas</vt:lpstr>
      <vt:lpstr>Gill Sans</vt:lpstr>
      <vt:lpstr>Tw Cen MT</vt:lpstr>
      <vt:lpstr>Wingdings</vt:lpstr>
      <vt:lpstr>Wingdings 2</vt:lpstr>
      <vt:lpstr>Median</vt:lpstr>
      <vt:lpstr>CS 4730 Distributed Systems</vt:lpstr>
      <vt:lpstr>Names, Identifiers, Monikers, Nicknames, Aliases, ...</vt:lpstr>
      <vt:lpstr>Other types of distributed systems</vt:lpstr>
      <vt:lpstr>Human Involvement</vt:lpstr>
      <vt:lpstr>Internet Names and Addresses</vt:lpstr>
      <vt:lpstr>History</vt:lpstr>
      <vt:lpstr>Towards DNS</vt:lpstr>
      <vt:lpstr>Outline</vt:lpstr>
      <vt:lpstr>Domain Name System (DNS) at a High-Level</vt:lpstr>
      <vt:lpstr>Naming Hierarchy</vt:lpstr>
      <vt:lpstr>Exercise: $ dig www.ccs.neu.edu</vt:lpstr>
      <vt:lpstr>Hierarchical Administration</vt:lpstr>
      <vt:lpstr>DNS Server Hierarchy and Responsibilities</vt:lpstr>
      <vt:lpstr>Root Name Servers</vt:lpstr>
      <vt:lpstr>(Old) Map of the Roots</vt:lpstr>
      <vt:lpstr>(New) Map of the Roots</vt:lpstr>
      <vt:lpstr>Exercise: $ dig</vt:lpstr>
      <vt:lpstr>Local Nameserver and Authorities</vt:lpstr>
      <vt:lpstr>Basic Domain Name Resolution</vt:lpstr>
      <vt:lpstr>DNS Packet Format</vt:lpstr>
      <vt:lpstr>Glue Records</vt:lpstr>
      <vt:lpstr>Exercise: $ dig (from a different DNS server)</vt:lpstr>
      <vt:lpstr>Iterative DNS Query Example</vt:lpstr>
      <vt:lpstr>Recursive DNS Query</vt:lpstr>
      <vt:lpstr>PowerPoint Presentation</vt:lpstr>
      <vt:lpstr>DNS Queries and Responses (Resource Records)</vt:lpstr>
      <vt:lpstr>DNS Types</vt:lpstr>
      <vt:lpstr>DNS Types, Continued</vt:lpstr>
      <vt:lpstr>Exercise: $ dig www.khoury.northeastern.edu</vt:lpstr>
      <vt:lpstr>Reverse Lookups</vt:lpstr>
      <vt:lpstr>DNS as Indirection Service</vt:lpstr>
      <vt:lpstr>Aliasing and Load Balancing</vt:lpstr>
      <vt:lpstr>Content Delivery Networks</vt:lpstr>
      <vt:lpstr>Exercise: $ dig www.northeastern.edu</vt:lpstr>
      <vt:lpstr>DNS Propagation</vt:lpstr>
      <vt:lpstr>Caching vs. Freshness</vt:lpstr>
      <vt:lpstr>Outline</vt:lpstr>
      <vt:lpstr>The Importance of DNS</vt:lpstr>
      <vt:lpstr>Denial Of Service</vt:lpstr>
      <vt:lpstr>Hijacking DNS</vt:lpstr>
      <vt:lpstr>Threat Model and Attacker Goals</vt:lpstr>
      <vt:lpstr>Record Injection</vt:lpstr>
      <vt:lpstr>Bailiwick Checking</vt:lpstr>
      <vt:lpstr>Response Spoofing</vt:lpstr>
      <vt:lpstr>Implementing Response Spoofing</vt:lpstr>
      <vt:lpstr>Inspecting the Target</vt:lpstr>
      <vt:lpstr>Conditions for Successful Response Spoofing</vt:lpstr>
      <vt:lpstr>Kaminsky Attack</vt:lpstr>
      <vt:lpstr>Kaminsky Attack</vt:lpstr>
      <vt:lpstr>Mitigating the Kaminsky Attack</vt:lpstr>
      <vt:lpstr>Additional DNS Hijacks</vt:lpstr>
      <vt:lpstr>Modern DNS Hijacking (IMC ‘16)</vt:lpstr>
      <vt:lpstr>Site Finder</vt:lpstr>
      <vt:lpstr>Authentication for DNS</vt:lpstr>
      <vt:lpstr>DNSSEC Details</vt:lpstr>
      <vt:lpstr>DNSSEC Example</vt:lpstr>
      <vt:lpstr>DNSSEC adoption by Country Code TLDs</vt:lpstr>
      <vt:lpstr>DNSSEC Validation Rate (10/2019)</vt:lpstr>
      <vt:lpstr>How well is DNSSEC managed?</vt:lpstr>
      <vt:lpstr>Outline</vt:lpstr>
      <vt:lpstr>Who sees your DNS requests?</vt:lpstr>
      <vt:lpstr>IETF RFC 7258 "Pervasive Monitoring Is an Attack" </vt:lpstr>
      <vt:lpstr>Options for DNS Privacy</vt:lpstr>
      <vt:lpstr>Choose Your Own DNS Provider</vt:lpstr>
      <vt:lpstr>Challenges</vt:lpstr>
      <vt:lpstr>DNS over TLS (DoT)</vt:lpstr>
      <vt:lpstr>DNS over HTTPS (DoH)</vt:lpstr>
      <vt:lpstr>The Future? Oblivious DNS</vt:lpstr>
      <vt:lpstr>Much More to DNS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Jackson, Alden</cp:lastModifiedBy>
  <cp:revision>1670</cp:revision>
  <cp:lastPrinted>2012-08-22T04:00:45Z</cp:lastPrinted>
  <dcterms:created xsi:type="dcterms:W3CDTF">2012-01-03T02:22:46Z</dcterms:created>
  <dcterms:modified xsi:type="dcterms:W3CDTF">2024-11-22T17:17:37Z</dcterms:modified>
</cp:coreProperties>
</file>