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9"/>
  </p:notesMasterIdLst>
  <p:handoutMasterIdLst>
    <p:handoutMasterId r:id="rId70"/>
  </p:handoutMasterIdLst>
  <p:sldIdLst>
    <p:sldId id="1132" r:id="rId2"/>
    <p:sldId id="1159" r:id="rId3"/>
    <p:sldId id="1143" r:id="rId4"/>
    <p:sldId id="1146" r:id="rId5"/>
    <p:sldId id="785" r:id="rId6"/>
    <p:sldId id="1133" r:id="rId7"/>
    <p:sldId id="1134" r:id="rId8"/>
    <p:sldId id="1135" r:id="rId9"/>
    <p:sldId id="1136" r:id="rId10"/>
    <p:sldId id="1137" r:id="rId11"/>
    <p:sldId id="1080" r:id="rId12"/>
    <p:sldId id="1081" r:id="rId13"/>
    <p:sldId id="1138" r:id="rId14"/>
    <p:sldId id="1139" r:id="rId15"/>
    <p:sldId id="1083" r:id="rId16"/>
    <p:sldId id="1084" r:id="rId17"/>
    <p:sldId id="1085" r:id="rId18"/>
    <p:sldId id="1162" r:id="rId19"/>
    <p:sldId id="1140" r:id="rId20"/>
    <p:sldId id="1141" r:id="rId21"/>
    <p:sldId id="1089" r:id="rId22"/>
    <p:sldId id="1087" r:id="rId23"/>
    <p:sldId id="1088" r:id="rId24"/>
    <p:sldId id="1142" r:id="rId25"/>
    <p:sldId id="1131" r:id="rId26"/>
    <p:sldId id="1091" r:id="rId27"/>
    <p:sldId id="1092" r:id="rId28"/>
    <p:sldId id="1094" r:id="rId29"/>
    <p:sldId id="1095" r:id="rId30"/>
    <p:sldId id="1096" r:id="rId31"/>
    <p:sldId id="1093" r:id="rId32"/>
    <p:sldId id="1097" r:id="rId33"/>
    <p:sldId id="1098" r:id="rId34"/>
    <p:sldId id="1099" r:id="rId35"/>
    <p:sldId id="1100" r:id="rId36"/>
    <p:sldId id="1101" r:id="rId37"/>
    <p:sldId id="1161" r:id="rId38"/>
    <p:sldId id="1144" r:id="rId39"/>
    <p:sldId id="1147" r:id="rId40"/>
    <p:sldId id="1148" r:id="rId41"/>
    <p:sldId id="1150" r:id="rId42"/>
    <p:sldId id="1151" r:id="rId43"/>
    <p:sldId id="1152" r:id="rId44"/>
    <p:sldId id="1153" r:id="rId45"/>
    <p:sldId id="1154" r:id="rId46"/>
    <p:sldId id="1155" r:id="rId47"/>
    <p:sldId id="1156" r:id="rId48"/>
    <p:sldId id="1157" r:id="rId49"/>
    <p:sldId id="1158" r:id="rId50"/>
    <p:sldId id="1103" r:id="rId51"/>
    <p:sldId id="1104" r:id="rId52"/>
    <p:sldId id="1105" r:id="rId53"/>
    <p:sldId id="1106" r:id="rId54"/>
    <p:sldId id="1107" r:id="rId55"/>
    <p:sldId id="1108" r:id="rId56"/>
    <p:sldId id="1109" r:id="rId57"/>
    <p:sldId id="1110" r:id="rId58"/>
    <p:sldId id="1145" r:id="rId59"/>
    <p:sldId id="1122" r:id="rId60"/>
    <p:sldId id="1123" r:id="rId61"/>
    <p:sldId id="1124" r:id="rId62"/>
    <p:sldId id="1125" r:id="rId63"/>
    <p:sldId id="1126" r:id="rId64"/>
    <p:sldId id="1127" r:id="rId65"/>
    <p:sldId id="1128" r:id="rId66"/>
    <p:sldId id="1129" r:id="rId67"/>
    <p:sldId id="1130" r:id="rId6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1132"/>
            <p14:sldId id="1159"/>
            <p14:sldId id="1143"/>
            <p14:sldId id="1146"/>
            <p14:sldId id="785"/>
            <p14:sldId id="1133"/>
            <p14:sldId id="1134"/>
            <p14:sldId id="1135"/>
            <p14:sldId id="1136"/>
            <p14:sldId id="1137"/>
            <p14:sldId id="1080"/>
            <p14:sldId id="1081"/>
            <p14:sldId id="1138"/>
            <p14:sldId id="1139"/>
            <p14:sldId id="1083"/>
            <p14:sldId id="1084"/>
            <p14:sldId id="1085"/>
            <p14:sldId id="1162"/>
            <p14:sldId id="1140"/>
            <p14:sldId id="1141"/>
            <p14:sldId id="1089"/>
            <p14:sldId id="1087"/>
            <p14:sldId id="1088"/>
            <p14:sldId id="1142"/>
            <p14:sldId id="1131"/>
            <p14:sldId id="1091"/>
            <p14:sldId id="1092"/>
            <p14:sldId id="1094"/>
            <p14:sldId id="1095"/>
            <p14:sldId id="1096"/>
            <p14:sldId id="1093"/>
            <p14:sldId id="1097"/>
            <p14:sldId id="1098"/>
            <p14:sldId id="1099"/>
            <p14:sldId id="1100"/>
            <p14:sldId id="1101"/>
            <p14:sldId id="1161"/>
            <p14:sldId id="1144"/>
            <p14:sldId id="1147"/>
            <p14:sldId id="1148"/>
            <p14:sldId id="1150"/>
            <p14:sldId id="1151"/>
            <p14:sldId id="1152"/>
            <p14:sldId id="1153"/>
            <p14:sldId id="1154"/>
            <p14:sldId id="1155"/>
            <p14:sldId id="1156"/>
            <p14:sldId id="1157"/>
            <p14:sldId id="1158"/>
            <p14:sldId id="1103"/>
            <p14:sldId id="1104"/>
            <p14:sldId id="1105"/>
            <p14:sldId id="1106"/>
            <p14:sldId id="1107"/>
            <p14:sldId id="1108"/>
            <p14:sldId id="1109"/>
            <p14:sldId id="1110"/>
            <p14:sldId id="1145"/>
            <p14:sldId id="1122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0204" autoAdjust="0"/>
  </p:normalViewPr>
  <p:slideViewPr>
    <p:cSldViewPr snapToGrid="0">
      <p:cViewPr varScale="1">
        <p:scale>
          <a:sx n="103" d="100"/>
          <a:sy n="103" d="100"/>
        </p:scale>
        <p:origin x="16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C4F5CD-D0E5-DF41-B525-E9817144DF9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04CF89-1A0D-4F41-96AF-76AAE18D55F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Shouldn</a:t>
            </a:r>
            <a:r>
              <a:rPr lang="ja-JP" altLang="en-US"/>
              <a:t>’</a:t>
            </a:r>
            <a:r>
              <a:rPr lang="en-US" altLang="ja-JP"/>
              <a:t>t be send and deliver of the same message???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4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22EE47-34BD-5C45-969E-9FF046F8A0EA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00DC5B-C90F-634E-9935-C8508A4AE485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388A67-E9C1-F544-8427-EED70A65F96A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02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18F0ED-B546-1B43-8D0A-96FFC56053CF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9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30DEF5-62FE-B14A-A788-2E4DD4437131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01CD1F-594F-D847-A92A-1674C5A345DF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7F508D-F2FA-C748-B339-460F5DEDADD8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P1: receives m1, sends m2, sends m5, sends m6</a:t>
            </a:r>
          </a:p>
          <a:p>
            <a:pPr eaLnBrk="1" hangingPunct="1"/>
            <a:r>
              <a:rPr lang="en-US"/>
              <a:t>P2: sends messages m1, receives m4, receives m5, </a:t>
            </a:r>
          </a:p>
          <a:p>
            <a:pPr eaLnBrk="1" hangingPunct="1"/>
            <a:r>
              <a:rPr lang="en-US"/>
              <a:t>P3: receives m2, sends m3, sends m4, receives m6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2EA5C7-864B-1642-B61F-E6524628C989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Here some example</a:t>
            </a:r>
          </a:p>
        </p:txBody>
      </p:sp>
    </p:spTree>
    <p:extLst>
      <p:ext uri="{BB962C8B-B14F-4D97-AF65-F5344CB8AC3E}">
        <p14:creationId xmlns:p14="http://schemas.microsoft.com/office/powerpoint/2010/main" val="177932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144534-BE7A-744D-843A-7CD58B4A3A82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M3 happened before m5</a:t>
            </a:r>
          </a:p>
          <a:p>
            <a:pPr eaLnBrk="1" hangingPunct="1"/>
            <a:r>
              <a:rPr lang="en-US" dirty="0"/>
              <a:t>Sending of m3 in p3, 212, counter is 2</a:t>
            </a:r>
          </a:p>
          <a:p>
            <a:pPr eaLnBrk="1" hangingPunct="1"/>
            <a:r>
              <a:rPr lang="en-US" dirty="0"/>
              <a:t>and receiving of m5, in p2 433, counter is 3</a:t>
            </a:r>
          </a:p>
        </p:txBody>
      </p:sp>
    </p:spTree>
    <p:extLst>
      <p:ext uri="{BB962C8B-B14F-4D97-AF65-F5344CB8AC3E}">
        <p14:creationId xmlns:p14="http://schemas.microsoft.com/office/powerpoint/2010/main" val="45138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49766F-F342-CB41-BADF-D4E1A7E6CF0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3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C7F0C7-68A9-7A40-8CBA-52BFA71F1DFD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94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EAA347-7C5D-6E44-97EB-B52561766D2E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6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E280BE-B2FF-1F4E-A0D0-CA858130883A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0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Process p sends $10 to q and then starts the snapshot algorithm: records its current state 490 and sends out a marker on c1.</a:t>
            </a:r>
          </a:p>
          <a:p>
            <a:r>
              <a:rPr lang="en-US" dirty="0"/>
              <a:t>Meanwhile q has sent $20 to p along c2 and 10 to r along c3.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Process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receives the the $10 transfer (increasing its value to $480) and then </a:t>
            </a:r>
            <a:r>
              <a:rPr lang="en-US" sz="1200" i="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recieves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the marker on channel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c1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. Because it received a marker, process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records its state as $480 and sends markers along each of its outgoing channels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c2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c3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. Meanwhile, process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has sent $25 along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c4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. Note that it does not matter if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sent the message before or after </a:t>
            </a:r>
            <a:r>
              <a:rPr lang="en-US" sz="1200" i="1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200" i="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received the marker.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7575-3CAF-3642-B080-1DF6406276D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7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courses.cs.vt.edu</a:t>
            </a:r>
            <a:r>
              <a:rPr lang="en-US" dirty="0"/>
              <a:t>/~cs5204/fall00/Summaries/</a:t>
            </a:r>
            <a:r>
              <a:rPr lang="en-US" dirty="0" err="1"/>
              <a:t>GlobalState</a:t>
            </a:r>
            <a:r>
              <a:rPr lang="en-US" dirty="0"/>
              <a:t>/snapshot4.gif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7575-3CAF-3642-B080-1DF6406276D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9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60EA9F-697A-E84C-AFC1-B5795A48BB31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2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0E5E44-D42C-F145-9C76-E4AF81633C84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9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998B0-90C5-D844-8E64-04759E29248D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8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B7E941-B66D-DE49-A823-7B8D7579A2B2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7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D08AE9-643E-FA41-B0A5-91166F7B0088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49766F-F342-CB41-BADF-D4E1A7E6CF0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2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08A5C4-B640-704D-8599-0F3FA61333FF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67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F2E0D4-6FDC-9D40-8CEF-394418809CFE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6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DB16BB-B558-9E41-974B-CE8D6A6B9425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2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D28AE0-EE1C-0544-8C3D-526EE6E6E455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30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61E87E-CAF0-8C41-9B79-A923FFC7F90D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F7573B-F397-524C-B232-A773C8B55569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83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D95CA-49B9-A944-B9C1-FB36244C243C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4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7FDD24-98D9-8D46-BBE9-3CD17F6FA8B4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1C28FB-322F-304B-BF6E-D8D741268CC0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6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E24495-53BE-5842-91A0-63DF5FB614E0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7575-3CAF-3642-B080-1DF6406276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7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7A0EC5-52CB-7447-BB92-55D78A0776BC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7575-3CAF-3642-B080-1DF6406276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EEBB37-84EB-4B4F-89D9-177F25E7107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6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115525-32B2-874B-85BE-096590730B4B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4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438400"/>
            <a:ext cx="9753600" cy="1295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219200" y="2438400"/>
            <a:ext cx="3048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2659593"/>
            <a:ext cx="9144000" cy="1007533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6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0812" y="3017838"/>
            <a:ext cx="6858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is-IS" dirty="0">
                <a:latin typeface="Bookman Old Style" charset="0"/>
              </a:rPr>
              <a:t>4730</a:t>
            </a:r>
            <a:r>
              <a:rPr lang="en-US" dirty="0">
                <a:latin typeface="Bookman Old Style" charset="0"/>
              </a:rPr>
              <a:t>: Distributed Systems</a:t>
            </a:r>
            <a:br>
              <a:rPr lang="en-US" dirty="0">
                <a:latin typeface="Bookman Old Style" charset="0"/>
              </a:rPr>
            </a:br>
            <a:br>
              <a:rPr lang="en-US" dirty="0">
                <a:latin typeface="Bookman Old Style" charset="0"/>
              </a:rPr>
            </a:br>
            <a:r>
              <a:rPr lang="en-US" dirty="0">
                <a:solidFill>
                  <a:schemeClr val="tx1"/>
                </a:solidFill>
              </a:rPr>
              <a:t>Event Ordering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Physical and logical clocks. Global states. Failure detection.  9/10/24</a:t>
            </a: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7213600" y="5041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5966856"/>
      </p:ext>
    </p:extLst>
  </p:cSld>
  <p:clrMapOvr>
    <a:masterClrMapping/>
  </p:clrMapOvr>
  <p:transition advTm="1451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Atomic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0" y="1799453"/>
            <a:ext cx="533400" cy="228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Atomic clocks used to define a number of time standards</a:t>
            </a:r>
          </a:p>
          <a:p>
            <a:r>
              <a:rPr lang="en-US" dirty="0"/>
              <a:t>TAI:  International Atomic Time</a:t>
            </a:r>
          </a:p>
          <a:p>
            <a:pPr lvl="1"/>
            <a:r>
              <a:rPr lang="en-US" dirty="0"/>
              <a:t>Avg. of 200 atomic clocks, corrected for time dilation</a:t>
            </a:r>
          </a:p>
          <a:p>
            <a:r>
              <a:rPr lang="en-US" dirty="0"/>
              <a:t>Essentially, a count of the number of seconds passed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Count was 0 on Jan. 1, 1958</a:t>
            </a:r>
          </a:p>
          <a:p>
            <a:r>
              <a:rPr lang="en-US" dirty="0"/>
              <a:t>UTC: since January 1, 1972, it has been defined to follow TAI with an exact offset of an integer number of seconds, changing only when a leap second is added to keep clock time synchronized with the rotation of the Earth. </a:t>
            </a:r>
          </a:p>
          <a:p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2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real clocks to order events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event will carry a timestamp </a:t>
            </a:r>
          </a:p>
          <a:p>
            <a:r>
              <a:rPr lang="en-US" b="1" dirty="0"/>
              <a:t>Global clock</a:t>
            </a:r>
            <a:r>
              <a:rPr lang="en-US" dirty="0"/>
              <a:t>: processes have access to a central global clock</a:t>
            </a:r>
          </a:p>
          <a:p>
            <a:pPr lvl="1"/>
            <a:r>
              <a:rPr lang="en-US" dirty="0"/>
              <a:t>The global clock gives global ordering of events</a:t>
            </a:r>
          </a:p>
          <a:p>
            <a:r>
              <a:rPr lang="en-US" b="1" dirty="0"/>
              <a:t>Local clock</a:t>
            </a:r>
            <a:r>
              <a:rPr lang="en-US" dirty="0"/>
              <a:t>: each process has its own clock</a:t>
            </a:r>
          </a:p>
          <a:p>
            <a:pPr lvl="1"/>
            <a:r>
              <a:rPr lang="en-US" dirty="0"/>
              <a:t>What if the clocks are not synchronized</a:t>
            </a:r>
          </a:p>
          <a:p>
            <a:pPr lvl="1"/>
            <a:r>
              <a:rPr lang="en-US" dirty="0"/>
              <a:t>What if events happened at the same time?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2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Clocks in computers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Real-time clock:</a:t>
            </a:r>
            <a:r>
              <a:rPr lang="en-US" dirty="0"/>
              <a:t> CMOS clock (counter) circuit driven by a quartz oscillator with battery backup to continue measuring time when power is off</a:t>
            </a:r>
          </a:p>
          <a:p>
            <a:r>
              <a:rPr lang="en-US" dirty="0"/>
              <a:t>OS generally programs a timer circuit to generate an interrupt periodically</a:t>
            </a:r>
          </a:p>
          <a:p>
            <a:pPr lvl="1"/>
            <a:r>
              <a:rPr lang="en-US" dirty="0"/>
              <a:t>e.g., 60, 100, 250, 1000 interrupts per second</a:t>
            </a:r>
            <a:br>
              <a:rPr lang="en-US" dirty="0"/>
            </a:br>
            <a:r>
              <a:rPr lang="en-US" dirty="0"/>
              <a:t>(Linux 2.6+ adjustable up to 1000 Hz)</a:t>
            </a:r>
          </a:p>
          <a:p>
            <a:pPr lvl="1"/>
            <a:r>
              <a:rPr lang="en-US" dirty="0"/>
              <a:t>Programmable Interval Timer (PIT) – Intel 8253, 8254</a:t>
            </a:r>
          </a:p>
          <a:p>
            <a:pPr lvl="1"/>
            <a:r>
              <a:rPr lang="en-US" dirty="0"/>
              <a:t>Interrupt service procedure adds 1 to a counter in memory</a:t>
            </a:r>
          </a:p>
          <a:p>
            <a:r>
              <a:rPr lang="en-US" b="1" dirty="0"/>
              <a:t>Quartz oscillators oscillate at slightly different frequencies, clocks do not agree in general !!!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6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for a clock to be correct?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Relative to an “ideal” clock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Clock skew </a:t>
            </a:r>
            <a:r>
              <a:rPr lang="en-US" dirty="0"/>
              <a:t>is magnitude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Clock drift </a:t>
            </a:r>
            <a:r>
              <a:rPr lang="en-US" dirty="0"/>
              <a:t>is difference in rates</a:t>
            </a:r>
          </a:p>
          <a:p>
            <a:r>
              <a:rPr lang="en-US" dirty="0"/>
              <a:t>Say clock is correct within p if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(1-p)(t’-t) ≤ H(t’) - H(t) ≤ (1+p)(t’-t)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(t’-t)  True length of interval</a:t>
            </a:r>
          </a:p>
          <a:p>
            <a:pPr lvl="1"/>
            <a:r>
              <a:rPr lang="en-US" dirty="0"/>
              <a:t>H(t’) - H(t)  Measured length of interval</a:t>
            </a:r>
          </a:p>
          <a:p>
            <a:pPr lvl="1"/>
            <a:r>
              <a:rPr lang="en-US" dirty="0"/>
              <a:t>(1-p)(t’-t)  Smallest acceptable measurement</a:t>
            </a:r>
          </a:p>
          <a:p>
            <a:pPr lvl="1"/>
            <a:r>
              <a:rPr lang="en-US" dirty="0"/>
              <a:t>(1+p)(t’-t)  Largest acceptable measurement</a:t>
            </a:r>
          </a:p>
          <a:p>
            <a:r>
              <a:rPr lang="en-US" dirty="0"/>
              <a:t>Monotonic property:  t &lt; t’  ⇒ H(t) &lt; H(t’)</a:t>
            </a:r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1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 clock is running “slow” relative to real time</a:t>
            </a:r>
          </a:p>
          <a:p>
            <a:pPr lvl="1"/>
            <a:r>
              <a:rPr lang="en-US" dirty="0"/>
              <a:t>Can simply re-set the clock to real time</a:t>
            </a:r>
          </a:p>
          <a:p>
            <a:pPr lvl="1"/>
            <a:r>
              <a:rPr lang="en-US" dirty="0"/>
              <a:t>Doesn’t break monotonicity</a:t>
            </a:r>
          </a:p>
          <a:p>
            <a:r>
              <a:rPr lang="en-US" dirty="0"/>
              <a:t>But, if a clock is running “fast”, what to do?</a:t>
            </a:r>
          </a:p>
          <a:p>
            <a:pPr lvl="1"/>
            <a:r>
              <a:rPr lang="en-US" dirty="0"/>
              <a:t>Re-setting the clock back breaks monotonicity</a:t>
            </a:r>
          </a:p>
          <a:p>
            <a:pPr lvl="1"/>
            <a:r>
              <a:rPr lang="en-US" dirty="0"/>
              <a:t>Imagine programming with the same time occurring twice</a:t>
            </a:r>
          </a:p>
          <a:p>
            <a:r>
              <a:rPr lang="en-US" dirty="0"/>
              <a:t>Instead, “slow down” clock </a:t>
            </a:r>
          </a:p>
          <a:p>
            <a:pPr lvl="1"/>
            <a:r>
              <a:rPr lang="en-US" dirty="0"/>
              <a:t>Maintains monotonicity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Clock synchronization: </a:t>
            </a:r>
            <a:r>
              <a:rPr lang="en-US" dirty="0"/>
              <a:t>Cristian</a:t>
            </a:r>
            <a:r>
              <a:rPr lang="ja-JP" altLang="en-US"/>
              <a:t>’</a:t>
            </a:r>
            <a:r>
              <a:rPr lang="en-US" altLang="ja-JP" dirty="0"/>
              <a:t>s Algorithm 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63040"/>
            <a:ext cx="4930945" cy="4937760"/>
          </a:xfrm>
        </p:spPr>
        <p:txBody>
          <a:bodyPr/>
          <a:lstStyle/>
          <a:p>
            <a:r>
              <a:rPr lang="en-US" dirty="0"/>
              <a:t>Assumes a time server has the accurate time and a client synchronizes with it</a:t>
            </a:r>
          </a:p>
          <a:p>
            <a:pPr lvl="1"/>
            <a:r>
              <a:rPr lang="en-US" dirty="0"/>
              <a:t>Client asks the time server for time </a:t>
            </a:r>
          </a:p>
          <a:p>
            <a:pPr lvl="1"/>
            <a:r>
              <a:rPr lang="en-US" dirty="0"/>
              <a:t>Server sends its time </a:t>
            </a:r>
            <a:r>
              <a:rPr lang="en-US" dirty="0" err="1"/>
              <a:t>T</a:t>
            </a:r>
            <a:r>
              <a:rPr lang="en-US" baseline="-25000" dirty="0" err="1"/>
              <a:t>server</a:t>
            </a:r>
            <a:endParaRPr lang="en-US" baseline="-25000" dirty="0"/>
          </a:p>
          <a:p>
            <a:pPr lvl="1"/>
            <a:r>
              <a:rPr lang="en-US" dirty="0"/>
              <a:t>Client estimates how long it takes to receive an answer from server as RTT/2 where:</a:t>
            </a:r>
          </a:p>
          <a:p>
            <a:pPr lvl="1"/>
            <a:r>
              <a:rPr lang="en-US" sz="2000" dirty="0"/>
              <a:t>RTT = (</a:t>
            </a:r>
            <a:r>
              <a:rPr lang="en-US" sz="2000" dirty="0" err="1"/>
              <a:t>T</a:t>
            </a:r>
            <a:r>
              <a:rPr lang="en-US" sz="2000" baseline="-25000" dirty="0" err="1"/>
              <a:t>client_receive</a:t>
            </a:r>
            <a:r>
              <a:rPr lang="en-US" sz="2000" dirty="0"/>
              <a:t> – </a:t>
            </a:r>
            <a:r>
              <a:rPr lang="en-US" sz="2000" dirty="0" err="1"/>
              <a:t>T</a:t>
            </a:r>
            <a:r>
              <a:rPr lang="en-US" sz="2000" baseline="-25000" dirty="0" err="1"/>
              <a:t>client_send</a:t>
            </a:r>
            <a:r>
              <a:rPr lang="en-US" sz="2000" dirty="0"/>
              <a:t>)</a:t>
            </a:r>
          </a:p>
          <a:p>
            <a:pPr lvl="1"/>
            <a:r>
              <a:rPr lang="en-US" dirty="0"/>
              <a:t>Client adjusts its clock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6651453" y="4985508"/>
            <a:ext cx="3780093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b="1" dirty="0" err="1">
                <a:latin typeface="Helvetica" charset="0"/>
              </a:rPr>
              <a:t>T</a:t>
            </a:r>
            <a:r>
              <a:rPr lang="en-US" b="1" baseline="-25000" dirty="0" err="1">
                <a:latin typeface="Helvetica" charset="0"/>
              </a:rPr>
              <a:t>client</a:t>
            </a:r>
            <a:r>
              <a:rPr lang="en-US" b="1" dirty="0">
                <a:latin typeface="Helvetica" charset="0"/>
              </a:rPr>
              <a:t> = </a:t>
            </a:r>
            <a:r>
              <a:rPr lang="en-US" b="1" dirty="0" err="1">
                <a:latin typeface="Helvetica" charset="0"/>
              </a:rPr>
              <a:t>T</a:t>
            </a:r>
            <a:r>
              <a:rPr lang="en-US" b="1" baseline="-25000" dirty="0" err="1">
                <a:latin typeface="Helvetica" charset="0"/>
              </a:rPr>
              <a:t>server</a:t>
            </a:r>
            <a:r>
              <a:rPr lang="en-US" b="1" dirty="0">
                <a:latin typeface="Helvetica" charset="0"/>
              </a:rPr>
              <a:t> + (RTT / 2)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64512" y="2424652"/>
            <a:ext cx="0" cy="184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209093" y="2420966"/>
            <a:ext cx="0" cy="1845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865822" y="2412762"/>
            <a:ext cx="2290106" cy="738607"/>
            <a:chOff x="2823952" y="2126653"/>
            <a:chExt cx="4836684" cy="73860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65820" y="3233218"/>
            <a:ext cx="2290108" cy="748961"/>
            <a:chOff x="2823952" y="3036520"/>
            <a:chExt cx="4836689" cy="748961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0462123">
              <a:off x="2988451" y="3093047"/>
              <a:ext cx="3403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/>
                <a:t>T_server</a:t>
              </a:r>
              <a:endParaRPr lang="en-US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19801" y="2500986"/>
            <a:ext cx="1625669" cy="1481192"/>
            <a:chOff x="1226713" y="2763244"/>
            <a:chExt cx="1625669" cy="1439131"/>
          </a:xfrm>
        </p:grpSpPr>
        <p:sp>
          <p:nvSpPr>
            <p:cNvPr id="18" name="Left Brace 17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26713" y="3102029"/>
              <a:ext cx="1353007" cy="80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RTT Sample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42060" y="1865175"/>
            <a:ext cx="137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76962" y="1870633"/>
            <a:ext cx="14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Server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A928D5-AA20-1C4A-8ECF-7E76E6481437}"/>
              </a:ext>
            </a:extLst>
          </p:cNvPr>
          <p:cNvSpPr/>
          <p:nvPr/>
        </p:nvSpPr>
        <p:spPr>
          <a:xfrm>
            <a:off x="6781801" y="4038601"/>
            <a:ext cx="1590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client_receive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C76AF6-390E-2740-9B89-F6C5A91F78F8}"/>
              </a:ext>
            </a:extLst>
          </p:cNvPr>
          <p:cNvSpPr/>
          <p:nvPr/>
        </p:nvSpPr>
        <p:spPr>
          <a:xfrm>
            <a:off x="6322554" y="1900536"/>
            <a:ext cx="137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client_send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</a:t>
            </a:r>
            <a:r>
              <a:rPr lang="ja-JP" altLang="en-US" dirty="0"/>
              <a:t>’</a:t>
            </a:r>
            <a:r>
              <a:rPr lang="en-US" altLang="ja-JP" dirty="0"/>
              <a:t>s Algorithm accuracy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that it takes the same amount of time to send the request and receive the answer (</a:t>
            </a:r>
            <a:r>
              <a:rPr lang="en-US" i="1" dirty="0"/>
              <a:t>the network path is symmetric</a:t>
            </a:r>
            <a:r>
              <a:rPr lang="en-US" dirty="0"/>
              <a:t>)</a:t>
            </a:r>
          </a:p>
          <a:p>
            <a:r>
              <a:rPr lang="en-US" dirty="0"/>
              <a:t>Minimum time to transmit a message one-way: min</a:t>
            </a:r>
          </a:p>
          <a:p>
            <a:r>
              <a:rPr lang="en-US" dirty="0"/>
              <a:t>Time to receive the server</a:t>
            </a:r>
            <a:r>
              <a:rPr lang="ja-JP" altLang="en-US" dirty="0"/>
              <a:t>’</a:t>
            </a:r>
            <a:r>
              <a:rPr lang="en-US" altLang="ja-JP" dirty="0"/>
              <a:t>s message is </a:t>
            </a:r>
            <a:r>
              <a:rPr lang="en-US" dirty="0"/>
              <a:t>[min, RTT – min]</a:t>
            </a:r>
          </a:p>
          <a:p>
            <a:r>
              <a:rPr lang="en-US" dirty="0"/>
              <a:t>Time at client [</a:t>
            </a:r>
            <a:r>
              <a:rPr lang="en-US" dirty="0" err="1"/>
              <a:t>T</a:t>
            </a:r>
            <a:r>
              <a:rPr lang="en-US" baseline="-25000" dirty="0" err="1"/>
              <a:t>server</a:t>
            </a:r>
            <a:r>
              <a:rPr lang="en-US" dirty="0"/>
              <a:t> + min, </a:t>
            </a:r>
            <a:r>
              <a:rPr lang="en-US" dirty="0" err="1"/>
              <a:t>T</a:t>
            </a:r>
            <a:r>
              <a:rPr lang="en-US" baseline="-25000" dirty="0" err="1"/>
              <a:t>server</a:t>
            </a:r>
            <a:r>
              <a:rPr lang="en-US" dirty="0"/>
              <a:t> + RTT – min]			</a:t>
            </a:r>
          </a:p>
          <a:p>
            <a:endParaRPr lang="en-US" dirty="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657600" y="4495801"/>
            <a:ext cx="5029200" cy="6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 dirty="0"/>
              <a:t>accuracy is </a:t>
            </a:r>
            <a:r>
              <a:rPr lang="en-US" sz="2800" i="1" dirty="0"/>
              <a:t>±(RTT /2 - min)</a:t>
            </a:r>
            <a:endParaRPr lang="en-US" sz="2000" b="1" i="1" dirty="0">
              <a:latin typeface="Helvetica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5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Clock synchronization: </a:t>
            </a:r>
            <a:r>
              <a:rPr lang="en-US" dirty="0"/>
              <a:t>Berkeley Algorithm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no machine has an accurate time source; uses an elected master to synchronize </a:t>
            </a:r>
          </a:p>
          <a:p>
            <a:r>
              <a:rPr lang="en-US" dirty="0"/>
              <a:t>Master coordinates:</a:t>
            </a:r>
          </a:p>
          <a:p>
            <a:pPr lvl="1"/>
            <a:r>
              <a:rPr lang="en-US" dirty="0"/>
              <a:t>Queries all clients for their local time</a:t>
            </a:r>
          </a:p>
          <a:p>
            <a:pPr lvl="1"/>
            <a:r>
              <a:rPr lang="en-US" dirty="0"/>
              <a:t>Estimates the clients</a:t>
            </a:r>
            <a:r>
              <a:rPr lang="ja-JP" altLang="en-US" dirty="0"/>
              <a:t>’</a:t>
            </a:r>
            <a:r>
              <a:rPr lang="en-US" altLang="ja-JP" dirty="0"/>
              <a:t> local time (as Cristian</a:t>
            </a:r>
            <a:r>
              <a:rPr lang="ja-JP" altLang="en-US" dirty="0"/>
              <a:t>’</a:t>
            </a:r>
            <a:r>
              <a:rPr lang="en-US" altLang="ja-JP" dirty="0"/>
              <a:t>s Algorithm)</a:t>
            </a:r>
          </a:p>
          <a:p>
            <a:pPr lvl="1"/>
            <a:r>
              <a:rPr lang="en-US" dirty="0"/>
              <a:t>Averages all times including its own, excluding the ones that are too drifted</a:t>
            </a:r>
          </a:p>
          <a:p>
            <a:pPr lvl="1"/>
            <a:r>
              <a:rPr lang="en-US" dirty="0"/>
              <a:t>Tells each client the offset with each they need to adjust</a:t>
            </a:r>
          </a:p>
          <a:p>
            <a:r>
              <a:rPr lang="en-US" dirty="0"/>
              <a:t>Some systems use multiple time servers</a:t>
            </a:r>
          </a:p>
          <a:p>
            <a:r>
              <a:rPr lang="en-US" dirty="0"/>
              <a:t>Time is more accurate, but still drifts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B5D1-145F-8E85-E17A-9288790A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b="0" i="0" dirty="0">
                <a:solidFill>
                  <a:srgbClr val="030D26"/>
                </a:solidFill>
                <a:effectLst/>
              </a:rPr>
              <a:t>The Global Positioning System (</a:t>
            </a:r>
            <a:r>
              <a:rPr lang="en-US" dirty="0"/>
              <a:t>GPS)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ECCF-1FDE-C4B6-7EC1-E281AB1C9A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fontAlgn="base"/>
            <a:r>
              <a:rPr lang="en-US" sz="3200" b="0" i="0" dirty="0">
                <a:solidFill>
                  <a:srgbClr val="030D26"/>
                </a:solidFill>
                <a:effectLst/>
              </a:rPr>
              <a:t>Consists of fixed constellations of special orbiting satellites that each carry: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30D26"/>
                </a:solidFill>
                <a:effectLst/>
              </a:rPr>
              <a:t>Stabilized atomic clock hardware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30D26"/>
                </a:solidFill>
                <a:effectLst/>
              </a:rPr>
              <a:t>Advanced location tracking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30D26"/>
                </a:solidFill>
                <a:effectLst/>
              </a:rPr>
              <a:t>Transmitters that constantly broadcast their position and clock time</a:t>
            </a:r>
          </a:p>
          <a:p>
            <a:pPr algn="l" fontAlgn="base"/>
            <a:r>
              <a:rPr lang="en-US" sz="3200" b="0" i="0" dirty="0">
                <a:solidFill>
                  <a:srgbClr val="030D26"/>
                </a:solidFill>
                <a:effectLst/>
              </a:rPr>
              <a:t>These satellites are all synchronized to the same time and have known locations due to their geosynchronous orbits. </a:t>
            </a:r>
          </a:p>
          <a:p>
            <a:pPr algn="l" fontAlgn="base"/>
            <a:r>
              <a:rPr lang="en-US" sz="3200" dirty="0">
                <a:solidFill>
                  <a:srgbClr val="030D26"/>
                </a:solidFill>
              </a:rPr>
              <a:t>GPS (US), Galileo (EU), GLONASS (Russia), </a:t>
            </a:r>
            <a:r>
              <a:rPr lang="en-US" sz="3200" dirty="0" err="1">
                <a:solidFill>
                  <a:srgbClr val="030D26"/>
                </a:solidFill>
              </a:rPr>
              <a:t>BeiDou</a:t>
            </a:r>
            <a:r>
              <a:rPr lang="en-US" sz="3200" dirty="0">
                <a:solidFill>
                  <a:srgbClr val="030D26"/>
                </a:solidFill>
              </a:rPr>
              <a:t> (China)</a:t>
            </a:r>
            <a:endParaRPr lang="en-US" sz="3200" b="0" i="0" dirty="0">
              <a:solidFill>
                <a:srgbClr val="030D26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44C56-D1AA-3A2A-4032-433C780A5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680C8-00DE-5083-AD60-3D658CE7C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856D3-59DC-1F97-04B0-F637B7C33DD4}"/>
              </a:ext>
            </a:extLst>
          </p:cNvPr>
          <p:cNvSpPr txBox="1"/>
          <p:nvPr/>
        </p:nvSpPr>
        <p:spPr>
          <a:xfrm>
            <a:off x="3858419" y="6356351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www.masterclock.com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8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Time Protocol (NTP)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NTP is a distributed service that </a:t>
            </a:r>
          </a:p>
          <a:p>
            <a:pPr lvl="1"/>
            <a:r>
              <a:rPr lang="en-US" dirty="0"/>
              <a:t>Keeps machines synchronized to UTC</a:t>
            </a:r>
          </a:p>
          <a:p>
            <a:pPr lvl="1"/>
            <a:r>
              <a:rPr lang="en-US" dirty="0"/>
              <a:t>Deals with lengthy losses of connectivity </a:t>
            </a:r>
          </a:p>
          <a:p>
            <a:pPr lvl="1"/>
            <a:r>
              <a:rPr lang="en-US" dirty="0"/>
              <a:t>Enables clients to synchronized frequently (scalable)</a:t>
            </a:r>
          </a:p>
          <a:p>
            <a:pPr lvl="1"/>
            <a:r>
              <a:rPr lang="en-US" dirty="0"/>
              <a:t>Avoids security attacks</a:t>
            </a:r>
          </a:p>
          <a:p>
            <a:r>
              <a:rPr lang="en-US" dirty="0"/>
              <a:t>NTP deployed widely today</a:t>
            </a:r>
          </a:p>
          <a:p>
            <a:pPr lvl="1"/>
            <a:r>
              <a:rPr lang="en-US" dirty="0"/>
              <a:t>Uses 64-bit value, epoch is 1/1/1900 (rollover in 2036)</a:t>
            </a:r>
          </a:p>
          <a:p>
            <a:pPr lvl="1"/>
            <a:r>
              <a:rPr lang="en-US" dirty="0"/>
              <a:t>LANs: Precision to 1ms</a:t>
            </a:r>
          </a:p>
          <a:p>
            <a:pPr lvl="1"/>
            <a:r>
              <a:rPr lang="en-US" dirty="0"/>
              <a:t>Internet: Precision to 10s of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b="1" dirty="0"/>
              <a:t>NTP pool</a:t>
            </a:r>
            <a:r>
              <a:rPr lang="en-US" dirty="0"/>
              <a:t> is a dynamic collection of computers that volunteer to provide time via the NTP, about 4000 servers</a:t>
            </a:r>
          </a:p>
          <a:p>
            <a:pPr lvl="1"/>
            <a:endParaRPr 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ordering events is needed in distributed systems</a:t>
            </a:r>
          </a:p>
          <a:p>
            <a:r>
              <a:rPr lang="en-US" dirty="0"/>
              <a:t>Physical time  </a:t>
            </a:r>
          </a:p>
          <a:p>
            <a:r>
              <a:rPr lang="en-US" dirty="0"/>
              <a:t>Logical time</a:t>
            </a:r>
          </a:p>
          <a:p>
            <a:r>
              <a:rPr lang="en-US" dirty="0"/>
              <a:t>Global state and snapshot, </a:t>
            </a:r>
            <a:r>
              <a:rPr lang="en-US" dirty="0" err="1"/>
              <a:t>Chandi-Lamport</a:t>
            </a:r>
            <a:endParaRPr lang="en-US" dirty="0"/>
          </a:p>
          <a:p>
            <a:r>
              <a:rPr lang="en-US" dirty="0"/>
              <a:t>Failure detectors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Hierarchy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63040"/>
            <a:ext cx="10515600" cy="4937760"/>
          </a:xfrm>
        </p:spPr>
        <p:txBody>
          <a:bodyPr>
            <a:normAutofit/>
          </a:bodyPr>
          <a:lstStyle/>
          <a:p>
            <a:r>
              <a:rPr lang="en-US" dirty="0"/>
              <a:t>Based on hierarchy of accuracy, called strata</a:t>
            </a:r>
          </a:p>
          <a:p>
            <a:pPr lvl="1"/>
            <a:r>
              <a:rPr lang="en-US" dirty="0"/>
              <a:t>Stratum 0:  High-precision atomic clocks</a:t>
            </a:r>
          </a:p>
          <a:p>
            <a:pPr lvl="1"/>
            <a:r>
              <a:rPr lang="en-US" dirty="0"/>
              <a:t>Stratum 1:  Hosts directly connected to atomic clocks</a:t>
            </a:r>
          </a:p>
          <a:p>
            <a:pPr lvl="1"/>
            <a:r>
              <a:rPr lang="en-US" dirty="0"/>
              <a:t>Stratum 2:  Hosts that run NTP with stratum 1 hosts</a:t>
            </a:r>
          </a:p>
          <a:p>
            <a:pPr lvl="1"/>
            <a:r>
              <a:rPr lang="en-US" dirty="0"/>
              <a:t>Stratum 3:  Hosts that run NTP with stratum 2 hosts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Stratum </a:t>
            </a:r>
            <a:r>
              <a:rPr lang="en-US" i="1" dirty="0"/>
              <a:t>x</a:t>
            </a:r>
            <a:r>
              <a:rPr lang="en-US" dirty="0"/>
              <a:t> hosts synch with other stratum </a:t>
            </a:r>
            <a:r>
              <a:rPr lang="en-US" i="1" dirty="0"/>
              <a:t>x</a:t>
            </a:r>
            <a:r>
              <a:rPr lang="en-US" dirty="0"/>
              <a:t> hosts</a:t>
            </a:r>
          </a:p>
          <a:p>
            <a:pPr lvl="1"/>
            <a:r>
              <a:rPr lang="en-US" dirty="0"/>
              <a:t>Provides redundancy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7367223" y="2026319"/>
            <a:ext cx="4215177" cy="37667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632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NTP servers synchronize directly to UTC using specialized equipment</a:t>
            </a:r>
          </a:p>
          <a:p>
            <a:pPr lvl="1"/>
            <a:r>
              <a:rPr lang="en-US" b="1" dirty="0"/>
              <a:t>Atomic clocks</a:t>
            </a:r>
            <a:r>
              <a:rPr lang="en-US" dirty="0"/>
              <a:t>: Ultimately are the root source of time in NTP</a:t>
            </a:r>
          </a:p>
          <a:p>
            <a:pPr lvl="1"/>
            <a:r>
              <a:rPr lang="en-US" b="1" dirty="0"/>
              <a:t>Global Positioning System (GPS)</a:t>
            </a:r>
            <a:r>
              <a:rPr lang="en-US" dirty="0"/>
              <a:t>: can synchronize with a satellite’s atomic clock</a:t>
            </a:r>
          </a:p>
          <a:p>
            <a:pPr lvl="1"/>
            <a:r>
              <a:rPr lang="en-US" b="1" dirty="0"/>
              <a:t>Code Division Multiple Access (CDMA)</a:t>
            </a:r>
            <a:r>
              <a:rPr lang="en-US" dirty="0"/>
              <a:t>: can synchronize with a local wireless provider (who in turn most likely synchronizes using GPS)</a:t>
            </a:r>
          </a:p>
          <a:p>
            <a:pPr lvl="1"/>
            <a:r>
              <a:rPr lang="en-US" b="1" dirty="0"/>
              <a:t>Radio signals</a:t>
            </a:r>
            <a:r>
              <a:rPr lang="en-US" dirty="0"/>
              <a:t>: similar to CDMA, can synchronize with time/frequency radio stations</a:t>
            </a:r>
          </a:p>
          <a:p>
            <a:pPr lvl="2"/>
            <a:r>
              <a:rPr lang="en-US" dirty="0"/>
              <a:t>NIST WWV: 10,000W on 5, 10, and 15 MHz; 2500W on 2.5 and 20 </a:t>
            </a:r>
            <a:r>
              <a:rPr lang="en-US" dirty="0" err="1"/>
              <a:t>MHz.</a:t>
            </a:r>
            <a:r>
              <a:rPr lang="en-US" dirty="0"/>
              <a:t>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48200" y="4811713"/>
            <a:ext cx="350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200400" y="4659314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NTP server</a:t>
            </a:r>
          </a:p>
        </p:txBody>
      </p:sp>
      <p:sp>
        <p:nvSpPr>
          <p:cNvPr id="44035" name="TextBox 7"/>
          <p:cNvSpPr txBox="1">
            <a:spLocks noChangeArrowheads="1"/>
          </p:cNvSpPr>
          <p:nvPr/>
        </p:nvSpPr>
        <p:spPr bwMode="auto">
          <a:xfrm>
            <a:off x="3276600" y="5802314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client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876800" y="4964113"/>
            <a:ext cx="121920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4800600" y="6107114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</a:t>
            </a:r>
            <a:r>
              <a:rPr lang="en-US" sz="1800" baseline="-25000"/>
              <a:t>1</a:t>
            </a:r>
          </a:p>
        </p:txBody>
      </p: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5791200" y="4354514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</a:t>
            </a:r>
            <a:r>
              <a:rPr lang="en-US" sz="1800" baseline="-25000"/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705600" y="4964113"/>
            <a:ext cx="121920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0" name="TextBox 17"/>
          <p:cNvSpPr txBox="1">
            <a:spLocks noChangeArrowheads="1"/>
          </p:cNvSpPr>
          <p:nvPr/>
        </p:nvSpPr>
        <p:spPr bwMode="auto">
          <a:xfrm>
            <a:off x="6629400" y="4354514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</a:t>
            </a:r>
            <a:r>
              <a:rPr lang="en-US" sz="1800" baseline="-25000"/>
              <a:t>3</a:t>
            </a:r>
          </a:p>
        </p:txBody>
      </p:sp>
      <p:sp>
        <p:nvSpPr>
          <p:cNvPr id="44041" name="TextBox 18"/>
          <p:cNvSpPr txBox="1">
            <a:spLocks noChangeArrowheads="1"/>
          </p:cNvSpPr>
          <p:nvPr/>
        </p:nvSpPr>
        <p:spPr bwMode="auto">
          <a:xfrm>
            <a:off x="7620000" y="6107114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</a:t>
            </a:r>
            <a:r>
              <a:rPr lang="en-US" sz="1800" baseline="-25000"/>
              <a:t>4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648200" y="6030913"/>
            <a:ext cx="350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3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On-the-wire protocol</a:t>
            </a:r>
          </a:p>
        </p:txBody>
      </p:sp>
      <p:sp>
        <p:nvSpPr>
          <p:cNvPr id="44044" name="Content Placeholder 3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Client initiates request by recording timestamp T1, placing in packet, then sending to NTP server</a:t>
            </a:r>
          </a:p>
          <a:p>
            <a:r>
              <a:rPr lang="en-US" sz="2400" dirty="0"/>
              <a:t>NTP Server records timestamp T2 when receiving request packet (and can do other processing if needed)</a:t>
            </a:r>
          </a:p>
          <a:p>
            <a:r>
              <a:rPr lang="en-US" sz="2400" dirty="0"/>
              <a:t>When ready to send a reply, the NTP server records timestamp T3, places T1, T2, T3 in reply and sends back to client</a:t>
            </a:r>
          </a:p>
          <a:p>
            <a:r>
              <a:rPr lang="en-US" sz="2400" dirty="0"/>
              <a:t>Client receives reply and records timestamp T4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Folded Corner 13"/>
          <p:cNvSpPr/>
          <p:nvPr/>
        </p:nvSpPr>
        <p:spPr>
          <a:xfrm>
            <a:off x="5257800" y="5257800"/>
            <a:ext cx="381000" cy="457200"/>
          </a:xfrm>
          <a:prstGeom prst="foldedCorner">
            <a:avLst>
              <a:gd name="adj" fmla="val 3309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6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7086600" y="4953000"/>
            <a:ext cx="381000" cy="914400"/>
          </a:xfrm>
          <a:prstGeom prst="foldedCorner">
            <a:avLst>
              <a:gd name="adj" fmla="val 3309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6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6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16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6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3018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clock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calculates offset between her clock and server</a:t>
            </a:r>
            <a:r>
              <a:rPr lang="ja-JP" altLang="en-US"/>
              <a:t>’</a:t>
            </a:r>
            <a:r>
              <a:rPr lang="en-US" altLang="ja-JP" dirty="0"/>
              <a:t>s clock, and updates her clock by that amount</a:t>
            </a:r>
          </a:p>
          <a:p>
            <a:r>
              <a:rPr lang="en-US" dirty="0"/>
              <a:t>To synchronize exactly, client needs to know one-way delay between server and client</a:t>
            </a:r>
          </a:p>
          <a:p>
            <a:pPr lvl="1"/>
            <a:r>
              <a:rPr lang="en-US" dirty="0"/>
              <a:t>One-way delay is difficult in practice to ascertain, so NTP assumes path is symmetrical and one-way delay is half of round trip time</a:t>
            </a:r>
          </a:p>
          <a:p>
            <a:pPr lvl="1"/>
            <a:r>
              <a:rPr lang="en-US" dirty="0"/>
              <a:t>Offset is calculated to be: </a:t>
            </a:r>
          </a:p>
          <a:p>
            <a:pPr marL="274638" lvl="1" indent="0">
              <a:buNone/>
            </a:pPr>
            <a:endParaRPr lang="en-US" dirty="0"/>
          </a:p>
          <a:p>
            <a:pPr marL="274638" lvl="1" indent="0">
              <a:buNone/>
            </a:pPr>
            <a:r>
              <a:rPr lang="en-US" dirty="0"/>
              <a:t>				½ [(T2 - T1) + (T3 - T4)]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in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Runs on UDP port 123</a:t>
            </a:r>
          </a:p>
          <a:p>
            <a:pPr lvl="1"/>
            <a:r>
              <a:rPr lang="en-US" dirty="0"/>
              <a:t>Most Internet hosts support NTP</a:t>
            </a:r>
          </a:p>
          <a:p>
            <a:r>
              <a:rPr lang="en-US" dirty="0"/>
              <a:t>Accuracy on general Internet is ~10ms</a:t>
            </a:r>
          </a:p>
          <a:p>
            <a:pPr lvl="1"/>
            <a:r>
              <a:rPr lang="en-US" dirty="0"/>
              <a:t>Up to 1ms on local networks, ideal conditions</a:t>
            </a:r>
          </a:p>
          <a:p>
            <a:r>
              <a:rPr lang="en-US" dirty="0"/>
              <a:t>Many networks run local NTP servers 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time.ccs.neu.edu</a:t>
            </a:r>
          </a:p>
          <a:p>
            <a:r>
              <a:rPr lang="en-US" dirty="0"/>
              <a:t>NTP has been a vector for DDoS (amplification) attacks</a:t>
            </a:r>
          </a:p>
          <a:p>
            <a:pPr lvl="1"/>
            <a:r>
              <a:rPr lang="en-US" dirty="0"/>
              <a:t>Best practice is for servers to filter requests outside local network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6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2: Logical 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BD0D1-8C3D-7ECF-5EDE-C646F6BB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90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physical clocks to logical clocks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Synchronized clocks are great if we have them</a:t>
            </a:r>
          </a:p>
          <a:p>
            <a:r>
              <a:rPr lang="en-US" dirty="0"/>
              <a:t>Why do we need the time anyway?</a:t>
            </a:r>
          </a:p>
          <a:p>
            <a:r>
              <a:rPr lang="en-US" dirty="0"/>
              <a:t>In distributed systems we care about </a:t>
            </a:r>
            <a:r>
              <a:rPr lang="ja-JP" altLang="en-US" dirty="0"/>
              <a:t>‘</a:t>
            </a:r>
            <a:r>
              <a:rPr lang="en-US" altLang="ja-JP" dirty="0"/>
              <a:t>what happened before what</a:t>
            </a:r>
            <a:r>
              <a:rPr lang="ja-JP" altLang="en-US" dirty="0"/>
              <a:t>’</a:t>
            </a:r>
            <a:endParaRPr lang="en-US" altLang="ja-JP" dirty="0"/>
          </a:p>
          <a:p>
            <a:endParaRPr lang="en-US" dirty="0"/>
          </a:p>
          <a:p>
            <a:r>
              <a:rPr lang="en-US" dirty="0"/>
              <a:t>Message-based systems, two type of events</a:t>
            </a:r>
          </a:p>
          <a:p>
            <a:pPr lvl="1"/>
            <a:r>
              <a:rPr lang="en-US" dirty="0"/>
              <a:t>Send a message</a:t>
            </a:r>
          </a:p>
          <a:p>
            <a:pPr lvl="1"/>
            <a:r>
              <a:rPr lang="en-US" dirty="0"/>
              <a:t>Receive a message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``HAPPENED BEFORE’’ </a:t>
            </a:r>
            <a:r>
              <a:rPr lang="en-US" dirty="0">
                <a:sym typeface="Symbol" charset="0"/>
              </a:rPr>
              <a:t> </a:t>
            </a:r>
            <a:endParaRPr lang="en-US" dirty="0"/>
          </a:p>
        </p:txBody>
      </p:sp>
      <p:sp>
        <p:nvSpPr>
          <p:cNvPr id="51202" name="Rectangle 38"/>
          <p:cNvSpPr>
            <a:spLocks noGrp="1" noChangeArrowheads="1"/>
          </p:cNvSpPr>
          <p:nvPr>
            <p:ph sz="quarter" idx="1"/>
          </p:nvPr>
        </p:nvSpPr>
        <p:spPr>
          <a:xfrm>
            <a:off x="609600" y="3886198"/>
            <a:ext cx="10972800" cy="2514601"/>
          </a:xfrm>
        </p:spPr>
        <p:txBody>
          <a:bodyPr/>
          <a:lstStyle/>
          <a:p>
            <a:r>
              <a:rPr lang="en-US" dirty="0"/>
              <a:t>If events a and b take place at the same process and a occurs before b (physical time)  then we have  a </a:t>
            </a:r>
            <a:r>
              <a:rPr lang="en-US" dirty="0">
                <a:sym typeface="Symbol" charset="0"/>
              </a:rPr>
              <a:t> b</a:t>
            </a:r>
          </a:p>
          <a:p>
            <a:r>
              <a:rPr lang="en-US" dirty="0"/>
              <a:t>If a is a send event of message m at p</a:t>
            </a:r>
            <a:r>
              <a:rPr lang="en-US" baseline="-25000" dirty="0"/>
              <a:t>1</a:t>
            </a:r>
            <a:r>
              <a:rPr lang="en-US" dirty="0"/>
              <a:t> and b is a deliver event of the same m at p</a:t>
            </a:r>
            <a:r>
              <a:rPr lang="en-US" baseline="-25000" dirty="0"/>
              <a:t>2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 ≠ p</a:t>
            </a:r>
            <a:r>
              <a:rPr lang="en-US" baseline="-25000" dirty="0"/>
              <a:t>2</a:t>
            </a:r>
            <a:r>
              <a:rPr lang="en-US" dirty="0"/>
              <a:t> then  a </a:t>
            </a:r>
            <a:r>
              <a:rPr lang="en-US" dirty="0">
                <a:sym typeface="Symbol" charset="0"/>
              </a:rPr>
              <a:t> b</a:t>
            </a:r>
          </a:p>
          <a:p>
            <a:r>
              <a:rPr lang="en-US" dirty="0"/>
              <a:t>If  a </a:t>
            </a:r>
            <a:r>
              <a:rPr lang="en-US" dirty="0">
                <a:sym typeface="Symbol" charset="0"/>
              </a:rPr>
              <a:t> b  and   </a:t>
            </a:r>
            <a:r>
              <a:rPr lang="en-US" dirty="0"/>
              <a:t>b </a:t>
            </a:r>
            <a:r>
              <a:rPr lang="en-US" dirty="0">
                <a:sym typeface="Symbol" charset="0"/>
              </a:rPr>
              <a:t> c then  </a:t>
            </a:r>
            <a:r>
              <a:rPr lang="en-US" dirty="0"/>
              <a:t>a </a:t>
            </a:r>
            <a:r>
              <a:rPr lang="en-US" dirty="0">
                <a:sym typeface="Symbol" charset="0"/>
              </a:rPr>
              <a:t> 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1206" name="Line 3"/>
          <p:cNvSpPr>
            <a:spLocks noChangeShapeType="1"/>
          </p:cNvSpPr>
          <p:nvPr/>
        </p:nvSpPr>
        <p:spPr bwMode="auto">
          <a:xfrm>
            <a:off x="3352800" y="1600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4"/>
          <p:cNvSpPr>
            <a:spLocks noChangeShapeType="1"/>
          </p:cNvSpPr>
          <p:nvPr/>
        </p:nvSpPr>
        <p:spPr bwMode="auto">
          <a:xfrm>
            <a:off x="3352800" y="2209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5"/>
          <p:cNvSpPr>
            <a:spLocks noChangeShapeType="1"/>
          </p:cNvSpPr>
          <p:nvPr/>
        </p:nvSpPr>
        <p:spPr bwMode="auto">
          <a:xfrm>
            <a:off x="3352800" y="28194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6"/>
          <p:cNvSpPr txBox="1">
            <a:spLocks noChangeArrowheads="1"/>
          </p:cNvSpPr>
          <p:nvPr/>
        </p:nvSpPr>
        <p:spPr bwMode="auto">
          <a:xfrm>
            <a:off x="2667000" y="1981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p</a:t>
            </a:r>
            <a:r>
              <a:rPr lang="en-US" baseline="-25000">
                <a:latin typeface="Times" charset="0"/>
              </a:rPr>
              <a:t>2</a:t>
            </a:r>
            <a:endParaRPr lang="en-US">
              <a:latin typeface="Times" charset="0"/>
            </a:endParaRP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2667000" y="2590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p</a:t>
            </a:r>
            <a:r>
              <a:rPr lang="en-US" baseline="-25000">
                <a:latin typeface="Times" charset="0"/>
              </a:rPr>
              <a:t>3</a:t>
            </a:r>
            <a:endParaRPr lang="en-US">
              <a:latin typeface="Times" charset="0"/>
            </a:endParaRP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266700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p</a:t>
            </a:r>
            <a:r>
              <a:rPr lang="en-US" baseline="-25000">
                <a:latin typeface="Times" charset="0"/>
              </a:rPr>
              <a:t>1</a:t>
            </a:r>
            <a:endParaRPr lang="en-US">
              <a:latin typeface="Times" charset="0"/>
            </a:endParaRPr>
          </a:p>
        </p:txBody>
      </p:sp>
      <p:sp>
        <p:nvSpPr>
          <p:cNvPr id="51212" name="Line 10"/>
          <p:cNvSpPr>
            <a:spLocks noChangeShapeType="1"/>
          </p:cNvSpPr>
          <p:nvPr/>
        </p:nvSpPr>
        <p:spPr bwMode="auto">
          <a:xfrm>
            <a:off x="3505200" y="1600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1"/>
          <p:cNvSpPr>
            <a:spLocks noChangeShapeType="1"/>
          </p:cNvSpPr>
          <p:nvPr/>
        </p:nvSpPr>
        <p:spPr bwMode="auto">
          <a:xfrm>
            <a:off x="3657600" y="2209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2"/>
          <p:cNvSpPr>
            <a:spLocks noChangeShapeType="1"/>
          </p:cNvSpPr>
          <p:nvPr/>
        </p:nvSpPr>
        <p:spPr bwMode="auto">
          <a:xfrm>
            <a:off x="4800600" y="1600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3"/>
          <p:cNvSpPr>
            <a:spLocks noChangeShapeType="1"/>
          </p:cNvSpPr>
          <p:nvPr/>
        </p:nvSpPr>
        <p:spPr bwMode="auto">
          <a:xfrm flipV="1">
            <a:off x="4800600" y="1676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14"/>
          <p:cNvSpPr>
            <a:spLocks noChangeShapeType="1"/>
          </p:cNvSpPr>
          <p:nvPr/>
        </p:nvSpPr>
        <p:spPr bwMode="auto">
          <a:xfrm>
            <a:off x="3352800" y="3429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Text Box 15"/>
          <p:cNvSpPr txBox="1">
            <a:spLocks noChangeArrowheads="1"/>
          </p:cNvSpPr>
          <p:nvPr/>
        </p:nvSpPr>
        <p:spPr bwMode="auto">
          <a:xfrm>
            <a:off x="2667000" y="3200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p</a:t>
            </a:r>
            <a:r>
              <a:rPr lang="en-US" baseline="-25000">
                <a:latin typeface="Times" charset="0"/>
              </a:rPr>
              <a:t>4</a:t>
            </a:r>
            <a:endParaRPr lang="en-US">
              <a:latin typeface="Times" charset="0"/>
            </a:endParaRPr>
          </a:p>
        </p:txBody>
      </p:sp>
      <p:sp>
        <p:nvSpPr>
          <p:cNvPr id="51218" name="Line 16"/>
          <p:cNvSpPr>
            <a:spLocks noChangeShapeType="1"/>
          </p:cNvSpPr>
          <p:nvPr/>
        </p:nvSpPr>
        <p:spPr bwMode="auto">
          <a:xfrm>
            <a:off x="3657600" y="2819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17"/>
          <p:cNvSpPr>
            <a:spLocks noChangeArrowheads="1"/>
          </p:cNvSpPr>
          <p:nvPr/>
        </p:nvSpPr>
        <p:spPr bwMode="auto">
          <a:xfrm>
            <a:off x="3917950" y="3390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18"/>
          <p:cNvSpPr>
            <a:spLocks noChangeArrowheads="1"/>
          </p:cNvSpPr>
          <p:nvPr/>
        </p:nvSpPr>
        <p:spPr bwMode="auto">
          <a:xfrm>
            <a:off x="3467100" y="15621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19"/>
          <p:cNvSpPr>
            <a:spLocks noChangeArrowheads="1"/>
          </p:cNvSpPr>
          <p:nvPr/>
        </p:nvSpPr>
        <p:spPr bwMode="auto">
          <a:xfrm>
            <a:off x="4768850" y="1555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Oval 20"/>
          <p:cNvSpPr>
            <a:spLocks noChangeArrowheads="1"/>
          </p:cNvSpPr>
          <p:nvPr/>
        </p:nvSpPr>
        <p:spPr bwMode="auto">
          <a:xfrm>
            <a:off x="3841750" y="215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Oval 21"/>
          <p:cNvSpPr>
            <a:spLocks noChangeArrowheads="1"/>
          </p:cNvSpPr>
          <p:nvPr/>
        </p:nvSpPr>
        <p:spPr bwMode="auto">
          <a:xfrm>
            <a:off x="3619500" y="2165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Oval 22"/>
          <p:cNvSpPr>
            <a:spLocks noChangeArrowheads="1"/>
          </p:cNvSpPr>
          <p:nvPr/>
        </p:nvSpPr>
        <p:spPr bwMode="auto">
          <a:xfrm>
            <a:off x="3911600" y="27622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Oval 23"/>
          <p:cNvSpPr>
            <a:spLocks noChangeArrowheads="1"/>
          </p:cNvSpPr>
          <p:nvPr/>
        </p:nvSpPr>
        <p:spPr bwMode="auto">
          <a:xfrm>
            <a:off x="4756150" y="276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Oval 24"/>
          <p:cNvSpPr>
            <a:spLocks noChangeArrowheads="1"/>
          </p:cNvSpPr>
          <p:nvPr/>
        </p:nvSpPr>
        <p:spPr bwMode="auto">
          <a:xfrm>
            <a:off x="5365750" y="154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Oval 25"/>
          <p:cNvSpPr>
            <a:spLocks noChangeArrowheads="1"/>
          </p:cNvSpPr>
          <p:nvPr/>
        </p:nvSpPr>
        <p:spPr bwMode="auto">
          <a:xfrm>
            <a:off x="5289550" y="27749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Oval 26"/>
          <p:cNvSpPr>
            <a:spLocks noChangeArrowheads="1"/>
          </p:cNvSpPr>
          <p:nvPr/>
        </p:nvSpPr>
        <p:spPr bwMode="auto">
          <a:xfrm>
            <a:off x="3619500" y="27749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Oval 27"/>
          <p:cNvSpPr>
            <a:spLocks noChangeArrowheads="1"/>
          </p:cNvSpPr>
          <p:nvPr/>
        </p:nvSpPr>
        <p:spPr bwMode="auto">
          <a:xfrm>
            <a:off x="7616825" y="154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Oval 28"/>
          <p:cNvSpPr>
            <a:spLocks noChangeArrowheads="1"/>
          </p:cNvSpPr>
          <p:nvPr/>
        </p:nvSpPr>
        <p:spPr bwMode="auto">
          <a:xfrm>
            <a:off x="6451600" y="1555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29"/>
          <p:cNvSpPr>
            <a:spLocks noChangeShapeType="1"/>
          </p:cNvSpPr>
          <p:nvPr/>
        </p:nvSpPr>
        <p:spPr bwMode="auto">
          <a:xfrm>
            <a:off x="6499226" y="1606550"/>
            <a:ext cx="434975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Line 30"/>
          <p:cNvSpPr>
            <a:spLocks noChangeShapeType="1"/>
          </p:cNvSpPr>
          <p:nvPr/>
        </p:nvSpPr>
        <p:spPr bwMode="auto">
          <a:xfrm>
            <a:off x="7391400" y="2212976"/>
            <a:ext cx="457200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1"/>
          <p:cNvSpPr>
            <a:spLocks noChangeShapeType="1"/>
          </p:cNvSpPr>
          <p:nvPr/>
        </p:nvSpPr>
        <p:spPr bwMode="auto">
          <a:xfrm flipV="1">
            <a:off x="7069138" y="2895600"/>
            <a:ext cx="1465262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Oval 32"/>
          <p:cNvSpPr>
            <a:spLocks noChangeArrowheads="1"/>
          </p:cNvSpPr>
          <p:nvPr/>
        </p:nvSpPr>
        <p:spPr bwMode="auto">
          <a:xfrm>
            <a:off x="7353300" y="2166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Oval 33"/>
          <p:cNvSpPr>
            <a:spLocks noChangeArrowheads="1"/>
          </p:cNvSpPr>
          <p:nvPr/>
        </p:nvSpPr>
        <p:spPr bwMode="auto">
          <a:xfrm>
            <a:off x="6950075" y="2166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Oval 34"/>
          <p:cNvSpPr>
            <a:spLocks noChangeArrowheads="1"/>
          </p:cNvSpPr>
          <p:nvPr/>
        </p:nvSpPr>
        <p:spPr bwMode="auto">
          <a:xfrm>
            <a:off x="7923213" y="2784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Oval 35"/>
          <p:cNvSpPr>
            <a:spLocks noChangeArrowheads="1"/>
          </p:cNvSpPr>
          <p:nvPr/>
        </p:nvSpPr>
        <p:spPr bwMode="auto">
          <a:xfrm>
            <a:off x="8575675" y="2771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Oval 36"/>
          <p:cNvSpPr>
            <a:spLocks noChangeArrowheads="1"/>
          </p:cNvSpPr>
          <p:nvPr/>
        </p:nvSpPr>
        <p:spPr bwMode="auto">
          <a:xfrm>
            <a:off x="7045325" y="33893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Oval 40"/>
          <p:cNvSpPr>
            <a:spLocks noChangeArrowheads="1"/>
          </p:cNvSpPr>
          <p:nvPr/>
        </p:nvSpPr>
        <p:spPr bwMode="auto">
          <a:xfrm>
            <a:off x="4730750" y="15240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Oval 41"/>
          <p:cNvSpPr>
            <a:spLocks noChangeArrowheads="1"/>
          </p:cNvSpPr>
          <p:nvPr/>
        </p:nvSpPr>
        <p:spPr bwMode="auto">
          <a:xfrm>
            <a:off x="5340350" y="15240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Oval 42"/>
          <p:cNvSpPr>
            <a:spLocks noChangeArrowheads="1"/>
          </p:cNvSpPr>
          <p:nvPr/>
        </p:nvSpPr>
        <p:spPr bwMode="auto">
          <a:xfrm>
            <a:off x="6407150" y="15240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Oval 43"/>
          <p:cNvSpPr>
            <a:spLocks noChangeArrowheads="1"/>
          </p:cNvSpPr>
          <p:nvPr/>
        </p:nvSpPr>
        <p:spPr bwMode="auto">
          <a:xfrm>
            <a:off x="5867400" y="2743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Oval 44"/>
          <p:cNvSpPr>
            <a:spLocks noChangeArrowheads="1"/>
          </p:cNvSpPr>
          <p:nvPr/>
        </p:nvSpPr>
        <p:spPr bwMode="auto">
          <a:xfrm>
            <a:off x="7315200" y="21399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Oval 45"/>
          <p:cNvSpPr>
            <a:spLocks noChangeArrowheads="1"/>
          </p:cNvSpPr>
          <p:nvPr/>
        </p:nvSpPr>
        <p:spPr bwMode="auto">
          <a:xfrm>
            <a:off x="6934200" y="21336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46" name="Oval 46"/>
          <p:cNvSpPr>
            <a:spLocks noChangeArrowheads="1"/>
          </p:cNvSpPr>
          <p:nvPr/>
        </p:nvSpPr>
        <p:spPr bwMode="auto">
          <a:xfrm>
            <a:off x="7931150" y="2749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47" name="Oval 47"/>
          <p:cNvSpPr>
            <a:spLocks noChangeArrowheads="1"/>
          </p:cNvSpPr>
          <p:nvPr/>
        </p:nvSpPr>
        <p:spPr bwMode="auto">
          <a:xfrm>
            <a:off x="8540750" y="2743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48" name="Oval 48"/>
          <p:cNvSpPr>
            <a:spLocks noChangeArrowheads="1"/>
          </p:cNvSpPr>
          <p:nvPr/>
        </p:nvSpPr>
        <p:spPr bwMode="auto">
          <a:xfrm>
            <a:off x="7010400" y="33591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49" name="Oval 50"/>
          <p:cNvSpPr>
            <a:spLocks noChangeArrowheads="1"/>
          </p:cNvSpPr>
          <p:nvPr/>
        </p:nvSpPr>
        <p:spPr bwMode="auto">
          <a:xfrm>
            <a:off x="5257800" y="2743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50" name="Oval 51"/>
          <p:cNvSpPr>
            <a:spLocks noChangeArrowheads="1"/>
          </p:cNvSpPr>
          <p:nvPr/>
        </p:nvSpPr>
        <p:spPr bwMode="auto">
          <a:xfrm>
            <a:off x="4724400" y="2743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51" name="Oval 52"/>
          <p:cNvSpPr>
            <a:spLocks noChangeArrowheads="1"/>
          </p:cNvSpPr>
          <p:nvPr/>
        </p:nvSpPr>
        <p:spPr bwMode="auto">
          <a:xfrm>
            <a:off x="3810000" y="21336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52" name="Oval 53"/>
          <p:cNvSpPr>
            <a:spLocks noChangeArrowheads="1"/>
          </p:cNvSpPr>
          <p:nvPr/>
        </p:nvSpPr>
        <p:spPr bwMode="auto">
          <a:xfrm>
            <a:off x="3581400" y="21336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53" name="Oval 54"/>
          <p:cNvSpPr>
            <a:spLocks noChangeArrowheads="1"/>
          </p:cNvSpPr>
          <p:nvPr/>
        </p:nvSpPr>
        <p:spPr bwMode="auto">
          <a:xfrm>
            <a:off x="3892550" y="2749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54" name="Oval 55"/>
          <p:cNvSpPr>
            <a:spLocks noChangeArrowheads="1"/>
          </p:cNvSpPr>
          <p:nvPr/>
        </p:nvSpPr>
        <p:spPr bwMode="auto">
          <a:xfrm>
            <a:off x="3886200" y="33591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55" name="Oval 56"/>
          <p:cNvSpPr>
            <a:spLocks noChangeArrowheads="1"/>
          </p:cNvSpPr>
          <p:nvPr/>
        </p:nvSpPr>
        <p:spPr bwMode="auto">
          <a:xfrm>
            <a:off x="3581400" y="2743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1256" name="Oval 57"/>
          <p:cNvSpPr>
            <a:spLocks noChangeArrowheads="1"/>
          </p:cNvSpPr>
          <p:nvPr/>
        </p:nvSpPr>
        <p:spPr bwMode="auto">
          <a:xfrm>
            <a:off x="7550150" y="15240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Clocks: </a:t>
            </a:r>
            <a:r>
              <a:rPr lang="en-US" dirty="0" err="1"/>
              <a:t>Lamport</a:t>
            </a:r>
            <a:r>
              <a:rPr lang="en-US" dirty="0"/>
              <a:t> Clocks (1978)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process maintains his own clock 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/>
              <a:t> (a counter)</a:t>
            </a:r>
          </a:p>
          <a:p>
            <a:r>
              <a:rPr lang="en-US" dirty="0"/>
              <a:t>Clock Condition: for any events a and b at process p</a:t>
            </a:r>
            <a:r>
              <a:rPr lang="en-US" baseline="-25000" dirty="0"/>
              <a:t>i</a:t>
            </a:r>
          </a:p>
          <a:p>
            <a:pPr marL="593725" lvl="2" indent="0">
              <a:buNone/>
            </a:pPr>
            <a:r>
              <a:rPr lang="en-US" dirty="0"/>
              <a:t>             </a:t>
            </a:r>
            <a:r>
              <a:rPr lang="en-US" sz="2800" b="1" dirty="0"/>
              <a:t> if a </a:t>
            </a:r>
            <a:r>
              <a:rPr lang="en-US" sz="2800" b="1" dirty="0">
                <a:sym typeface="Symbol" charset="0"/>
              </a:rPr>
              <a:t> b then </a:t>
            </a:r>
            <a:r>
              <a:rPr lang="en-US" sz="2800" b="1" dirty="0" err="1">
                <a:sym typeface="Symbol" charset="0"/>
              </a:rPr>
              <a:t>C</a:t>
            </a:r>
            <a:r>
              <a:rPr lang="en-US" sz="2800" b="1" baseline="-25000" dirty="0" err="1">
                <a:sym typeface="Symbol" charset="0"/>
              </a:rPr>
              <a:t>i</a:t>
            </a:r>
            <a:r>
              <a:rPr lang="en-US" sz="2800" b="1" dirty="0">
                <a:sym typeface="Symbol" charset="0"/>
              </a:rPr>
              <a:t>(a)  &lt;  </a:t>
            </a:r>
            <a:r>
              <a:rPr lang="en-US" sz="2800" b="1" dirty="0" err="1">
                <a:sym typeface="Symbol" charset="0"/>
              </a:rPr>
              <a:t>C</a:t>
            </a:r>
            <a:r>
              <a:rPr lang="en-US" sz="2800" b="1" baseline="-25000" dirty="0" err="1">
                <a:sym typeface="Symbol" charset="0"/>
              </a:rPr>
              <a:t>i</a:t>
            </a:r>
            <a:r>
              <a:rPr lang="en-US" sz="2800" b="1" dirty="0">
                <a:sym typeface="Symbol" charset="0"/>
              </a:rPr>
              <a:t>(b)</a:t>
            </a:r>
          </a:p>
          <a:p>
            <a:pPr lvl="2"/>
            <a:endParaRPr lang="en-US" dirty="0">
              <a:sym typeface="Symbol" charset="0"/>
            </a:endParaRPr>
          </a:p>
          <a:p>
            <a:r>
              <a:rPr lang="en-US" dirty="0"/>
              <a:t>Implementation: each process p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increments C</a:t>
            </a:r>
            <a:r>
              <a:rPr lang="en-US" baseline="-25000" dirty="0"/>
              <a:t>i</a:t>
            </a:r>
            <a:r>
              <a:rPr lang="en-US" dirty="0"/>
              <a:t> between any successive events</a:t>
            </a:r>
          </a:p>
          <a:p>
            <a:pPr lvl="1"/>
            <a:r>
              <a:rPr lang="en-US" dirty="0"/>
              <a:t>on sending  a message m, attaches to it local clock C</a:t>
            </a:r>
            <a:r>
              <a:rPr lang="en-US" baseline="-25000" dirty="0"/>
              <a:t>i</a:t>
            </a:r>
            <a:endParaRPr lang="en-US" dirty="0"/>
          </a:p>
          <a:p>
            <a:pPr marL="868363" lvl="3" indent="0">
              <a:buNone/>
            </a:pPr>
            <a:r>
              <a:rPr lang="en-US" dirty="0"/>
              <a:t>			T</a:t>
            </a:r>
            <a:r>
              <a:rPr lang="en-US" baseline="-25000" dirty="0"/>
              <a:t>m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on receiving of message m from process p</a:t>
            </a:r>
            <a:r>
              <a:rPr lang="en-US" baseline="-25000" dirty="0"/>
              <a:t>k</a:t>
            </a:r>
            <a:r>
              <a:rPr lang="en-US" dirty="0"/>
              <a:t> sets C</a:t>
            </a:r>
            <a:r>
              <a:rPr lang="en-US" baseline="-25000" dirty="0"/>
              <a:t>i</a:t>
            </a:r>
            <a:r>
              <a:rPr lang="en-US" dirty="0"/>
              <a:t> to</a:t>
            </a:r>
            <a:br>
              <a:rPr lang="en-US" dirty="0"/>
            </a:br>
            <a:r>
              <a:rPr lang="en-US" dirty="0"/>
              <a:t>			C</a:t>
            </a:r>
            <a:r>
              <a:rPr lang="en-US" baseline="-25000" dirty="0"/>
              <a:t>i</a:t>
            </a:r>
            <a:r>
              <a:rPr lang="en-US" dirty="0"/>
              <a:t> = max(C</a:t>
            </a:r>
            <a:r>
              <a:rPr lang="en-US" baseline="-25000" dirty="0"/>
              <a:t>i</a:t>
            </a:r>
            <a:r>
              <a:rPr lang="en-US" dirty="0"/>
              <a:t> ,T</a:t>
            </a:r>
            <a:r>
              <a:rPr lang="en-US" baseline="-25000" dirty="0"/>
              <a:t>k</a:t>
            </a:r>
            <a:r>
              <a:rPr lang="en-US" dirty="0"/>
              <a:t>) + 1</a:t>
            </a:r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6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Lamport Clocks: Example</a:t>
            </a: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2147888" y="2438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2147888" y="3962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2147888" y="5486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175260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1766888" y="3733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1766888" y="525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3</a:t>
            </a:r>
            <a:endParaRPr lang="en-US">
              <a:latin typeface="Times New Roman" charset="0"/>
            </a:endParaRPr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 flipV="1">
            <a:off x="2286000" y="2514600"/>
            <a:ext cx="5334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>
            <a:off x="3048000" y="2438400"/>
            <a:ext cx="7620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 flipV="1">
            <a:off x="4419600" y="2514600"/>
            <a:ext cx="609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3"/>
          <p:cNvSpPr>
            <a:spLocks noChangeShapeType="1"/>
          </p:cNvSpPr>
          <p:nvPr/>
        </p:nvSpPr>
        <p:spPr bwMode="auto">
          <a:xfrm flipV="1">
            <a:off x="5486400" y="4038600"/>
            <a:ext cx="762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6858000" y="2438400"/>
            <a:ext cx="1371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7924800" y="2438400"/>
            <a:ext cx="13716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Text Box 16"/>
          <p:cNvSpPr txBox="1">
            <a:spLocks noChangeArrowheads="1"/>
          </p:cNvSpPr>
          <p:nvPr/>
        </p:nvSpPr>
        <p:spPr bwMode="auto">
          <a:xfrm>
            <a:off x="2132013" y="39401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</a:t>
            </a:r>
          </a:p>
        </p:txBody>
      </p:sp>
      <p:sp>
        <p:nvSpPr>
          <p:cNvPr id="57362" name="Text Box 17"/>
          <p:cNvSpPr txBox="1">
            <a:spLocks noChangeArrowheads="1"/>
          </p:cNvSpPr>
          <p:nvPr/>
        </p:nvSpPr>
        <p:spPr bwMode="auto">
          <a:xfrm>
            <a:off x="2690813" y="2084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</a:t>
            </a:r>
            <a:endParaRPr lang="en-US" sz="1800">
              <a:latin typeface="Times New Roman" charset="0"/>
            </a:endParaRPr>
          </a:p>
        </p:txBody>
      </p:sp>
      <p:sp>
        <p:nvSpPr>
          <p:cNvPr id="57363" name="Oval 19"/>
          <p:cNvSpPr>
            <a:spLocks noChangeAspect="1" noChangeArrowheads="1"/>
          </p:cNvSpPr>
          <p:nvPr/>
        </p:nvSpPr>
        <p:spPr bwMode="auto">
          <a:xfrm>
            <a:off x="2990851" y="2390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spect="1" noChangeArrowheads="1"/>
          </p:cNvSpPr>
          <p:nvPr/>
        </p:nvSpPr>
        <p:spPr bwMode="auto">
          <a:xfrm>
            <a:off x="4997451" y="2390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spect="1" noChangeArrowheads="1"/>
          </p:cNvSpPr>
          <p:nvPr/>
        </p:nvSpPr>
        <p:spPr bwMode="auto">
          <a:xfrm>
            <a:off x="6813551" y="2390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spect="1" noChangeArrowheads="1"/>
          </p:cNvSpPr>
          <p:nvPr/>
        </p:nvSpPr>
        <p:spPr bwMode="auto">
          <a:xfrm>
            <a:off x="7886701" y="2384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spect="1" noChangeArrowheads="1"/>
          </p:cNvSpPr>
          <p:nvPr/>
        </p:nvSpPr>
        <p:spPr bwMode="auto">
          <a:xfrm>
            <a:off x="8242301" y="3914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spect="1" noChangeArrowheads="1"/>
          </p:cNvSpPr>
          <p:nvPr/>
        </p:nvSpPr>
        <p:spPr bwMode="auto">
          <a:xfrm>
            <a:off x="6242051" y="3914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spect="1" noChangeArrowheads="1"/>
          </p:cNvSpPr>
          <p:nvPr/>
        </p:nvSpPr>
        <p:spPr bwMode="auto">
          <a:xfrm>
            <a:off x="9232901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spect="1" noChangeArrowheads="1"/>
          </p:cNvSpPr>
          <p:nvPr/>
        </p:nvSpPr>
        <p:spPr bwMode="auto">
          <a:xfrm>
            <a:off x="5441951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spect="1" noChangeArrowheads="1"/>
          </p:cNvSpPr>
          <p:nvPr/>
        </p:nvSpPr>
        <p:spPr bwMode="auto">
          <a:xfrm>
            <a:off x="4368801" y="54451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spect="1" noChangeArrowheads="1"/>
          </p:cNvSpPr>
          <p:nvPr/>
        </p:nvSpPr>
        <p:spPr bwMode="auto">
          <a:xfrm>
            <a:off x="3784601" y="5432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spect="1" noChangeArrowheads="1"/>
          </p:cNvSpPr>
          <p:nvPr/>
        </p:nvSpPr>
        <p:spPr bwMode="auto">
          <a:xfrm>
            <a:off x="2241551" y="3908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2894013" y="2084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3</a:t>
            </a: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4900613" y="2084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6</a:t>
            </a:r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6716713" y="2084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7</a:t>
            </a: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7783513" y="2084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8</a:t>
            </a: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3687763" y="54689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</a:t>
            </a:r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4271963" y="54689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5</a:t>
            </a: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5338763" y="54562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6</a:t>
            </a: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9123363" y="54705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9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8145463" y="3941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8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6143625" y="36068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7</a:t>
            </a:r>
          </a:p>
        </p:txBody>
      </p:sp>
      <p:sp>
        <p:nvSpPr>
          <p:cNvPr id="57384" name="Oval 40"/>
          <p:cNvSpPr>
            <a:spLocks noChangeArrowheads="1"/>
          </p:cNvSpPr>
          <p:nvPr/>
        </p:nvSpPr>
        <p:spPr bwMode="auto">
          <a:xfrm>
            <a:off x="29718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Oval 41"/>
          <p:cNvSpPr>
            <a:spLocks noChangeArrowheads="1"/>
          </p:cNvSpPr>
          <p:nvPr/>
        </p:nvSpPr>
        <p:spPr bwMode="auto">
          <a:xfrm>
            <a:off x="2209800" y="3886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Oval 42"/>
          <p:cNvSpPr>
            <a:spLocks noChangeArrowheads="1"/>
          </p:cNvSpPr>
          <p:nvPr/>
        </p:nvSpPr>
        <p:spPr bwMode="auto">
          <a:xfrm>
            <a:off x="49530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7854950" y="2368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Oval 44"/>
          <p:cNvSpPr>
            <a:spLocks noChangeArrowheads="1"/>
          </p:cNvSpPr>
          <p:nvPr/>
        </p:nvSpPr>
        <p:spPr bwMode="auto">
          <a:xfrm>
            <a:off x="6781800" y="2368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9" name="Oval 45"/>
          <p:cNvSpPr>
            <a:spLocks noChangeArrowheads="1"/>
          </p:cNvSpPr>
          <p:nvPr/>
        </p:nvSpPr>
        <p:spPr bwMode="auto">
          <a:xfrm>
            <a:off x="8235950" y="3886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Oval 46"/>
          <p:cNvSpPr>
            <a:spLocks noChangeArrowheads="1"/>
          </p:cNvSpPr>
          <p:nvPr/>
        </p:nvSpPr>
        <p:spPr bwMode="auto">
          <a:xfrm>
            <a:off x="6172200" y="3892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Oval 47"/>
          <p:cNvSpPr>
            <a:spLocks noChangeArrowheads="1"/>
          </p:cNvSpPr>
          <p:nvPr/>
        </p:nvSpPr>
        <p:spPr bwMode="auto">
          <a:xfrm>
            <a:off x="9226550" y="5416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Oval 48"/>
          <p:cNvSpPr>
            <a:spLocks noChangeArrowheads="1"/>
          </p:cNvSpPr>
          <p:nvPr/>
        </p:nvSpPr>
        <p:spPr bwMode="auto">
          <a:xfrm>
            <a:off x="3733800" y="5410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Oval 49"/>
          <p:cNvSpPr>
            <a:spLocks noChangeArrowheads="1"/>
          </p:cNvSpPr>
          <p:nvPr/>
        </p:nvSpPr>
        <p:spPr bwMode="auto">
          <a:xfrm>
            <a:off x="4343400" y="5416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Oval 50"/>
          <p:cNvSpPr>
            <a:spLocks noChangeArrowheads="1"/>
          </p:cNvSpPr>
          <p:nvPr/>
        </p:nvSpPr>
        <p:spPr bwMode="auto">
          <a:xfrm>
            <a:off x="5410200" y="5410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Oval 51"/>
          <p:cNvSpPr>
            <a:spLocks noChangeArrowheads="1"/>
          </p:cNvSpPr>
          <p:nvPr/>
        </p:nvSpPr>
        <p:spPr bwMode="auto">
          <a:xfrm>
            <a:off x="27432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events in distributed systems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Events in message-passing distributed systems</a:t>
            </a:r>
          </a:p>
          <a:p>
            <a:pPr lvl="1"/>
            <a:r>
              <a:rPr lang="en-US" dirty="0"/>
              <a:t>Send a message</a:t>
            </a:r>
          </a:p>
          <a:p>
            <a:pPr lvl="1"/>
            <a:r>
              <a:rPr lang="en-US" dirty="0"/>
              <a:t>Receive a message</a:t>
            </a:r>
          </a:p>
          <a:p>
            <a:r>
              <a:rPr lang="en-US" dirty="0"/>
              <a:t>Time is essential for ordering events in a distributed system</a:t>
            </a:r>
          </a:p>
          <a:p>
            <a:pPr lvl="1"/>
            <a:r>
              <a:rPr lang="en-US" dirty="0"/>
              <a:t>Physical time: </a:t>
            </a:r>
          </a:p>
          <a:p>
            <a:pPr lvl="2"/>
            <a:r>
              <a:rPr lang="en-US" dirty="0"/>
              <a:t>Global (wall) clock</a:t>
            </a:r>
          </a:p>
          <a:p>
            <a:pPr lvl="2"/>
            <a:r>
              <a:rPr lang="en-US" dirty="0"/>
              <a:t>Local clock</a:t>
            </a:r>
          </a:p>
          <a:p>
            <a:pPr lvl="1"/>
            <a:r>
              <a:rPr lang="en-US" dirty="0"/>
              <a:t>Logical time: </a:t>
            </a:r>
          </a:p>
          <a:p>
            <a:pPr lvl="2"/>
            <a:r>
              <a:rPr lang="en-US" dirty="0" err="1"/>
              <a:t>Lamport</a:t>
            </a:r>
            <a:r>
              <a:rPr lang="en-US" dirty="0"/>
              <a:t> clocks </a:t>
            </a:r>
          </a:p>
          <a:p>
            <a:pPr lvl="2"/>
            <a:r>
              <a:rPr lang="en-US" dirty="0"/>
              <a:t>Vector clocks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1"/>
            <a:ext cx="3276600" cy="22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84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Lamport Clocks: Total Order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Clocks only provide partial order</a:t>
            </a:r>
          </a:p>
          <a:p>
            <a:r>
              <a:rPr lang="en-US" dirty="0"/>
              <a:t>Create Total Order by breaking the ties </a:t>
            </a:r>
          </a:p>
          <a:p>
            <a:r>
              <a:rPr lang="en-US" dirty="0"/>
              <a:t>Example to break ties, use process identifiers, have an order on process identifiers:</a:t>
            </a:r>
          </a:p>
          <a:p>
            <a:pPr lvl="1"/>
            <a:r>
              <a:rPr lang="en-US" dirty="0"/>
              <a:t>If a is event in p</a:t>
            </a:r>
            <a:r>
              <a:rPr lang="en-US" baseline="-25000" dirty="0"/>
              <a:t>i</a:t>
            </a:r>
            <a:r>
              <a:rPr lang="en-US" dirty="0"/>
              <a:t> and b is event in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r>
              <a:rPr lang="en-US" dirty="0"/>
              <a:t>  then     </a:t>
            </a:r>
          </a:p>
          <a:p>
            <a:pPr marL="274638" lvl="1" indent="0">
              <a:buNone/>
            </a:pPr>
            <a:r>
              <a:rPr lang="en-US" dirty="0"/>
              <a:t>                                a </a:t>
            </a:r>
            <a:r>
              <a:rPr lang="en-US" dirty="0">
                <a:sym typeface="Symbol" charset="0"/>
              </a:rPr>
              <a:t> b    </a:t>
            </a:r>
            <a:r>
              <a:rPr lang="en-US" dirty="0" err="1">
                <a:sym typeface="Symbol" charset="0"/>
              </a:rPr>
              <a:t>iff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 err="1">
                <a:sym typeface="Symbol" charset="0"/>
              </a:rPr>
              <a:t>C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(a) &lt; </a:t>
            </a:r>
            <a:r>
              <a:rPr lang="en-US" dirty="0" err="1">
                <a:sym typeface="Symbol" charset="0"/>
              </a:rPr>
              <a:t>C</a:t>
            </a:r>
            <a:r>
              <a:rPr lang="en-US" baseline="-25000" dirty="0" err="1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(b)   or</a:t>
            </a:r>
          </a:p>
          <a:p>
            <a:pPr lvl="1"/>
            <a:r>
              <a:rPr lang="en-US" dirty="0" err="1">
                <a:sym typeface="Symbol" charset="0"/>
              </a:rPr>
              <a:t>C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(a) = </a:t>
            </a:r>
            <a:r>
              <a:rPr lang="en-US" dirty="0" err="1">
                <a:sym typeface="Symbol" charset="0"/>
              </a:rPr>
              <a:t>C</a:t>
            </a:r>
            <a:r>
              <a:rPr lang="en-US" baseline="-25000" dirty="0" err="1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(b)  and p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&lt; </a:t>
            </a:r>
            <a:r>
              <a:rPr lang="en-US" dirty="0" err="1">
                <a:sym typeface="Symbol" charset="0"/>
              </a:rPr>
              <a:t>p</a:t>
            </a:r>
            <a:r>
              <a:rPr lang="en-US" baseline="-25000" dirty="0" err="1">
                <a:sym typeface="Symbol" charset="0"/>
              </a:rPr>
              <a:t>j</a:t>
            </a:r>
            <a:endParaRPr lang="en-US" baseline="-25000" dirty="0"/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4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Partial and Total Order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A relation R over a set S is a partial order </a:t>
            </a:r>
            <a:r>
              <a:rPr lang="en-US" dirty="0" err="1"/>
              <a:t>iff</a:t>
            </a:r>
            <a:r>
              <a:rPr lang="en-US" dirty="0"/>
              <a:t> for each a, b, and c in S:</a:t>
            </a:r>
          </a:p>
          <a:p>
            <a:pPr lvl="1"/>
            <a:r>
              <a:rPr lang="en-US" dirty="0" err="1"/>
              <a:t>aRa</a:t>
            </a:r>
            <a:r>
              <a:rPr lang="en-US" dirty="0"/>
              <a:t> (reflexive).</a:t>
            </a:r>
          </a:p>
          <a:p>
            <a:pPr lvl="1"/>
            <a:r>
              <a:rPr lang="en-US" dirty="0" err="1"/>
              <a:t>aRb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 </a:t>
            </a:r>
            <a:r>
              <a:rPr lang="en-US" dirty="0" err="1">
                <a:sym typeface="Symbol" charset="0"/>
              </a:rPr>
              <a:t>bRa</a:t>
            </a:r>
            <a:r>
              <a:rPr lang="en-US" dirty="0">
                <a:sym typeface="Symbol" charset="0"/>
              </a:rPr>
              <a:t>  a = b (</a:t>
            </a:r>
            <a:r>
              <a:rPr lang="en-US" dirty="0" err="1">
                <a:sym typeface="Symbol" charset="0"/>
              </a:rPr>
              <a:t>antisymmetric</a:t>
            </a:r>
            <a:r>
              <a:rPr lang="en-US" dirty="0">
                <a:sym typeface="Symbol" charset="0"/>
              </a:rPr>
              <a:t>).</a:t>
            </a:r>
          </a:p>
          <a:p>
            <a:pPr lvl="1"/>
            <a:r>
              <a:rPr lang="en-US" dirty="0" err="1"/>
              <a:t>aRb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 </a:t>
            </a:r>
            <a:r>
              <a:rPr lang="en-US" dirty="0" err="1">
                <a:sym typeface="Symbol" charset="0"/>
              </a:rPr>
              <a:t>bRc</a:t>
            </a:r>
            <a:r>
              <a:rPr lang="en-US" dirty="0">
                <a:sym typeface="Symbol" charset="0"/>
              </a:rPr>
              <a:t>  </a:t>
            </a:r>
            <a:r>
              <a:rPr lang="en-US" dirty="0" err="1">
                <a:sym typeface="Symbol" charset="0"/>
              </a:rPr>
              <a:t>aRc</a:t>
            </a:r>
            <a:r>
              <a:rPr lang="en-US" dirty="0">
                <a:sym typeface="Symbol" charset="0"/>
              </a:rPr>
              <a:t> (transitive).</a:t>
            </a:r>
          </a:p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dirty="0">
                <a:sym typeface="Symbol" charset="0"/>
              </a:rPr>
              <a:t> A relation R over a set S is total order if for each distinct a and b in S, R is </a:t>
            </a:r>
            <a:r>
              <a:rPr lang="en-US" dirty="0" err="1">
                <a:sym typeface="Symbol" charset="0"/>
              </a:rPr>
              <a:t>antisymmetric</a:t>
            </a:r>
            <a:r>
              <a:rPr lang="en-US" dirty="0">
                <a:sym typeface="Symbol" charset="0"/>
              </a:rPr>
              <a:t>, transitive and either </a:t>
            </a:r>
            <a:r>
              <a:rPr lang="en-US" dirty="0" err="1">
                <a:sym typeface="Symbol" charset="0"/>
              </a:rPr>
              <a:t>aRb</a:t>
            </a:r>
            <a:r>
              <a:rPr lang="en-US" dirty="0">
                <a:sym typeface="Symbol" charset="0"/>
              </a:rPr>
              <a:t> or </a:t>
            </a:r>
            <a:r>
              <a:rPr lang="en-US" dirty="0" err="1">
                <a:sym typeface="Symbol" charset="0"/>
              </a:rPr>
              <a:t>bRa</a:t>
            </a:r>
            <a:r>
              <a:rPr lang="en-US" dirty="0">
                <a:sym typeface="Symbol" charset="0"/>
              </a:rPr>
              <a:t> (completeness).</a:t>
            </a:r>
          </a:p>
          <a:p>
            <a:endParaRPr lang="en-US" dirty="0">
              <a:sym typeface="Symbo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events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events:</a:t>
            </a: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	If </a:t>
            </a:r>
            <a:r>
              <a:rPr lang="en-US" dirty="0"/>
              <a:t>a </a:t>
            </a:r>
            <a:r>
              <a:rPr lang="en-US" dirty="0">
                <a:sym typeface="Symbol" charset="0"/>
              </a:rPr>
              <a:t>b and </a:t>
            </a:r>
            <a:r>
              <a:rPr lang="en-US" dirty="0"/>
              <a:t>b </a:t>
            </a:r>
            <a:r>
              <a:rPr lang="en-US" dirty="0">
                <a:sym typeface="Symbol" charset="0"/>
              </a:rPr>
              <a:t>a then a and b are concurrent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Logical clocks assign order to events that are causally independent, i.e., events that are causally independent appear as if they happened in a certain order </a:t>
            </a:r>
          </a:p>
          <a:p>
            <a:endParaRPr lang="en-US" dirty="0"/>
          </a:p>
          <a:p>
            <a:r>
              <a:rPr lang="en-US" dirty="0"/>
              <a:t>For some applications (e.g. debugging) it is important to capture independence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Clocks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Independently developed by Colin Fidge and Friedemann Mattern in 1988.</a:t>
            </a:r>
          </a:p>
          <a:p>
            <a:r>
              <a:rPr lang="en-US" dirty="0"/>
              <a:t>Each process p</a:t>
            </a:r>
            <a:r>
              <a:rPr lang="en-US" baseline="-25000" dirty="0"/>
              <a:t>i</a:t>
            </a:r>
            <a:r>
              <a:rPr lang="en-US" dirty="0"/>
              <a:t> maintains a vector C</a:t>
            </a:r>
            <a:r>
              <a:rPr lang="en-US" baseline="-25000" dirty="0"/>
              <a:t>i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		C</a:t>
            </a:r>
            <a:r>
              <a:rPr lang="en-US" baseline="-25000" dirty="0"/>
              <a:t>i</a:t>
            </a:r>
            <a:r>
              <a:rPr lang="en-US" dirty="0"/>
              <a:t> =  [0, 0, ..., 0]</a:t>
            </a:r>
          </a:p>
          <a:p>
            <a:r>
              <a:rPr lang="en-US" sz="2400" dirty="0"/>
              <a:t>When p</a:t>
            </a:r>
            <a:r>
              <a:rPr lang="en-US" sz="2400" baseline="-25000" dirty="0"/>
              <a:t>i</a:t>
            </a:r>
            <a:r>
              <a:rPr lang="en-US" sz="2400" dirty="0"/>
              <a:t> executes an event, it increments its own clock 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 </a:t>
            </a:r>
          </a:p>
          <a:p>
            <a:r>
              <a:rPr lang="en-US" sz="2400" dirty="0"/>
              <a:t>When p</a:t>
            </a:r>
            <a:r>
              <a:rPr lang="en-US" sz="2400" baseline="-25000" dirty="0"/>
              <a:t>i</a:t>
            </a:r>
            <a:r>
              <a:rPr lang="en-US" sz="2400" dirty="0"/>
              <a:t> sends a message m to </a:t>
            </a:r>
            <a:r>
              <a:rPr lang="en-US" sz="2400" dirty="0" err="1"/>
              <a:t>p</a:t>
            </a:r>
            <a:r>
              <a:rPr lang="en-US" sz="2400" baseline="-25000" dirty="0" err="1"/>
              <a:t>j</a:t>
            </a:r>
            <a:r>
              <a:rPr lang="en-US" sz="2400" dirty="0"/>
              <a:t>, it attaches its vector 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dirty="0"/>
              <a:t> on m.</a:t>
            </a:r>
          </a:p>
          <a:p>
            <a:r>
              <a:rPr lang="en-US" sz="2400" dirty="0"/>
              <a:t>When p</a:t>
            </a:r>
            <a:r>
              <a:rPr lang="en-US" sz="2400" baseline="-25000" dirty="0"/>
              <a:t>i</a:t>
            </a:r>
            <a:r>
              <a:rPr lang="en-US" sz="2400" dirty="0"/>
              <a:t> receives a message m, increments its own clock and updates the clock for the other processes as follows</a:t>
            </a:r>
            <a:br>
              <a:rPr lang="en-US" sz="2400" dirty="0"/>
            </a:br>
            <a:r>
              <a:rPr lang="en-US" sz="2400" dirty="0">
                <a:sym typeface="Symbol" charset="0"/>
              </a:rPr>
              <a:t></a:t>
            </a:r>
            <a:r>
              <a:rPr lang="en-US" sz="2400" dirty="0"/>
              <a:t> j: </a:t>
            </a:r>
            <a:r>
              <a:rPr lang="en-US" sz="2400" dirty="0">
                <a:sym typeface="Symbol" charset="0"/>
              </a:rPr>
              <a:t>1  j  n, j  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: </a:t>
            </a:r>
            <a:r>
              <a:rPr lang="en-US" sz="2400" dirty="0"/>
              <a:t>C</a:t>
            </a:r>
            <a:r>
              <a:rPr lang="en-US" sz="2400" baseline="-25000" dirty="0"/>
              <a:t>i</a:t>
            </a:r>
            <a:r>
              <a:rPr lang="en-US" sz="2400" dirty="0"/>
              <a:t>[j] = max(C</a:t>
            </a:r>
            <a:r>
              <a:rPr lang="en-US" sz="2400" baseline="-25000" dirty="0"/>
              <a:t>i</a:t>
            </a:r>
            <a:r>
              <a:rPr lang="en-US" sz="2400" dirty="0"/>
              <a:t>[j], </a:t>
            </a:r>
            <a:r>
              <a:rPr lang="en-US" sz="2400" dirty="0" err="1"/>
              <a:t>m.C</a:t>
            </a:r>
            <a:r>
              <a:rPr lang="en-US" sz="2400" dirty="0"/>
              <a:t>[j])</a:t>
            </a:r>
            <a:br>
              <a:rPr lang="en-US" sz="2400" dirty="0"/>
            </a:br>
            <a:r>
              <a:rPr lang="en-US" sz="2400" dirty="0"/>
              <a:t>C</a:t>
            </a:r>
            <a:r>
              <a:rPr lang="en-US" sz="2400" baseline="-25000" dirty="0"/>
              <a:t>i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 = C</a:t>
            </a:r>
            <a:r>
              <a:rPr lang="en-US" sz="2400" baseline="-25000" dirty="0"/>
              <a:t>i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 + 1.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6" y="5486400"/>
            <a:ext cx="646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486400"/>
            <a:ext cx="646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5486400"/>
            <a:ext cx="646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410200"/>
            <a:ext cx="646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5410200"/>
            <a:ext cx="646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15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Clocks: Example</a:t>
            </a:r>
          </a:p>
        </p:txBody>
      </p:sp>
      <p:sp>
        <p:nvSpPr>
          <p:cNvPr id="65541" name="Line 3"/>
          <p:cNvSpPr>
            <a:spLocks noChangeShapeType="1"/>
          </p:cNvSpPr>
          <p:nvPr/>
        </p:nvSpPr>
        <p:spPr bwMode="auto">
          <a:xfrm>
            <a:off x="2147888" y="2438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4"/>
          <p:cNvSpPr>
            <a:spLocks noChangeShapeType="1"/>
          </p:cNvSpPr>
          <p:nvPr/>
        </p:nvSpPr>
        <p:spPr bwMode="auto">
          <a:xfrm>
            <a:off x="2147888" y="3962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5"/>
          <p:cNvSpPr>
            <a:spLocks noChangeShapeType="1"/>
          </p:cNvSpPr>
          <p:nvPr/>
        </p:nvSpPr>
        <p:spPr bwMode="auto">
          <a:xfrm>
            <a:off x="2147888" y="5486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65545" name="Text Box 7"/>
          <p:cNvSpPr txBox="1">
            <a:spLocks noChangeArrowheads="1"/>
          </p:cNvSpPr>
          <p:nvPr/>
        </p:nvSpPr>
        <p:spPr bwMode="auto">
          <a:xfrm>
            <a:off x="1766888" y="3733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  <p:sp>
        <p:nvSpPr>
          <p:cNvPr id="65546" name="Text Box 8"/>
          <p:cNvSpPr txBox="1">
            <a:spLocks noChangeArrowheads="1"/>
          </p:cNvSpPr>
          <p:nvPr/>
        </p:nvSpPr>
        <p:spPr bwMode="auto">
          <a:xfrm>
            <a:off x="1766888" y="525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3</a:t>
            </a:r>
            <a:endParaRPr lang="en-US">
              <a:latin typeface="Times New Roman" charset="0"/>
            </a:endParaRPr>
          </a:p>
        </p:txBody>
      </p:sp>
      <p:sp>
        <p:nvSpPr>
          <p:cNvPr id="65547" name="Line 9"/>
          <p:cNvSpPr>
            <a:spLocks noChangeShapeType="1"/>
          </p:cNvSpPr>
          <p:nvPr/>
        </p:nvSpPr>
        <p:spPr bwMode="auto">
          <a:xfrm flipV="1">
            <a:off x="2286000" y="2514600"/>
            <a:ext cx="5334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Line 10"/>
          <p:cNvSpPr>
            <a:spLocks noChangeShapeType="1"/>
          </p:cNvSpPr>
          <p:nvPr/>
        </p:nvSpPr>
        <p:spPr bwMode="auto">
          <a:xfrm>
            <a:off x="3429000" y="2438400"/>
            <a:ext cx="3810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1"/>
          <p:cNvSpPr>
            <a:spLocks noChangeShapeType="1"/>
          </p:cNvSpPr>
          <p:nvPr/>
        </p:nvSpPr>
        <p:spPr bwMode="auto">
          <a:xfrm flipV="1">
            <a:off x="4419600" y="2514600"/>
            <a:ext cx="609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2"/>
          <p:cNvSpPr>
            <a:spLocks noChangeShapeType="1"/>
          </p:cNvSpPr>
          <p:nvPr/>
        </p:nvSpPr>
        <p:spPr bwMode="auto">
          <a:xfrm flipV="1">
            <a:off x="5486400" y="4038600"/>
            <a:ext cx="762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3"/>
          <p:cNvSpPr>
            <a:spLocks noChangeShapeType="1"/>
          </p:cNvSpPr>
          <p:nvPr/>
        </p:nvSpPr>
        <p:spPr bwMode="auto">
          <a:xfrm>
            <a:off x="6858000" y="2438400"/>
            <a:ext cx="1371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4"/>
          <p:cNvSpPr>
            <a:spLocks noChangeShapeType="1"/>
          </p:cNvSpPr>
          <p:nvPr/>
        </p:nvSpPr>
        <p:spPr bwMode="auto">
          <a:xfrm>
            <a:off x="7924800" y="2438400"/>
            <a:ext cx="13716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Text Box 15"/>
          <p:cNvSpPr txBox="1">
            <a:spLocks noChangeArrowheads="1"/>
          </p:cNvSpPr>
          <p:nvPr/>
        </p:nvSpPr>
        <p:spPr bwMode="auto">
          <a:xfrm>
            <a:off x="2132013" y="3940176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0 1 0</a:t>
            </a:r>
          </a:p>
        </p:txBody>
      </p:sp>
      <p:sp>
        <p:nvSpPr>
          <p:cNvPr id="65554" name="Text Box 16"/>
          <p:cNvSpPr txBox="1">
            <a:spLocks noChangeArrowheads="1"/>
          </p:cNvSpPr>
          <p:nvPr/>
        </p:nvSpPr>
        <p:spPr bwMode="auto">
          <a:xfrm>
            <a:off x="1593850" y="19192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0 0 0</a:t>
            </a:r>
            <a:endParaRPr lang="en-US" sz="1800">
              <a:latin typeface="Times New Roman" charset="0"/>
            </a:endParaRPr>
          </a:p>
        </p:txBody>
      </p:sp>
      <p:sp>
        <p:nvSpPr>
          <p:cNvPr id="65555" name="Oval 18"/>
          <p:cNvSpPr>
            <a:spLocks noChangeAspect="1" noChangeArrowheads="1"/>
          </p:cNvSpPr>
          <p:nvPr/>
        </p:nvSpPr>
        <p:spPr bwMode="auto">
          <a:xfrm>
            <a:off x="4997451" y="2390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9"/>
          <p:cNvSpPr>
            <a:spLocks noChangeAspect="1" noChangeArrowheads="1"/>
          </p:cNvSpPr>
          <p:nvPr/>
        </p:nvSpPr>
        <p:spPr bwMode="auto">
          <a:xfrm>
            <a:off x="6813551" y="2390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20"/>
          <p:cNvSpPr>
            <a:spLocks noChangeAspect="1" noChangeArrowheads="1"/>
          </p:cNvSpPr>
          <p:nvPr/>
        </p:nvSpPr>
        <p:spPr bwMode="auto">
          <a:xfrm>
            <a:off x="7886701" y="2384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21"/>
          <p:cNvSpPr>
            <a:spLocks noChangeAspect="1" noChangeArrowheads="1"/>
          </p:cNvSpPr>
          <p:nvPr/>
        </p:nvSpPr>
        <p:spPr bwMode="auto">
          <a:xfrm>
            <a:off x="8242301" y="3914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22"/>
          <p:cNvSpPr>
            <a:spLocks noChangeAspect="1" noChangeArrowheads="1"/>
          </p:cNvSpPr>
          <p:nvPr/>
        </p:nvSpPr>
        <p:spPr bwMode="auto">
          <a:xfrm>
            <a:off x="6242051" y="3914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23"/>
          <p:cNvSpPr>
            <a:spLocks noChangeAspect="1" noChangeArrowheads="1"/>
          </p:cNvSpPr>
          <p:nvPr/>
        </p:nvSpPr>
        <p:spPr bwMode="auto">
          <a:xfrm>
            <a:off x="9232901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24"/>
          <p:cNvSpPr>
            <a:spLocks noChangeAspect="1" noChangeArrowheads="1"/>
          </p:cNvSpPr>
          <p:nvPr/>
        </p:nvSpPr>
        <p:spPr bwMode="auto">
          <a:xfrm>
            <a:off x="5441951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25"/>
          <p:cNvSpPr>
            <a:spLocks noChangeAspect="1" noChangeArrowheads="1"/>
          </p:cNvSpPr>
          <p:nvPr/>
        </p:nvSpPr>
        <p:spPr bwMode="auto">
          <a:xfrm>
            <a:off x="4368801" y="54451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26"/>
          <p:cNvSpPr>
            <a:spLocks noChangeAspect="1" noChangeArrowheads="1"/>
          </p:cNvSpPr>
          <p:nvPr/>
        </p:nvSpPr>
        <p:spPr bwMode="auto">
          <a:xfrm>
            <a:off x="3784601" y="5432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27"/>
          <p:cNvSpPr>
            <a:spLocks noChangeAspect="1" noChangeArrowheads="1"/>
          </p:cNvSpPr>
          <p:nvPr/>
        </p:nvSpPr>
        <p:spPr bwMode="auto">
          <a:xfrm>
            <a:off x="2241551" y="3908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Text Box 32"/>
          <p:cNvSpPr txBox="1">
            <a:spLocks noChangeArrowheads="1"/>
          </p:cNvSpPr>
          <p:nvPr/>
        </p:nvSpPr>
        <p:spPr bwMode="auto">
          <a:xfrm>
            <a:off x="3200400" y="55626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2 1 1</a:t>
            </a:r>
          </a:p>
        </p:txBody>
      </p:sp>
      <p:sp>
        <p:nvSpPr>
          <p:cNvPr id="65566" name="Oval 38"/>
          <p:cNvSpPr>
            <a:spLocks noChangeArrowheads="1"/>
          </p:cNvSpPr>
          <p:nvPr/>
        </p:nvSpPr>
        <p:spPr bwMode="auto">
          <a:xfrm>
            <a:off x="33528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39"/>
          <p:cNvSpPr>
            <a:spLocks noChangeArrowheads="1"/>
          </p:cNvSpPr>
          <p:nvPr/>
        </p:nvSpPr>
        <p:spPr bwMode="auto">
          <a:xfrm>
            <a:off x="2209800" y="3886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40"/>
          <p:cNvSpPr>
            <a:spLocks noChangeArrowheads="1"/>
          </p:cNvSpPr>
          <p:nvPr/>
        </p:nvSpPr>
        <p:spPr bwMode="auto">
          <a:xfrm>
            <a:off x="49530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41"/>
          <p:cNvSpPr>
            <a:spLocks noChangeArrowheads="1"/>
          </p:cNvSpPr>
          <p:nvPr/>
        </p:nvSpPr>
        <p:spPr bwMode="auto">
          <a:xfrm>
            <a:off x="7854950" y="2368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42"/>
          <p:cNvSpPr>
            <a:spLocks noChangeArrowheads="1"/>
          </p:cNvSpPr>
          <p:nvPr/>
        </p:nvSpPr>
        <p:spPr bwMode="auto">
          <a:xfrm>
            <a:off x="6781800" y="2368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43"/>
          <p:cNvSpPr>
            <a:spLocks noChangeArrowheads="1"/>
          </p:cNvSpPr>
          <p:nvPr/>
        </p:nvSpPr>
        <p:spPr bwMode="auto">
          <a:xfrm>
            <a:off x="8235950" y="3886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44"/>
          <p:cNvSpPr>
            <a:spLocks noChangeArrowheads="1"/>
          </p:cNvSpPr>
          <p:nvPr/>
        </p:nvSpPr>
        <p:spPr bwMode="auto">
          <a:xfrm>
            <a:off x="6172200" y="3892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45"/>
          <p:cNvSpPr>
            <a:spLocks noChangeArrowheads="1"/>
          </p:cNvSpPr>
          <p:nvPr/>
        </p:nvSpPr>
        <p:spPr bwMode="auto">
          <a:xfrm>
            <a:off x="9226550" y="5416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46"/>
          <p:cNvSpPr>
            <a:spLocks noChangeArrowheads="1"/>
          </p:cNvSpPr>
          <p:nvPr/>
        </p:nvSpPr>
        <p:spPr bwMode="auto">
          <a:xfrm>
            <a:off x="3733800" y="5410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47"/>
          <p:cNvSpPr>
            <a:spLocks noChangeArrowheads="1"/>
          </p:cNvSpPr>
          <p:nvPr/>
        </p:nvSpPr>
        <p:spPr bwMode="auto">
          <a:xfrm>
            <a:off x="4343400" y="5416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48"/>
          <p:cNvSpPr>
            <a:spLocks noChangeArrowheads="1"/>
          </p:cNvSpPr>
          <p:nvPr/>
        </p:nvSpPr>
        <p:spPr bwMode="auto">
          <a:xfrm>
            <a:off x="5410200" y="5410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49"/>
          <p:cNvSpPr>
            <a:spLocks noChangeArrowheads="1"/>
          </p:cNvSpPr>
          <p:nvPr/>
        </p:nvSpPr>
        <p:spPr bwMode="auto">
          <a:xfrm>
            <a:off x="27432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Text Box 50"/>
          <p:cNvSpPr txBox="1">
            <a:spLocks noChangeArrowheads="1"/>
          </p:cNvSpPr>
          <p:nvPr/>
        </p:nvSpPr>
        <p:spPr bwMode="auto">
          <a:xfrm>
            <a:off x="1600200" y="34432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0 0 0</a:t>
            </a:r>
            <a:endParaRPr lang="en-US" sz="1800">
              <a:latin typeface="Times New Roman" charset="0"/>
            </a:endParaRPr>
          </a:p>
        </p:txBody>
      </p:sp>
      <p:sp>
        <p:nvSpPr>
          <p:cNvPr id="65579" name="Text Box 51"/>
          <p:cNvSpPr txBox="1">
            <a:spLocks noChangeArrowheads="1"/>
          </p:cNvSpPr>
          <p:nvPr/>
        </p:nvSpPr>
        <p:spPr bwMode="auto">
          <a:xfrm>
            <a:off x="1600200" y="50434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0 0 0</a:t>
            </a:r>
            <a:endParaRPr lang="en-US" sz="1800">
              <a:latin typeface="Times New Roman" charset="0"/>
            </a:endParaRPr>
          </a:p>
        </p:txBody>
      </p:sp>
      <p:sp>
        <p:nvSpPr>
          <p:cNvPr id="65580" name="Text Box 52"/>
          <p:cNvSpPr txBox="1">
            <a:spLocks noChangeArrowheads="1"/>
          </p:cNvSpPr>
          <p:nvPr/>
        </p:nvSpPr>
        <p:spPr bwMode="auto">
          <a:xfrm>
            <a:off x="2355850" y="20716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1 1 0</a:t>
            </a:r>
            <a:endParaRPr lang="en-US" sz="1800">
              <a:latin typeface="Times New Roman" charset="0"/>
            </a:endParaRPr>
          </a:p>
        </p:txBody>
      </p:sp>
      <p:sp>
        <p:nvSpPr>
          <p:cNvPr id="65581" name="Text Box 53"/>
          <p:cNvSpPr txBox="1">
            <a:spLocks noChangeArrowheads="1"/>
          </p:cNvSpPr>
          <p:nvPr/>
        </p:nvSpPr>
        <p:spPr bwMode="auto">
          <a:xfrm>
            <a:off x="3194050" y="2057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2 1 0</a:t>
            </a:r>
            <a:endParaRPr lang="en-US" sz="1800">
              <a:latin typeface="Times New Roman" charset="0"/>
            </a:endParaRPr>
          </a:p>
        </p:txBody>
      </p:sp>
      <p:sp>
        <p:nvSpPr>
          <p:cNvPr id="65582" name="Text Box 54"/>
          <p:cNvSpPr txBox="1">
            <a:spLocks noChangeArrowheads="1"/>
          </p:cNvSpPr>
          <p:nvPr/>
        </p:nvSpPr>
        <p:spPr bwMode="auto">
          <a:xfrm>
            <a:off x="4108450" y="55768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2 1 2</a:t>
            </a:r>
          </a:p>
        </p:txBody>
      </p:sp>
      <p:sp>
        <p:nvSpPr>
          <p:cNvPr id="65583" name="Text Box 55"/>
          <p:cNvSpPr txBox="1">
            <a:spLocks noChangeArrowheads="1"/>
          </p:cNvSpPr>
          <p:nvPr/>
        </p:nvSpPr>
        <p:spPr bwMode="auto">
          <a:xfrm>
            <a:off x="4724400" y="20716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3 1 2</a:t>
            </a:r>
          </a:p>
        </p:txBody>
      </p:sp>
      <p:sp>
        <p:nvSpPr>
          <p:cNvPr id="65584" name="Text Box 56"/>
          <p:cNvSpPr txBox="1">
            <a:spLocks noChangeArrowheads="1"/>
          </p:cNvSpPr>
          <p:nvPr/>
        </p:nvSpPr>
        <p:spPr bwMode="auto">
          <a:xfrm>
            <a:off x="5175250" y="55626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2 1 3</a:t>
            </a:r>
          </a:p>
        </p:txBody>
      </p:sp>
      <p:sp>
        <p:nvSpPr>
          <p:cNvPr id="65585" name="Text Box 57"/>
          <p:cNvSpPr txBox="1">
            <a:spLocks noChangeArrowheads="1"/>
          </p:cNvSpPr>
          <p:nvPr/>
        </p:nvSpPr>
        <p:spPr bwMode="auto">
          <a:xfrm>
            <a:off x="5937250" y="3581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2 2 3</a:t>
            </a:r>
          </a:p>
        </p:txBody>
      </p:sp>
      <p:sp>
        <p:nvSpPr>
          <p:cNvPr id="65586" name="Text Box 58"/>
          <p:cNvSpPr txBox="1">
            <a:spLocks noChangeArrowheads="1"/>
          </p:cNvSpPr>
          <p:nvPr/>
        </p:nvSpPr>
        <p:spPr bwMode="auto">
          <a:xfrm>
            <a:off x="6477000" y="2057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4 1 2</a:t>
            </a:r>
          </a:p>
        </p:txBody>
      </p:sp>
      <p:sp>
        <p:nvSpPr>
          <p:cNvPr id="65587" name="Text Box 59"/>
          <p:cNvSpPr txBox="1">
            <a:spLocks noChangeArrowheads="1"/>
          </p:cNvSpPr>
          <p:nvPr/>
        </p:nvSpPr>
        <p:spPr bwMode="auto">
          <a:xfrm>
            <a:off x="7689850" y="2057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5 1 2</a:t>
            </a:r>
          </a:p>
        </p:txBody>
      </p:sp>
      <p:sp>
        <p:nvSpPr>
          <p:cNvPr id="65588" name="Text Box 60"/>
          <p:cNvSpPr txBox="1">
            <a:spLocks noChangeArrowheads="1"/>
          </p:cNvSpPr>
          <p:nvPr/>
        </p:nvSpPr>
        <p:spPr bwMode="auto">
          <a:xfrm>
            <a:off x="7613650" y="3976689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4 3 3</a:t>
            </a:r>
          </a:p>
        </p:txBody>
      </p:sp>
      <p:sp>
        <p:nvSpPr>
          <p:cNvPr id="65589" name="Text Box 61"/>
          <p:cNvSpPr txBox="1">
            <a:spLocks noChangeArrowheads="1"/>
          </p:cNvSpPr>
          <p:nvPr/>
        </p:nvSpPr>
        <p:spPr bwMode="auto">
          <a:xfrm>
            <a:off x="8686800" y="55626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5 1 4</a:t>
            </a:r>
          </a:p>
        </p:txBody>
      </p:sp>
      <p:sp>
        <p:nvSpPr>
          <p:cNvPr id="65590" name="Rectangle 62"/>
          <p:cNvSpPr>
            <a:spLocks noChangeArrowheads="1"/>
          </p:cNvSpPr>
          <p:nvPr/>
        </p:nvSpPr>
        <p:spPr bwMode="auto">
          <a:xfrm>
            <a:off x="2362201" y="3429000"/>
            <a:ext cx="1109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M1[010]</a:t>
            </a:r>
          </a:p>
        </p:txBody>
      </p:sp>
      <p:sp>
        <p:nvSpPr>
          <p:cNvPr id="65591" name="Rectangle 64"/>
          <p:cNvSpPr>
            <a:spLocks noChangeArrowheads="1"/>
          </p:cNvSpPr>
          <p:nvPr/>
        </p:nvSpPr>
        <p:spPr bwMode="auto">
          <a:xfrm>
            <a:off x="3429001" y="2743200"/>
            <a:ext cx="1109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M2[210]</a:t>
            </a:r>
          </a:p>
        </p:txBody>
      </p:sp>
      <p:sp>
        <p:nvSpPr>
          <p:cNvPr id="65592" name="Rectangle 65"/>
          <p:cNvSpPr>
            <a:spLocks noChangeArrowheads="1"/>
          </p:cNvSpPr>
          <p:nvPr/>
        </p:nvSpPr>
        <p:spPr bwMode="auto">
          <a:xfrm>
            <a:off x="8382001" y="3048000"/>
            <a:ext cx="1109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M6[512]</a:t>
            </a:r>
          </a:p>
        </p:txBody>
      </p:sp>
      <p:sp>
        <p:nvSpPr>
          <p:cNvPr id="65593" name="Rectangle 66"/>
          <p:cNvSpPr>
            <a:spLocks noChangeArrowheads="1"/>
          </p:cNvSpPr>
          <p:nvPr/>
        </p:nvSpPr>
        <p:spPr bwMode="auto">
          <a:xfrm>
            <a:off x="4495800" y="4724400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M3[212]</a:t>
            </a:r>
          </a:p>
        </p:txBody>
      </p:sp>
      <p:sp>
        <p:nvSpPr>
          <p:cNvPr id="65594" name="Rectangle 67"/>
          <p:cNvSpPr>
            <a:spLocks noChangeArrowheads="1"/>
          </p:cNvSpPr>
          <p:nvPr/>
        </p:nvSpPr>
        <p:spPr bwMode="auto">
          <a:xfrm>
            <a:off x="5867400" y="4724400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M4[213]</a:t>
            </a:r>
          </a:p>
        </p:txBody>
      </p:sp>
      <p:sp>
        <p:nvSpPr>
          <p:cNvPr id="65595" name="Rectangle 68"/>
          <p:cNvSpPr>
            <a:spLocks noChangeArrowheads="1"/>
          </p:cNvSpPr>
          <p:nvPr/>
        </p:nvSpPr>
        <p:spPr bwMode="auto">
          <a:xfrm>
            <a:off x="7086600" y="25146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M5[412]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3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Order with Vector Clocks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two events a and b,   a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b if and only if</a:t>
            </a:r>
          </a:p>
          <a:p>
            <a:endParaRPr lang="en-US" dirty="0"/>
          </a:p>
          <a:p>
            <a:r>
              <a:rPr lang="en-US" dirty="0"/>
              <a:t>V(a) is less than or equal to V(b)  for all process indices, and at least one of those relationships is strictly smaller.</a:t>
            </a:r>
          </a:p>
          <a:p>
            <a:r>
              <a:rPr lang="en-US" dirty="0"/>
              <a:t>Otherwise, we say they are concurrent or independent ||</a:t>
            </a:r>
          </a:p>
          <a:p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>
                <a:sym typeface="Symbol" charset="0"/>
              </a:rPr>
              <a:t> b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 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: 1 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 n: V(a)[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]  V(b)[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]    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: 1 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 n: V(a)[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] &lt; V(b)[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]</a:t>
            </a:r>
          </a:p>
          <a:p>
            <a:pPr lvl="1"/>
            <a:endParaRPr lang="en-US" dirty="0">
              <a:sym typeface="Symbol" charset="0"/>
            </a:endParaRPr>
          </a:p>
          <a:p>
            <a:pPr lvl="1"/>
            <a:r>
              <a:rPr lang="en-US" dirty="0"/>
              <a:t>a </a:t>
            </a:r>
            <a:r>
              <a:rPr lang="en-US" dirty="0">
                <a:sym typeface="Symbol" charset="0"/>
              </a:rPr>
              <a:t>|| b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 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: 1 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 n: V(a)[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] &lt; V(b)[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].    j: 1  j  n: V(b)[j] &lt; V(a)[j]</a:t>
            </a:r>
          </a:p>
          <a:p>
            <a:pPr lvl="1"/>
            <a:endParaRPr lang="en-US" dirty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9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Events Are Independent?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>
            <a:off x="2147888" y="2438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2147888" y="3962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2147888" y="5486400"/>
            <a:ext cx="798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1766888" y="3733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1766888" y="525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</a:t>
            </a:r>
            <a:r>
              <a:rPr lang="en-US" baseline="-25000">
                <a:latin typeface="Times New Roman" charset="0"/>
              </a:rPr>
              <a:t>3</a:t>
            </a:r>
            <a:endParaRPr lang="en-US">
              <a:latin typeface="Times New Roman" charset="0"/>
            </a:endParaRPr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 flipV="1">
            <a:off x="2286000" y="2514600"/>
            <a:ext cx="5334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3429000" y="2438400"/>
            <a:ext cx="3810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1"/>
          <p:cNvSpPr>
            <a:spLocks noChangeShapeType="1"/>
          </p:cNvSpPr>
          <p:nvPr/>
        </p:nvSpPr>
        <p:spPr bwMode="auto">
          <a:xfrm flipV="1">
            <a:off x="4419600" y="2514600"/>
            <a:ext cx="609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 flipV="1">
            <a:off x="5486400" y="4038600"/>
            <a:ext cx="762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>
            <a:off x="6858000" y="2438400"/>
            <a:ext cx="1371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4"/>
          <p:cNvSpPr>
            <a:spLocks noChangeShapeType="1"/>
          </p:cNvSpPr>
          <p:nvPr/>
        </p:nvSpPr>
        <p:spPr bwMode="auto">
          <a:xfrm>
            <a:off x="7924800" y="2438400"/>
            <a:ext cx="13716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Text Box 15"/>
          <p:cNvSpPr txBox="1">
            <a:spLocks noChangeArrowheads="1"/>
          </p:cNvSpPr>
          <p:nvPr/>
        </p:nvSpPr>
        <p:spPr bwMode="auto">
          <a:xfrm>
            <a:off x="2132013" y="3940176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0 1 0</a:t>
            </a:r>
          </a:p>
        </p:txBody>
      </p:sp>
      <p:sp>
        <p:nvSpPr>
          <p:cNvPr id="69650" name="Text Box 16"/>
          <p:cNvSpPr txBox="1">
            <a:spLocks noChangeArrowheads="1"/>
          </p:cNvSpPr>
          <p:nvPr/>
        </p:nvSpPr>
        <p:spPr bwMode="auto">
          <a:xfrm>
            <a:off x="1593850" y="19192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0 0 0</a:t>
            </a:r>
            <a:endParaRPr lang="en-US" sz="1800">
              <a:latin typeface="Times New Roman" charset="0"/>
            </a:endParaRPr>
          </a:p>
        </p:txBody>
      </p:sp>
      <p:sp>
        <p:nvSpPr>
          <p:cNvPr id="69651" name="Oval 17"/>
          <p:cNvSpPr>
            <a:spLocks noChangeAspect="1" noChangeArrowheads="1"/>
          </p:cNvSpPr>
          <p:nvPr/>
        </p:nvSpPr>
        <p:spPr bwMode="auto">
          <a:xfrm>
            <a:off x="4997451" y="2390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18"/>
          <p:cNvSpPr>
            <a:spLocks noChangeAspect="1" noChangeArrowheads="1"/>
          </p:cNvSpPr>
          <p:nvPr/>
        </p:nvSpPr>
        <p:spPr bwMode="auto">
          <a:xfrm>
            <a:off x="6813551" y="2390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19"/>
          <p:cNvSpPr>
            <a:spLocks noChangeAspect="1" noChangeArrowheads="1"/>
          </p:cNvSpPr>
          <p:nvPr/>
        </p:nvSpPr>
        <p:spPr bwMode="auto">
          <a:xfrm>
            <a:off x="7886701" y="2384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Oval 20"/>
          <p:cNvSpPr>
            <a:spLocks noChangeAspect="1" noChangeArrowheads="1"/>
          </p:cNvSpPr>
          <p:nvPr/>
        </p:nvSpPr>
        <p:spPr bwMode="auto">
          <a:xfrm>
            <a:off x="8242301" y="3914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Oval 21"/>
          <p:cNvSpPr>
            <a:spLocks noChangeAspect="1" noChangeArrowheads="1"/>
          </p:cNvSpPr>
          <p:nvPr/>
        </p:nvSpPr>
        <p:spPr bwMode="auto">
          <a:xfrm>
            <a:off x="6242051" y="3914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2"/>
          <p:cNvSpPr>
            <a:spLocks noChangeAspect="1" noChangeArrowheads="1"/>
          </p:cNvSpPr>
          <p:nvPr/>
        </p:nvSpPr>
        <p:spPr bwMode="auto">
          <a:xfrm>
            <a:off x="9232901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Oval 23"/>
          <p:cNvSpPr>
            <a:spLocks noChangeAspect="1" noChangeArrowheads="1"/>
          </p:cNvSpPr>
          <p:nvPr/>
        </p:nvSpPr>
        <p:spPr bwMode="auto">
          <a:xfrm>
            <a:off x="5441951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Oval 24"/>
          <p:cNvSpPr>
            <a:spLocks noChangeAspect="1" noChangeArrowheads="1"/>
          </p:cNvSpPr>
          <p:nvPr/>
        </p:nvSpPr>
        <p:spPr bwMode="auto">
          <a:xfrm>
            <a:off x="4368801" y="54451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Oval 25"/>
          <p:cNvSpPr>
            <a:spLocks noChangeAspect="1" noChangeArrowheads="1"/>
          </p:cNvSpPr>
          <p:nvPr/>
        </p:nvSpPr>
        <p:spPr bwMode="auto">
          <a:xfrm>
            <a:off x="3784601" y="5432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Oval 26"/>
          <p:cNvSpPr>
            <a:spLocks noChangeAspect="1" noChangeArrowheads="1"/>
          </p:cNvSpPr>
          <p:nvPr/>
        </p:nvSpPr>
        <p:spPr bwMode="auto">
          <a:xfrm>
            <a:off x="2241551" y="39084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Text Box 27"/>
          <p:cNvSpPr txBox="1">
            <a:spLocks noChangeArrowheads="1"/>
          </p:cNvSpPr>
          <p:nvPr/>
        </p:nvSpPr>
        <p:spPr bwMode="auto">
          <a:xfrm>
            <a:off x="3200400" y="55626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2 1 1</a:t>
            </a:r>
          </a:p>
        </p:txBody>
      </p:sp>
      <p:sp>
        <p:nvSpPr>
          <p:cNvPr id="69662" name="Oval 28"/>
          <p:cNvSpPr>
            <a:spLocks noChangeArrowheads="1"/>
          </p:cNvSpPr>
          <p:nvPr/>
        </p:nvSpPr>
        <p:spPr bwMode="auto">
          <a:xfrm>
            <a:off x="33528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Oval 29"/>
          <p:cNvSpPr>
            <a:spLocks noChangeArrowheads="1"/>
          </p:cNvSpPr>
          <p:nvPr/>
        </p:nvSpPr>
        <p:spPr bwMode="auto">
          <a:xfrm>
            <a:off x="2209800" y="3886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Oval 30"/>
          <p:cNvSpPr>
            <a:spLocks noChangeArrowheads="1"/>
          </p:cNvSpPr>
          <p:nvPr/>
        </p:nvSpPr>
        <p:spPr bwMode="auto">
          <a:xfrm>
            <a:off x="49530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Oval 31"/>
          <p:cNvSpPr>
            <a:spLocks noChangeArrowheads="1"/>
          </p:cNvSpPr>
          <p:nvPr/>
        </p:nvSpPr>
        <p:spPr bwMode="auto">
          <a:xfrm>
            <a:off x="7854950" y="2368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6" name="Oval 32"/>
          <p:cNvSpPr>
            <a:spLocks noChangeArrowheads="1"/>
          </p:cNvSpPr>
          <p:nvPr/>
        </p:nvSpPr>
        <p:spPr bwMode="auto">
          <a:xfrm>
            <a:off x="6781800" y="2368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7" name="Oval 33"/>
          <p:cNvSpPr>
            <a:spLocks noChangeArrowheads="1"/>
          </p:cNvSpPr>
          <p:nvPr/>
        </p:nvSpPr>
        <p:spPr bwMode="auto">
          <a:xfrm>
            <a:off x="8235950" y="3886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8" name="Oval 34"/>
          <p:cNvSpPr>
            <a:spLocks noChangeArrowheads="1"/>
          </p:cNvSpPr>
          <p:nvPr/>
        </p:nvSpPr>
        <p:spPr bwMode="auto">
          <a:xfrm>
            <a:off x="6172200" y="3892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9" name="Oval 35"/>
          <p:cNvSpPr>
            <a:spLocks noChangeArrowheads="1"/>
          </p:cNvSpPr>
          <p:nvPr/>
        </p:nvSpPr>
        <p:spPr bwMode="auto">
          <a:xfrm>
            <a:off x="9226550" y="5416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0" name="Oval 36"/>
          <p:cNvSpPr>
            <a:spLocks noChangeArrowheads="1"/>
          </p:cNvSpPr>
          <p:nvPr/>
        </p:nvSpPr>
        <p:spPr bwMode="auto">
          <a:xfrm>
            <a:off x="3733800" y="5410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1" name="Oval 37"/>
          <p:cNvSpPr>
            <a:spLocks noChangeArrowheads="1"/>
          </p:cNvSpPr>
          <p:nvPr/>
        </p:nvSpPr>
        <p:spPr bwMode="auto">
          <a:xfrm>
            <a:off x="4343400" y="54165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Oval 38"/>
          <p:cNvSpPr>
            <a:spLocks noChangeArrowheads="1"/>
          </p:cNvSpPr>
          <p:nvPr/>
        </p:nvSpPr>
        <p:spPr bwMode="auto">
          <a:xfrm>
            <a:off x="5410200" y="5410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Oval 39"/>
          <p:cNvSpPr>
            <a:spLocks noChangeArrowheads="1"/>
          </p:cNvSpPr>
          <p:nvPr/>
        </p:nvSpPr>
        <p:spPr bwMode="auto">
          <a:xfrm>
            <a:off x="2743200" y="23622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4" name="Text Box 40"/>
          <p:cNvSpPr txBox="1">
            <a:spLocks noChangeArrowheads="1"/>
          </p:cNvSpPr>
          <p:nvPr/>
        </p:nvSpPr>
        <p:spPr bwMode="auto">
          <a:xfrm>
            <a:off x="1600200" y="34432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0 0 0</a:t>
            </a:r>
            <a:endParaRPr lang="en-US" sz="1800">
              <a:latin typeface="Times New Roman" charset="0"/>
            </a:endParaRPr>
          </a:p>
        </p:txBody>
      </p:sp>
      <p:sp>
        <p:nvSpPr>
          <p:cNvPr id="69675" name="Text Box 41"/>
          <p:cNvSpPr txBox="1">
            <a:spLocks noChangeArrowheads="1"/>
          </p:cNvSpPr>
          <p:nvPr/>
        </p:nvSpPr>
        <p:spPr bwMode="auto">
          <a:xfrm>
            <a:off x="1600200" y="50434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0 0 0</a:t>
            </a:r>
            <a:endParaRPr lang="en-US" sz="1800">
              <a:latin typeface="Times New Roman" charset="0"/>
            </a:endParaRPr>
          </a:p>
        </p:txBody>
      </p:sp>
      <p:sp>
        <p:nvSpPr>
          <p:cNvPr id="69676" name="Text Box 42"/>
          <p:cNvSpPr txBox="1">
            <a:spLocks noChangeArrowheads="1"/>
          </p:cNvSpPr>
          <p:nvPr/>
        </p:nvSpPr>
        <p:spPr bwMode="auto">
          <a:xfrm>
            <a:off x="2355850" y="20716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1 1 0</a:t>
            </a:r>
            <a:endParaRPr lang="en-US" sz="1800">
              <a:latin typeface="Times New Roman" charset="0"/>
            </a:endParaRPr>
          </a:p>
        </p:txBody>
      </p:sp>
      <p:sp>
        <p:nvSpPr>
          <p:cNvPr id="69677" name="Text Box 43"/>
          <p:cNvSpPr txBox="1">
            <a:spLocks noChangeArrowheads="1"/>
          </p:cNvSpPr>
          <p:nvPr/>
        </p:nvSpPr>
        <p:spPr bwMode="auto">
          <a:xfrm>
            <a:off x="3194050" y="2057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2 1 0</a:t>
            </a:r>
            <a:endParaRPr lang="en-US" sz="1800">
              <a:latin typeface="Times New Roman" charset="0"/>
            </a:endParaRPr>
          </a:p>
        </p:txBody>
      </p:sp>
      <p:sp>
        <p:nvSpPr>
          <p:cNvPr id="69678" name="Text Box 44"/>
          <p:cNvSpPr txBox="1">
            <a:spLocks noChangeArrowheads="1"/>
          </p:cNvSpPr>
          <p:nvPr/>
        </p:nvSpPr>
        <p:spPr bwMode="auto">
          <a:xfrm>
            <a:off x="4108450" y="55768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2 1 2</a:t>
            </a:r>
          </a:p>
        </p:txBody>
      </p:sp>
      <p:sp>
        <p:nvSpPr>
          <p:cNvPr id="69679" name="Text Box 45"/>
          <p:cNvSpPr txBox="1">
            <a:spLocks noChangeArrowheads="1"/>
          </p:cNvSpPr>
          <p:nvPr/>
        </p:nvSpPr>
        <p:spPr bwMode="auto">
          <a:xfrm>
            <a:off x="4724400" y="20716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/>
              <a:t>3 1 2</a:t>
            </a:r>
          </a:p>
        </p:txBody>
      </p:sp>
      <p:sp>
        <p:nvSpPr>
          <p:cNvPr id="69680" name="Text Box 46"/>
          <p:cNvSpPr txBox="1">
            <a:spLocks noChangeArrowheads="1"/>
          </p:cNvSpPr>
          <p:nvPr/>
        </p:nvSpPr>
        <p:spPr bwMode="auto">
          <a:xfrm>
            <a:off x="5175250" y="55626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2 1 3</a:t>
            </a:r>
          </a:p>
        </p:txBody>
      </p:sp>
      <p:sp>
        <p:nvSpPr>
          <p:cNvPr id="69681" name="Text Box 47"/>
          <p:cNvSpPr txBox="1">
            <a:spLocks noChangeArrowheads="1"/>
          </p:cNvSpPr>
          <p:nvPr/>
        </p:nvSpPr>
        <p:spPr bwMode="auto">
          <a:xfrm>
            <a:off x="5937250" y="3581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2 2 3</a:t>
            </a:r>
          </a:p>
        </p:txBody>
      </p:sp>
      <p:sp>
        <p:nvSpPr>
          <p:cNvPr id="69682" name="Text Box 48"/>
          <p:cNvSpPr txBox="1">
            <a:spLocks noChangeArrowheads="1"/>
          </p:cNvSpPr>
          <p:nvPr/>
        </p:nvSpPr>
        <p:spPr bwMode="auto">
          <a:xfrm>
            <a:off x="6477000" y="2057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4 1 2</a:t>
            </a:r>
          </a:p>
        </p:txBody>
      </p:sp>
      <p:sp>
        <p:nvSpPr>
          <p:cNvPr id="69683" name="Text Box 49"/>
          <p:cNvSpPr txBox="1">
            <a:spLocks noChangeArrowheads="1"/>
          </p:cNvSpPr>
          <p:nvPr/>
        </p:nvSpPr>
        <p:spPr bwMode="auto">
          <a:xfrm>
            <a:off x="7689850" y="20574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5 1 2</a:t>
            </a:r>
          </a:p>
        </p:txBody>
      </p:sp>
      <p:sp>
        <p:nvSpPr>
          <p:cNvPr id="69684" name="Text Box 50"/>
          <p:cNvSpPr txBox="1">
            <a:spLocks noChangeArrowheads="1"/>
          </p:cNvSpPr>
          <p:nvPr/>
        </p:nvSpPr>
        <p:spPr bwMode="auto">
          <a:xfrm>
            <a:off x="7613650" y="39766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4 3 3</a:t>
            </a:r>
          </a:p>
        </p:txBody>
      </p:sp>
      <p:sp>
        <p:nvSpPr>
          <p:cNvPr id="69685" name="Text Box 51"/>
          <p:cNvSpPr txBox="1">
            <a:spLocks noChangeArrowheads="1"/>
          </p:cNvSpPr>
          <p:nvPr/>
        </p:nvSpPr>
        <p:spPr bwMode="auto">
          <a:xfrm>
            <a:off x="8686800" y="5562601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5 1 4</a:t>
            </a:r>
          </a:p>
        </p:txBody>
      </p:sp>
      <p:sp>
        <p:nvSpPr>
          <p:cNvPr id="69686" name="Rectangle 52"/>
          <p:cNvSpPr>
            <a:spLocks noChangeArrowheads="1"/>
          </p:cNvSpPr>
          <p:nvPr/>
        </p:nvSpPr>
        <p:spPr bwMode="auto">
          <a:xfrm>
            <a:off x="2362201" y="3429000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m1</a:t>
            </a:r>
          </a:p>
        </p:txBody>
      </p:sp>
      <p:sp>
        <p:nvSpPr>
          <p:cNvPr id="69687" name="Rectangle 53"/>
          <p:cNvSpPr>
            <a:spLocks noChangeArrowheads="1"/>
          </p:cNvSpPr>
          <p:nvPr/>
        </p:nvSpPr>
        <p:spPr bwMode="auto">
          <a:xfrm>
            <a:off x="3429001" y="2743200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m2</a:t>
            </a:r>
          </a:p>
        </p:txBody>
      </p:sp>
      <p:sp>
        <p:nvSpPr>
          <p:cNvPr id="69688" name="Rectangle 54"/>
          <p:cNvSpPr>
            <a:spLocks noChangeArrowheads="1"/>
          </p:cNvSpPr>
          <p:nvPr/>
        </p:nvSpPr>
        <p:spPr bwMode="auto">
          <a:xfrm>
            <a:off x="8382001" y="3048000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m6</a:t>
            </a:r>
          </a:p>
        </p:txBody>
      </p:sp>
      <p:sp>
        <p:nvSpPr>
          <p:cNvPr id="69689" name="Rectangle 55"/>
          <p:cNvSpPr>
            <a:spLocks noChangeArrowheads="1"/>
          </p:cNvSpPr>
          <p:nvPr/>
        </p:nvSpPr>
        <p:spPr bwMode="auto">
          <a:xfrm>
            <a:off x="4572000" y="4953000"/>
            <a:ext cx="64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m3</a:t>
            </a:r>
          </a:p>
        </p:txBody>
      </p:sp>
      <p:sp>
        <p:nvSpPr>
          <p:cNvPr id="69690" name="Rectangle 56"/>
          <p:cNvSpPr>
            <a:spLocks noChangeArrowheads="1"/>
          </p:cNvSpPr>
          <p:nvPr/>
        </p:nvSpPr>
        <p:spPr bwMode="auto">
          <a:xfrm>
            <a:off x="5867400" y="4724400"/>
            <a:ext cx="717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m4</a:t>
            </a:r>
          </a:p>
        </p:txBody>
      </p:sp>
      <p:sp>
        <p:nvSpPr>
          <p:cNvPr id="69691" name="Rectangle 57"/>
          <p:cNvSpPr>
            <a:spLocks noChangeArrowheads="1"/>
          </p:cNvSpPr>
          <p:nvPr/>
        </p:nvSpPr>
        <p:spPr bwMode="auto">
          <a:xfrm>
            <a:off x="7086600" y="2514600"/>
            <a:ext cx="692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90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ACEB-9431-D9B2-BE6F-489D3F33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exercise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61F235-B8EE-E2FD-F5D5-0D568C60D29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3" y="1463041"/>
            <a:ext cx="11704317" cy="40233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81CBE-9F2D-1623-204E-2E81A109F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32859-A842-D178-83C8-16B86F1BC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5852FC-34B7-B537-9FF7-6DE645BCFE27}"/>
              </a:ext>
            </a:extLst>
          </p:cNvPr>
          <p:cNvSpPr txBox="1">
            <a:spLocks/>
          </p:cNvSpPr>
          <p:nvPr/>
        </p:nvSpPr>
        <p:spPr bwMode="auto">
          <a:xfrm>
            <a:off x="1981200" y="1463041"/>
            <a:ext cx="8229600" cy="365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0"/>
              <a:buChar char="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0"/>
              <a:buChar char=""/>
              <a:defRPr sz="23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0"/>
              <a:buChar char="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0"/>
              <a:buChar char="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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50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3: Global states and </a:t>
            </a:r>
            <a:br>
              <a:rPr lang="en-US" sz="4000" dirty="0"/>
            </a:br>
            <a:r>
              <a:rPr lang="en-US" sz="4000" dirty="0"/>
              <a:t>Chandi-</a:t>
            </a:r>
            <a:r>
              <a:rPr lang="en-US" sz="4000" dirty="0" err="1"/>
              <a:t>Lamport</a:t>
            </a:r>
            <a:r>
              <a:rPr lang="en-US" sz="4000" dirty="0"/>
              <a:t> Snapshot Algorithm.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D15FB-B678-7B94-30D5-ABE5C396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5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global snapshots?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Global </a:t>
            </a:r>
            <a:r>
              <a:rPr lang="en-US" altLang="x-none" dirty="0" err="1">
                <a:ea typeface="ＭＳ Ｐゴシック" charset="-128"/>
              </a:rPr>
              <a:t>snaphot</a:t>
            </a:r>
            <a:r>
              <a:rPr lang="en-US" altLang="x-none" dirty="0">
                <a:ea typeface="ＭＳ Ｐゴシック" charset="-128"/>
              </a:rPr>
              <a:t> gives you the “global view”  of the system </a:t>
            </a:r>
          </a:p>
          <a:p>
            <a:r>
              <a:rPr lang="en-US" altLang="x-none" dirty="0">
                <a:ea typeface="MS PGothic" charset="-128"/>
                <a:cs typeface="MS PGothic" charset="-128"/>
              </a:rPr>
              <a:t>Examples of applications where global snapshots are useful:</a:t>
            </a:r>
          </a:p>
          <a:p>
            <a:pPr lvl="1"/>
            <a:r>
              <a:rPr lang="en-US" altLang="x-none" sz="2400" b="1" dirty="0" err="1">
                <a:ea typeface="MS PGothic" charset="-128"/>
                <a:cs typeface="MS PGothic" charset="-128"/>
              </a:rPr>
              <a:t>Checkpointing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: save the state and restart the distributed application after a failure</a:t>
            </a:r>
          </a:p>
          <a:p>
            <a:pPr lvl="1"/>
            <a:r>
              <a:rPr lang="en-US" altLang="x-none" sz="2400" b="1" dirty="0">
                <a:ea typeface="MS PGothic" charset="-128"/>
                <a:cs typeface="MS PGothic" charset="-128"/>
              </a:rPr>
              <a:t>Garbage collection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: objects at servers that don</a:t>
            </a:r>
            <a:r>
              <a:rPr lang="en-US" altLang="en-US" sz="2400" dirty="0">
                <a:ea typeface="MS PGothic" charset="-128"/>
                <a:cs typeface="MS PGothic" charset="-128"/>
              </a:rPr>
              <a:t>’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t have any other objects (at any servers) with pointers to them</a:t>
            </a:r>
          </a:p>
          <a:p>
            <a:pPr lvl="1"/>
            <a:r>
              <a:rPr lang="en-US" altLang="x-none" sz="2400" b="1" dirty="0">
                <a:ea typeface="MS PGothic" charset="-128"/>
                <a:cs typeface="MS PGothic" charset="-128"/>
              </a:rPr>
              <a:t>Deadlock detection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: debugging for database transaction systems</a:t>
            </a:r>
          </a:p>
          <a:p>
            <a:pPr lvl="1"/>
            <a:r>
              <a:rPr lang="en-US" altLang="x-none" sz="2400" b="1" dirty="0">
                <a:ea typeface="MS PGothic" charset="-128"/>
                <a:cs typeface="MS PGothic" charset="-128"/>
              </a:rPr>
              <a:t>Termination of computation</a:t>
            </a:r>
            <a:r>
              <a:rPr lang="en-US" altLang="x-none" sz="2400" dirty="0">
                <a:ea typeface="MS PGothic" charset="-128"/>
                <a:cs typeface="MS PGothic" charset="-128"/>
              </a:rPr>
              <a:t>:  useful for batch computing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L. </a:t>
            </a:r>
            <a:r>
              <a:rPr lang="en-US" sz="2400" dirty="0" err="1"/>
              <a:t>Lamport</a:t>
            </a:r>
            <a:r>
              <a:rPr lang="en-US" sz="2400" dirty="0"/>
              <a:t> for "Time, Clocks, and the Ordering of Events in a Distributed System," Communications of the ACM, July 1978, 21(7):558-565. E.W. Dijkstra Prize 2000, SIGOPS Hall of Fame.</a:t>
            </a:r>
          </a:p>
          <a:p>
            <a:r>
              <a:rPr lang="en-US" sz="2400" dirty="0"/>
              <a:t> </a:t>
            </a:r>
            <a:r>
              <a:rPr lang="en-US" sz="2400" dirty="0" err="1"/>
              <a:t>Mattern</a:t>
            </a:r>
            <a:r>
              <a:rPr lang="en-US" sz="2400" dirty="0"/>
              <a:t>, F. "Virtual Time and Global States of Distributed Systems", in </a:t>
            </a:r>
            <a:r>
              <a:rPr lang="en-US" sz="2400" dirty="0" err="1"/>
              <a:t>Cosnard</a:t>
            </a:r>
            <a:r>
              <a:rPr lang="en-US" sz="2400" dirty="0"/>
              <a:t>, M., Proc. Workshop on Parallel and Distributed Algorithms, Chateau de Bonas, France: Elsevier, pp. 215–226, 1988</a:t>
            </a:r>
          </a:p>
          <a:p>
            <a:r>
              <a:rPr lang="en-US" sz="2400" dirty="0"/>
              <a:t>K. M. </a:t>
            </a:r>
            <a:r>
              <a:rPr lang="en-US" sz="2400" dirty="0" err="1"/>
              <a:t>Chandy</a:t>
            </a:r>
            <a:r>
              <a:rPr lang="en-US" sz="2400" dirty="0"/>
              <a:t> and L. </a:t>
            </a:r>
            <a:r>
              <a:rPr lang="en-US" sz="2400" dirty="0" err="1"/>
              <a:t>Lamport</a:t>
            </a:r>
            <a:r>
              <a:rPr lang="en-US" sz="2400" dirty="0"/>
              <a:t>, Distributed Snapshots: Determining Global States of Distributed Systems. ACM Transactions on Computer Systems, Vol. 3, No. 1, February, 1985, pp. 63-75. SIGOPS Hall of Fame.</a:t>
            </a:r>
          </a:p>
          <a:p>
            <a:r>
              <a:rPr lang="en-US" sz="2400" dirty="0"/>
              <a:t>T. Chandra and S. </a:t>
            </a:r>
            <a:r>
              <a:rPr lang="en-US" sz="2400" dirty="0" err="1"/>
              <a:t>Toueg</a:t>
            </a:r>
            <a:r>
              <a:rPr lang="en-US" sz="2400" dirty="0"/>
              <a:t>. Unreliable Failure Detectors for Reliable Distributed Systems, 1996.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0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global snapshots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63040"/>
            <a:ext cx="655320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synchronized clocks are available, each process records its state at a </a:t>
            </a:r>
            <a:br>
              <a:rPr lang="en-US" dirty="0"/>
            </a:br>
            <a:r>
              <a:rPr lang="en-US" dirty="0"/>
              <a:t>known time t</a:t>
            </a:r>
          </a:p>
          <a:p>
            <a:pPr lvl="1"/>
            <a:r>
              <a:rPr lang="en-US" dirty="0"/>
              <a:t>How to obtain the state of the messages that transit the channels?</a:t>
            </a:r>
          </a:p>
          <a:p>
            <a:r>
              <a:rPr lang="en-US" dirty="0"/>
              <a:t>If synchronized clocks are not available</a:t>
            </a:r>
          </a:p>
          <a:p>
            <a:pPr lvl="1"/>
            <a:r>
              <a:rPr lang="en-US" dirty="0"/>
              <a:t>How to determine when a process takes its snapshot?</a:t>
            </a:r>
          </a:p>
          <a:p>
            <a:pPr lvl="1"/>
            <a:r>
              <a:rPr lang="en-US" dirty="0"/>
              <a:t>How to distinguish between the messages to be recorded in the snapshot from those not to be recorded?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362200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3657600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41475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Algorithm: Model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301240"/>
            <a:ext cx="10972800" cy="4937760"/>
          </a:xfrm>
        </p:spPr>
        <p:txBody>
          <a:bodyPr/>
          <a:lstStyle/>
          <a:p>
            <a:r>
              <a:rPr lang="en-US" dirty="0"/>
              <a:t>System model:</a:t>
            </a:r>
          </a:p>
          <a:p>
            <a:pPr lvl="1"/>
            <a:r>
              <a:rPr lang="en-US" dirty="0"/>
              <a:t>No failures and all messages arrive intact and only once</a:t>
            </a:r>
          </a:p>
          <a:p>
            <a:pPr lvl="1"/>
            <a:r>
              <a:rPr lang="en-US" dirty="0"/>
              <a:t>Communication channels are unidirectional and FIFO ordered</a:t>
            </a:r>
          </a:p>
          <a:p>
            <a:pPr lvl="1"/>
            <a:r>
              <a:rPr lang="en-US" dirty="0"/>
              <a:t>There is a communication path between any two processes</a:t>
            </a:r>
          </a:p>
          <a:p>
            <a:r>
              <a:rPr lang="en-US" dirty="0"/>
              <a:t>Other assumptions</a:t>
            </a:r>
          </a:p>
          <a:p>
            <a:pPr lvl="1"/>
            <a:r>
              <a:rPr lang="en-US" dirty="0"/>
              <a:t>Any process may initiate the snapshot algorithm</a:t>
            </a:r>
          </a:p>
          <a:p>
            <a:pPr lvl="1"/>
            <a:r>
              <a:rPr lang="en-US" dirty="0"/>
              <a:t>The snapshot algorithm does not interfere with the normal execution of the processes</a:t>
            </a:r>
          </a:p>
          <a:p>
            <a:pPr lvl="1"/>
            <a:r>
              <a:rPr lang="en-US" dirty="0"/>
              <a:t>Each process records its local state and the state of its incoming channels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E8ACC0-7DC5-A540-A9CD-8BAC43C46449}"/>
              </a:ext>
            </a:extLst>
          </p:cNvPr>
          <p:cNvSpPr/>
          <p:nvPr/>
        </p:nvSpPr>
        <p:spPr>
          <a:xfrm>
            <a:off x="3276600" y="1295400"/>
            <a:ext cx="55626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Records a </a:t>
            </a:r>
            <a:r>
              <a:rPr lang="en-US" b="1" dirty="0">
                <a:solidFill>
                  <a:schemeClr val="tx1"/>
                </a:solidFill>
              </a:rPr>
              <a:t>consistent</a:t>
            </a:r>
            <a:r>
              <a:rPr lang="en-US" dirty="0">
                <a:solidFill>
                  <a:schemeClr val="tx1"/>
                </a:solidFill>
              </a:rPr>
              <a:t> global state of an asynchronous system.</a:t>
            </a:r>
          </a:p>
        </p:txBody>
      </p:sp>
    </p:spTree>
    <p:extLst>
      <p:ext uri="{BB962C8B-B14F-4D97-AF65-F5344CB8AC3E}">
        <p14:creationId xmlns:p14="http://schemas.microsoft.com/office/powerpoint/2010/main" val="2133795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Chandy-Lamport</a:t>
            </a:r>
            <a:r>
              <a:rPr lang="en-US" dirty="0"/>
              <a:t> Algorithm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needs to know </a:t>
            </a:r>
          </a:p>
          <a:p>
            <a:pPr lvl="1"/>
            <a:r>
              <a:rPr lang="en-US" dirty="0"/>
              <a:t>When to start recording (in case it was not the one that initiated the algorithm)</a:t>
            </a:r>
          </a:p>
          <a:p>
            <a:pPr lvl="1"/>
            <a:r>
              <a:rPr lang="en-US" dirty="0"/>
              <a:t>What messages to include in the snapshot</a:t>
            </a:r>
          </a:p>
          <a:p>
            <a:pPr lvl="1"/>
            <a:r>
              <a:rPr lang="en-US" dirty="0"/>
              <a:t>When did all the other processes record their snapshot</a:t>
            </a:r>
          </a:p>
          <a:p>
            <a:r>
              <a:rPr lang="en-US" dirty="0"/>
              <a:t>Key design: uses a control message; </a:t>
            </a:r>
            <a:r>
              <a:rPr lang="en-US" b="1" dirty="0"/>
              <a:t>marker</a:t>
            </a:r>
          </a:p>
          <a:p>
            <a:pPr lvl="1"/>
            <a:r>
              <a:rPr lang="en-US" dirty="0"/>
              <a:t>Separate messages  between those to be included in the snapshot from those not to be recorded in the snapshot</a:t>
            </a:r>
          </a:p>
          <a:p>
            <a:pPr lvl="1"/>
            <a:r>
              <a:rPr lang="en-US" dirty="0"/>
              <a:t>Inform other processes that it has recorded its snapshot</a:t>
            </a:r>
          </a:p>
          <a:p>
            <a:pPr lvl="1"/>
            <a:r>
              <a:rPr lang="en-US" dirty="0"/>
              <a:t>Inform other processes to start recording:  A process must record its snapshot no later than when it receives a marker on any of its incoming channels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Chandy-Lamport Algorithm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initiated by any process by executing the </a:t>
            </a:r>
            <a:r>
              <a:rPr lang="ja-JP" altLang="en-US" dirty="0"/>
              <a:t>“</a:t>
            </a:r>
            <a:r>
              <a:rPr lang="en-US" altLang="ja-JP" dirty="0"/>
              <a:t>Marker Sending Rule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dirty="0"/>
              <a:t>A process executes the </a:t>
            </a:r>
            <a:r>
              <a:rPr lang="ja-JP" altLang="en-US" dirty="0"/>
              <a:t>“</a:t>
            </a:r>
            <a:r>
              <a:rPr lang="en-US" altLang="ja-JP" dirty="0"/>
              <a:t>Marker Receiving Rule</a:t>
            </a:r>
            <a:r>
              <a:rPr lang="ja-JP" altLang="en-US" dirty="0"/>
              <a:t>”</a:t>
            </a:r>
            <a:r>
              <a:rPr lang="en-US" altLang="ja-JP" dirty="0"/>
              <a:t> on receiving a </a:t>
            </a:r>
            <a:r>
              <a:rPr lang="en-US" altLang="ja-JP" b="1" dirty="0"/>
              <a:t>marker</a:t>
            </a:r>
          </a:p>
          <a:p>
            <a:pPr lvl="1"/>
            <a:r>
              <a:rPr lang="en-US" altLang="ja-JP" dirty="0"/>
              <a:t>If the process has not yet recorded its local state, it records the state of the channel on which the marker is received as empty and executes the </a:t>
            </a:r>
            <a:r>
              <a:rPr lang="ja-JP" altLang="en-US" dirty="0"/>
              <a:t>“</a:t>
            </a:r>
            <a:r>
              <a:rPr lang="en-US" altLang="ja-JP" dirty="0"/>
              <a:t>Marker Sending Rule</a:t>
            </a:r>
            <a:r>
              <a:rPr lang="ja-JP" altLang="en-US" dirty="0"/>
              <a:t>”</a:t>
            </a:r>
            <a:r>
              <a:rPr lang="en-US" altLang="ja-JP" dirty="0"/>
              <a:t> to record its local state</a:t>
            </a:r>
          </a:p>
          <a:p>
            <a:r>
              <a:rPr lang="en-US" dirty="0"/>
              <a:t>The algorithm terminates after each process has received a marker on all of its incoming channels</a:t>
            </a:r>
          </a:p>
          <a:p>
            <a:r>
              <a:rPr lang="en-US" dirty="0"/>
              <a:t>All the local snapshots get disseminated to all other processes and all the processes can determine the global state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Chandy/Lamport Snapshot Algorithm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Marker-sending </a:t>
            </a:r>
            <a:r>
              <a:rPr lang="en-US" dirty="0"/>
              <a:t>rule for a process p:</a:t>
            </a:r>
          </a:p>
          <a:p>
            <a:pPr lvl="1"/>
            <a:r>
              <a:rPr lang="en-US" dirty="0"/>
              <a:t>Saves its own local state</a:t>
            </a:r>
          </a:p>
          <a:p>
            <a:pPr lvl="1"/>
            <a:r>
              <a:rPr lang="en-US" dirty="0"/>
              <a:t>Sends a marker to all other processes on their corresponding channels before sending any other message</a:t>
            </a:r>
          </a:p>
          <a:p>
            <a:r>
              <a:rPr lang="en-US" b="1" dirty="0"/>
              <a:t>Marker-receiving </a:t>
            </a:r>
            <a:r>
              <a:rPr lang="en-US" dirty="0"/>
              <a:t>rule for a process q on channel c</a:t>
            </a:r>
          </a:p>
          <a:p>
            <a:pPr lvl="1"/>
            <a:r>
              <a:rPr lang="en-US" dirty="0"/>
              <a:t>  If q has not recorded its state then</a:t>
            </a:r>
          </a:p>
          <a:p>
            <a:pPr lvl="2"/>
            <a:r>
              <a:rPr lang="en-US" dirty="0"/>
              <a:t>q records its state</a:t>
            </a:r>
          </a:p>
          <a:p>
            <a:pPr lvl="2"/>
            <a:r>
              <a:rPr lang="en-US" dirty="0"/>
              <a:t>q record the state of incoming channel c as </a:t>
            </a:r>
            <a:r>
              <a:rPr lang="ja-JP" altLang="en-US" dirty="0"/>
              <a:t>“</a:t>
            </a:r>
            <a:r>
              <a:rPr lang="en-US" altLang="ja-JP" dirty="0"/>
              <a:t>empty</a:t>
            </a:r>
            <a:r>
              <a:rPr lang="ja-JP" altLang="en-US" dirty="0"/>
              <a:t>”</a:t>
            </a:r>
            <a:endParaRPr lang="en-US" altLang="ja-JP" dirty="0"/>
          </a:p>
          <a:p>
            <a:pPr lvl="2"/>
            <a:r>
              <a:rPr lang="en-US" u="sng" dirty="0"/>
              <a:t>turn on recording of messages over other incoming channels</a:t>
            </a:r>
          </a:p>
          <a:p>
            <a:pPr lvl="2"/>
            <a:r>
              <a:rPr lang="en-US" dirty="0"/>
              <a:t>for each outgoing channel c, send a marker on c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q records the state of incoming channel c as all the messages received over c after q recorded its state and before q received the marker on 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Chandy-Lamport</a:t>
            </a:r>
            <a:r>
              <a:rPr lang="en-US" dirty="0"/>
              <a:t> Algorithm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Three processes p, q and r.  Communication channels, c1 (p to q), c2 (q to p), c3 (q to r), and c4 (r to p).They all start with state = $500 and the channels are empty. The stable property is that the total amount of money is $1500.</a:t>
            </a:r>
          </a:p>
          <a:p>
            <a:endParaRPr lang="en-US" dirty="0"/>
          </a:p>
          <a:p>
            <a:r>
              <a:rPr lang="en-US" dirty="0"/>
              <a:t>Process </a:t>
            </a:r>
            <a:r>
              <a:rPr lang="en-US" b="1" dirty="0"/>
              <a:t>p sends $10 to q </a:t>
            </a:r>
            <a:r>
              <a:rPr lang="en-US" dirty="0"/>
              <a:t>and then starts the snapshot algorithm: records its current state 490 and sends out a marker on c1.</a:t>
            </a:r>
          </a:p>
          <a:p>
            <a:r>
              <a:rPr lang="en-US" dirty="0"/>
              <a:t>Meanwhile, </a:t>
            </a:r>
            <a:r>
              <a:rPr lang="en-US" b="1" dirty="0"/>
              <a:t>q sent $20 to </a:t>
            </a:r>
            <a:r>
              <a:rPr lang="en-US" dirty="0"/>
              <a:t>p along c2 and </a:t>
            </a:r>
            <a:r>
              <a:rPr lang="en-US" b="1" dirty="0"/>
              <a:t>$10 to r </a:t>
            </a:r>
            <a:r>
              <a:rPr lang="en-US" dirty="0"/>
              <a:t>along c3.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1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" name="Content Placeholder 8" descr="snapshot1.gif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" t="1633" r="-23985" b="4085"/>
          <a:stretch/>
        </p:blipFill>
        <p:spPr>
          <a:xfrm>
            <a:off x="1524001" y="1061170"/>
            <a:ext cx="6172200" cy="533963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6" y="914400"/>
            <a:ext cx="47863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6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5491" t="3684" r="-20027" b="-14495"/>
          <a:stretch/>
        </p:blipFill>
        <p:spPr>
          <a:xfrm>
            <a:off x="1687286" y="1219200"/>
            <a:ext cx="5704115" cy="6172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990600"/>
            <a:ext cx="4800600" cy="56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6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25697" t="938" r="-7378" b="-7757"/>
          <a:stretch/>
        </p:blipFill>
        <p:spPr>
          <a:xfrm>
            <a:off x="1905000" y="990601"/>
            <a:ext cx="6949868" cy="64923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91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for </a:t>
            </a:r>
            <a:r>
              <a:rPr lang="en-US" dirty="0" err="1"/>
              <a:t>Chandi-Lamport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define correctness in this case?</a:t>
            </a:r>
          </a:p>
          <a:p>
            <a:r>
              <a:rPr lang="en-US" dirty="0"/>
              <a:t>Records a consistent global state of an asynchronous system.</a:t>
            </a:r>
          </a:p>
          <a:p>
            <a:r>
              <a:rPr lang="en-US" dirty="0"/>
              <a:t>We need some definitions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8A34A7D-2426-8D43-B3D4-000CC9075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1: Physical 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87DA6-BCA5-5C26-DCF8-83625397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9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events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process p</a:t>
            </a:r>
            <a:r>
              <a:rPr lang="en-US" baseline="-25000" dirty="0"/>
              <a:t>i</a:t>
            </a:r>
          </a:p>
          <a:p>
            <a:r>
              <a:rPr lang="en-US" dirty="0"/>
              <a:t>Event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baseline="30000" dirty="0" err="1"/>
              <a:t>j</a:t>
            </a:r>
            <a:r>
              <a:rPr lang="en-US" dirty="0"/>
              <a:t> is the event j at process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History of process p</a:t>
            </a:r>
            <a:r>
              <a:rPr lang="en-US" baseline="-25000" dirty="0"/>
              <a:t>i</a:t>
            </a:r>
            <a:r>
              <a:rPr lang="en-US" dirty="0"/>
              <a:t>, h</a:t>
            </a:r>
            <a:r>
              <a:rPr lang="en-US" baseline="-25000" dirty="0"/>
              <a:t>i</a:t>
            </a:r>
            <a:r>
              <a:rPr lang="en-US" dirty="0"/>
              <a:t> is a sequence of events that happened at p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	   	h</a:t>
            </a:r>
            <a:r>
              <a:rPr lang="en-US" baseline="-25000" dirty="0"/>
              <a:t>i</a:t>
            </a:r>
            <a:r>
              <a:rPr lang="en-US" dirty="0"/>
              <a:t> = &lt;e</a:t>
            </a:r>
            <a:r>
              <a:rPr lang="en-US" baseline="-25000" dirty="0"/>
              <a:t>i</a:t>
            </a:r>
            <a:r>
              <a:rPr lang="en-US" baseline="30000" dirty="0"/>
              <a:t>0</a:t>
            </a:r>
            <a:r>
              <a:rPr lang="en-US" dirty="0"/>
              <a:t>, e</a:t>
            </a:r>
            <a:r>
              <a:rPr lang="en-US" baseline="-25000" dirty="0"/>
              <a:t>i</a:t>
            </a:r>
            <a:r>
              <a:rPr lang="en-US" baseline="30000" dirty="0"/>
              <a:t>1</a:t>
            </a:r>
            <a:r>
              <a:rPr lang="en-US" dirty="0"/>
              <a:t>, … &gt;</a:t>
            </a:r>
          </a:p>
          <a:p>
            <a:r>
              <a:rPr lang="en-US" dirty="0"/>
              <a:t>Prefix history at p</a:t>
            </a:r>
            <a:r>
              <a:rPr lang="en-US" baseline="-25000" dirty="0"/>
              <a:t>i</a:t>
            </a:r>
            <a:r>
              <a:rPr lang="en-US" dirty="0"/>
              <a:t> up to k, is the history of p</a:t>
            </a:r>
            <a:r>
              <a:rPr lang="en-US" baseline="-25000" dirty="0"/>
              <a:t>i</a:t>
            </a:r>
            <a:r>
              <a:rPr lang="en-US" dirty="0"/>
              <a:t> up to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event </a:t>
            </a:r>
          </a:p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dirty="0" err="1"/>
              <a:t>h</a:t>
            </a:r>
            <a:r>
              <a:rPr lang="en-US" baseline="-25000" dirty="0" err="1"/>
              <a:t>i</a:t>
            </a:r>
            <a:r>
              <a:rPr lang="en-US" baseline="30000" dirty="0" err="1"/>
              <a:t>k</a:t>
            </a:r>
            <a:r>
              <a:rPr lang="en-US" dirty="0"/>
              <a:t> = &lt;e</a:t>
            </a:r>
            <a:r>
              <a:rPr lang="en-US" baseline="-25000" dirty="0"/>
              <a:t>i</a:t>
            </a:r>
            <a:r>
              <a:rPr lang="en-US" baseline="30000" dirty="0"/>
              <a:t>0</a:t>
            </a:r>
            <a:r>
              <a:rPr lang="en-US" dirty="0"/>
              <a:t>, e</a:t>
            </a:r>
            <a:r>
              <a:rPr lang="en-US" baseline="-25000" dirty="0"/>
              <a:t>i</a:t>
            </a:r>
            <a:r>
              <a:rPr lang="en-US" baseline="30000" dirty="0"/>
              <a:t>1</a:t>
            </a:r>
            <a:r>
              <a:rPr lang="en-US" dirty="0"/>
              <a:t>, …,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baseline="30000" dirty="0" err="1"/>
              <a:t>k</a:t>
            </a:r>
            <a:r>
              <a:rPr lang="en-US" dirty="0"/>
              <a:t> &gt;</a:t>
            </a:r>
          </a:p>
          <a:p>
            <a:r>
              <a:rPr lang="en-US" dirty="0"/>
              <a:t>State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baseline="30000" dirty="0" err="1"/>
              <a:t>k</a:t>
            </a:r>
            <a:r>
              <a:rPr lang="en-US" dirty="0"/>
              <a:t>  is the state of process p</a:t>
            </a:r>
            <a:r>
              <a:rPr lang="en-US" baseline="-25000" dirty="0"/>
              <a:t>i</a:t>
            </a:r>
            <a:r>
              <a:rPr lang="en-US" dirty="0"/>
              <a:t>  immediately before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event	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28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events: More definitions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processes</a:t>
            </a:r>
          </a:p>
          <a:p>
            <a:r>
              <a:rPr lang="en-US" dirty="0"/>
              <a:t>Global history: the set of all processes</a:t>
            </a:r>
            <a:r>
              <a:rPr lang="ja-JP" altLang="en-US" dirty="0"/>
              <a:t>’</a:t>
            </a:r>
            <a:r>
              <a:rPr lang="en-US" altLang="ja-JP" dirty="0"/>
              <a:t> histories</a:t>
            </a:r>
          </a:p>
          <a:p>
            <a:pPr lvl="2"/>
            <a:r>
              <a:rPr lang="en-US" dirty="0"/>
              <a:t>			H = </a:t>
            </a:r>
            <a:r>
              <a:rPr lang="en-US" dirty="0">
                <a:sym typeface="Symbol" charset="0"/>
              </a:rPr>
              <a:t>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(h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dirty="0"/>
              <a:t> </a:t>
            </a:r>
          </a:p>
          <a:p>
            <a:r>
              <a:rPr lang="en-US" dirty="0"/>
              <a:t>Global state: the set of states at each process</a:t>
            </a:r>
          </a:p>
          <a:p>
            <a:pPr marL="0" indent="0">
              <a:buNone/>
            </a:pPr>
            <a:r>
              <a:rPr lang="en-US" dirty="0"/>
              <a:t>				S = </a:t>
            </a:r>
            <a:r>
              <a:rPr lang="en-US" dirty="0">
                <a:sym typeface="Symbol" charset="0"/>
              </a:rPr>
              <a:t>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(</a:t>
            </a:r>
            <a:r>
              <a:rPr lang="en-US" dirty="0" err="1">
                <a:sym typeface="Symbol" charset="0"/>
              </a:rPr>
              <a:t>S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baseline="30000" dirty="0" err="1">
                <a:sym typeface="Symbol" charset="0"/>
              </a:rPr>
              <a:t>k</a:t>
            </a:r>
            <a:r>
              <a:rPr lang="en-US" baseline="11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dirty="0"/>
              <a:t> </a:t>
            </a:r>
          </a:p>
          <a:p>
            <a:r>
              <a:rPr lang="en-US" dirty="0"/>
              <a:t>Cut: a set of prefix histories</a:t>
            </a:r>
          </a:p>
          <a:p>
            <a:pPr marL="274638" lvl="1" indent="0">
              <a:buNone/>
            </a:pPr>
            <a:r>
              <a:rPr lang="en-US" dirty="0"/>
              <a:t>			C </a:t>
            </a:r>
            <a:r>
              <a:rPr lang="en-US" dirty="0">
                <a:sym typeface="Symbol" charset="0"/>
              </a:rPr>
              <a:t> H </a:t>
            </a:r>
            <a:r>
              <a:rPr lang="en-US" dirty="0"/>
              <a:t>= h</a:t>
            </a:r>
            <a:r>
              <a:rPr lang="en-US" baseline="-25000" dirty="0"/>
              <a:t>1</a:t>
            </a:r>
            <a:r>
              <a:rPr lang="en-US" baseline="30000" dirty="0"/>
              <a:t>c1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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baseline="30000" dirty="0"/>
              <a:t>c2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 …  </a:t>
            </a:r>
            <a:r>
              <a:rPr lang="en-US" dirty="0" err="1">
                <a:sym typeface="Symbol" charset="0"/>
              </a:rPr>
              <a:t>h</a:t>
            </a:r>
            <a:r>
              <a:rPr lang="en-US" baseline="-25000" dirty="0" err="1">
                <a:sym typeface="Symbol" charset="0"/>
              </a:rPr>
              <a:t>n</a:t>
            </a:r>
            <a:r>
              <a:rPr lang="en-US" baseline="30000" dirty="0" err="1">
                <a:sym typeface="Symbol" charset="0"/>
              </a:rPr>
              <a:t>cn</a:t>
            </a:r>
            <a:endParaRPr lang="en-US" baseline="30000" dirty="0"/>
          </a:p>
          <a:p>
            <a:r>
              <a:rPr lang="en-US" dirty="0"/>
              <a:t>Frontier of a cut: the set of last event that happened in each prefix history</a:t>
            </a:r>
          </a:p>
          <a:p>
            <a:pPr marL="0" indent="0">
              <a:buNone/>
            </a:pPr>
            <a:r>
              <a:rPr lang="en-US" dirty="0"/>
              <a:t>			C = {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baseline="30000" dirty="0" err="1"/>
              <a:t>ci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= 1,2, … n} 	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8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Consistent Cuts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7" name="Line 2"/>
          <p:cNvSpPr>
            <a:spLocks noChangeShapeType="1"/>
          </p:cNvSpPr>
          <p:nvPr/>
        </p:nvSpPr>
        <p:spPr bwMode="auto">
          <a:xfrm>
            <a:off x="6477000" y="416877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3352800" y="4168775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3352800" y="47783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2667000" y="45497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p</a:t>
            </a:r>
            <a:r>
              <a:rPr lang="en-US" baseline="-25000">
                <a:latin typeface="Times" charset="0"/>
              </a:rPr>
              <a:t>2</a:t>
            </a:r>
            <a:endParaRPr lang="en-US">
              <a:latin typeface="Times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2667000" y="39401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p</a:t>
            </a:r>
            <a:r>
              <a:rPr lang="en-US" baseline="-25000">
                <a:latin typeface="Times" charset="0"/>
              </a:rPr>
              <a:t>1</a:t>
            </a:r>
            <a:endParaRPr lang="en-US">
              <a:latin typeface="Times" charset="0"/>
            </a:endParaRPr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>
            <a:off x="3505200" y="4168775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0"/>
          <p:cNvSpPr>
            <a:spLocks noChangeArrowheads="1"/>
          </p:cNvSpPr>
          <p:nvPr/>
        </p:nvSpPr>
        <p:spPr bwMode="auto">
          <a:xfrm>
            <a:off x="3467100" y="413067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Oval 11"/>
          <p:cNvSpPr>
            <a:spLocks noChangeArrowheads="1"/>
          </p:cNvSpPr>
          <p:nvPr/>
        </p:nvSpPr>
        <p:spPr bwMode="auto">
          <a:xfrm>
            <a:off x="4768850" y="41243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Oval 12"/>
          <p:cNvSpPr>
            <a:spLocks noChangeArrowheads="1"/>
          </p:cNvSpPr>
          <p:nvPr/>
        </p:nvSpPr>
        <p:spPr bwMode="auto">
          <a:xfrm>
            <a:off x="3841750" y="47275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3"/>
          <p:cNvSpPr>
            <a:spLocks noChangeArrowheads="1"/>
          </p:cNvSpPr>
          <p:nvPr/>
        </p:nvSpPr>
        <p:spPr bwMode="auto">
          <a:xfrm>
            <a:off x="6451600" y="41243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4"/>
          <p:cNvSpPr>
            <a:spLocks noChangeShapeType="1"/>
          </p:cNvSpPr>
          <p:nvPr/>
        </p:nvSpPr>
        <p:spPr bwMode="auto">
          <a:xfrm flipV="1">
            <a:off x="4518026" y="4244975"/>
            <a:ext cx="28257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Oval 15"/>
          <p:cNvSpPr>
            <a:spLocks noChangeArrowheads="1"/>
          </p:cNvSpPr>
          <p:nvPr/>
        </p:nvSpPr>
        <p:spPr bwMode="auto">
          <a:xfrm>
            <a:off x="6950075" y="47355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Oval 16"/>
          <p:cNvSpPr>
            <a:spLocks noChangeArrowheads="1"/>
          </p:cNvSpPr>
          <p:nvPr/>
        </p:nvSpPr>
        <p:spPr bwMode="auto">
          <a:xfrm>
            <a:off x="4730750" y="409257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Oval 17"/>
          <p:cNvSpPr>
            <a:spLocks noChangeArrowheads="1"/>
          </p:cNvSpPr>
          <p:nvPr/>
        </p:nvSpPr>
        <p:spPr bwMode="auto">
          <a:xfrm>
            <a:off x="6407150" y="409257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18"/>
          <p:cNvSpPr>
            <a:spLocks noChangeArrowheads="1"/>
          </p:cNvSpPr>
          <p:nvPr/>
        </p:nvSpPr>
        <p:spPr bwMode="auto">
          <a:xfrm>
            <a:off x="6934200" y="470217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44052" name="Oval 19"/>
          <p:cNvSpPr>
            <a:spLocks noChangeArrowheads="1"/>
          </p:cNvSpPr>
          <p:nvPr/>
        </p:nvSpPr>
        <p:spPr bwMode="auto">
          <a:xfrm>
            <a:off x="3810000" y="470217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44053" name="Oval 20"/>
          <p:cNvSpPr>
            <a:spLocks noChangeArrowheads="1"/>
          </p:cNvSpPr>
          <p:nvPr/>
        </p:nvSpPr>
        <p:spPr bwMode="auto">
          <a:xfrm>
            <a:off x="4419600" y="470852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44054" name="Text Box 21"/>
          <p:cNvSpPr txBox="1">
            <a:spLocks noChangeArrowheads="1"/>
          </p:cNvSpPr>
          <p:nvPr/>
        </p:nvSpPr>
        <p:spPr bwMode="auto">
          <a:xfrm>
            <a:off x="3641725" y="382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44055" name="Text Box 22"/>
          <p:cNvSpPr txBox="1">
            <a:spLocks noChangeArrowheads="1"/>
          </p:cNvSpPr>
          <p:nvPr/>
        </p:nvSpPr>
        <p:spPr bwMode="auto">
          <a:xfrm>
            <a:off x="3886200" y="4930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44056" name="Text Box 23"/>
          <p:cNvSpPr txBox="1">
            <a:spLocks noChangeArrowheads="1"/>
          </p:cNvSpPr>
          <p:nvPr/>
        </p:nvSpPr>
        <p:spPr bwMode="auto">
          <a:xfrm>
            <a:off x="4648200" y="4930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44057" name="Text Box 24"/>
          <p:cNvSpPr txBox="1">
            <a:spLocks noChangeArrowheads="1"/>
          </p:cNvSpPr>
          <p:nvPr/>
        </p:nvSpPr>
        <p:spPr bwMode="auto">
          <a:xfrm>
            <a:off x="4946650" y="3787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44058" name="Oval 25"/>
          <p:cNvSpPr>
            <a:spLocks noChangeArrowheads="1"/>
          </p:cNvSpPr>
          <p:nvPr/>
        </p:nvSpPr>
        <p:spPr bwMode="auto">
          <a:xfrm>
            <a:off x="5530850" y="41243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26"/>
          <p:cNvSpPr>
            <a:spLocks noChangeShapeType="1"/>
          </p:cNvSpPr>
          <p:nvPr/>
        </p:nvSpPr>
        <p:spPr bwMode="auto">
          <a:xfrm flipV="1">
            <a:off x="5280026" y="4244975"/>
            <a:ext cx="28257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Oval 27"/>
          <p:cNvSpPr>
            <a:spLocks noChangeArrowheads="1"/>
          </p:cNvSpPr>
          <p:nvPr/>
        </p:nvSpPr>
        <p:spPr bwMode="auto">
          <a:xfrm>
            <a:off x="5492750" y="409257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Oval 28"/>
          <p:cNvSpPr>
            <a:spLocks noChangeArrowheads="1"/>
          </p:cNvSpPr>
          <p:nvPr/>
        </p:nvSpPr>
        <p:spPr bwMode="auto">
          <a:xfrm>
            <a:off x="5181600" y="4708525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44062" name="Text Box 29"/>
          <p:cNvSpPr txBox="1">
            <a:spLocks noChangeArrowheads="1"/>
          </p:cNvSpPr>
          <p:nvPr/>
        </p:nvSpPr>
        <p:spPr bwMode="auto">
          <a:xfrm>
            <a:off x="5410200" y="4930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44063" name="Text Box 30"/>
          <p:cNvSpPr txBox="1">
            <a:spLocks noChangeArrowheads="1"/>
          </p:cNvSpPr>
          <p:nvPr/>
        </p:nvSpPr>
        <p:spPr bwMode="auto">
          <a:xfrm>
            <a:off x="6705600" y="3787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44064" name="Text Box 31"/>
          <p:cNvSpPr txBox="1">
            <a:spLocks noChangeArrowheads="1"/>
          </p:cNvSpPr>
          <p:nvPr/>
        </p:nvSpPr>
        <p:spPr bwMode="auto">
          <a:xfrm>
            <a:off x="5784850" y="3787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44065" name="Text Box 32"/>
          <p:cNvSpPr txBox="1">
            <a:spLocks noChangeArrowheads="1"/>
          </p:cNvSpPr>
          <p:nvPr/>
        </p:nvSpPr>
        <p:spPr bwMode="auto">
          <a:xfrm>
            <a:off x="7162800" y="48545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44066" name="Freeform 33"/>
          <p:cNvSpPr>
            <a:spLocks/>
          </p:cNvSpPr>
          <p:nvPr/>
        </p:nvSpPr>
        <p:spPr bwMode="auto">
          <a:xfrm>
            <a:off x="3992563" y="3403601"/>
            <a:ext cx="1674812" cy="2365375"/>
          </a:xfrm>
          <a:custGeom>
            <a:avLst/>
            <a:gdLst>
              <a:gd name="T0" fmla="*/ 0 w 1055"/>
              <a:gd name="T1" fmla="*/ 35194 h 1277"/>
              <a:gd name="T2" fmla="*/ 1662112 w 1055"/>
              <a:gd name="T3" fmla="*/ 35194 h 1277"/>
              <a:gd name="T4" fmla="*/ 1649412 w 1055"/>
              <a:gd name="T5" fmla="*/ 77796 h 1277"/>
              <a:gd name="T6" fmla="*/ 1627187 w 1055"/>
              <a:gd name="T7" fmla="*/ 174115 h 1277"/>
              <a:gd name="T8" fmla="*/ 1590675 w 1055"/>
              <a:gd name="T9" fmla="*/ 229684 h 1277"/>
              <a:gd name="T10" fmla="*/ 1423987 w 1055"/>
              <a:gd name="T11" fmla="*/ 576062 h 1277"/>
              <a:gd name="T12" fmla="*/ 1400175 w 1055"/>
              <a:gd name="T13" fmla="*/ 672381 h 1277"/>
              <a:gd name="T14" fmla="*/ 1270000 w 1055"/>
              <a:gd name="T15" fmla="*/ 824269 h 1277"/>
              <a:gd name="T16" fmla="*/ 1246187 w 1055"/>
              <a:gd name="T17" fmla="*/ 866872 h 1277"/>
              <a:gd name="T18" fmla="*/ 1198562 w 1055"/>
              <a:gd name="T19" fmla="*/ 1031726 h 1277"/>
              <a:gd name="T20" fmla="*/ 1187450 w 1055"/>
              <a:gd name="T21" fmla="*/ 1198432 h 1277"/>
              <a:gd name="T22" fmla="*/ 1150937 w 1055"/>
              <a:gd name="T23" fmla="*/ 1241035 h 1277"/>
              <a:gd name="T24" fmla="*/ 1057275 w 1055"/>
              <a:gd name="T25" fmla="*/ 1448491 h 1277"/>
              <a:gd name="T26" fmla="*/ 1068387 w 1055"/>
              <a:gd name="T27" fmla="*/ 1600379 h 1277"/>
              <a:gd name="T28" fmla="*/ 1092200 w 1055"/>
              <a:gd name="T29" fmla="*/ 1641129 h 1277"/>
              <a:gd name="T30" fmla="*/ 1116012 w 1055"/>
              <a:gd name="T31" fmla="*/ 1724482 h 1277"/>
              <a:gd name="T32" fmla="*/ 1068387 w 1055"/>
              <a:gd name="T33" fmla="*/ 1822654 h 1277"/>
              <a:gd name="T34" fmla="*/ 1092200 w 1055"/>
              <a:gd name="T35" fmla="*/ 1906007 h 1277"/>
              <a:gd name="T36" fmla="*/ 1211262 w 1055"/>
              <a:gd name="T37" fmla="*/ 2154214 h 1277"/>
              <a:gd name="T38" fmla="*/ 1258887 w 1055"/>
              <a:gd name="T39" fmla="*/ 2361670 h 1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55"/>
              <a:gd name="T61" fmla="*/ 0 h 1277"/>
              <a:gd name="T62" fmla="*/ 1055 w 1055"/>
              <a:gd name="T63" fmla="*/ 1277 h 12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55" h="1277">
                <a:moveTo>
                  <a:pt x="0" y="19"/>
                </a:moveTo>
                <a:cubicBezTo>
                  <a:pt x="389" y="8"/>
                  <a:pt x="579" y="0"/>
                  <a:pt x="1047" y="19"/>
                </a:cubicBezTo>
                <a:cubicBezTo>
                  <a:pt x="1055" y="19"/>
                  <a:pt x="1041" y="34"/>
                  <a:pt x="1039" y="42"/>
                </a:cubicBezTo>
                <a:cubicBezTo>
                  <a:pt x="1033" y="59"/>
                  <a:pt x="1032" y="77"/>
                  <a:pt x="1025" y="94"/>
                </a:cubicBezTo>
                <a:cubicBezTo>
                  <a:pt x="1019" y="105"/>
                  <a:pt x="1009" y="113"/>
                  <a:pt x="1002" y="124"/>
                </a:cubicBezTo>
                <a:cubicBezTo>
                  <a:pt x="961" y="183"/>
                  <a:pt x="935" y="251"/>
                  <a:pt x="897" y="311"/>
                </a:cubicBezTo>
                <a:cubicBezTo>
                  <a:pt x="891" y="328"/>
                  <a:pt x="893" y="348"/>
                  <a:pt x="882" y="363"/>
                </a:cubicBezTo>
                <a:cubicBezTo>
                  <a:pt x="857" y="393"/>
                  <a:pt x="821" y="412"/>
                  <a:pt x="800" y="445"/>
                </a:cubicBezTo>
                <a:cubicBezTo>
                  <a:pt x="795" y="452"/>
                  <a:pt x="790" y="460"/>
                  <a:pt x="785" y="468"/>
                </a:cubicBezTo>
                <a:cubicBezTo>
                  <a:pt x="775" y="497"/>
                  <a:pt x="765" y="527"/>
                  <a:pt x="755" y="557"/>
                </a:cubicBezTo>
                <a:cubicBezTo>
                  <a:pt x="752" y="587"/>
                  <a:pt x="755" y="617"/>
                  <a:pt x="748" y="647"/>
                </a:cubicBezTo>
                <a:cubicBezTo>
                  <a:pt x="745" y="657"/>
                  <a:pt x="731" y="661"/>
                  <a:pt x="725" y="670"/>
                </a:cubicBezTo>
                <a:cubicBezTo>
                  <a:pt x="690" y="716"/>
                  <a:pt x="680" y="733"/>
                  <a:pt x="666" y="782"/>
                </a:cubicBezTo>
                <a:cubicBezTo>
                  <a:pt x="668" y="809"/>
                  <a:pt x="667" y="837"/>
                  <a:pt x="673" y="864"/>
                </a:cubicBezTo>
                <a:cubicBezTo>
                  <a:pt x="674" y="872"/>
                  <a:pt x="684" y="877"/>
                  <a:pt x="688" y="886"/>
                </a:cubicBezTo>
                <a:cubicBezTo>
                  <a:pt x="694" y="900"/>
                  <a:pt x="703" y="931"/>
                  <a:pt x="703" y="931"/>
                </a:cubicBezTo>
                <a:cubicBezTo>
                  <a:pt x="696" y="941"/>
                  <a:pt x="674" y="972"/>
                  <a:pt x="673" y="984"/>
                </a:cubicBezTo>
                <a:cubicBezTo>
                  <a:pt x="670" y="999"/>
                  <a:pt x="681" y="1014"/>
                  <a:pt x="688" y="1029"/>
                </a:cubicBezTo>
                <a:cubicBezTo>
                  <a:pt x="710" y="1076"/>
                  <a:pt x="742" y="1113"/>
                  <a:pt x="763" y="1163"/>
                </a:cubicBezTo>
                <a:cubicBezTo>
                  <a:pt x="785" y="1277"/>
                  <a:pt x="746" y="1275"/>
                  <a:pt x="793" y="1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Freeform 34"/>
          <p:cNvSpPr>
            <a:spLocks/>
          </p:cNvSpPr>
          <p:nvPr/>
        </p:nvSpPr>
        <p:spPr bwMode="auto">
          <a:xfrm>
            <a:off x="6034088" y="3406775"/>
            <a:ext cx="2728912" cy="2076450"/>
          </a:xfrm>
          <a:custGeom>
            <a:avLst/>
            <a:gdLst>
              <a:gd name="T0" fmla="*/ 0 w 1398"/>
              <a:gd name="T1" fmla="*/ 0 h 1115"/>
              <a:gd name="T2" fmla="*/ 146401 w 1398"/>
              <a:gd name="T3" fmla="*/ 98701 h 1115"/>
              <a:gd name="T4" fmla="*/ 204961 w 1398"/>
              <a:gd name="T5" fmla="*/ 210438 h 1115"/>
              <a:gd name="T6" fmla="*/ 234241 w 1398"/>
              <a:gd name="T7" fmla="*/ 348248 h 1115"/>
              <a:gd name="T8" fmla="*/ 394306 w 1398"/>
              <a:gd name="T9" fmla="*/ 1115510 h 1115"/>
              <a:gd name="T10" fmla="*/ 1212199 w 1398"/>
              <a:gd name="T11" fmla="*/ 1115510 h 1115"/>
              <a:gd name="T12" fmla="*/ 1444488 w 1398"/>
              <a:gd name="T13" fmla="*/ 1169516 h 1115"/>
              <a:gd name="T14" fmla="*/ 1620169 w 1398"/>
              <a:gd name="T15" fmla="*/ 1253319 h 1115"/>
              <a:gd name="T16" fmla="*/ 1766570 w 1398"/>
              <a:gd name="T17" fmla="*/ 1309188 h 1115"/>
              <a:gd name="T18" fmla="*/ 1897355 w 1398"/>
              <a:gd name="T19" fmla="*/ 1392991 h 1115"/>
              <a:gd name="T20" fmla="*/ 2233101 w 1398"/>
              <a:gd name="T21" fmla="*/ 1700268 h 1115"/>
              <a:gd name="T22" fmla="*/ 2451726 w 1398"/>
              <a:gd name="T23" fmla="*/ 1866012 h 1115"/>
              <a:gd name="T24" fmla="*/ 2627407 w 1398"/>
              <a:gd name="T25" fmla="*/ 2048516 h 1115"/>
              <a:gd name="T26" fmla="*/ 2728912 w 1398"/>
              <a:gd name="T27" fmla="*/ 2076450 h 11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98"/>
              <a:gd name="T43" fmla="*/ 0 h 1115"/>
              <a:gd name="T44" fmla="*/ 1398 w 1398"/>
              <a:gd name="T45" fmla="*/ 1115 h 11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98" h="1115">
                <a:moveTo>
                  <a:pt x="0" y="0"/>
                </a:moveTo>
                <a:cubicBezTo>
                  <a:pt x="35" y="9"/>
                  <a:pt x="52" y="8"/>
                  <a:pt x="75" y="53"/>
                </a:cubicBezTo>
                <a:cubicBezTo>
                  <a:pt x="85" y="73"/>
                  <a:pt x="105" y="113"/>
                  <a:pt x="105" y="113"/>
                </a:cubicBezTo>
                <a:cubicBezTo>
                  <a:pt x="108" y="137"/>
                  <a:pt x="118" y="161"/>
                  <a:pt x="120" y="187"/>
                </a:cubicBezTo>
                <a:cubicBezTo>
                  <a:pt x="125" y="285"/>
                  <a:pt x="92" y="515"/>
                  <a:pt x="202" y="599"/>
                </a:cubicBezTo>
                <a:cubicBezTo>
                  <a:pt x="381" y="579"/>
                  <a:pt x="294" y="585"/>
                  <a:pt x="621" y="599"/>
                </a:cubicBezTo>
                <a:cubicBezTo>
                  <a:pt x="660" y="600"/>
                  <a:pt x="700" y="621"/>
                  <a:pt x="740" y="628"/>
                </a:cubicBezTo>
                <a:cubicBezTo>
                  <a:pt x="772" y="644"/>
                  <a:pt x="794" y="664"/>
                  <a:pt x="830" y="673"/>
                </a:cubicBezTo>
                <a:cubicBezTo>
                  <a:pt x="854" y="689"/>
                  <a:pt x="877" y="694"/>
                  <a:pt x="905" y="703"/>
                </a:cubicBezTo>
                <a:cubicBezTo>
                  <a:pt x="926" y="719"/>
                  <a:pt x="951" y="730"/>
                  <a:pt x="972" y="748"/>
                </a:cubicBezTo>
                <a:cubicBezTo>
                  <a:pt x="1100" y="863"/>
                  <a:pt x="1038" y="826"/>
                  <a:pt x="1144" y="913"/>
                </a:cubicBezTo>
                <a:cubicBezTo>
                  <a:pt x="1235" y="988"/>
                  <a:pt x="1173" y="924"/>
                  <a:pt x="1256" y="1002"/>
                </a:cubicBezTo>
                <a:cubicBezTo>
                  <a:pt x="1266" y="1011"/>
                  <a:pt x="1326" y="1088"/>
                  <a:pt x="1346" y="1100"/>
                </a:cubicBezTo>
                <a:cubicBezTo>
                  <a:pt x="1361" y="1109"/>
                  <a:pt x="1398" y="1115"/>
                  <a:pt x="1398" y="1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Text Box 35"/>
          <p:cNvSpPr txBox="1">
            <a:spLocks noChangeArrowheads="1"/>
          </p:cNvSpPr>
          <p:nvPr/>
        </p:nvSpPr>
        <p:spPr bwMode="auto">
          <a:xfrm>
            <a:off x="4556125" y="5576888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Consistent cut</a:t>
            </a:r>
          </a:p>
        </p:txBody>
      </p:sp>
      <p:sp>
        <p:nvSpPr>
          <p:cNvPr id="44069" name="Text Box 36"/>
          <p:cNvSpPr txBox="1">
            <a:spLocks noChangeArrowheads="1"/>
          </p:cNvSpPr>
          <p:nvPr/>
        </p:nvSpPr>
        <p:spPr bwMode="auto">
          <a:xfrm>
            <a:off x="7696200" y="5540376"/>
            <a:ext cx="177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Inconsistent cut</a:t>
            </a:r>
          </a:p>
        </p:txBody>
      </p:sp>
      <p:sp>
        <p:nvSpPr>
          <p:cNvPr id="44070" name="AutoShape 37"/>
          <p:cNvSpPr>
            <a:spLocks noChangeArrowheads="1"/>
          </p:cNvSpPr>
          <p:nvPr/>
        </p:nvSpPr>
        <p:spPr bwMode="auto">
          <a:xfrm>
            <a:off x="1752600" y="1447800"/>
            <a:ext cx="8915400" cy="1600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66"/>
              </a:buClr>
              <a:buSzPct val="50000"/>
              <a:buFont typeface="Wingdings" charset="0"/>
              <a:buNone/>
            </a:pPr>
            <a:r>
              <a:rPr lang="en-US" i="1" dirty="0"/>
              <a:t>Definition: A cut C is consistent if for any event e in the cut,</a:t>
            </a:r>
          </a:p>
          <a:p>
            <a:pPr>
              <a:spcBef>
                <a:spcPct val="20000"/>
              </a:spcBef>
              <a:buClr>
                <a:srgbClr val="000066"/>
              </a:buClr>
              <a:buSzPct val="50000"/>
              <a:buFont typeface="Wingdings" charset="0"/>
              <a:buNone/>
            </a:pPr>
            <a:r>
              <a:rPr lang="en-US" i="1" dirty="0"/>
              <a:t>if an event f </a:t>
            </a:r>
            <a:r>
              <a:rPr lang="ja-JP" altLang="en-US" i="1" dirty="0"/>
              <a:t>‘</a:t>
            </a:r>
            <a:r>
              <a:rPr lang="en-US" altLang="ja-JP" i="1" dirty="0"/>
              <a:t>happened before</a:t>
            </a:r>
            <a:r>
              <a:rPr lang="ja-JP" altLang="en-US" i="1" dirty="0"/>
              <a:t>’</a:t>
            </a:r>
            <a:r>
              <a:rPr lang="en-US" altLang="ja-JP" i="1" dirty="0"/>
              <a:t> e, then f is also in the cut C</a:t>
            </a:r>
          </a:p>
          <a:p>
            <a:pPr>
              <a:spcBef>
                <a:spcPct val="20000"/>
              </a:spcBef>
              <a:buClr>
                <a:srgbClr val="000066"/>
              </a:buClr>
              <a:buSzPct val="50000"/>
              <a:buFont typeface="Wingdings" charset="0"/>
              <a:buNone/>
            </a:pPr>
            <a:r>
              <a:rPr lang="en-US" i="1" dirty="0">
                <a:sym typeface="Symbol" charset="0"/>
              </a:rPr>
              <a:t>	             </a:t>
            </a:r>
            <a:r>
              <a:rPr lang="en-US" i="1" baseline="-25000" dirty="0">
                <a:sym typeface="Symbol" charset="0"/>
              </a:rPr>
              <a:t>e  C </a:t>
            </a:r>
            <a:r>
              <a:rPr lang="en-US" i="1" dirty="0">
                <a:sym typeface="Symbol" charset="0"/>
              </a:rPr>
              <a:t>(if f  e then f  C)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2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use global states? (more definitions…)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Consistent global state</a:t>
            </a:r>
            <a:r>
              <a:rPr lang="en-US" dirty="0"/>
              <a:t>: a global state that  corresponds to a consistent cut</a:t>
            </a:r>
          </a:p>
          <a:p>
            <a:r>
              <a:rPr lang="en-US" b="1" dirty="0"/>
              <a:t>Run</a:t>
            </a:r>
            <a:r>
              <a:rPr lang="en-US" dirty="0"/>
              <a:t>: a total ordering of events in history H that is consistent with each process history h</a:t>
            </a:r>
            <a:r>
              <a:rPr lang="en-US" baseline="-25000" dirty="0"/>
              <a:t>i</a:t>
            </a:r>
            <a:r>
              <a:rPr lang="ja-JP" altLang="en-US" dirty="0"/>
              <a:t>’</a:t>
            </a:r>
            <a:r>
              <a:rPr lang="en-US" altLang="ja-JP" dirty="0"/>
              <a:t>s ordering</a:t>
            </a:r>
          </a:p>
          <a:p>
            <a:r>
              <a:rPr lang="en-US" b="1" dirty="0"/>
              <a:t>Linearization</a:t>
            </a:r>
            <a:r>
              <a:rPr lang="en-US" dirty="0"/>
              <a:t>: a run consistent with happens-before </a:t>
            </a:r>
            <a:r>
              <a:rPr lang="en-US" dirty="0">
                <a:sym typeface="Symbol" charset="0"/>
              </a:rPr>
              <a:t>relation in H; </a:t>
            </a:r>
            <a:r>
              <a:rPr lang="en-US" b="1" i="1" dirty="0" err="1"/>
              <a:t>Linearizations</a:t>
            </a:r>
            <a:r>
              <a:rPr lang="en-US" b="1" i="1" dirty="0"/>
              <a:t> pass through consistent global states</a:t>
            </a:r>
            <a:r>
              <a:rPr lang="en-US" i="1" dirty="0"/>
              <a:t>	</a:t>
            </a:r>
          </a:p>
          <a:p>
            <a:r>
              <a:rPr lang="en-US" b="1" dirty="0"/>
              <a:t>Reachability</a:t>
            </a:r>
            <a:r>
              <a:rPr lang="en-US" dirty="0"/>
              <a:t>: a global state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is reachable from global state S</a:t>
            </a:r>
            <a:r>
              <a:rPr lang="en-US" baseline="-25000" dirty="0"/>
              <a:t>i</a:t>
            </a:r>
            <a:r>
              <a:rPr lang="en-US" dirty="0"/>
              <a:t>, if there is a linearization, L, that passes through S</a:t>
            </a:r>
            <a:r>
              <a:rPr lang="en-US" baseline="-25000" dirty="0"/>
              <a:t>i</a:t>
            </a:r>
            <a:r>
              <a:rPr lang="en-US" dirty="0"/>
              <a:t> and then through S</a:t>
            </a:r>
            <a:r>
              <a:rPr lang="en-US" baseline="-25000" dirty="0"/>
              <a:t>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5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state predicates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use global states to reason about distributed systems?</a:t>
            </a:r>
          </a:p>
          <a:p>
            <a:r>
              <a:rPr lang="en-US" b="1" dirty="0"/>
              <a:t>Global state predicate</a:t>
            </a:r>
            <a:r>
              <a:rPr lang="en-US" dirty="0"/>
              <a:t>: a function from the set of global states: </a:t>
            </a:r>
            <a:br>
              <a:rPr lang="en-US" dirty="0"/>
            </a:br>
            <a:r>
              <a:rPr lang="en-US" dirty="0"/>
              <a:t>{TRUE, FALSE}</a:t>
            </a:r>
          </a:p>
          <a:p>
            <a:r>
              <a:rPr lang="en-US" b="1" dirty="0"/>
              <a:t>Stable global state predicate</a:t>
            </a:r>
            <a:r>
              <a:rPr lang="en-US" dirty="0"/>
              <a:t>: one that once it becomes true, it remains true in all future states reachable from that state.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the system is deadlocked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all tokens in a token ring have disappeared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the computation has finished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8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Liveness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Safety: a condition that must hold in every finite prefix of a sequence (from an execution)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ja-JP" altLang="en-US" dirty="0"/>
              <a:t>“</a:t>
            </a:r>
            <a:r>
              <a:rPr lang="en-US" altLang="ja-JP" dirty="0"/>
              <a:t>nothing bad happens</a:t>
            </a:r>
            <a:r>
              <a:rPr lang="ja-JP" altLang="en-US" dirty="0"/>
              <a:t>”</a:t>
            </a:r>
            <a:endParaRPr lang="en-US" altLang="ja-JP" dirty="0"/>
          </a:p>
          <a:p>
            <a:endParaRPr lang="en-US" dirty="0"/>
          </a:p>
          <a:p>
            <a:r>
              <a:rPr lang="en-US" dirty="0"/>
              <a:t>Liveness: a condition that must hold a certain number of times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ja-JP" altLang="en-US" dirty="0"/>
              <a:t>“</a:t>
            </a:r>
            <a:r>
              <a:rPr lang="en-US" altLang="ja-JP" dirty="0"/>
              <a:t>something good happens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26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Stable Global States and Safety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undesirable properties, </a:t>
            </a:r>
            <a:r>
              <a:rPr lang="ja-JP" altLang="en-US" dirty="0"/>
              <a:t>“</a:t>
            </a:r>
            <a:r>
              <a:rPr lang="en-US" altLang="ja-JP" dirty="0"/>
              <a:t>bad things</a:t>
            </a:r>
            <a:r>
              <a:rPr lang="ja-JP" altLang="en-US" dirty="0"/>
              <a:t>”</a:t>
            </a:r>
            <a:endParaRPr lang="en-US" altLang="ja-JP" dirty="0"/>
          </a:p>
          <a:p>
            <a:endParaRPr lang="en-US" dirty="0"/>
          </a:p>
          <a:p>
            <a:r>
              <a:rPr lang="en-US" dirty="0"/>
              <a:t>Assume that a </a:t>
            </a:r>
            <a:r>
              <a:rPr lang="ja-JP" altLang="en-US" dirty="0"/>
              <a:t>‘</a:t>
            </a:r>
            <a:r>
              <a:rPr lang="en-US" altLang="ja-JP" dirty="0"/>
              <a:t>bad thing</a:t>
            </a:r>
            <a:r>
              <a:rPr lang="ja-JP" altLang="en-US" dirty="0"/>
              <a:t>’</a:t>
            </a:r>
            <a:r>
              <a:rPr lang="en-US" altLang="ja-JP" dirty="0"/>
              <a:t> BT (for example deadlock) is a global state predicate and S</a:t>
            </a:r>
            <a:r>
              <a:rPr lang="en-US" altLang="ja-JP" baseline="-25000" dirty="0"/>
              <a:t>0</a:t>
            </a:r>
            <a:r>
              <a:rPr lang="en-US" altLang="ja-JP" dirty="0"/>
              <a:t> is the initial state of the system, then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ja-JP" altLang="en-US" dirty="0"/>
              <a:t>“</a:t>
            </a:r>
            <a:r>
              <a:rPr lang="en-US" altLang="ja-JP" dirty="0"/>
              <a:t>Safety with respect to BT</a:t>
            </a:r>
            <a:r>
              <a:rPr lang="ja-JP" altLang="en-US" dirty="0"/>
              <a:t>”</a:t>
            </a:r>
            <a:r>
              <a:rPr lang="en-US" altLang="ja-JP" dirty="0"/>
              <a:t> means </a:t>
            </a:r>
          </a:p>
          <a:p>
            <a:pPr marL="0" indent="0">
              <a:buNone/>
            </a:pPr>
            <a:r>
              <a:rPr lang="en-US" b="1" dirty="0">
                <a:sym typeface="Symbol" charset="0"/>
              </a:rPr>
              <a:t>		S reachable from S</a:t>
            </a:r>
            <a:r>
              <a:rPr lang="en-US" b="1" baseline="-25000" dirty="0">
                <a:sym typeface="Symbol" charset="0"/>
              </a:rPr>
              <a:t>0</a:t>
            </a:r>
            <a:r>
              <a:rPr lang="en-US" b="1" dirty="0">
                <a:sym typeface="Symbol" charset="0"/>
              </a:rPr>
              <a:t>, BT(S) = FALSE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Stable Global States and Liveness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desirable properties, </a:t>
            </a:r>
            <a:r>
              <a:rPr lang="ja-JP" altLang="en-US" dirty="0"/>
              <a:t>“</a:t>
            </a:r>
            <a:r>
              <a:rPr lang="en-US" altLang="ja-JP" dirty="0"/>
              <a:t>good things</a:t>
            </a:r>
            <a:r>
              <a:rPr lang="ja-JP" altLang="en-US" dirty="0"/>
              <a:t>”</a:t>
            </a:r>
            <a:endParaRPr lang="en-US" altLang="ja-JP" dirty="0"/>
          </a:p>
          <a:p>
            <a:endParaRPr lang="en-US" dirty="0"/>
          </a:p>
          <a:p>
            <a:r>
              <a:rPr lang="en-US" dirty="0"/>
              <a:t>Assume that a </a:t>
            </a:r>
            <a:r>
              <a:rPr lang="ja-JP" altLang="en-US" dirty="0"/>
              <a:t>“</a:t>
            </a:r>
            <a:r>
              <a:rPr lang="en-US" altLang="ja-JP" dirty="0"/>
              <a:t>good thing</a:t>
            </a:r>
            <a:r>
              <a:rPr lang="ja-JP" altLang="en-US"/>
              <a:t>”</a:t>
            </a:r>
            <a:r>
              <a:rPr lang="en-US" altLang="ja-JP" dirty="0"/>
              <a:t> GT  (for example reaching termination) is </a:t>
            </a:r>
            <a:r>
              <a:rPr lang="en-US" altLang="ja-JP" dirty="0">
                <a:sym typeface="Symbol" charset="0"/>
              </a:rPr>
              <a:t>a global-state-predicate and S</a:t>
            </a:r>
            <a:r>
              <a:rPr lang="en-US" altLang="ja-JP" baseline="-25000" dirty="0">
                <a:sym typeface="Symbol" charset="0"/>
              </a:rPr>
              <a:t>0</a:t>
            </a:r>
            <a:r>
              <a:rPr lang="en-US" altLang="ja-JP" dirty="0">
                <a:sym typeface="Symbol" charset="0"/>
              </a:rPr>
              <a:t> is the initial state of the system then </a:t>
            </a:r>
          </a:p>
          <a:p>
            <a:pPr marL="274638" lvl="1" indent="0">
              <a:buNone/>
            </a:pPr>
            <a:r>
              <a:rPr lang="en-US" sz="2900" dirty="0" err="1">
                <a:sym typeface="Symbol" charset="0"/>
              </a:rPr>
              <a:t>Liveness</a:t>
            </a:r>
            <a:r>
              <a:rPr lang="en-US" sz="2900" dirty="0">
                <a:sym typeface="Symbol" charset="0"/>
              </a:rPr>
              <a:t> with respect to GT means:</a:t>
            </a:r>
          </a:p>
          <a:p>
            <a:pPr marL="274638" lvl="1" indent="0" algn="ctr">
              <a:buNone/>
            </a:pPr>
            <a:r>
              <a:rPr lang="en-US" b="1" dirty="0">
                <a:sym typeface="Symbol" charset="0"/>
              </a:rPr>
              <a:t>For any linearization L, </a:t>
            </a:r>
          </a:p>
          <a:p>
            <a:pPr marL="274638" lvl="1" indent="0" algn="ctr">
              <a:buNone/>
            </a:pPr>
            <a:r>
              <a:rPr lang="en-US" b="1" dirty="0">
                <a:sym typeface="Symbol" charset="0"/>
              </a:rPr>
              <a:t>starting at S</a:t>
            </a:r>
            <a:r>
              <a:rPr lang="en-US" b="1" baseline="-25000" dirty="0">
                <a:sym typeface="Symbol" charset="0"/>
              </a:rPr>
              <a:t>0</a:t>
            </a:r>
            <a:r>
              <a:rPr lang="en-US" b="1" dirty="0">
                <a:sym typeface="Symbol" charset="0"/>
              </a:rPr>
              <a:t>   state, S</a:t>
            </a:r>
            <a:r>
              <a:rPr lang="en-US" b="1" baseline="-25000" dirty="0">
                <a:sym typeface="Symbol" charset="0"/>
              </a:rPr>
              <a:t>L</a:t>
            </a:r>
            <a:r>
              <a:rPr lang="en-US" b="1" dirty="0">
                <a:sym typeface="Symbol" charset="0"/>
              </a:rPr>
              <a:t> reachable from S</a:t>
            </a:r>
            <a:r>
              <a:rPr lang="en-US" b="1" baseline="-25000" dirty="0">
                <a:sym typeface="Symbol" charset="0"/>
              </a:rPr>
              <a:t>0</a:t>
            </a:r>
            <a:r>
              <a:rPr lang="en-US" b="1" dirty="0">
                <a:sym typeface="Symbol" charset="0"/>
              </a:rPr>
              <a:t> such that </a:t>
            </a:r>
          </a:p>
          <a:p>
            <a:pPr marL="274638" lvl="1" indent="0" algn="ctr">
              <a:buNone/>
            </a:pPr>
            <a:r>
              <a:rPr lang="en-US" b="1" dirty="0">
                <a:sym typeface="Symbol" charset="0"/>
              </a:rPr>
              <a:t>GT(S</a:t>
            </a:r>
            <a:r>
              <a:rPr lang="en-US" b="1" baseline="-25000" dirty="0">
                <a:sym typeface="Symbol" charset="0"/>
              </a:rPr>
              <a:t>L</a:t>
            </a:r>
            <a:r>
              <a:rPr lang="en-US" b="1" dirty="0">
                <a:sym typeface="Symbol" charset="0"/>
              </a:rPr>
              <a:t>) = TRUE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0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4: Detecting Failures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E9F43-FD70-99AB-81D2-7779F737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8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 detectors as an abstraction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detector: distributed oracle that makes guesses about process failures</a:t>
            </a:r>
          </a:p>
          <a:p>
            <a:r>
              <a:rPr lang="en-US" b="1" dirty="0"/>
              <a:t>Accuracy</a:t>
            </a:r>
            <a:r>
              <a:rPr lang="en-US" dirty="0"/>
              <a:t>: the failure detector makes no mistakes when labeling processes as faulty</a:t>
            </a:r>
          </a:p>
          <a:p>
            <a:r>
              <a:rPr lang="en-US" b="1" dirty="0"/>
              <a:t>Completeness</a:t>
            </a:r>
            <a:r>
              <a:rPr lang="en-US" dirty="0"/>
              <a:t>: the failure detector </a:t>
            </a:r>
            <a:r>
              <a:rPr lang="ja-JP" altLang="en-US" dirty="0"/>
              <a:t>“</a:t>
            </a:r>
            <a:r>
              <a:rPr lang="en-US" altLang="ja-JP" dirty="0"/>
              <a:t>eventually</a:t>
            </a:r>
            <a:r>
              <a:rPr lang="ja-JP" altLang="en-US" dirty="0"/>
              <a:t>”</a:t>
            </a:r>
            <a:r>
              <a:rPr lang="en-US" altLang="ja-JP" dirty="0"/>
              <a:t> (after some time) suspects every process that actually crashes</a:t>
            </a:r>
          </a:p>
          <a:p>
            <a:r>
              <a:rPr lang="en-US" dirty="0"/>
              <a:t>Detectors classified based on their properties</a:t>
            </a:r>
          </a:p>
          <a:p>
            <a:r>
              <a:rPr lang="en-US" dirty="0"/>
              <a:t>Used to solve different distributed systems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r="22040" b="-865"/>
          <a:stretch/>
        </p:blipFill>
        <p:spPr>
          <a:xfrm>
            <a:off x="9273756" y="4597850"/>
            <a:ext cx="942391" cy="1758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clocks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Humans used a variety of devices to measure time</a:t>
            </a:r>
          </a:p>
          <a:p>
            <a:pPr lvl="1"/>
            <a:r>
              <a:rPr lang="en-US" dirty="0"/>
              <a:t>Sundials</a:t>
            </a:r>
          </a:p>
          <a:p>
            <a:pPr lvl="1"/>
            <a:r>
              <a:rPr lang="en-US" dirty="0"/>
              <a:t>Astronomical clocks</a:t>
            </a:r>
          </a:p>
          <a:p>
            <a:pPr lvl="1"/>
            <a:r>
              <a:rPr lang="en-US" dirty="0"/>
              <a:t>Candle clocks</a:t>
            </a:r>
          </a:p>
          <a:p>
            <a:pPr lvl="1"/>
            <a:r>
              <a:rPr lang="en-US" dirty="0"/>
              <a:t>Hourglasses</a:t>
            </a:r>
          </a:p>
          <a:p>
            <a:r>
              <a:rPr lang="en-US" dirty="0"/>
              <a:t>Mechanical clocks developed in medieval ages</a:t>
            </a:r>
          </a:p>
          <a:p>
            <a:pPr lvl="1"/>
            <a:r>
              <a:rPr lang="en-US" dirty="0"/>
              <a:t>Typically maintained by monks (church bell tower)</a:t>
            </a:r>
          </a:p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6460" r="27394" b="9144"/>
          <a:stretch/>
        </p:blipFill>
        <p:spPr>
          <a:xfrm>
            <a:off x="8118852" y="4332892"/>
            <a:ext cx="1065545" cy="1960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21" y="228601"/>
            <a:ext cx="2052808" cy="1366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5591A-1C82-3C4E-BFB4-2717F355B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476" y="1987550"/>
            <a:ext cx="2323442" cy="18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1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Strong Completeness</a:t>
            </a:r>
            <a:r>
              <a:rPr lang="en-US" dirty="0"/>
              <a:t>: There is a time after which every process that crashes is suspected by EVERY correct process. </a:t>
            </a:r>
          </a:p>
          <a:p>
            <a:endParaRPr lang="en-US" b="1" dirty="0"/>
          </a:p>
          <a:p>
            <a:r>
              <a:rPr lang="en-US" b="1" dirty="0"/>
              <a:t>Weak Completeness</a:t>
            </a:r>
            <a:r>
              <a:rPr lang="en-US" dirty="0"/>
              <a:t>: There is a time after which every process that crashes is suspected by SOME correct process.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16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Strong Accuracy</a:t>
            </a:r>
            <a:r>
              <a:rPr lang="en-US" dirty="0"/>
              <a:t>: No process is suspected before it crashes.</a:t>
            </a:r>
          </a:p>
          <a:p>
            <a:r>
              <a:rPr lang="en-US" b="1" dirty="0"/>
              <a:t>Weak Accuracy</a:t>
            </a:r>
            <a:r>
              <a:rPr lang="en-US" dirty="0"/>
              <a:t>: Some correct process is never suspected. (at least one correct process is never suspected)</a:t>
            </a:r>
          </a:p>
          <a:p>
            <a:r>
              <a:rPr lang="en-US" b="1" dirty="0"/>
              <a:t>Eventual Strong Accuracy</a:t>
            </a:r>
            <a:r>
              <a:rPr lang="en-US" dirty="0"/>
              <a:t>: There is a time after which correct processes are not suspected by any correct process.</a:t>
            </a:r>
          </a:p>
          <a:p>
            <a:r>
              <a:rPr lang="en-US" b="1" dirty="0"/>
              <a:t>Eventual Weak Accuracy</a:t>
            </a:r>
            <a:r>
              <a:rPr lang="en-US" dirty="0"/>
              <a:t>: There is a time after which some correct process is never suspected by any correct process.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50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failure detector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perfect failure detector has strong accuracy and strong completeness</a:t>
            </a:r>
          </a:p>
          <a:p>
            <a:endParaRPr lang="en-US" dirty="0"/>
          </a:p>
          <a:p>
            <a:r>
              <a:rPr lang="en-US" b="1" dirty="0"/>
              <a:t>THIS IS AN ABSTRACTION</a:t>
            </a:r>
          </a:p>
          <a:p>
            <a:r>
              <a:rPr lang="en-US" b="1" dirty="0"/>
              <a:t>IT IS IMPOSSIBLE TO HAVE A PERFECT FAILURE DETECTOR</a:t>
            </a:r>
          </a:p>
          <a:p>
            <a:endParaRPr lang="en-US" b="1" dirty="0"/>
          </a:p>
          <a:p>
            <a:r>
              <a:rPr lang="en-GB" dirty="0"/>
              <a:t>We have to live with … unreliable failures detectors…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08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Unreliable failure detectors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Unreliable failure detectors can make mistakes !!!</a:t>
            </a:r>
          </a:p>
          <a:p>
            <a:r>
              <a:rPr lang="en-US" dirty="0"/>
              <a:t>A process is suspected that it was faulty, that can be true or false, if false the list of alive processes is modified.</a:t>
            </a:r>
          </a:p>
          <a:p>
            <a:r>
              <a:rPr lang="en-US" dirty="0"/>
              <a:t>Failure detectors can add/remove processes from the list of suspects; different processes have different lists.</a:t>
            </a:r>
          </a:p>
          <a:p>
            <a:r>
              <a:rPr lang="en-US" dirty="0"/>
              <a:t>The assumptions are that:</a:t>
            </a:r>
          </a:p>
          <a:p>
            <a:pPr lvl="1"/>
            <a:r>
              <a:rPr lang="en-US" dirty="0"/>
              <a:t>After awhile the network becomes stable, so the failure detector does not make mistakes anymore.</a:t>
            </a:r>
          </a:p>
          <a:p>
            <a:pPr lvl="1"/>
            <a:r>
              <a:rPr lang="en-US" dirty="0"/>
              <a:t>In the unstable period, the failure detector can make mistakes.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2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detection implementation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Push</a:t>
            </a:r>
            <a:r>
              <a:rPr lang="en-US" dirty="0"/>
              <a:t>: processes keep sending heartbeats </a:t>
            </a:r>
            <a:r>
              <a:rPr lang="ja-JP" altLang="en-US"/>
              <a:t>“</a:t>
            </a:r>
            <a:r>
              <a:rPr lang="en-US" altLang="ja-JP" dirty="0"/>
              <a:t>I am alive</a:t>
            </a:r>
            <a:r>
              <a:rPr lang="ja-JP" altLang="en-US"/>
              <a:t>”</a:t>
            </a:r>
            <a:r>
              <a:rPr lang="en-US" altLang="ja-JP" dirty="0"/>
              <a:t> to the monitor. If no message is received for awhile from some process, that process is suspected as being dead (faulty). </a:t>
            </a:r>
          </a:p>
          <a:p>
            <a:r>
              <a:rPr lang="en-US" b="1" dirty="0"/>
              <a:t>Pull</a:t>
            </a:r>
            <a:r>
              <a:rPr lang="en-US" dirty="0"/>
              <a:t>:  monitor asks the processes </a:t>
            </a:r>
            <a:r>
              <a:rPr lang="ja-JP" altLang="en-US"/>
              <a:t>“</a:t>
            </a:r>
            <a:r>
              <a:rPr lang="en-US" altLang="ja-JP" dirty="0"/>
              <a:t>Are you alive?</a:t>
            </a:r>
            <a:r>
              <a:rPr lang="ja-JP" altLang="en-US"/>
              <a:t>”</a:t>
            </a:r>
            <a:r>
              <a:rPr lang="en-US" altLang="ja-JP" dirty="0"/>
              <a:t>, and process will respond </a:t>
            </a:r>
            <a:r>
              <a:rPr lang="ja-JP" altLang="en-US"/>
              <a:t>“</a:t>
            </a:r>
            <a:r>
              <a:rPr lang="en-US" altLang="ja-JP" dirty="0"/>
              <a:t>Yes, I am alive</a:t>
            </a:r>
            <a:r>
              <a:rPr lang="ja-JP" altLang="en-US"/>
              <a:t>”</a:t>
            </a:r>
            <a:r>
              <a:rPr lang="en-US" altLang="ja-JP" dirty="0"/>
              <a:t>. If no answer is received from some process, the process is suspected as being dead (faulty).</a:t>
            </a:r>
          </a:p>
          <a:p>
            <a:r>
              <a:rPr lang="en-US" dirty="0"/>
              <a:t>What are advantages and disadvantages of these two approaches?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STOP and DISCUSS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89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detectors implementation (2)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 process must know about who failed</a:t>
            </a:r>
          </a:p>
          <a:p>
            <a:r>
              <a:rPr lang="en-US"/>
              <a:t>How to disseminate the information</a:t>
            </a:r>
          </a:p>
          <a:p>
            <a:r>
              <a:rPr lang="en-US"/>
              <a:t>How about if not every node can communicate directly with another node?</a:t>
            </a:r>
          </a:p>
          <a:p>
            <a:pPr lvl="1"/>
            <a:r>
              <a:rPr lang="en-US"/>
              <a:t>Centralized </a:t>
            </a:r>
          </a:p>
          <a:p>
            <a:pPr lvl="1"/>
            <a:r>
              <a:rPr lang="en-US"/>
              <a:t>All-to-All</a:t>
            </a:r>
          </a:p>
          <a:p>
            <a:pPr lvl="1"/>
            <a:r>
              <a:rPr lang="en-US"/>
              <a:t>Gossip based: provides probabilistic guarantees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8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for failure detectors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Detection time</a:t>
            </a:r>
          </a:p>
          <a:p>
            <a:r>
              <a:rPr lang="en-US"/>
              <a:t>Mistake recurrence time</a:t>
            </a:r>
          </a:p>
          <a:p>
            <a:r>
              <a:rPr lang="en-US"/>
              <a:t>Mistake duration</a:t>
            </a:r>
          </a:p>
          <a:p>
            <a:r>
              <a:rPr lang="en-US"/>
              <a:t>Average mistake rate</a:t>
            </a:r>
          </a:p>
          <a:p>
            <a:r>
              <a:rPr lang="en-US"/>
              <a:t>Query accuracy probability</a:t>
            </a:r>
          </a:p>
          <a:p>
            <a:r>
              <a:rPr lang="en-US"/>
              <a:t>Good period duration</a:t>
            </a:r>
          </a:p>
          <a:p>
            <a:r>
              <a:rPr lang="en-US"/>
              <a:t>Network load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676400"/>
            <a:ext cx="29448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727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Ordering events with logical clocks 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</a:pPr>
            <a:r>
              <a:rPr lang="en-US" dirty="0" err="1"/>
              <a:t>Lamport</a:t>
            </a:r>
            <a:r>
              <a:rPr lang="en-US" dirty="0"/>
              <a:t> clocks uses a single clock per process,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Vector clocks – each process maintains a clock for all the other processes</a:t>
            </a:r>
          </a:p>
          <a:p>
            <a:r>
              <a:rPr lang="en-US" dirty="0"/>
              <a:t>Determining global states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</a:pPr>
            <a:r>
              <a:rPr lang="en-US" dirty="0" err="1"/>
              <a:t>Chandi-Lampprt</a:t>
            </a:r>
            <a:r>
              <a:rPr lang="en-US" dirty="0"/>
              <a:t> algorithm for asynchronous systems, no failures and communication FIFO unidirectional.</a:t>
            </a:r>
          </a:p>
          <a:p>
            <a:r>
              <a:rPr lang="en-US" dirty="0"/>
              <a:t>Detecting failures</a:t>
            </a:r>
          </a:p>
          <a:p>
            <a:pPr lvl="2"/>
            <a:r>
              <a:rPr lang="en-US" dirty="0"/>
              <a:t>There are no perfect failure detectors, both accurate and complete; push or pull methods</a:t>
            </a:r>
          </a:p>
          <a:p>
            <a:pPr lvl="2"/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463040"/>
            <a:ext cx="7620000" cy="4937760"/>
          </a:xfrm>
        </p:spPr>
        <p:txBody>
          <a:bodyPr>
            <a:normAutofit/>
          </a:bodyPr>
          <a:lstStyle/>
          <a:p>
            <a:r>
              <a:rPr lang="en-US" dirty="0"/>
              <a:t>First developed in 1920s</a:t>
            </a:r>
          </a:p>
          <a:p>
            <a:pPr lvl="1"/>
            <a:r>
              <a:rPr lang="en-US" dirty="0"/>
              <a:t>Use carefully shaped quartz crystal</a:t>
            </a:r>
          </a:p>
          <a:p>
            <a:pPr lvl="1"/>
            <a:r>
              <a:rPr lang="en-US" dirty="0"/>
              <a:t>Pass current, counts oscillations</a:t>
            </a:r>
          </a:p>
          <a:p>
            <a:r>
              <a:rPr lang="en-US" dirty="0"/>
              <a:t>Most oscillate at 32,768/sec</a:t>
            </a:r>
          </a:p>
          <a:p>
            <a:pPr lvl="1"/>
            <a:r>
              <a:rPr lang="en-US" dirty="0"/>
              <a:t>Easy to count in hardware</a:t>
            </a:r>
          </a:p>
          <a:p>
            <a:pPr lvl="1"/>
            <a:r>
              <a:rPr lang="en-US" dirty="0"/>
              <a:t>Small enough to fit (~4mm)</a:t>
            </a:r>
          </a:p>
          <a:p>
            <a:r>
              <a:rPr lang="en-US" dirty="0"/>
              <a:t>Typical quartz clock quite accurate</a:t>
            </a:r>
          </a:p>
          <a:p>
            <a:pPr lvl="1"/>
            <a:r>
              <a:rPr lang="en-US" dirty="0"/>
              <a:t>Within 15 sec/30 days (6e-6)</a:t>
            </a:r>
          </a:p>
          <a:p>
            <a:pPr lvl="1"/>
            <a:r>
              <a:rPr lang="en-US" dirty="0"/>
              <a:t>Can achieve 1e-7 accuracy in controlled conditions</a:t>
            </a:r>
          </a:p>
          <a:p>
            <a:pPr lvl="1"/>
            <a:r>
              <a:rPr lang="en-US" dirty="0"/>
              <a:t>Not good enough for today’s applications</a:t>
            </a:r>
          </a:p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7642673" y="2187610"/>
            <a:ext cx="2683595" cy="31825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880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7033" y="1463040"/>
            <a:ext cx="6764867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atomic physics</a:t>
            </a:r>
          </a:p>
          <a:p>
            <a:pPr lvl="1"/>
            <a:r>
              <a:rPr lang="en-US" dirty="0"/>
              <a:t>Cool atoms to near absolute zero</a:t>
            </a:r>
          </a:p>
          <a:p>
            <a:pPr lvl="1"/>
            <a:r>
              <a:rPr lang="en-US" dirty="0"/>
              <a:t>Bombard them with microwaves</a:t>
            </a:r>
          </a:p>
          <a:p>
            <a:pPr lvl="1"/>
            <a:r>
              <a:rPr lang="en-US" dirty="0"/>
              <a:t>Count transitions between energy levels</a:t>
            </a:r>
          </a:p>
          <a:p>
            <a:r>
              <a:rPr lang="en-US" dirty="0"/>
              <a:t>Most accurate timekeeping devices</a:t>
            </a:r>
          </a:p>
          <a:p>
            <a:pPr lvl="1"/>
            <a:r>
              <a:rPr lang="en-US" dirty="0"/>
              <a:t>Accurate to within 10</a:t>
            </a:r>
            <a:r>
              <a:rPr lang="en-US" baseline="30000" dirty="0"/>
              <a:t>-9</a:t>
            </a:r>
            <a:r>
              <a:rPr lang="en-US" dirty="0"/>
              <a:t> seconds per day e.g., loses 1 second in 30 million years</a:t>
            </a:r>
          </a:p>
          <a:p>
            <a:r>
              <a:rPr lang="en-US" dirty="0"/>
              <a:t>Standard International second defined in terms of atomic oscillations</a:t>
            </a:r>
          </a:p>
          <a:p>
            <a:pPr lvl="1"/>
            <a:r>
              <a:rPr lang="en-US" dirty="0"/>
              <a:t>9,192,631,770 transitions of cesium-133 atom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7581900" y="2057400"/>
            <a:ext cx="2895600" cy="213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8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GMT, UT1, and UTC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GMT</a:t>
            </a:r>
            <a:r>
              <a:rPr lang="en-US" dirty="0"/>
              <a:t>: Greenwich Mean Time</a:t>
            </a:r>
          </a:p>
          <a:p>
            <a:pPr lvl="1"/>
            <a:r>
              <a:rPr lang="en-US" dirty="0"/>
              <a:t>Originally, mean solar time at 0º longitude</a:t>
            </a:r>
          </a:p>
          <a:p>
            <a:pPr lvl="1"/>
            <a:r>
              <a:rPr lang="en-US" dirty="0"/>
              <a:t>This isn’t really “noon” due to Earth’s axial tilt</a:t>
            </a:r>
          </a:p>
          <a:p>
            <a:r>
              <a:rPr lang="en-US" b="1" dirty="0"/>
              <a:t>UT1</a:t>
            </a:r>
            <a:r>
              <a:rPr lang="en-US" dirty="0"/>
              <a:t>: Universal Time</a:t>
            </a:r>
          </a:p>
          <a:p>
            <a:pPr lvl="1"/>
            <a:r>
              <a:rPr lang="en-US" dirty="0"/>
              <a:t>Modernized version of GMT</a:t>
            </a:r>
          </a:p>
          <a:p>
            <a:pPr lvl="1"/>
            <a:r>
              <a:rPr lang="en-US" dirty="0"/>
              <a:t>Based on rotation of Earth, ~86,400 seconds/day</a:t>
            </a:r>
          </a:p>
          <a:p>
            <a:r>
              <a:rPr lang="en-US" b="1" dirty="0"/>
              <a:t>UTC</a:t>
            </a:r>
            <a:r>
              <a:rPr lang="en-US" dirty="0"/>
              <a:t>: Universal Coordinated Time</a:t>
            </a:r>
          </a:p>
          <a:p>
            <a:pPr lvl="1"/>
            <a:r>
              <a:rPr lang="en-US" dirty="0"/>
              <a:t>UT1 + leap seconds</a:t>
            </a:r>
          </a:p>
          <a:p>
            <a:pPr lvl="1"/>
            <a:r>
              <a:rPr lang="en-US" dirty="0"/>
              <a:t>Minutes can have 59-61 seconds</a:t>
            </a:r>
          </a:p>
          <a:p>
            <a:pPr lvl="1"/>
            <a:r>
              <a:rPr lang="en-US" dirty="0"/>
              <a:t>Since 1972, 25 leap seconds have been introduced</a:t>
            </a:r>
          </a:p>
          <a:p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Ordering. Global states. Failures.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0" y="1800225"/>
            <a:ext cx="533400" cy="228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80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S (1)" id="{3664E4D8-122F-6C4C-8306-C89FB0303DD9}" vid="{059FFB86-FC76-3547-BD10-36828673C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3587</TotalTime>
  <Words>5205</Words>
  <Application>Microsoft Macintosh PowerPoint</Application>
  <PresentationFormat>Widescreen</PresentationFormat>
  <Paragraphs>713</Paragraphs>
  <Slides>67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ＭＳ Ｐゴシック</vt:lpstr>
      <vt:lpstr>ＭＳ Ｐゴシック</vt:lpstr>
      <vt:lpstr>Arial</vt:lpstr>
      <vt:lpstr>Bookman Old Style</vt:lpstr>
      <vt:lpstr>Calibri</vt:lpstr>
      <vt:lpstr>Helvetica</vt:lpstr>
      <vt:lpstr>Symbol</vt:lpstr>
      <vt:lpstr>Times</vt:lpstr>
      <vt:lpstr>Times New Roman</vt:lpstr>
      <vt:lpstr>Tw Cen MT</vt:lpstr>
      <vt:lpstr>Wingdings</vt:lpstr>
      <vt:lpstr>Wingdings 2</vt:lpstr>
      <vt:lpstr>Median</vt:lpstr>
      <vt:lpstr>4730: Distributed Systems  Event Ordering</vt:lpstr>
      <vt:lpstr>Plan for today</vt:lpstr>
      <vt:lpstr>Ordering events in distributed systems</vt:lpstr>
      <vt:lpstr>Reading for this lecture</vt:lpstr>
      <vt:lpstr>PowerPoint Presentation</vt:lpstr>
      <vt:lpstr>Historical clocks</vt:lpstr>
      <vt:lpstr>Electrical clocks</vt:lpstr>
      <vt:lpstr>Atomic clocks</vt:lpstr>
      <vt:lpstr>GMT, UT1, and UTC</vt:lpstr>
      <vt:lpstr>International Atomic Time</vt:lpstr>
      <vt:lpstr>Using real clocks to order events</vt:lpstr>
      <vt:lpstr>Clocks in computers</vt:lpstr>
      <vt:lpstr>What does it mean for a clock to be correct?</vt:lpstr>
      <vt:lpstr>Monotonicity</vt:lpstr>
      <vt:lpstr>Clock synchronization: Cristian’s Algorithm </vt:lpstr>
      <vt:lpstr>Cristian’s Algorithm accuracy</vt:lpstr>
      <vt:lpstr>Clock synchronization: Berkeley Algorithm</vt:lpstr>
      <vt:lpstr>The Global Positioning System (GPS)</vt:lpstr>
      <vt:lpstr>Network Time Protocol (NTP)</vt:lpstr>
      <vt:lpstr>NTP Hierarchy</vt:lpstr>
      <vt:lpstr>Reference clocks</vt:lpstr>
      <vt:lpstr>On-the-wire protocol</vt:lpstr>
      <vt:lpstr>Updating the clock</vt:lpstr>
      <vt:lpstr>NTP in practice</vt:lpstr>
      <vt:lpstr>PowerPoint Presentation</vt:lpstr>
      <vt:lpstr>From physical clocks to logical clocks</vt:lpstr>
      <vt:lpstr>``HAPPENED BEFORE’’  </vt:lpstr>
      <vt:lpstr>Logical Clocks: Lamport Clocks (1978) </vt:lpstr>
      <vt:lpstr>Lamport Clocks: Example</vt:lpstr>
      <vt:lpstr>Lamport Clocks: Total Order</vt:lpstr>
      <vt:lpstr>Reminder: Partial and Total Order </vt:lpstr>
      <vt:lpstr>Concurrent events</vt:lpstr>
      <vt:lpstr>Vector Clocks</vt:lpstr>
      <vt:lpstr>Vector Clocks: Example</vt:lpstr>
      <vt:lpstr>How to Order with Vector Clocks</vt:lpstr>
      <vt:lpstr>What Events Are Independent?</vt:lpstr>
      <vt:lpstr>In class exercise </vt:lpstr>
      <vt:lpstr>PowerPoint Presentation</vt:lpstr>
      <vt:lpstr>Why do we need global snapshots?</vt:lpstr>
      <vt:lpstr>Recording global snapshots</vt:lpstr>
      <vt:lpstr>Chandy-Lamport Algorithm: Model</vt:lpstr>
      <vt:lpstr>Chandy-Lamport Algorithm</vt:lpstr>
      <vt:lpstr>Chandy-Lamport Algorithm</vt:lpstr>
      <vt:lpstr>Chandy/Lamport Snapshot Algorithm</vt:lpstr>
      <vt:lpstr>Example of Chandy-Lamport Algorithm</vt:lpstr>
      <vt:lpstr>PowerPoint Presentation</vt:lpstr>
      <vt:lpstr>PowerPoint Presentation</vt:lpstr>
      <vt:lpstr>PowerPoint Presentation</vt:lpstr>
      <vt:lpstr>Correctness for Chandi-Lamport</vt:lpstr>
      <vt:lpstr>History of events</vt:lpstr>
      <vt:lpstr>History of events: More definitions</vt:lpstr>
      <vt:lpstr>Consistent Cuts</vt:lpstr>
      <vt:lpstr>How do we use global states? (more definitions…)</vt:lpstr>
      <vt:lpstr>Global state predicates</vt:lpstr>
      <vt:lpstr>Safety and Liveness</vt:lpstr>
      <vt:lpstr>Stable Global States and Safety</vt:lpstr>
      <vt:lpstr>Stable Global States and Liveness </vt:lpstr>
      <vt:lpstr>PowerPoint Presentation</vt:lpstr>
      <vt:lpstr>Failure detectors as an abstraction </vt:lpstr>
      <vt:lpstr>Completeness</vt:lpstr>
      <vt:lpstr>Accuracy</vt:lpstr>
      <vt:lpstr>Perfect failure detector</vt:lpstr>
      <vt:lpstr>Unreliable failure detectors</vt:lpstr>
      <vt:lpstr>Failure detection implementation</vt:lpstr>
      <vt:lpstr>Failure detectors implementation (2)</vt:lpstr>
      <vt:lpstr>Metrics for failure detectors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Jackson, Alden</dc:creator>
  <cp:lastModifiedBy>Jackson, Alden</cp:lastModifiedBy>
  <cp:revision>21</cp:revision>
  <cp:lastPrinted>2012-08-22T04:00:45Z</cp:lastPrinted>
  <dcterms:created xsi:type="dcterms:W3CDTF">2024-09-13T16:24:39Z</dcterms:created>
  <dcterms:modified xsi:type="dcterms:W3CDTF">2024-09-17T17:25:01Z</dcterms:modified>
</cp:coreProperties>
</file>