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5"/>
  </p:notesMasterIdLst>
  <p:handoutMasterIdLst>
    <p:handoutMasterId r:id="rId56"/>
  </p:handoutMasterIdLst>
  <p:sldIdLst>
    <p:sldId id="1132" r:id="rId2"/>
    <p:sldId id="1353" r:id="rId3"/>
    <p:sldId id="1193" r:id="rId4"/>
    <p:sldId id="1194" r:id="rId5"/>
    <p:sldId id="276" r:id="rId6"/>
    <p:sldId id="258" r:id="rId7"/>
    <p:sldId id="257" r:id="rId8"/>
    <p:sldId id="259" r:id="rId9"/>
    <p:sldId id="260" r:id="rId10"/>
    <p:sldId id="286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311" r:id="rId19"/>
    <p:sldId id="270" r:id="rId20"/>
    <p:sldId id="271" r:id="rId21"/>
    <p:sldId id="272" r:id="rId22"/>
    <p:sldId id="273" r:id="rId23"/>
    <p:sldId id="1365" r:id="rId24"/>
    <p:sldId id="299" r:id="rId25"/>
    <p:sldId id="321" r:id="rId26"/>
    <p:sldId id="308" r:id="rId27"/>
    <p:sldId id="1366" r:id="rId28"/>
    <p:sldId id="1367" r:id="rId29"/>
    <p:sldId id="1368" r:id="rId30"/>
    <p:sldId id="1369" r:id="rId31"/>
    <p:sldId id="1370" r:id="rId32"/>
    <p:sldId id="1371" r:id="rId33"/>
    <p:sldId id="1372" r:id="rId34"/>
    <p:sldId id="1373" r:id="rId35"/>
    <p:sldId id="1374" r:id="rId36"/>
    <p:sldId id="1375" r:id="rId37"/>
    <p:sldId id="1376" r:id="rId38"/>
    <p:sldId id="1377" r:id="rId39"/>
    <p:sldId id="1354" r:id="rId40"/>
    <p:sldId id="421" r:id="rId41"/>
    <p:sldId id="414" r:id="rId42"/>
    <p:sldId id="415" r:id="rId43"/>
    <p:sldId id="418" r:id="rId44"/>
    <p:sldId id="416" r:id="rId45"/>
    <p:sldId id="430" r:id="rId46"/>
    <p:sldId id="432" r:id="rId47"/>
    <p:sldId id="417" r:id="rId48"/>
    <p:sldId id="431" r:id="rId49"/>
    <p:sldId id="429" r:id="rId50"/>
    <p:sldId id="420" r:id="rId51"/>
    <p:sldId id="422" r:id="rId52"/>
    <p:sldId id="423" r:id="rId53"/>
    <p:sldId id="425" r:id="rId5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1132"/>
            <p14:sldId id="1353"/>
            <p14:sldId id="1193"/>
            <p14:sldId id="1194"/>
            <p14:sldId id="276"/>
            <p14:sldId id="258"/>
            <p14:sldId id="257"/>
            <p14:sldId id="259"/>
            <p14:sldId id="260"/>
            <p14:sldId id="286"/>
            <p14:sldId id="261"/>
            <p14:sldId id="262"/>
            <p14:sldId id="263"/>
            <p14:sldId id="264"/>
            <p14:sldId id="265"/>
            <p14:sldId id="266"/>
            <p14:sldId id="269"/>
            <p14:sldId id="311"/>
            <p14:sldId id="270"/>
            <p14:sldId id="271"/>
            <p14:sldId id="272"/>
            <p14:sldId id="273"/>
            <p14:sldId id="1365"/>
            <p14:sldId id="299"/>
            <p14:sldId id="321"/>
            <p14:sldId id="308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377"/>
            <p14:sldId id="1354"/>
            <p14:sldId id="421"/>
            <p14:sldId id="414"/>
            <p14:sldId id="415"/>
            <p14:sldId id="418"/>
            <p14:sldId id="416"/>
            <p14:sldId id="430"/>
            <p14:sldId id="432"/>
            <p14:sldId id="417"/>
            <p14:sldId id="431"/>
            <p14:sldId id="429"/>
            <p14:sldId id="420"/>
            <p14:sldId id="422"/>
            <p14:sldId id="42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0204" autoAdjust="0"/>
  </p:normalViewPr>
  <p:slideViewPr>
    <p:cSldViewPr snapToGrid="0">
      <p:cViewPr varScale="1">
        <p:scale>
          <a:sx n="115" d="100"/>
          <a:sy n="115" d="100"/>
        </p:scale>
        <p:origin x="9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C4F5CD-D0E5-DF41-B525-E9817144DF9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70AF7C-52F2-D444-8155-BD7565D47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35E35-1456-ED48-8A31-57DF6F44356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205EBD3A-39E1-1440-B097-EEB799C24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7131EFAD-A5AC-1340-8D7C-86B9F7FA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C575AA-F873-5547-BF54-EC7758C96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9D839-FC10-5840-88EB-C7EE9EC1241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D1D100AA-475D-8A44-958C-8885C1024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A2ABBF96-CD38-5440-9B8C-0FFEAAF91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4780D8-F652-6548-897D-E270D9C7E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89061-E3D8-3648-8F07-D3AF2F46664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0C5781FE-9DF1-DE47-8129-1EBA113BA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059758C8-85F6-BE47-9655-D2435292D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73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DF42F7-2C20-BB40-91B6-DACA817C8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08712-DE0A-0F4F-A8D5-A736E5E67D2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96137676-024D-8245-BA48-0723C9B7AB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9BBDE745-121D-8543-B67E-54A627C4F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97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C45F9-B558-5E45-8964-854EAA826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55ECF-4DA7-7A4A-A7E8-4486EA536A8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77F47B13-94D3-9148-B663-0E26EE201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C9516748-1852-5848-90CA-A78E0DAAD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79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ED850B-6213-A44F-8CF8-D5468D52B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D9FD8-48C0-8B43-8E05-B20A5B5FAB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07BC575B-C150-EA48-A509-DAC11A166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5EA82AA2-7F25-A443-8BAA-5A8CAF254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837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A89376-8B64-0F40-86B2-2B884FCBF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39658-DB44-1D4D-9FD2-3D6D926EB24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20932CC1-6594-7B4B-AF25-5A8915218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9A28A472-3B04-004A-A953-991A9E071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19B5C3-F982-974C-BBF8-EEAA49D48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BEC86-D2CF-9C45-A014-3BE2317DECE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4CBB3F62-3911-6E43-A823-3DA029D71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60D6DACB-1DC8-D847-9D8A-7F1D1F515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72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C1F50A-3188-F34B-99BE-16D9213EF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81727-75BF-A648-B088-90C17E9EFA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50914" name="Rectangle 2">
            <a:extLst>
              <a:ext uri="{FF2B5EF4-FFF2-40B4-BE49-F238E27FC236}">
                <a16:creationId xmlns:a16="http://schemas.microsoft.com/office/drawing/2014/main" id="{5C30EA91-0808-8044-9977-34E93FD32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8EE23DEB-6F74-584F-836D-B2FF7F52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2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B17FE6E-4C5A-8E41-93DE-BD85A3E07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153EB-1366-5D43-9BD3-3275FD725CAC}" type="slidenum">
              <a:rPr lang="zh-CN" altLang="en-US"/>
              <a:pPr eaLnBrk="1" hangingPunct="1"/>
              <a:t>23</a:t>
            </a:fld>
            <a:endParaRPr lang="en-US" altLang="zh-CN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18B4C14-1E2F-1244-AF8E-993EF220A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B4D24B0-C2FB-FD47-A338-3A8890809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4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63518-AFA4-9048-8417-FF9C5B483665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4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8360EDF-2237-3745-A408-A9116E71C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6AFFE06-B80B-2E4C-B94A-93AC8C2793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9962A16-CE52-D046-959E-8C05E3FCC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73EC9B7-E80E-DD43-90A3-43954B5E1204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0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7C7F899-5608-4847-91A3-3EBEE7CB4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29FD7F4-3E09-1D40-9ECE-554A83156F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B990F65-2924-7A42-A168-2B857AA38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2531E09-614E-6C4A-B715-2E798DCED2E7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49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2408037B-072F-474A-9E30-C07E76847D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FEEF8E-99F6-D649-AE92-E1370CE9F6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9C4B1DE-92F3-AC4A-827C-D037CB62F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9DA28E15-D9C0-5C4F-B8DF-54ACEB43455C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14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C19DB2F-2510-9447-A852-8A42B7D2C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F0C1F3-EB1B-184D-ACA0-116E3F1BF649}" type="slidenum">
              <a:rPr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934E32D-A051-AB4E-800F-2A8CF4F38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D564B36-AFD1-2D4B-B4AC-2E76ADC84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1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209FC13-1BA6-B141-8DBA-070A991130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1B40458-8C50-2542-8996-0C21A0318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DD64E81-8B19-A245-A4EB-49074FAE1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6AF75765-FF12-BC45-86DE-A3A3F8446310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3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E35542A-4A72-8B4E-9E01-30FA099D79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EAB2209-B89E-D84C-9F47-6302FA283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A555753-8D7A-5A4F-8E7E-F9B316AB9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73546D4-19AC-9A43-BA36-5D040B98494A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9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8464F86-478C-7744-9993-4FC8ABB3E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E8790F0-0343-E34A-A92E-40EA46CC06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CE19C09-F25C-4E4A-A3F4-36C1FE445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9962F0F-087D-F748-8CC8-B7049735BB42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A4A6333-CCFD-2F43-B85C-C65D64897E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93CFF93-EAFC-BD49-9731-239D5F8813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B9CCD05-E30D-E546-9038-23138D748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2EF36A8B-CABC-2F48-BD3C-0240205442F6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13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351B984-DF72-0141-B424-166DCCF076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4044B125-2988-0C4A-8F42-4ED5330E8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345A5B5-0FAE-5846-A815-A591CA54F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B5B84C9-EFCD-5346-858F-9CDE7759FC91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40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4CEB257-8DA5-7046-8A8A-A4CC1DC863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81B14FB-8AD6-D543-A184-3AAB7FC4D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5E9A947-8F61-794B-AA3E-B917EAA0E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32B926F-5099-CE4E-8ED2-C1060C2DC8F6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9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63518-AFA4-9048-8417-FF9C5B48366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9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A162164-E69B-E44A-A33A-EF340AB63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086AC24-D5D5-F04E-A2EB-4FF1801BF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120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73758E8-867C-F54E-8A91-A36E25B16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E3FA0D4-3C23-2748-A7FF-46800A1F9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FD =</a:t>
            </a:r>
            <a:r>
              <a:rPr lang="en-US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Failure Detector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502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4327E60-1C01-8947-9ED2-65DE881E1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00008A3-BE23-274A-BA26-7AD11F60A9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68F9941-E8A3-A64D-A1BA-B692C08CA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2460E9E-C517-F540-8CF1-D740E247E3D7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87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3E7C8947-7CDA-2948-8DA0-FA1FCD8D9E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944BEF4E-43AE-F346-A551-8ACB18B2F2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C5A207E-B5C1-014A-B8DD-9407171AF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79488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9794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E287B66-5AB5-0C4C-8E65-951F44E22992}" type="slidenum">
              <a:rPr lang="en-US" altLang="en-US" sz="10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5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EB75B5-4281-B546-8655-D8A3F9CC9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6A5AB-6195-294D-905B-961B4C5D188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id="{CB68256E-549C-B94C-AF8C-607C5E931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9C1DFF85-BADF-B446-B154-9FC2E4B3A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05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1DAB2F-1F97-ED4A-80DE-52CB87EC0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C6D-81E7-BE49-864B-2CC7176BBA1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13F0ABCD-6BDE-CF4E-87DC-45C49D2B0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DD50F5BB-B843-424F-9D66-F4C24795D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86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C64B61-BA3B-A440-91E7-CBC67AAB1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5390F-13CC-7E4E-B857-36CDBA65997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D944415C-BEB7-FD43-BA43-E91D84E522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4E46FF3E-2BDC-8844-94D5-48EA74003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5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D1E5BA-EF2C-9946-931C-AB9E6C3C4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A938C-8B13-6943-8B4B-CFBC2E9EF95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4050" name="Rectangle 2">
            <a:extLst>
              <a:ext uri="{FF2B5EF4-FFF2-40B4-BE49-F238E27FC236}">
                <a16:creationId xmlns:a16="http://schemas.microsoft.com/office/drawing/2014/main" id="{009BB66C-3530-D44E-A902-7FE0E637F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5A6AF590-5D36-5C4B-80C6-2C8C39166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87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0A3833-57C0-EA44-98C0-33982BAE5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3CEBE-064D-B54C-8F9C-599D0A11492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66E3DC3A-BB32-2D4C-978C-A1506A3B9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A4DFC111-1D71-684A-BF0C-D77307D44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53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0DF548-81A4-7749-82CD-9B32A4F2B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B9F05-537C-6C43-9869-599C2A1368F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8BEC40A5-EDF7-AC43-A5D9-A2DF1D0BF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A304DFF1-D6AB-2F46-8A14-C6C4C9CBD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86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438400"/>
            <a:ext cx="9753600" cy="1295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219200" y="2438400"/>
            <a:ext cx="3048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rnd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2659593"/>
            <a:ext cx="9144000" cy="1007533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world.com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stax.com/docs/1.0/index" TargetMode="External"/><Relationship Id="rId2" Type="http://schemas.openxmlformats.org/officeDocument/2006/relationships/hyperlink" Target="http://www.slideshare.net/Eweaver/cassandra-presentation-at-nosql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hbase.apache.org/book/" TargetMode="External"/><Relationship Id="rId4" Type="http://schemas.openxmlformats.org/officeDocument/2006/relationships/hyperlink" Target="http://wiki.apache.org/cassandra/ArchitectureOver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0" y="3017838"/>
            <a:ext cx="5562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is-IS" dirty="0">
                <a:latin typeface="Bookman Old Style" charset="0"/>
              </a:rPr>
              <a:t>4730</a:t>
            </a:r>
            <a:r>
              <a:rPr lang="en-US" dirty="0">
                <a:latin typeface="Bookman Old Style" charset="0"/>
              </a:rPr>
              <a:t>: Distributed Systems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Dynamo. Casandra</a:t>
            </a:r>
          </a:p>
        </p:txBody>
      </p:sp>
      <p:sp>
        <p:nvSpPr>
          <p:cNvPr id="11267" name="TextBox 7"/>
          <p:cNvSpPr txBox="1">
            <a:spLocks noChangeArrowheads="1"/>
          </p:cNvSpPr>
          <p:nvPr/>
        </p:nvSpPr>
        <p:spPr bwMode="auto">
          <a:xfrm>
            <a:off x="7213600" y="5041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2484100" y="25273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2A4ED-EA31-3ED8-2D74-816857B72CC7}"/>
              </a:ext>
            </a:extLst>
          </p:cNvPr>
          <p:cNvSpPr txBox="1"/>
          <p:nvPr/>
        </p:nvSpPr>
        <p:spPr>
          <a:xfrm>
            <a:off x="1905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Alden Jackson &amp; Cristina Nita-</a:t>
            </a:r>
            <a:r>
              <a:rPr lang="en-US" sz="1800" dirty="0" err="1"/>
              <a:t>Rotaru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5966856"/>
      </p:ext>
    </p:extLst>
  </p:cSld>
  <p:clrMapOvr>
    <a:masterClrMapping/>
  </p:clrMapOvr>
  <p:transition advTm="1451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85E0AFA-CEE5-5B4C-B9BC-5C914D674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Design Consideration  (Cont’d)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11569A1-35CC-A442-A10D-CEFF5D904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“always writeable”</a:t>
            </a:r>
            <a:r>
              <a:rPr lang="en-US" altLang="zh-CN" dirty="0">
                <a:ea typeface="宋体" panose="02010600030101010101" pitchFamily="2" charset="-122"/>
              </a:rPr>
              <a:t> data store where no updates are rejected due to failures or concurrent writes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an infrastructure within a single administrative domain where all nodes are assumed to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be trusted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C881FB-4E92-07FB-7802-9BECD9C33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92ED7-36A3-EB1B-3464-0B6BC34B9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168" name="Group 96">
            <a:extLst>
              <a:ext uri="{FF2B5EF4-FFF2-40B4-BE49-F238E27FC236}">
                <a16:creationId xmlns:a16="http://schemas.microsoft.com/office/drawing/2014/main" id="{A94E6074-A628-6743-A0A6-7DCEB5BA1F5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7489335"/>
              </p:ext>
            </p:extLst>
          </p:nvPr>
        </p:nvGraphicFramePr>
        <p:xfrm>
          <a:off x="1981200" y="1809362"/>
          <a:ext cx="8229600" cy="426720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6017023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211176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0938371"/>
                    </a:ext>
                  </a:extLst>
                </a:gridCol>
              </a:tblGrid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Problem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19" marR="96819"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Technique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Advantage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196279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Partitioning</a:t>
                      </a:r>
                    </a:p>
                  </a:txBody>
                  <a:tcPr marL="96819" marR="96819"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Consistent Hashing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Incremental Scalability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138341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High Availability for writes</a:t>
                      </a:r>
                    </a:p>
                  </a:txBody>
                  <a:tcPr marL="96819" marR="96819"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Vector clocks with reconciliation during reads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Version size is decoupled from update rates.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904982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Handling temporary failures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19" marR="96819"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Sloppy Quorum and hinted handoff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Provides high availability and durability guarantee when some of the replicas are not available.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80431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Recovering from permanent failures</a:t>
                      </a:r>
                    </a:p>
                  </a:txBody>
                  <a:tcPr marL="96819" marR="96819"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Anti-entropy using Merkle trees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Synchronizes divergent replicas in the background.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910773"/>
                  </a:ext>
                </a:extLst>
              </a:tr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Membership and failure detection</a:t>
                      </a:r>
                    </a:p>
                  </a:txBody>
                  <a:tcPr marL="96819" marR="96819"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Gossip-based membership protocol and failure detection.</a:t>
                      </a: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Preserves symmetry and avoids having a centralized registry for storing membership and node liveness information.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19" marR="96819"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87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7D06DB-53AA-B049-B5BF-82DC94D63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A6C16-3B83-7148-A503-6A08B3F6B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11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58349A-EC9A-5E47-AC29-CB740DCE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Summary of techniques used in </a:t>
            </a:r>
            <a:r>
              <a:rPr lang="en-US" altLang="en-US" i="1" dirty="0"/>
              <a:t>Dynamo </a:t>
            </a:r>
            <a:r>
              <a:rPr lang="en-US" altLang="en-US" dirty="0"/>
              <a:t>and their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3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A4F5C1-B50D-424F-AD81-0BD194C24F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8ACC3-E6AB-EC4F-8061-802E55DE34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12</a:t>
            </a:fld>
            <a:endParaRPr lang="en-US" altLang="en-US"/>
          </a:p>
        </p:txBody>
      </p:sp>
      <p:sp>
        <p:nvSpPr>
          <p:cNvPr id="518147" name="Rectangle 3">
            <a:extLst>
              <a:ext uri="{FF2B5EF4-FFF2-40B4-BE49-F238E27FC236}">
                <a16:creationId xmlns:a16="http://schemas.microsoft.com/office/drawing/2014/main" id="{BC40D72A-7BB3-8E4A-9482-C819AC31843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1498" y="1554606"/>
            <a:ext cx="5123682" cy="4048125"/>
          </a:xfrm>
        </p:spPr>
        <p:txBody>
          <a:bodyPr/>
          <a:lstStyle/>
          <a:p>
            <a:r>
              <a:rPr lang="en-US" altLang="en-US" sz="2400" dirty="0"/>
              <a:t>Consistent hashing: </a:t>
            </a:r>
            <a:r>
              <a:rPr lang="en-US" altLang="en-US" sz="2000" dirty="0">
                <a:latin typeface="Times New Roman" panose="02020603050405020304" pitchFamily="18" charset="0"/>
              </a:rPr>
              <a:t>the output range of a hash function is treated as a fixed circular space or “ring”.</a:t>
            </a:r>
          </a:p>
          <a:p>
            <a:endParaRPr lang="en-US" altLang="en-US" sz="2000" dirty="0">
              <a:latin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</a:rPr>
              <a:t>”</a:t>
            </a:r>
            <a:r>
              <a:rPr lang="en-US" altLang="en-US" sz="2400" dirty="0"/>
              <a:t>Virtual Nodes”:</a:t>
            </a:r>
            <a:r>
              <a:rPr lang="en-US" altLang="en-US" sz="2000" dirty="0">
                <a:latin typeface="Times New Roman" panose="02020603050405020304" pitchFamily="18" charset="0"/>
              </a:rPr>
              <a:t> Each node can be responsible for more than one virtual node.</a:t>
            </a:r>
          </a:p>
          <a:p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C80FB1-6CA3-904B-8665-6BF965E0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Partition Algorithm</a:t>
            </a:r>
            <a:endParaRPr lang="en-US" dirty="0"/>
          </a:p>
        </p:txBody>
      </p:sp>
      <p:pic>
        <p:nvPicPr>
          <p:cNvPr id="518148" name="Picture 4">
            <a:extLst>
              <a:ext uri="{FF2B5EF4-FFF2-40B4-BE49-F238E27FC236}">
                <a16:creationId xmlns:a16="http://schemas.microsoft.com/office/drawing/2014/main" id="{A248C873-815C-C141-82C3-F289CA448D5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2" y="2098286"/>
            <a:ext cx="4749800" cy="3594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4892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>
            <a:extLst>
              <a:ext uri="{FF2B5EF4-FFF2-40B4-BE49-F238E27FC236}">
                <a16:creationId xmlns:a16="http://schemas.microsoft.com/office/drawing/2014/main" id="{34FDA2FD-69BC-9C4C-90FC-8CD96941F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using virtual nodes</a:t>
            </a:r>
          </a:p>
        </p:txBody>
      </p:sp>
      <p:pic>
        <p:nvPicPr>
          <p:cNvPr id="521220" name="Picture 4">
            <a:extLst>
              <a:ext uri="{FF2B5EF4-FFF2-40B4-BE49-F238E27FC236}">
                <a16:creationId xmlns:a16="http://schemas.microsoft.com/office/drawing/2014/main" id="{EF0C2B5E-0C7F-5E4B-A1B1-E8C4BFE171D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2068512"/>
            <a:ext cx="4749800" cy="3594100"/>
          </a:xfrm>
          <a:noFill/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D9AD2-12D4-224E-BAA6-5C77A976EA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98DC2-39E0-564A-B991-708383976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13</a:t>
            </a:fld>
            <a:endParaRPr lang="en-US" altLang="en-US"/>
          </a:p>
        </p:txBody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6DA40F2B-1074-9146-BF06-FCE9913C094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1"/>
            <a:ext cx="5486400" cy="4530725"/>
          </a:xfrm>
        </p:spPr>
        <p:txBody>
          <a:bodyPr/>
          <a:lstStyle/>
          <a:p>
            <a:r>
              <a:rPr lang="en-US" altLang="en-US" sz="2000" dirty="0"/>
              <a:t>If a node becomes unavailable the load handled by this node is evenly dispersed across the remaining available nodes.</a:t>
            </a:r>
          </a:p>
          <a:p>
            <a:r>
              <a:rPr lang="en-US" altLang="en-US" sz="2000" dirty="0"/>
              <a:t>When a node becomes available again, the newly available node accepts a roughly equivalent amount of load from each of the other available nodes.</a:t>
            </a:r>
          </a:p>
          <a:p>
            <a:r>
              <a:rPr lang="en-US" altLang="en-US" sz="2000" dirty="0"/>
              <a:t>The number of virtual nodes that a node is responsible can decided based on its capacity, accounting for heterogeneity in the physical infrastructure.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610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2254FDD6-BC67-C245-B241-78299298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Replication</a:t>
            </a:r>
          </a:p>
        </p:txBody>
      </p:sp>
      <p:pic>
        <p:nvPicPr>
          <p:cNvPr id="524296" name="Picture 8">
            <a:extLst>
              <a:ext uri="{FF2B5EF4-FFF2-40B4-BE49-F238E27FC236}">
                <a16:creationId xmlns:a16="http://schemas.microsoft.com/office/drawing/2014/main" id="{B52C21FF-960C-094D-9938-C9C541A322B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600200"/>
            <a:ext cx="4749800" cy="3594100"/>
          </a:xfrm>
          <a:noFill/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E8D1AD-86E6-C049-9027-762E5C82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54734-A247-834B-9B20-42D6066A3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14</a:t>
            </a:fld>
            <a:endParaRPr lang="en-US" altLang="en-US"/>
          </a:p>
        </p:txBody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008B8617-0EC1-9B46-B713-36F18725F38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3810000" cy="4530725"/>
          </a:xfrm>
        </p:spPr>
        <p:txBody>
          <a:bodyPr/>
          <a:lstStyle/>
          <a:p>
            <a:r>
              <a:rPr lang="en-US" altLang="en-US" sz="2400" dirty="0"/>
              <a:t>Each data item is replicated at N hosts.</a:t>
            </a:r>
          </a:p>
          <a:p>
            <a:r>
              <a:rPr lang="en-US" altLang="en-US" sz="2400" dirty="0"/>
              <a:t>“</a:t>
            </a:r>
            <a:r>
              <a:rPr lang="en-US" altLang="en-US" sz="2400" i="1" dirty="0"/>
              <a:t>preference list</a:t>
            </a:r>
            <a:r>
              <a:rPr lang="en-US" altLang="en-US" sz="2400" dirty="0"/>
              <a:t>”: The list of nodes that is responsible for storing a particular key.</a:t>
            </a:r>
          </a:p>
          <a:p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8357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>
            <a:extLst>
              <a:ext uri="{FF2B5EF4-FFF2-40B4-BE49-F238E27FC236}">
                <a16:creationId xmlns:a16="http://schemas.microsoft.com/office/drawing/2014/main" id="{71B95A8A-18A7-B049-89E4-AE23FC608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Versioning</a:t>
            </a:r>
          </a:p>
        </p:txBody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1AFFFF38-9719-374B-9FE2-D3D5D6ADC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63040"/>
            <a:ext cx="10287000" cy="4937760"/>
          </a:xfrm>
        </p:spPr>
        <p:txBody>
          <a:bodyPr/>
          <a:lstStyle/>
          <a:p>
            <a:r>
              <a:rPr lang="en-US" altLang="en-US" sz="2800" dirty="0"/>
              <a:t>A put() call may return to its caller before the update has been applied at all the replicas</a:t>
            </a:r>
          </a:p>
          <a:p>
            <a:r>
              <a:rPr lang="en-US" altLang="en-US" sz="2800" dirty="0"/>
              <a:t>A get() call may return many versions of the same object</a:t>
            </a:r>
          </a:p>
          <a:p>
            <a:r>
              <a:rPr lang="en-US" altLang="en-US" sz="2800" dirty="0"/>
              <a:t>Challenge: an object having distinct version sub-histories, which the system will need to reconcile in the future</a:t>
            </a:r>
          </a:p>
          <a:p>
            <a:r>
              <a:rPr lang="en-US" altLang="en-US" sz="2800" dirty="0"/>
              <a:t>Solution: uses vector clocks in order to capture causality between different versions of the same object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FBFBC3-11D1-D147-A3AD-741EAE727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8E77E-2D82-F543-866C-75CEF1534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0DEFB844-0609-8046-8A8C-C68FC281E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Clock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67D16A38-04B3-5549-AAF9-3A38E00EE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vector clock is a list of (node, counter) pairs</a:t>
            </a:r>
          </a:p>
          <a:p>
            <a:r>
              <a:rPr lang="en-US" altLang="en-US" dirty="0"/>
              <a:t>Every version of every object is associated with one vector clock</a:t>
            </a:r>
          </a:p>
          <a:p>
            <a:r>
              <a:rPr lang="en-US" altLang="en-US" i="1" dirty="0"/>
              <a:t>If the counters on the first object’s clock are less-than-or-equal to all of the nodes in the second clock, then the first is an ancestor of the second and can be forgotten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66E3C-9FE8-E04B-9996-2523E4181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49A54-AF09-8341-A981-FC1DA448A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4C1125CD-7409-F747-92AB-D24A043A7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clock example</a:t>
            </a:r>
          </a:p>
        </p:txBody>
      </p:sp>
      <p:pic>
        <p:nvPicPr>
          <p:cNvPr id="538630" name="Picture 6">
            <a:extLst>
              <a:ext uri="{FF2B5EF4-FFF2-40B4-BE49-F238E27FC236}">
                <a16:creationId xmlns:a16="http://schemas.microsoft.com/office/drawing/2014/main" id="{17ABABBB-CEF6-CB47-8760-14F7AD2CB49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08" y="1575186"/>
            <a:ext cx="3708984" cy="4937125"/>
          </a:xfrm>
          <a:noFill/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32282-1C17-0642-9EE2-117DED2D0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77D74-509E-6C4C-B8A7-AA2C63BFD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5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E24E8B-DF05-DB4B-A769-BD76118E5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Vector clock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C948591-6F09-834D-ABED-DE000E421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In case of network partitions or multiple server failures, write requests may be handled by nodes that are not in the top N nodes in the preference list </a:t>
            </a:r>
            <a:r>
              <a:rPr lang="en-US" altLang="zh-CN" sz="2400" dirty="0">
                <a:solidFill>
                  <a:srgbClr val="0066FF"/>
                </a:solidFill>
                <a:ea typeface="宋体" panose="02010600030101010101" pitchFamily="2" charset="-122"/>
              </a:rPr>
              <a:t>causing the size of vector clock to grow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Dynamo stores </a:t>
            </a:r>
            <a:r>
              <a:rPr lang="en-US" altLang="zh-CN" sz="2400" dirty="0">
                <a:solidFill>
                  <a:srgbClr val="0066FF"/>
                </a:solidFill>
                <a:ea typeface="宋体" panose="02010600030101010101" pitchFamily="2" charset="-122"/>
              </a:rPr>
              <a:t>a timestamp</a:t>
            </a:r>
            <a:r>
              <a:rPr lang="en-US" altLang="zh-CN" sz="2400" dirty="0">
                <a:ea typeface="宋体" panose="02010600030101010101" pitchFamily="2" charset="-122"/>
              </a:rPr>
              <a:t> that indicates the last time the node updated the data item</a:t>
            </a:r>
          </a:p>
          <a:p>
            <a:pPr eaLnBrk="1" hangingPunct="1"/>
            <a:r>
              <a:rPr lang="en-US" altLang="zh-CN" sz="2400" dirty="0">
                <a:ea typeface="宋体" panose="02010600030101010101" pitchFamily="2" charset="-122"/>
              </a:rPr>
              <a:t>When the number of (node, counter) pairs in the vector clock </a:t>
            </a:r>
            <a:r>
              <a:rPr lang="en-US" altLang="zh-CN" sz="2400" dirty="0">
                <a:solidFill>
                  <a:srgbClr val="0066FF"/>
                </a:solidFill>
                <a:ea typeface="宋体" panose="02010600030101010101" pitchFamily="2" charset="-122"/>
              </a:rPr>
              <a:t>reaches a threshold</a:t>
            </a:r>
            <a:r>
              <a:rPr lang="en-US" altLang="zh-CN" sz="2400" dirty="0">
                <a:ea typeface="宋体" panose="02010600030101010101" pitchFamily="2" charset="-122"/>
              </a:rPr>
              <a:t> (say 10), the oldest pair is removed from the clock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7918C-6B16-BEE5-B9B0-C81868106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52C56-A671-A3E9-1E5B-A099B80C4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C750F-40AB-B141-A0A8-B5653705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Execution of get () and put () operations</a:t>
            </a:r>
            <a:endParaRPr lang="en-US" dirty="0"/>
          </a:p>
        </p:txBody>
      </p:sp>
      <p:sp>
        <p:nvSpPr>
          <p:cNvPr id="542723" name="Rectangle 3">
            <a:extLst>
              <a:ext uri="{FF2B5EF4-FFF2-40B4-BE49-F238E27FC236}">
                <a16:creationId xmlns:a16="http://schemas.microsoft.com/office/drawing/2014/main" id="{4400E224-023C-B049-8DA9-8FC1D15317C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Route its request through a generic load balancer that will select a node based on load information.</a:t>
            </a:r>
          </a:p>
          <a:p>
            <a:pPr marL="808038" lvl="1" indent="-533400">
              <a:buFont typeface="Wingdings" pitchFamily="2" charset="2"/>
              <a:buAutoNum type="arabicPeriod"/>
            </a:pPr>
            <a:r>
              <a:rPr lang="en-US" altLang="en-US" dirty="0"/>
              <a:t>Advantage: client does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en-US" dirty="0"/>
              <a:t>not </a:t>
            </a:r>
            <a:r>
              <a:rPr lang="en-US" altLang="en-US" dirty="0">
                <a:solidFill>
                  <a:srgbClr val="0066FF"/>
                </a:solidFill>
              </a:rPr>
              <a:t>have to link any code specific</a:t>
            </a:r>
            <a:r>
              <a:rPr lang="en-US" altLang="en-US" dirty="0"/>
              <a:t> to Dynamo in its application</a:t>
            </a:r>
          </a:p>
          <a:p>
            <a:pPr marL="808038" lvl="1" indent="-533400">
              <a:buFont typeface="Wingdings" pitchFamily="2" charset="2"/>
              <a:buAutoNum type="arabicPeriod"/>
            </a:pPr>
            <a:endParaRPr lang="en-US" alt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/>
              <a:t>Use a partition-aware client library that routes requests directly to the appropriate coordinator nodes.</a:t>
            </a:r>
          </a:p>
          <a:p>
            <a:pPr marL="808038" lvl="1" indent="-533400">
              <a:buFont typeface="Wingdings" pitchFamily="2" charset="2"/>
              <a:buAutoNum type="arabicPeriod"/>
            </a:pPr>
            <a:r>
              <a:rPr lang="en-US" altLang="en-US" dirty="0"/>
              <a:t>Advantage: can </a:t>
            </a:r>
            <a:r>
              <a:rPr lang="en-US" altLang="en-US" dirty="0">
                <a:solidFill>
                  <a:srgbClr val="0066FF"/>
                </a:solidFill>
              </a:rPr>
              <a:t>achieve lower latency</a:t>
            </a:r>
            <a:r>
              <a:rPr lang="en-US" altLang="en-US" dirty="0"/>
              <a:t> because it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en-US" dirty="0"/>
              <a:t>skips a potential forwarding step.</a:t>
            </a:r>
          </a:p>
          <a:p>
            <a:pPr marL="533400" indent="-533400">
              <a:buNone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6C4CD5-65B9-BC46-BC54-DE413D6937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7F92D1-8CEA-BA4D-8A66-2FB3F90AC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57400" y="2659593"/>
            <a:ext cx="7467600" cy="1007533"/>
          </a:xfrm>
        </p:spPr>
        <p:txBody>
          <a:bodyPr/>
          <a:lstStyle/>
          <a:p>
            <a:r>
              <a:rPr lang="en-US" sz="2400" dirty="0"/>
              <a:t>1: Dynamo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5370E-E050-8347-BF55-2DF67E1D6B3A}"/>
              </a:ext>
            </a:extLst>
          </p:cNvPr>
          <p:cNvSpPr/>
          <p:nvPr/>
        </p:nvSpPr>
        <p:spPr>
          <a:xfrm>
            <a:off x="2286000" y="4157008"/>
            <a:ext cx="777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Dynamo: Amazon’s Highly Available Key-value Store </a:t>
            </a:r>
            <a:r>
              <a:rPr lang="en-US" sz="2000" dirty="0"/>
              <a:t>Giuseppe </a:t>
            </a:r>
            <a:r>
              <a:rPr lang="en-US" sz="2000" dirty="0" err="1"/>
              <a:t>DeCandia</a:t>
            </a:r>
            <a:r>
              <a:rPr lang="en-US" sz="2000" dirty="0"/>
              <a:t>, Deniz </a:t>
            </a:r>
            <a:r>
              <a:rPr lang="en-US" sz="2000" dirty="0" err="1"/>
              <a:t>Hastorun</a:t>
            </a:r>
            <a:r>
              <a:rPr lang="en-US" sz="2000" dirty="0"/>
              <a:t>, Madan </a:t>
            </a:r>
            <a:r>
              <a:rPr lang="en-US" sz="2000" dirty="0" err="1"/>
              <a:t>Jampani</a:t>
            </a:r>
            <a:r>
              <a:rPr lang="en-US" sz="2000" dirty="0"/>
              <a:t>, </a:t>
            </a:r>
            <a:r>
              <a:rPr lang="en-US" sz="2000" dirty="0" err="1"/>
              <a:t>Gunavardhan</a:t>
            </a:r>
            <a:r>
              <a:rPr lang="en-US" sz="2000" dirty="0"/>
              <a:t> </a:t>
            </a:r>
            <a:r>
              <a:rPr lang="en-US" sz="2000" dirty="0" err="1"/>
              <a:t>Kakulapati</a:t>
            </a:r>
            <a:r>
              <a:rPr lang="en-US" sz="2000" dirty="0"/>
              <a:t>, </a:t>
            </a:r>
            <a:r>
              <a:rPr lang="en-US" sz="2000" dirty="0" err="1"/>
              <a:t>Avinash</a:t>
            </a:r>
            <a:r>
              <a:rPr lang="en-US" sz="2000" dirty="0"/>
              <a:t> Lakshman, Alex </a:t>
            </a:r>
            <a:r>
              <a:rPr lang="en-US" sz="2000" dirty="0" err="1"/>
              <a:t>Pilchin</a:t>
            </a:r>
            <a:r>
              <a:rPr lang="en-US" sz="2000" dirty="0"/>
              <a:t>, Swaminathan </a:t>
            </a:r>
            <a:r>
              <a:rPr lang="en-US" sz="2000" dirty="0" err="1"/>
              <a:t>Sivasubramanian</a:t>
            </a:r>
            <a:r>
              <a:rPr lang="en-US" sz="2000" dirty="0"/>
              <a:t>, Peter </a:t>
            </a:r>
            <a:r>
              <a:rPr lang="en-US" sz="2000" dirty="0" err="1"/>
              <a:t>Vosshall</a:t>
            </a:r>
            <a:r>
              <a:rPr lang="en-US" sz="2000" dirty="0"/>
              <a:t> and Werner </a:t>
            </a:r>
            <a:r>
              <a:rPr lang="en-US" sz="2000" dirty="0" err="1"/>
              <a:t>Vogels</a:t>
            </a:r>
            <a:r>
              <a:rPr lang="en-US" sz="2000" dirty="0"/>
              <a:t>. SOSP 2007. </a:t>
            </a:r>
          </a:p>
          <a:p>
            <a:r>
              <a:rPr lang="en-US" altLang="zh-CN" sz="1800" dirty="0">
                <a:ea typeface="宋体" panose="02010600030101010101" pitchFamily="2" charset="-122"/>
              </a:rPr>
              <a:t>Slides taken from </a:t>
            </a:r>
            <a:r>
              <a:rPr lang="en-US" altLang="zh-CN" sz="1800" dirty="0">
                <a:ea typeface="宋体" panose="02010600030101010101" pitchFamily="2" charset="-122"/>
                <a:hlinkClick r:id="rId2"/>
              </a:rPr>
              <a:t>www.slideworld.com</a:t>
            </a:r>
            <a:r>
              <a:rPr lang="en-US" altLang="zh-CN" sz="1800" dirty="0">
                <a:ea typeface="宋体" panose="02010600030101010101" pitchFamily="2" charset="-122"/>
              </a:rPr>
              <a:t> created by paper authors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865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C9342039-4CDB-8243-9929-5DBE530EB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Temporary failures: Sloppy Quorum</a:t>
            </a:r>
          </a:p>
        </p:txBody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BF763AF1-71CE-E849-846A-C42ACA6C51C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R/W is the minimum number of nodes that must participate in a successful read/write operation.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Setting R + W &gt; N yields a quorum-like system.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this model, the latency of a get (or put) operation is dictated by the slowest of the R (or W) replicas. For this reason, R and W are usually configured to be less than N, to provide better latency.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7B9596-7BDF-CC42-A0E1-E0DEC564F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24977-5695-144A-97FC-FB1D52C69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1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>
            <a:extLst>
              <a:ext uri="{FF2B5EF4-FFF2-40B4-BE49-F238E27FC236}">
                <a16:creationId xmlns:a16="http://schemas.microsoft.com/office/drawing/2014/main" id="{CEA2511E-D86F-5B42-A8C2-CD4F9CD2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Hinted handoff</a:t>
            </a:r>
          </a:p>
        </p:txBody>
      </p:sp>
      <p:pic>
        <p:nvPicPr>
          <p:cNvPr id="546820" name="Picture 4">
            <a:extLst>
              <a:ext uri="{FF2B5EF4-FFF2-40B4-BE49-F238E27FC236}">
                <a16:creationId xmlns:a16="http://schemas.microsoft.com/office/drawing/2014/main" id="{604DB9A1-0734-1E42-856A-BC5A4686A1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1555750"/>
            <a:ext cx="4749800" cy="3594100"/>
          </a:xfrm>
          <a:noFill/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EE2F5B-B169-D345-A895-4DFA447A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88E57-E07C-434C-88A7-8BF3D9A0F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21</a:t>
            </a:fld>
            <a:endParaRPr lang="en-US" altLang="en-US"/>
          </a:p>
        </p:txBody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5821FEDF-D6EB-344B-87AA-F65F28DB542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200" y="1663701"/>
            <a:ext cx="4749800" cy="4530725"/>
          </a:xfrm>
        </p:spPr>
        <p:txBody>
          <a:bodyPr/>
          <a:lstStyle/>
          <a:p>
            <a:r>
              <a:rPr lang="en-US" altLang="en-US" sz="2400" dirty="0"/>
              <a:t>Assume N = 3. When A is temporarily down or unreachable during a write, send replica to D.</a:t>
            </a:r>
          </a:p>
          <a:p>
            <a:r>
              <a:rPr lang="en-US" altLang="en-US" sz="2400" dirty="0"/>
              <a:t>D is hinted that the replica is belong to A and it will deliver to A when A is recovered.</a:t>
            </a:r>
          </a:p>
          <a:p>
            <a:r>
              <a:rPr lang="en-US" altLang="en-US" sz="2400" dirty="0"/>
              <a:t>Again: “always writeable”</a:t>
            </a:r>
          </a:p>
        </p:txBody>
      </p:sp>
    </p:spTree>
    <p:extLst>
      <p:ext uri="{BB962C8B-B14F-4D97-AF65-F5344CB8AC3E}">
        <p14:creationId xmlns:p14="http://schemas.microsoft.com/office/powerpoint/2010/main" val="898752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>
            <a:extLst>
              <a:ext uri="{FF2B5EF4-FFF2-40B4-BE49-F238E27FC236}">
                <a16:creationId xmlns:a16="http://schemas.microsoft.com/office/drawing/2014/main" id="{A2D1CCEF-653E-EB40-AFB5-32DC02E98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Other</a:t>
            </a:r>
            <a:r>
              <a:rPr lang="en-US" altLang="en-US" sz="3600" b="1" dirty="0"/>
              <a:t> </a:t>
            </a:r>
            <a:r>
              <a:rPr lang="en-US" altLang="en-US" sz="3600" dirty="0"/>
              <a:t>techniques</a:t>
            </a:r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009E53B2-B88B-244D-9AD5-FB75F358A47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Replica synchronization: </a:t>
            </a:r>
          </a:p>
          <a:p>
            <a:pPr lvl="1"/>
            <a:r>
              <a:rPr lang="en-US" altLang="en-US" dirty="0"/>
              <a:t>Merkle hash tree</a:t>
            </a:r>
          </a:p>
          <a:p>
            <a:endParaRPr lang="en-US" altLang="en-US" dirty="0"/>
          </a:p>
          <a:p>
            <a:r>
              <a:rPr lang="en-US" altLang="en-US" dirty="0"/>
              <a:t>Membership and Failure Detection: </a:t>
            </a:r>
          </a:p>
          <a:p>
            <a:pPr lvl="1"/>
            <a:r>
              <a:rPr lang="en-US" altLang="en-US" dirty="0"/>
              <a:t>Gossip</a:t>
            </a:r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93538E-36A3-9343-9252-2F9A31ABBD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665CC-F35E-944A-B6BF-9F772133C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D57B069A-7B04-FA45-AC96-5FBF2609170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Merkle tree: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A hash tree where leaves are hashes of the values of individual keys.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Parent nodes higher in the tree are hashes of their respective children. </a:t>
            </a: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Advantage of Merkle tree: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Each branch of the tree can be checked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independently</a:t>
            </a:r>
            <a:r>
              <a:rPr lang="en-US" altLang="zh-CN" dirty="0">
                <a:ea typeface="宋体" panose="02010600030101010101" pitchFamily="2" charset="-122"/>
              </a:rPr>
              <a:t> without requiring nodes to download the entire tree.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Help in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reducing the amount of data</a:t>
            </a:r>
            <a:r>
              <a:rPr lang="en-US" altLang="zh-CN" dirty="0">
                <a:ea typeface="宋体" panose="02010600030101010101" pitchFamily="2" charset="-122"/>
              </a:rPr>
              <a:t> that needs to be transferred while checking for inconsistencies among replicas.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A482DA-7308-614B-8081-F483BD0A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synchronization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2A194F-237C-A098-4EBA-88DF255031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5B779-3355-171B-220F-C1B99638A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2C9630B-3C77-B14A-A7B7-0503EFBBA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Improvement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CCA1986-CDEC-4C4A-B6EE-A6125AA03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 few customer-facing services required higher levels of performance.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Each storage node maintains </a:t>
            </a:r>
            <a:r>
              <a:rPr lang="en-US" altLang="zh-CN">
                <a:solidFill>
                  <a:srgbClr val="0066FF"/>
                </a:solidFill>
                <a:ea typeface="宋体" panose="02010600030101010101" pitchFamily="2" charset="-122"/>
              </a:rPr>
              <a:t>an object buffer</a:t>
            </a:r>
            <a:r>
              <a:rPr lang="en-US" altLang="zh-CN">
                <a:ea typeface="宋体" panose="02010600030101010101" pitchFamily="2" charset="-122"/>
              </a:rPr>
              <a:t> in its main memory.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Each write operation is stored in the buffer and gets periodically written to storage by a </a:t>
            </a:r>
            <a:r>
              <a:rPr lang="en-US" altLang="zh-CN" i="1">
                <a:ea typeface="宋体" panose="02010600030101010101" pitchFamily="2" charset="-122"/>
              </a:rPr>
              <a:t>writer thread</a:t>
            </a:r>
            <a:r>
              <a:rPr lang="en-US" altLang="zh-CN">
                <a:ea typeface="宋体" panose="02010600030101010101" pitchFamily="2" charset="-122"/>
              </a:rPr>
              <a:t>.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Read operations first check if the requested key is present in the buffer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4E507-8170-D0C5-66D4-A003F477B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3D598-6C13-1867-0A34-61696B6C0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7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6506227-F152-7240-B508-E4DAC9D33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Coordination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0421C6F-8DBC-764E-98D6-25FA2445E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Dynamo has a request coordination component that uses a state machine to handle incoming requests. Client requests are uniformly assigned to nodes in the ring by </a:t>
            </a:r>
            <a:r>
              <a:rPr lang="en-US" altLang="zh-CN">
                <a:solidFill>
                  <a:srgbClr val="0066FF"/>
                </a:solidFill>
                <a:ea typeface="宋体" panose="02010600030101010101" pitchFamily="2" charset="-122"/>
              </a:rPr>
              <a:t>a load balancer</a:t>
            </a:r>
            <a:r>
              <a:rPr lang="en-US" altLang="zh-CN">
                <a:ea typeface="宋体" panose="02010600030101010101" pitchFamily="2" charset="-122"/>
              </a:rPr>
              <a:t>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An alternative approach to request coordination is to move the state machine to the client nodes. In this scheme client applications use a library to </a:t>
            </a:r>
            <a:r>
              <a:rPr lang="en-US" altLang="zh-CN">
                <a:solidFill>
                  <a:srgbClr val="0066FF"/>
                </a:solidFill>
                <a:ea typeface="宋体" panose="02010600030101010101" pitchFamily="2" charset="-122"/>
              </a:rPr>
              <a:t>perform request coordination locally.</a:t>
            </a:r>
            <a:endParaRPr lang="zh-CN" altLang="en-US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378B0-F58F-8491-438A-E9A5DE67C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6665B-F8B8-A331-E227-08EB239E1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73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A4BE112-DBE3-D64B-9298-D71121330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Conclusion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DBC37DF-6AEF-854E-A76E-32B56A4FA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Dynamo is a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highly available</a:t>
            </a:r>
            <a:r>
              <a:rPr lang="en-US" altLang="zh-CN" dirty="0">
                <a:ea typeface="宋体" panose="02010600030101010101" pitchFamily="2" charset="-122"/>
              </a:rPr>
              <a:t> and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scalable</a:t>
            </a:r>
            <a:r>
              <a:rPr lang="en-US" altLang="zh-CN" dirty="0">
                <a:ea typeface="宋体" panose="02010600030101010101" pitchFamily="2" charset="-122"/>
              </a:rPr>
              <a:t> data store for </a:t>
            </a:r>
            <a:r>
              <a:rPr lang="en-US" altLang="zh-CN" dirty="0" err="1">
                <a:solidFill>
                  <a:srgbClr val="0066FF"/>
                </a:solidFill>
                <a:ea typeface="宋体" panose="02010600030101010101" pitchFamily="2" charset="-122"/>
              </a:rPr>
              <a:t>Amazon.com’s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 e-commerce platform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Dynamo has been successful in handling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server failures, data center failures and network partitions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Dynamo is incrementally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scalable</a:t>
            </a:r>
            <a:r>
              <a:rPr lang="en-US" altLang="zh-CN" dirty="0">
                <a:ea typeface="宋体" panose="02010600030101010101" pitchFamily="2" charset="-122"/>
              </a:rPr>
              <a:t> and allows service owners to scale up and down based on their current request load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 Dynamo allows service owners to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customize</a:t>
            </a:r>
            <a:r>
              <a:rPr lang="en-US" altLang="zh-CN" dirty="0">
                <a:ea typeface="宋体" panose="02010600030101010101" pitchFamily="2" charset="-122"/>
              </a:rPr>
              <a:t> their storage system by allowing them to tune the parameters N, </a:t>
            </a:r>
            <a:r>
              <a:rPr lang="en-US" altLang="zh-CN" dirty="0" err="1">
                <a:ea typeface="宋体" panose="02010600030101010101" pitchFamily="2" charset="-122"/>
              </a:rPr>
              <a:t>R,and</a:t>
            </a:r>
            <a:r>
              <a:rPr lang="en-US" altLang="zh-CN" dirty="0">
                <a:ea typeface="宋体" panose="02010600030101010101" pitchFamily="2" charset="-122"/>
              </a:rPr>
              <a:t> W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BDE059-7AA4-5CD7-A21B-EACBC216E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79AF2-4678-B1CA-EAF8-FA91BF52B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8272EF8-2D57-4575-35B9-E270C77AA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 DynamoDB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71B4E-8CA4-5B1C-C60F-27C499A87EB0}"/>
              </a:ext>
            </a:extLst>
          </p:cNvPr>
          <p:cNvSpPr txBox="1"/>
          <p:nvPr/>
        </p:nvSpPr>
        <p:spPr>
          <a:xfrm>
            <a:off x="2362200" y="3886200"/>
            <a:ext cx="830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Amazon DynamoDB: A Scalable, Predictably Performant, and Fully Managed NoSQL Database Service Mostafa </a:t>
            </a:r>
            <a:r>
              <a:rPr lang="en-US" sz="1800" dirty="0" err="1"/>
              <a:t>Elhemali</a:t>
            </a:r>
            <a:r>
              <a:rPr lang="en-US" sz="1800" dirty="0"/>
              <a:t>, Niall Gallagher, Nicholas Gordon, Joseph </a:t>
            </a:r>
            <a:r>
              <a:rPr lang="en-US" sz="1800" dirty="0" err="1"/>
              <a:t>Idziorek</a:t>
            </a:r>
            <a:r>
              <a:rPr lang="en-US" sz="1800" dirty="0"/>
              <a:t>, Richard </a:t>
            </a:r>
            <a:r>
              <a:rPr lang="en-US" sz="1800" dirty="0" err="1"/>
              <a:t>Krog</a:t>
            </a:r>
            <a:r>
              <a:rPr lang="en-US" sz="1800" dirty="0"/>
              <a:t>, Colin Lazier, </a:t>
            </a:r>
            <a:r>
              <a:rPr lang="en-US" sz="1800" dirty="0" err="1"/>
              <a:t>Erben</a:t>
            </a:r>
            <a:r>
              <a:rPr lang="en-US" sz="1800" dirty="0"/>
              <a:t> Mo, Akhilesh </a:t>
            </a:r>
            <a:r>
              <a:rPr lang="en-US" sz="1800" dirty="0" err="1"/>
              <a:t>Mritunjai</a:t>
            </a:r>
            <a:r>
              <a:rPr lang="en-US" sz="1800" dirty="0"/>
              <a:t>, Somu </a:t>
            </a:r>
            <a:r>
              <a:rPr lang="en-US" sz="1800" dirty="0" err="1"/>
              <a:t>Perianayagam</a:t>
            </a:r>
            <a:r>
              <a:rPr lang="en-US" sz="1800" dirty="0"/>
              <a:t> ,Tim Rath, Swami Sivasubramanian, James Christopher Sorenson III, </a:t>
            </a:r>
            <a:r>
              <a:rPr lang="en-US" sz="1800" dirty="0" err="1"/>
              <a:t>Sroaj</a:t>
            </a:r>
            <a:r>
              <a:rPr lang="en-US" sz="1800" dirty="0"/>
              <a:t> </a:t>
            </a:r>
            <a:r>
              <a:rPr lang="en-US" sz="1800" dirty="0" err="1"/>
              <a:t>Sosothikul</a:t>
            </a:r>
            <a:r>
              <a:rPr lang="en-US" sz="1800" dirty="0"/>
              <a:t>, Doug Terry, Akshat </a:t>
            </a:r>
            <a:r>
              <a:rPr lang="en-US" sz="1800" dirty="0" err="1"/>
              <a:t>Vig</a:t>
            </a:r>
            <a:r>
              <a:rPr lang="en-US" sz="1800" dirty="0"/>
              <a:t>, Amazon Web Services</a:t>
            </a:r>
          </a:p>
          <a:p>
            <a:r>
              <a:rPr lang="en-US" sz="1800" dirty="0"/>
              <a:t>USENIX ATC 2022</a:t>
            </a:r>
          </a:p>
        </p:txBody>
      </p:sp>
    </p:spTree>
    <p:extLst>
      <p:ext uri="{BB962C8B-B14F-4D97-AF65-F5344CB8AC3E}">
        <p14:creationId xmlns:p14="http://schemas.microsoft.com/office/powerpoint/2010/main" val="653284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3FCA-5A99-8D26-9067-138AD878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DynamoDB?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3E5C-04DA-BDA8-76F5-FC0551C77D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90360">
              <a:spcBef>
                <a:spcPts val="2303"/>
              </a:spcBef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</a:rPr>
              <a:t>NoSQL database service that is offered by </a:t>
            </a:r>
            <a:r>
              <a:rPr lang="en-US" sz="2800" dirty="0" err="1">
                <a:solidFill>
                  <a:srgbClr val="333333"/>
                </a:solidFill>
              </a:rPr>
              <a:t>Amazon.com</a:t>
            </a:r>
            <a:r>
              <a:rPr lang="en-US" sz="2800" dirty="0">
                <a:solidFill>
                  <a:srgbClr val="333333"/>
                </a:solidFill>
              </a:rPr>
              <a:t> </a:t>
            </a:r>
            <a:endParaRPr lang="en-US" sz="2800" dirty="0"/>
          </a:p>
          <a:p>
            <a:pPr marL="390360">
              <a:spcBef>
                <a:spcPts val="2224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>
                <a:solidFill>
                  <a:srgbClr val="333333"/>
                </a:solidFill>
              </a:rPr>
              <a:t>mazon released DynamoDB on January 18, 2012. </a:t>
            </a:r>
            <a:endParaRPr lang="en-US" sz="2800" dirty="0"/>
          </a:p>
          <a:p>
            <a:pPr marL="390360">
              <a:spcBef>
                <a:spcPts val="2224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333333"/>
                </a:solidFill>
              </a:rPr>
              <a:t>Amazon DynamoDB lets you create a database table that can store and retrieve any amount of data and serve any level of request traffic</a:t>
            </a:r>
          </a:p>
          <a:p>
            <a:pPr marL="390360">
              <a:spcBef>
                <a:spcPts val="2224"/>
              </a:spcBef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</a:rPr>
              <a:t>Supports both document and key-value store models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DB9CA-A20D-D311-CA2C-C5931A994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1227-172A-67E0-C877-EF9E852EC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17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C70A-43D4-A7B6-825C-033FF7D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managed cloud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0315-6CB9-4F91-5A99-D6CF780860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Using the DynamoDB API, applications create tables and read and write data without regard for where those tables are stored or how they are managed </a:t>
            </a:r>
          </a:p>
          <a:p>
            <a:r>
              <a:rPr lang="en-US" sz="2800" dirty="0"/>
              <a:t>DynamoDB</a:t>
            </a:r>
          </a:p>
          <a:p>
            <a:pPr lvl="1"/>
            <a:r>
              <a:rPr lang="en-US" sz="2400" dirty="0"/>
              <a:t>Handles resource provisioning</a:t>
            </a:r>
          </a:p>
          <a:p>
            <a:pPr lvl="1"/>
            <a:r>
              <a:rPr lang="en-US" sz="2400" dirty="0"/>
              <a:t>Automatically recovers from failures</a:t>
            </a:r>
          </a:p>
          <a:p>
            <a:pPr lvl="1"/>
            <a:r>
              <a:rPr lang="en-US" sz="2400" dirty="0"/>
              <a:t>Encrypts data</a:t>
            </a:r>
          </a:p>
          <a:p>
            <a:pPr lvl="1"/>
            <a:r>
              <a:rPr lang="en-US" sz="2400" dirty="0"/>
              <a:t>Manages software upgrades</a:t>
            </a:r>
          </a:p>
          <a:p>
            <a:pPr lvl="1"/>
            <a:r>
              <a:rPr lang="en-US" sz="2400" dirty="0"/>
              <a:t>Performs backups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63761-A84B-0A8A-4E07-0E23CEA43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6D528-E374-5793-ED87-EAD510533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 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that any networked shared-data system can have at most two of three desirable properties:</a:t>
            </a:r>
          </a:p>
          <a:p>
            <a:pPr lvl="1"/>
            <a:r>
              <a:rPr lang="en-US" dirty="0"/>
              <a:t>consistency (C) </a:t>
            </a:r>
          </a:p>
          <a:p>
            <a:pPr lvl="1"/>
            <a:r>
              <a:rPr lang="en-US" dirty="0"/>
              <a:t>high availability (A) of that data (for updates)</a:t>
            </a:r>
          </a:p>
          <a:p>
            <a:pPr lvl="1"/>
            <a:r>
              <a:rPr lang="en-US" dirty="0"/>
              <a:t>tolerance to network partitions (P)</a:t>
            </a:r>
          </a:p>
          <a:p>
            <a:r>
              <a:rPr lang="en-US" dirty="0"/>
              <a:t>During a network partition and recovery from partition one can not have perfect availability and consistency </a:t>
            </a:r>
          </a:p>
          <a:p>
            <a:r>
              <a:rPr lang="en-US" dirty="0"/>
              <a:t>Modern CAP goal should be to maximize combinations of consistency and availability that make sense for a specific application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4DF69-E56B-7B48-ADF9-4D8FA7085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4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5970-7774-6BEA-E148-3C26DE16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 dirty="0"/>
              <a:t> </a:t>
            </a:r>
            <a:r>
              <a:rPr lang="en-US" dirty="0">
                <a:effectLst/>
              </a:rPr>
              <a:t>Multi-tenant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7C8F-B2F9-2F56-6FC1-CB19B12D3B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DynamoDB stores data from different customers on the same physical machines</a:t>
            </a:r>
          </a:p>
          <a:p>
            <a:r>
              <a:rPr lang="en-US" sz="2800" dirty="0"/>
              <a:t>Ensures high utilization of resources, the cost savings passed to customers. </a:t>
            </a:r>
          </a:p>
          <a:p>
            <a:r>
              <a:rPr lang="en-US" sz="2800" dirty="0"/>
              <a:t>Isolation between the workloads of co-resident tables</a:t>
            </a:r>
          </a:p>
          <a:p>
            <a:pPr lvl="1"/>
            <a:r>
              <a:rPr lang="en-US" sz="2500" dirty="0"/>
              <a:t>Resource reservations</a:t>
            </a:r>
          </a:p>
          <a:p>
            <a:pPr lvl="1"/>
            <a:r>
              <a:rPr lang="en-US" sz="2500" dirty="0"/>
              <a:t>Tight provisioning</a:t>
            </a:r>
          </a:p>
          <a:p>
            <a:pPr lvl="1"/>
            <a:r>
              <a:rPr lang="en-US" sz="2500" dirty="0"/>
              <a:t>Monitored usage provide isolation between the workloads of co-resident tables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2479F-5680-8488-6F0C-8F5483E68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4D0EC-0220-C4D3-BB33-3AA91BCEC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6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6E65-DDAF-5958-9630-101A23BF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Boundless scale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267EF-9B2D-7A07-B03C-5EA18981AB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There are no predefined limits for the amount of data each table can store. </a:t>
            </a:r>
          </a:p>
          <a:p>
            <a:r>
              <a:rPr lang="en-US" sz="2800" dirty="0"/>
              <a:t>Tables grow elastically to meet the demand of the customers’ applications. </a:t>
            </a:r>
          </a:p>
          <a:p>
            <a:r>
              <a:rPr lang="en-US" sz="2800" dirty="0"/>
              <a:t>DynamoDB is designed to scale the resources dedicated to a table from several servers to many thousands as needed. </a:t>
            </a:r>
          </a:p>
          <a:p>
            <a:r>
              <a:rPr lang="en-US" sz="2800" dirty="0"/>
              <a:t>DynamoDB spreads an application’s data across more servers as the amount of data storage and the demand for throughput requirements grow.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DEE32-FA15-A494-4C27-72BFFEFB7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F6DE8-5714-09B6-C7C5-7EEEBEBA0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4F95-8F52-BD16-7EC8-5AC0256F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Provides predictable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8F7A-54B2-6779-AB16-F6476AD12E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i="1" dirty="0" err="1"/>
              <a:t>GetItem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 err="1"/>
              <a:t>PutItem</a:t>
            </a:r>
            <a:r>
              <a:rPr lang="en-US" sz="2800" i="1" dirty="0"/>
              <a:t> </a:t>
            </a:r>
            <a:r>
              <a:rPr lang="en-US" sz="2800" dirty="0"/>
              <a:t>operations allows it to respond to requests with consistent low latency. </a:t>
            </a:r>
          </a:p>
          <a:p>
            <a:r>
              <a:rPr lang="en-US" sz="2800" dirty="0"/>
              <a:t>An application running in the same AWS Region as its data will typically see average service-side latencies in the low single- digit millisecond range for a 1 KB item.</a:t>
            </a:r>
          </a:p>
          <a:p>
            <a:r>
              <a:rPr lang="en-US" sz="2800" dirty="0"/>
              <a:t>DynamoDB latencies are predictable due to the distributed nature of data placement and request routing algorithms in DynamoDB. </a:t>
            </a:r>
          </a:p>
          <a:p>
            <a:r>
              <a:rPr lang="en-US" sz="2800" dirty="0"/>
              <a:t>DynamoDB handles any level of traffic through horizontal scaling and automatically partitions and re-partitions data to meet an application’s I/O performance requirements.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F2B24-EF2D-8FF1-E8C1-B62EF3327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4684A-BBA6-0B5B-A6C2-583B21F80F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1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A78D-57C7-AFAD-C027-EA97E0BE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396E-9908-E0A3-9735-E4A106BDBD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DynamoDB replicates data across multiple data centers—called Availability Zones in AWS—and automatically re-replicates in the case of disk or node failures to meet stringent availability and durability requirements. </a:t>
            </a:r>
          </a:p>
          <a:p>
            <a:r>
              <a:rPr lang="en-US" sz="2800" dirty="0"/>
              <a:t>Customers can also create global tables that are geo-replicated across selected Regions for disaster recovery and provide low latency access from anywhere. </a:t>
            </a:r>
          </a:p>
          <a:p>
            <a:r>
              <a:rPr lang="en-US" sz="2800" dirty="0"/>
              <a:t>DynamoDB offers an availability SLA of 99.99 for regular tables and 99.999 for global tables (where DynamoDB replicates across tables across multiple AWS Regions).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38297-46E8-871A-60F1-AE05CBF04F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D0DBE-324F-5A6A-88BC-8D99E1BDD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6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B1D3-C7CA-BA86-413D-EFF9470B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9F8D-8AE6-718F-C0A4-95E1067E0C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DynamoDB does not force developers into a particular data model or consistency model.</a:t>
            </a:r>
          </a:p>
          <a:p>
            <a:r>
              <a:rPr lang="en-US" sz="2800" dirty="0"/>
              <a:t>DynamoDB tables do not have a fixed schema but instead allow each data item to contain any number of attributes with varying types, including multi-valued attributes. </a:t>
            </a:r>
          </a:p>
          <a:p>
            <a:r>
              <a:rPr lang="en-US" sz="2800" dirty="0"/>
              <a:t>Tables use a key-value or document data model.</a:t>
            </a:r>
          </a:p>
          <a:p>
            <a:r>
              <a:rPr lang="en-US" sz="2800" dirty="0"/>
              <a:t>Developers can request strong or eventual consistency when reading items from a table. 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A29E2-EE21-32BE-93BB-C68960DA6F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B1BA9-DE3F-3E66-7715-2FA3EB0CD6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7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E4676-4661-B46B-6D53-8D776F15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DynamoDB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94847-61C6-41E8-D34B-187A1E8BC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784C6-B648-4172-A8EF-8B09EF02A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EEACB-663D-5092-D5F4-6BF48913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09" y="380999"/>
            <a:ext cx="10085783" cy="59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9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A094-E865-2C52-2BC2-96610A98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 vs DynamoDB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88AACD-7881-CF1D-F816-C13CB111E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0000CC"/>
                </a:solidFill>
              </a:rPr>
              <a:t>Dyanamo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63784-26A0-EEE1-261D-6696F6E3CF2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CC"/>
                </a:solidFill>
              </a:rPr>
              <a:t>DynamoDB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2372F-7E3A-68A5-AB1F-5D26A1B33BA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17033" y="2674224"/>
            <a:ext cx="4800600" cy="4038600"/>
          </a:xfrm>
        </p:spPr>
        <p:txBody>
          <a:bodyPr/>
          <a:lstStyle/>
          <a:p>
            <a:r>
              <a:rPr lang="en-US" dirty="0"/>
              <a:t>Single tenant</a:t>
            </a:r>
          </a:p>
          <a:p>
            <a:r>
              <a:rPr lang="en-US" dirty="0"/>
              <a:t>Tunable consistency</a:t>
            </a:r>
          </a:p>
          <a:p>
            <a:r>
              <a:rPr lang="en-US" dirty="0"/>
              <a:t>Availability over consistency</a:t>
            </a:r>
          </a:p>
          <a:p>
            <a:r>
              <a:rPr lang="en-US" dirty="0"/>
              <a:t>Routing and storage coupled</a:t>
            </a:r>
          </a:p>
          <a:p>
            <a:r>
              <a:rPr lang="en-US" dirty="0"/>
              <a:t>Custom conflict resolution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77B8F7-D5E3-FEDE-C6EA-E2527B276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6111" y="2635402"/>
            <a:ext cx="4800600" cy="4038600"/>
          </a:xfrm>
        </p:spPr>
        <p:txBody>
          <a:bodyPr/>
          <a:lstStyle/>
          <a:p>
            <a:r>
              <a:rPr lang="en-US" dirty="0"/>
              <a:t>Multi-tenant</a:t>
            </a:r>
          </a:p>
          <a:p>
            <a:r>
              <a:rPr lang="en-US" dirty="0"/>
              <a:t>Strong and eventual consistency</a:t>
            </a:r>
          </a:p>
          <a:p>
            <a:r>
              <a:rPr lang="en-US" dirty="0"/>
              <a:t>Consistency over availability</a:t>
            </a:r>
          </a:p>
          <a:p>
            <a:r>
              <a:rPr lang="en-US" dirty="0"/>
              <a:t>Routing and storage decoupled</a:t>
            </a:r>
          </a:p>
          <a:p>
            <a:r>
              <a:rPr lang="en-US" dirty="0"/>
              <a:t>Last writer wins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D926D-8532-90D9-655B-9E953C2D5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A484E-B187-8CC2-6F8C-29695EB0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2BE75476-7E8D-AC49-8A18-A1D5507049F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619623-79CA-EBF6-321C-A1B50D9C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E71E9D-4F63-3998-F3E5-C96A52F31F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dirty="0" err="1"/>
              <a:t>Paxos</a:t>
            </a:r>
            <a:r>
              <a:rPr lang="en-US" dirty="0"/>
              <a:t> for leader election for replication across different availability zones (3 replicas)</a:t>
            </a:r>
          </a:p>
          <a:p>
            <a:r>
              <a:rPr lang="en-US" dirty="0"/>
              <a:t>Any replica of the replication group can serve eventually consistent reads. </a:t>
            </a:r>
          </a:p>
          <a:p>
            <a:r>
              <a:rPr lang="en-US" dirty="0"/>
              <a:t>The leader of the group extends its leadership using a lease mechanism. </a:t>
            </a:r>
          </a:p>
          <a:p>
            <a:r>
              <a:rPr lang="en-US" dirty="0"/>
              <a:t>In case of leader failure, a new leader is elected and  the new leader won’t serve any writes or consistent reads until the previous leader’s lease expires. </a:t>
            </a:r>
          </a:p>
          <a:p>
            <a:r>
              <a:rPr lang="en-US" dirty="0"/>
              <a:t>A follower that wants to trigger a leader election sends a message to other replicas in the replication group asking if they can communicate with the leader. If replicas respond with yes, the follower drops its attempt to trigger a leader election.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14F327-5283-F9FC-188E-9A1EDF591A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518400" y="6356350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0B51CB-755D-A5A2-906D-02B82BA889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2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CF9C-45F0-BBBC-E92B-54BD21C4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vs log replicas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D221-5111-A522-8CE8-EE2C5C9F82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7033" y="1463040"/>
            <a:ext cx="4974167" cy="4937760"/>
          </a:xfrm>
        </p:spPr>
        <p:txBody>
          <a:bodyPr/>
          <a:lstStyle/>
          <a:p>
            <a:r>
              <a:rPr lang="en-US" sz="2800" dirty="0"/>
              <a:t>Storage replicas: contain both the logs and data</a:t>
            </a:r>
          </a:p>
          <a:p>
            <a:r>
              <a:rPr lang="en-US" sz="2800" dirty="0"/>
              <a:t>Log replicas: contains only the logs, no data. They are similar to acceptors in </a:t>
            </a:r>
            <a:r>
              <a:rPr lang="en-US" sz="2800" dirty="0" err="1"/>
              <a:t>Paxos</a:t>
            </a:r>
            <a:r>
              <a:rPr lang="en-US" sz="2800" dirty="0"/>
              <a:t>.</a:t>
            </a:r>
          </a:p>
          <a:p>
            <a:r>
              <a:rPr lang="en-US" sz="2800" dirty="0"/>
              <a:t>Replication group consists of both storage and log replicas</a:t>
            </a:r>
          </a:p>
          <a:p>
            <a:r>
              <a:rPr lang="en-US" sz="2800" dirty="0"/>
              <a:t>Log replicas improve availability and durability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D40B-3CC8-84A4-E5ED-18E2560E0A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362F1-5088-808F-C630-BF711DA28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C2237-E184-59FC-20B1-7BBAD7F3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3040"/>
            <a:ext cx="4235750" cy="1965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638BB-857A-2D95-6212-23338263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689350"/>
            <a:ext cx="4374705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52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57400" y="2659593"/>
            <a:ext cx="7467600" cy="1007533"/>
          </a:xfrm>
        </p:spPr>
        <p:txBody>
          <a:bodyPr/>
          <a:lstStyle/>
          <a:p>
            <a:r>
              <a:rPr lang="en-US" sz="2400" dirty="0"/>
              <a:t>3: Cassandra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2600F-5AEA-6A4B-BC93-C520897B04FF}"/>
              </a:ext>
            </a:extLst>
          </p:cNvPr>
          <p:cNvSpPr/>
          <p:nvPr/>
        </p:nvSpPr>
        <p:spPr>
          <a:xfrm>
            <a:off x="2915152" y="4572001"/>
            <a:ext cx="4624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  <a:buSzPct val="100000"/>
            </a:pPr>
            <a:r>
              <a:rPr lang="en-US" altLang="en-US" b="1" dirty="0">
                <a:latin typeface="Arial" panose="020B0604020202020204" pitchFamily="34" charset="0"/>
              </a:rPr>
              <a:t>Slides by </a:t>
            </a:r>
            <a:r>
              <a:rPr lang="en-US" altLang="en-US" b="1" dirty="0" err="1">
                <a:latin typeface="Arial" panose="020B0604020202020204" pitchFamily="34" charset="0"/>
              </a:rPr>
              <a:t>Indranil</a:t>
            </a:r>
            <a:r>
              <a:rPr lang="en-US" altLang="en-US" b="1">
                <a:latin typeface="Arial" panose="020B0604020202020204" pitchFamily="34" charset="0"/>
              </a:rPr>
              <a:t> Gupta, </a:t>
            </a:r>
            <a:r>
              <a:rPr lang="en-US" altLang="en-US" b="1" dirty="0">
                <a:latin typeface="Arial" panose="020B0604020202020204" pitchFamily="34" charset="0"/>
              </a:rPr>
              <a:t>UIUC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F007AB2-0D28-1542-9C9D-71F994A1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121" y="5181601"/>
            <a:ext cx="39469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Based mostly 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hlinkClick r:id="rId2"/>
              </a:rPr>
              <a:t>Cassandra NoSQL presentation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Cassandra 1.0 documentation at datastax.com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hlinkClick r:id="rId4"/>
              </a:rPr>
              <a:t>Cassandra Apache project wiki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hlinkClick r:id="rId5"/>
              </a:rPr>
              <a:t>HBase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PACELC 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States that:</a:t>
            </a:r>
          </a:p>
          <a:p>
            <a:pPr lvl="1"/>
            <a:r>
              <a:rPr lang="en-US" dirty="0"/>
              <a:t>In case of network partitioning (P) one has to choose between availability (A) and consistency (C)</a:t>
            </a:r>
          </a:p>
          <a:p>
            <a:pPr lvl="1"/>
            <a:r>
              <a:rPr lang="en-US" dirty="0"/>
              <a:t>but else (E), even when the system is running normally in the absence of partitions, one has to choose between latency (L) and consistency (C)</a:t>
            </a:r>
          </a:p>
          <a:p>
            <a:r>
              <a:rPr lang="en-US" sz="2400" dirty="0"/>
              <a:t>Addresses the fact that CAP does not capture the consistency/latency tradeoff of replicated systems present at all times during system operation</a:t>
            </a:r>
          </a:p>
          <a:p>
            <a:r>
              <a:rPr lang="en-US" sz="2400" dirty="0"/>
              <a:t>Example: Dynamo, Cassandra are PA/EL systems if a partition occurs, they give up consistency for availability, and under normal operation they give up consistency for lower latency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65AC6-4EAB-3642-A24A-0B02FD555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46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A50B-5031-014D-B8CD-847F75DB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Cassandra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E4A2644-3DE6-CF4C-A22C-34DF1A125C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Originally designed at Facebook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Open-sourced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Some of its myriad users: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07222-A261-4649-A723-8DB9520CF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80568-2AD9-904B-998E-812AE34819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2464BC44-F45E-7349-A0CC-A206387D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167064"/>
            <a:ext cx="1428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61AA062A-6EC7-824E-ADA4-E8C2DC6C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500438"/>
            <a:ext cx="1428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2" name="Picture 4">
            <a:extLst>
              <a:ext uri="{FF2B5EF4-FFF2-40B4-BE49-F238E27FC236}">
                <a16:creationId xmlns:a16="http://schemas.microsoft.com/office/drawing/2014/main" id="{ABBB81C9-5273-9446-96E1-E38D26DA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1" y="4343401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3" name="Picture 5">
            <a:extLst>
              <a:ext uri="{FF2B5EF4-FFF2-40B4-BE49-F238E27FC236}">
                <a16:creationId xmlns:a16="http://schemas.microsoft.com/office/drawing/2014/main" id="{44F4CD06-E4F5-544C-A11A-D84137A0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4191000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4" name="Picture 6">
            <a:extLst>
              <a:ext uri="{FF2B5EF4-FFF2-40B4-BE49-F238E27FC236}">
                <a16:creationId xmlns:a16="http://schemas.microsoft.com/office/drawing/2014/main" id="{DE702672-EC80-B144-9385-9EE30037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59338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5" name="Picture 7">
            <a:extLst>
              <a:ext uri="{FF2B5EF4-FFF2-40B4-BE49-F238E27FC236}">
                <a16:creationId xmlns:a16="http://schemas.microsoft.com/office/drawing/2014/main" id="{A913864E-E37B-5A43-8AED-06B4A8A0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214688"/>
            <a:ext cx="1428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6" name="Picture 8">
            <a:extLst>
              <a:ext uri="{FF2B5EF4-FFF2-40B4-BE49-F238E27FC236}">
                <a16:creationId xmlns:a16="http://schemas.microsoft.com/office/drawing/2014/main" id="{CD373064-8761-EF4C-85BD-6F92F32C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4851" y="4681539"/>
            <a:ext cx="11906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7" name="Picture 9">
            <a:extLst>
              <a:ext uri="{FF2B5EF4-FFF2-40B4-BE49-F238E27FC236}">
                <a16:creationId xmlns:a16="http://schemas.microsoft.com/office/drawing/2014/main" id="{58B4A06A-A577-6C42-A8D7-0407AB88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5286376"/>
            <a:ext cx="1428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8" name="Picture 10">
            <a:extLst>
              <a:ext uri="{FF2B5EF4-FFF2-40B4-BE49-F238E27FC236}">
                <a16:creationId xmlns:a16="http://schemas.microsoft.com/office/drawing/2014/main" id="{89776CFD-0E5D-1746-B52A-14A5C71C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3933825"/>
            <a:ext cx="14287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916ED94D-16A5-B34C-9FB5-A9439564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61200" y="2690813"/>
            <a:ext cx="142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45CA979C-223F-EE49-BBFB-4C7FC645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86362" y="3136900"/>
            <a:ext cx="1428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38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90A1-353D-BF49-9116-CCF7E1A6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pitchFamily="-84" charset="-128"/>
              </a:rPr>
              <a:t>Issues with today</a:t>
            </a:r>
            <a:r>
              <a:rPr lang="ja-JP" altLang="en-US">
                <a:ea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</a:rPr>
              <a:t>s workloads </a:t>
            </a:r>
            <a:endParaRPr lang="en-US">
              <a:ea typeface="ＭＳ Ｐゴシック" pitchFamily="-84" charset="-128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4FC72F2-7C51-C041-A378-9D36AA2F14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Data: Large and unstructured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Lots of random reads and writes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Foreign keys rarely needed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Need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Incremental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Speed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Single point of failure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Low TCO and admin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Scale out, not up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A07E-91D8-0B45-8D9A-5B4F70FAF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2EBF7-3A3F-A143-9D5F-A7774725F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00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72F7-B7EB-534C-9CE6-BCCC533E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03199"/>
            <a:ext cx="6248400" cy="527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+mj-cs"/>
              </a:rPr>
              <a:t>Cassandra data model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C3A0436-9D31-4F43-B81C-69A980CB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1137423"/>
            <a:ext cx="3814763" cy="458315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Column Families:  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Like SQL tables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but may be unstructured (client-specified)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Can have index tables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Hence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column-oriented databases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/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NoSQL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ja-JP" sz="1600" dirty="0">
                <a:ea typeface="ＭＳ Ｐゴシック" panose="020B0600070205080204" pitchFamily="34" charset="-128"/>
              </a:rPr>
              <a:t>No schemas</a:t>
            </a:r>
          </a:p>
          <a:p>
            <a:pPr lvl="1"/>
            <a:r>
              <a:rPr lang="en-US" altLang="ja-JP" sz="1600" dirty="0">
                <a:ea typeface="ＭＳ Ｐゴシック" panose="020B0600070205080204" pitchFamily="34" charset="-128"/>
              </a:rPr>
              <a:t>Some columns missing from some entries</a:t>
            </a:r>
          </a:p>
          <a:p>
            <a:pPr lvl="1"/>
            <a:r>
              <a:rPr lang="en-US" altLang="ja-JP" sz="1600" dirty="0">
                <a:ea typeface="ＭＳ Ｐゴシック" panose="020B0600070205080204" pitchFamily="34" charset="-128"/>
              </a:rPr>
              <a:t>“Not Only SQL”</a:t>
            </a:r>
          </a:p>
          <a:p>
            <a:pPr lvl="1"/>
            <a:r>
              <a:rPr lang="en-US" altLang="ja-JP" sz="1600" dirty="0">
                <a:ea typeface="ＭＳ Ｐゴシック" panose="020B0600070205080204" pitchFamily="34" charset="-128"/>
              </a:rPr>
              <a:t>Supports get(key) and put(key, value) operations</a:t>
            </a:r>
          </a:p>
          <a:p>
            <a:pPr lvl="1"/>
            <a:r>
              <a:rPr lang="en-US" altLang="ja-JP" sz="1600" dirty="0">
                <a:ea typeface="ＭＳ Ｐゴシック" panose="020B0600070205080204" pitchFamily="34" charset="-128"/>
              </a:rPr>
              <a:t>Often write-heavy workloads</a:t>
            </a:r>
          </a:p>
        </p:txBody>
      </p:sp>
      <p:pic>
        <p:nvPicPr>
          <p:cNvPr id="9220" name="Picture 2" descr="../../_images/cassandra_model.png">
            <a:extLst>
              <a:ext uri="{FF2B5EF4-FFF2-40B4-BE49-F238E27FC236}">
                <a16:creationId xmlns:a16="http://schemas.microsoft.com/office/drawing/2014/main" id="{860B32AB-F53F-DC42-91D9-38CEB8E4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213624"/>
            <a:ext cx="53387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3">
            <a:extLst>
              <a:ext uri="{FF2B5EF4-FFF2-40B4-BE49-F238E27FC236}">
                <a16:creationId xmlns:a16="http://schemas.microsoft.com/office/drawing/2014/main" id="{BFCD93FC-B5D9-FC4F-BC7C-6DE2607B4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042423"/>
            <a:ext cx="914400" cy="9144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22" name="Oval 5">
            <a:extLst>
              <a:ext uri="{FF2B5EF4-FFF2-40B4-BE49-F238E27FC236}">
                <a16:creationId xmlns:a16="http://schemas.microsoft.com/office/drawing/2014/main" id="{E824EBE7-FFC3-524F-BF5A-C8B56464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1" y="3913961"/>
            <a:ext cx="5414963" cy="2176462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23" name="Oval 6">
            <a:extLst>
              <a:ext uri="{FF2B5EF4-FFF2-40B4-BE49-F238E27FC236}">
                <a16:creationId xmlns:a16="http://schemas.microsoft.com/office/drawing/2014/main" id="{70E6666F-4624-0844-8014-5F7FD6FD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737623"/>
            <a:ext cx="2590800" cy="9144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224" name="Straight Arrow Connector 7">
            <a:extLst>
              <a:ext uri="{FF2B5EF4-FFF2-40B4-BE49-F238E27FC236}">
                <a16:creationId xmlns:a16="http://schemas.microsoft.com/office/drawing/2014/main" id="{6A0C349E-03C1-144C-9EEE-E462B34895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2051823"/>
            <a:ext cx="3276600" cy="9906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Arrow Connector 9">
            <a:extLst>
              <a:ext uri="{FF2B5EF4-FFF2-40B4-BE49-F238E27FC236}">
                <a16:creationId xmlns:a16="http://schemas.microsoft.com/office/drawing/2014/main" id="{4CAF7D87-57AE-1143-B624-9063B7480ADC}"/>
              </a:ext>
            </a:extLst>
          </p:cNvPr>
          <p:cNvCxnSpPr>
            <a:cxnSpLocks noChangeShapeType="1"/>
            <a:endCxn id="9221" idx="2"/>
          </p:cNvCxnSpPr>
          <p:nvPr/>
        </p:nvCxnSpPr>
        <p:spPr bwMode="auto">
          <a:xfrm flipV="1">
            <a:off x="3733800" y="3499623"/>
            <a:ext cx="2209800" cy="16764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Arrow Connector 11">
            <a:extLst>
              <a:ext uri="{FF2B5EF4-FFF2-40B4-BE49-F238E27FC236}">
                <a16:creationId xmlns:a16="http://schemas.microsoft.com/office/drawing/2014/main" id="{E8CD0EBA-26DB-A24D-B88A-516346E2C0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4414023"/>
            <a:ext cx="762000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AE4C0-1076-414F-9D95-322F55C91E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51B7F-2E53-F74E-8853-1CEC27958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75624C80-8EFB-F540-812C-72A48A020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7200" y="5334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D795FD-A0F6-EC46-9F1A-439238F39285}" type="slidenum"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FEA6960B-DF6D-AC4F-9D1F-74CD4FF3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16144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78DEDB5-A09E-CE41-AE6E-7E7A978B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4510089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N80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A5C9AF4-BECC-6F44-968E-A5A64FE2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11763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2EE0A352-6C68-7D4C-80EB-43DDE5C9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102" y="16335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Say 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m=7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5BF1974-F51B-6547-824D-A5F20E77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3124201"/>
            <a:ext cx="754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N32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D1911BBC-C72D-1840-8367-EEABF857F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1" y="4486276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N45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4E052AB8-4B58-1B45-8133-1A4F38D27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9" y="5121276"/>
            <a:ext cx="2803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Backup replicas for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key </a:t>
            </a:r>
            <a:r>
              <a:rPr lang="en-US" altLang="en-US" sz="2400">
                <a:solidFill>
                  <a:srgbClr val="00BE00"/>
                </a:solidFill>
              </a:rPr>
              <a:t>K13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5879390C-E366-744D-B19D-518753E75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495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5" name="Picture 11" descr="BD06663_">
            <a:extLst>
              <a:ext uri="{FF2B5EF4-FFF2-40B4-BE49-F238E27FC236}">
                <a16:creationId xmlns:a16="http://schemas.microsoft.com/office/drawing/2014/main" id="{FB6A8C3F-875C-6644-8FA6-4E708726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270376"/>
            <a:ext cx="19288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AutoShape 12">
            <a:extLst>
              <a:ext uri="{FF2B5EF4-FFF2-40B4-BE49-F238E27FC236}">
                <a16:creationId xmlns:a16="http://schemas.microsoft.com/office/drawing/2014/main" id="{55D51633-9A15-9748-B3EF-3B1D3073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24200"/>
            <a:ext cx="2819400" cy="1143000"/>
          </a:xfrm>
          <a:prstGeom prst="cloudCallout">
            <a:avLst>
              <a:gd name="adj1" fmla="val 28352"/>
              <a:gd name="adj2" fmla="val 785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B7B9E57E-BFEB-1D49-9394-994DDD19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5973764"/>
            <a:ext cx="6903685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Cassandra uses a Ring-based DHT but without routing</a:t>
            </a:r>
            <a:endParaRPr lang="en-US" altLang="en-US" sz="24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C3D79FB8-E085-724A-872C-A1DE51EC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36700"/>
            <a:ext cx="9271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N112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3B38A0B5-3B14-EC4C-A3F7-FA669C183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67000"/>
            <a:ext cx="75723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N96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EC45792A-F02F-E64D-BA69-DE1406E8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524000"/>
            <a:ext cx="75723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N16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EC3F6523-AC6F-364E-9B9D-98354C50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672" y="3200401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Read/write K13</a:t>
            </a:r>
          </a:p>
        </p:txBody>
      </p:sp>
      <p:sp>
        <p:nvSpPr>
          <p:cNvPr id="11282" name="Text Box 9">
            <a:extLst>
              <a:ext uri="{FF2B5EF4-FFF2-40B4-BE49-F238E27FC236}">
                <a16:creationId xmlns:a16="http://schemas.microsoft.com/office/drawing/2014/main" id="{7E77762D-1F2D-D24E-97FA-30C33A5F9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2209801"/>
            <a:ext cx="2683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Primary replica for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key </a:t>
            </a:r>
            <a:r>
              <a:rPr lang="en-US" altLang="en-US" sz="2400">
                <a:solidFill>
                  <a:srgbClr val="00BE00"/>
                </a:solidFill>
              </a:rPr>
              <a:t>K13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283" name="Line 10">
            <a:extLst>
              <a:ext uri="{FF2B5EF4-FFF2-40B4-BE49-F238E27FC236}">
                <a16:creationId xmlns:a16="http://schemas.microsoft.com/office/drawing/2014/main" id="{C23D731E-F7F6-C049-829D-2F9CE2273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788" y="1792288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0">
            <a:extLst>
              <a:ext uri="{FF2B5EF4-FFF2-40B4-BE49-F238E27FC236}">
                <a16:creationId xmlns:a16="http://schemas.microsoft.com/office/drawing/2014/main" id="{B2FCC3CB-8D13-9641-9667-55FC38FB9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3611563"/>
            <a:ext cx="407988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86" name="Straight Arrow Connector 3">
            <a:extLst>
              <a:ext uri="{FF2B5EF4-FFF2-40B4-BE49-F238E27FC236}">
                <a16:creationId xmlns:a16="http://schemas.microsoft.com/office/drawing/2014/main" id="{96CC5062-F76B-DC47-B2D5-87062B8B87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5200" y="4572000"/>
            <a:ext cx="533400" cy="2286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7" name="TextBox 4">
            <a:extLst>
              <a:ext uri="{FF2B5EF4-FFF2-40B4-BE49-F238E27FC236}">
                <a16:creationId xmlns:a16="http://schemas.microsoft.com/office/drawing/2014/main" id="{E5D9C75B-055D-6F4E-820F-25A28B00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5105401"/>
            <a:ext cx="28905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Coordinator (typically one per DC)</a:t>
            </a:r>
          </a:p>
        </p:txBody>
      </p:sp>
      <p:cxnSp>
        <p:nvCxnSpPr>
          <p:cNvPr id="11288" name="Straight Connector 6">
            <a:extLst>
              <a:ext uri="{FF2B5EF4-FFF2-40B4-BE49-F238E27FC236}">
                <a16:creationId xmlns:a16="http://schemas.microsoft.com/office/drawing/2014/main" id="{0933872D-48B5-764B-B89F-1845BA51950D}"/>
              </a:ext>
            </a:extLst>
          </p:cNvPr>
          <p:cNvCxnSpPr>
            <a:cxnSpLocks noChangeShapeType="1"/>
            <a:stCxn id="11268" idx="2"/>
          </p:cNvCxnSpPr>
          <p:nvPr/>
        </p:nvCxnSpPr>
        <p:spPr bwMode="auto">
          <a:xfrm>
            <a:off x="4492626" y="4976814"/>
            <a:ext cx="79375" cy="204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Straight Arrow Connector 26">
            <a:extLst>
              <a:ext uri="{FF2B5EF4-FFF2-40B4-BE49-F238E27FC236}">
                <a16:creationId xmlns:a16="http://schemas.microsoft.com/office/drawing/2014/main" id="{86AE4099-486F-BC41-B0CA-C31F37CB86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3352800"/>
            <a:ext cx="2667000" cy="1066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Straight Arrow Connector 28">
            <a:extLst>
              <a:ext uri="{FF2B5EF4-FFF2-40B4-BE49-F238E27FC236}">
                <a16:creationId xmlns:a16="http://schemas.microsoft.com/office/drawing/2014/main" id="{38C47038-75B9-1444-84B2-35FFC293A1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9200" y="2057400"/>
            <a:ext cx="2209800" cy="236220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Straight Arrow Connector 31">
            <a:extLst>
              <a:ext uri="{FF2B5EF4-FFF2-40B4-BE49-F238E27FC236}">
                <a16:creationId xmlns:a16="http://schemas.microsoft.com/office/drawing/2014/main" id="{02336425-C2CB-A149-8AF1-25D79A1408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4419600"/>
            <a:ext cx="2209800" cy="15240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BDC509-38B9-354E-B18B-C7B0F23D01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Dynamo. DynamoDB. Cassandra</a:t>
            </a:r>
          </a:p>
        </p:txBody>
      </p:sp>
    </p:spTree>
    <p:extLst>
      <p:ext uri="{BB962C8B-B14F-4D97-AF65-F5344CB8AC3E}">
        <p14:creationId xmlns:p14="http://schemas.microsoft.com/office/powerpoint/2010/main" val="2177678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A721-2E14-564E-90FB-5FD5E2BD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Writes </a:t>
            </a:r>
            <a:endParaRPr lang="en-US" dirty="0">
              <a:cs typeface="+mj-cs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5284506-5FC6-DF4D-8D2A-8123CC69A8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Need to be lock-free and fast (no reads or disk seeks)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Client sends write to one front-end node in Cassandra cluster (Coordinator)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Which (via Partitioning function) sends it to all replica nodes responsible for key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Always writable: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Hinted Handoff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If any replica is down, the coordinator writes to all other replicas, and keeps the write until down replica comes back up.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When all replicas are down, the Coordinator (front end) buffers writes (for up to an hour).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Provides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Atomicity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a given key (i.e., within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ColumnFamily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One ring per datacenter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Coordinator can also send write to one replica per remote datacenter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947C2-D404-D341-AE09-87839B6A9E1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8E4E4-7F60-BA40-878A-76ADC81B79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4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D894E3-4BA9-7B43-9E5E-F47E2924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Writes at a replica node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E0C7F417-A124-394C-B623-6E26E9E759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 receiving a write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1. Log it in disk commit log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2. Make changes to appropriate </a:t>
            </a:r>
            <a:r>
              <a:rPr lang="en-US" altLang="en-US" sz="2400" u="sng" dirty="0" err="1">
                <a:ea typeface="ＭＳ Ｐゴシック" panose="020B0600070205080204" pitchFamily="34" charset="-128"/>
              </a:rPr>
              <a:t>memtables</a:t>
            </a:r>
            <a:endParaRPr lang="en-US" altLang="en-US" sz="2400" u="sng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In-memory representation of multiple key-value pairs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Later, when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memtable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full or old, flush to disk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Data File: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SSTable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(Sorted String Table) – list of key value pairs, sorted by key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Index file: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SSTable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– (key, position in data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sstable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) pairs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And a Bloom filter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Compaction: Data updates accumulate over time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sstables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logs need to be compacted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Merge key updates, etc.</a:t>
            </a: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Reads need to touch log and multiple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SSTables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May be slower than writes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6B676E-BA97-4F40-AE29-0045C19F1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D5475-3640-6B4F-9E1D-84640390B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5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5B2C-79D3-4647-B2E5-8A5EF9BD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3429000" cy="527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Bloom Filter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E5C9B85-CDDF-AD44-B1C9-529173EC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6119"/>
            <a:ext cx="9144000" cy="21336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Compact way of representing a set of items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Checking for existence in set is cheap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Some probability of false positives: an item not in set may check true as being in set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Never false negatives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B73D404-D2D3-FC45-BF25-2388F493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990600" cy="3429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341" name="Straight Connector 7">
            <a:extLst>
              <a:ext uri="{FF2B5EF4-FFF2-40B4-BE49-F238E27FC236}">
                <a16:creationId xmlns:a16="http://schemas.microsoft.com/office/drawing/2014/main" id="{6E24B41E-E456-FB4F-8042-CA9D79172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37338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Connector 8">
            <a:extLst>
              <a:ext uri="{FF2B5EF4-FFF2-40B4-BE49-F238E27FC236}">
                <a16:creationId xmlns:a16="http://schemas.microsoft.com/office/drawing/2014/main" id="{828C98EF-8260-3A46-ADE8-3F042F6C85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35052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9">
            <a:extLst>
              <a:ext uri="{FF2B5EF4-FFF2-40B4-BE49-F238E27FC236}">
                <a16:creationId xmlns:a16="http://schemas.microsoft.com/office/drawing/2014/main" id="{466731D8-060E-7E45-905C-87575F6273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39624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10">
            <a:extLst>
              <a:ext uri="{FF2B5EF4-FFF2-40B4-BE49-F238E27FC236}">
                <a16:creationId xmlns:a16="http://schemas.microsoft.com/office/drawing/2014/main" id="{F075FBAF-0F33-8F4E-BBC8-119C1C42F9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41910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12">
            <a:extLst>
              <a:ext uri="{FF2B5EF4-FFF2-40B4-BE49-F238E27FC236}">
                <a16:creationId xmlns:a16="http://schemas.microsoft.com/office/drawing/2014/main" id="{8C15A359-D137-A847-85B2-1A84C0A43A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64770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13">
            <a:extLst>
              <a:ext uri="{FF2B5EF4-FFF2-40B4-BE49-F238E27FC236}">
                <a16:creationId xmlns:a16="http://schemas.microsoft.com/office/drawing/2014/main" id="{32296A0B-2E7F-9545-92D5-834482F156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50292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Straight Connector 14">
            <a:extLst>
              <a:ext uri="{FF2B5EF4-FFF2-40B4-BE49-F238E27FC236}">
                <a16:creationId xmlns:a16="http://schemas.microsoft.com/office/drawing/2014/main" id="{F27ADA46-1BDC-CC47-B71D-1DFFEF2B03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52578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Connector 15">
            <a:extLst>
              <a:ext uri="{FF2B5EF4-FFF2-40B4-BE49-F238E27FC236}">
                <a16:creationId xmlns:a16="http://schemas.microsoft.com/office/drawing/2014/main" id="{E40E5147-676A-694F-A55E-0912DB86CB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57912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Connector 16">
            <a:extLst>
              <a:ext uri="{FF2B5EF4-FFF2-40B4-BE49-F238E27FC236}">
                <a16:creationId xmlns:a16="http://schemas.microsoft.com/office/drawing/2014/main" id="{D1ADF4B6-80BE-C347-8EE7-F747EF6B58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6019800"/>
            <a:ext cx="990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TextBox 17">
            <a:extLst>
              <a:ext uri="{FF2B5EF4-FFF2-40B4-BE49-F238E27FC236}">
                <a16:creationId xmlns:a16="http://schemas.microsoft.com/office/drawing/2014/main" id="{D7F97A9A-65BF-0742-A194-26071F19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2971801"/>
            <a:ext cx="1298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Large Bit Map</a:t>
            </a:r>
          </a:p>
        </p:txBody>
      </p:sp>
      <p:sp>
        <p:nvSpPr>
          <p:cNvPr id="14351" name="TextBox 18">
            <a:extLst>
              <a:ext uri="{FF2B5EF4-FFF2-40B4-BE49-F238E27FC236}">
                <a16:creationId xmlns:a16="http://schemas.microsoft.com/office/drawing/2014/main" id="{AB698C3F-6AA0-FD4E-95EC-ED0EE2E5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0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352" name="TextBox 19">
            <a:extLst>
              <a:ext uri="{FF2B5EF4-FFF2-40B4-BE49-F238E27FC236}">
                <a16:creationId xmlns:a16="http://schemas.microsoft.com/office/drawing/2014/main" id="{90AA9758-8C87-7F45-B07A-622A96E7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8" y="34290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353" name="TextBox 20">
            <a:extLst>
              <a:ext uri="{FF2B5EF4-FFF2-40B4-BE49-F238E27FC236}">
                <a16:creationId xmlns:a16="http://schemas.microsoft.com/office/drawing/2014/main" id="{CAE04B1C-7354-B44F-B62B-B98D68F2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8" y="37338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54" name="TextBox 21">
            <a:extLst>
              <a:ext uri="{FF2B5EF4-FFF2-40B4-BE49-F238E27FC236}">
                <a16:creationId xmlns:a16="http://schemas.microsoft.com/office/drawing/2014/main" id="{48B68DD3-9520-B44E-8398-D142A55D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8" y="397668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355" name="TextBox 22">
            <a:extLst>
              <a:ext uri="{FF2B5EF4-FFF2-40B4-BE49-F238E27FC236}">
                <a16:creationId xmlns:a16="http://schemas.microsoft.com/office/drawing/2014/main" id="{1074A2AC-F3B9-354A-8447-C03B6F82E64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20000" y="4958657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14356" name="TextBox 23">
            <a:extLst>
              <a:ext uri="{FF2B5EF4-FFF2-40B4-BE49-F238E27FC236}">
                <a16:creationId xmlns:a16="http://schemas.microsoft.com/office/drawing/2014/main" id="{759062BD-8F25-BE43-A0A3-72773480E92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543800" y="6392169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127</a:t>
            </a:r>
          </a:p>
        </p:txBody>
      </p:sp>
      <p:sp>
        <p:nvSpPr>
          <p:cNvPr id="14357" name="TextBox 24">
            <a:extLst>
              <a:ext uri="{FF2B5EF4-FFF2-40B4-BE49-F238E27FC236}">
                <a16:creationId xmlns:a16="http://schemas.microsoft.com/office/drawing/2014/main" id="{A5BF2210-0139-2C4A-A6E3-ED5162783DE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543800" y="5720657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111</a:t>
            </a:r>
          </a:p>
        </p:txBody>
      </p:sp>
      <p:sp>
        <p:nvSpPr>
          <p:cNvPr id="14358" name="TextBox 25">
            <a:extLst>
              <a:ext uri="{FF2B5EF4-FFF2-40B4-BE49-F238E27FC236}">
                <a16:creationId xmlns:a16="http://schemas.microsoft.com/office/drawing/2014/main" id="{03F817D4-A215-D343-A158-4D9CD3A4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1"/>
            <a:ext cx="67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Key-K</a:t>
            </a:r>
          </a:p>
        </p:txBody>
      </p:sp>
      <p:sp>
        <p:nvSpPr>
          <p:cNvPr id="14359" name="TextBox 26">
            <a:extLst>
              <a:ext uri="{FF2B5EF4-FFF2-40B4-BE49-F238E27FC236}">
                <a16:creationId xmlns:a16="http://schemas.microsoft.com/office/drawing/2014/main" id="{00AF432E-AB1D-6241-AA71-0D7AF7A7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91001"/>
            <a:ext cx="70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Hash1</a:t>
            </a:r>
          </a:p>
        </p:txBody>
      </p:sp>
      <p:sp>
        <p:nvSpPr>
          <p:cNvPr id="14360" name="TextBox 27">
            <a:extLst>
              <a:ext uri="{FF2B5EF4-FFF2-40B4-BE49-F238E27FC236}">
                <a16:creationId xmlns:a16="http://schemas.microsoft.com/office/drawing/2014/main" id="{3292AB7B-4904-7141-85C6-4BB666E9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1"/>
            <a:ext cx="702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Hash2</a:t>
            </a:r>
          </a:p>
        </p:txBody>
      </p:sp>
      <p:sp>
        <p:nvSpPr>
          <p:cNvPr id="14361" name="TextBox 28">
            <a:extLst>
              <a:ext uri="{FF2B5EF4-FFF2-40B4-BE49-F238E27FC236}">
                <a16:creationId xmlns:a16="http://schemas.microsoft.com/office/drawing/2014/main" id="{0083B130-85B6-6E4B-9116-8C5ADDFF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5486401"/>
            <a:ext cx="692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Hashk</a:t>
            </a:r>
          </a:p>
        </p:txBody>
      </p:sp>
      <p:cxnSp>
        <p:nvCxnSpPr>
          <p:cNvPr id="14362" name="Curved Connector 30">
            <a:extLst>
              <a:ext uri="{FF2B5EF4-FFF2-40B4-BE49-F238E27FC236}">
                <a16:creationId xmlns:a16="http://schemas.microsoft.com/office/drawing/2014/main" id="{4F775D25-C4E9-1B41-A6A7-B26E7EFD66F5}"/>
              </a:ext>
            </a:extLst>
          </p:cNvPr>
          <p:cNvCxnSpPr>
            <a:cxnSpLocks noChangeShapeType="1"/>
            <a:stCxn id="14358" idx="3"/>
          </p:cNvCxnSpPr>
          <p:nvPr/>
        </p:nvCxnSpPr>
        <p:spPr bwMode="auto">
          <a:xfrm flipV="1">
            <a:off x="2426182" y="3581401"/>
            <a:ext cx="4050818" cy="1068289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3" name="Curved Connector 31">
            <a:extLst>
              <a:ext uri="{FF2B5EF4-FFF2-40B4-BE49-F238E27FC236}">
                <a16:creationId xmlns:a16="http://schemas.microsoft.com/office/drawing/2014/main" id="{E4864C04-D3C0-6A42-B8CE-BFD5D22A87C7}"/>
              </a:ext>
            </a:extLst>
          </p:cNvPr>
          <p:cNvCxnSpPr>
            <a:cxnSpLocks noChangeShapeType="1"/>
            <a:stCxn id="14358" idx="3"/>
          </p:cNvCxnSpPr>
          <p:nvPr/>
        </p:nvCxnSpPr>
        <p:spPr bwMode="auto">
          <a:xfrm>
            <a:off x="2426182" y="4649690"/>
            <a:ext cx="3974618" cy="53191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4" name="Curved Connector 38">
            <a:extLst>
              <a:ext uri="{FF2B5EF4-FFF2-40B4-BE49-F238E27FC236}">
                <a16:creationId xmlns:a16="http://schemas.microsoft.com/office/drawing/2014/main" id="{7EF20730-5A76-CD40-A8C1-555D45ED83E4}"/>
              </a:ext>
            </a:extLst>
          </p:cNvPr>
          <p:cNvCxnSpPr>
            <a:cxnSpLocks noChangeShapeType="1"/>
            <a:stCxn id="14358" idx="3"/>
          </p:cNvCxnSpPr>
          <p:nvPr/>
        </p:nvCxnSpPr>
        <p:spPr bwMode="auto">
          <a:xfrm>
            <a:off x="2426182" y="4649690"/>
            <a:ext cx="3974618" cy="129391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4FEC2F6-533E-EA4D-9B5F-41B02DAED6FD}"/>
              </a:ext>
            </a:extLst>
          </p:cNvPr>
          <p:cNvSpPr txBox="1"/>
          <p:nvPr/>
        </p:nvSpPr>
        <p:spPr>
          <a:xfrm>
            <a:off x="8458200" y="2667000"/>
            <a:ext cx="20574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On insert, set all hashed bits.</a:t>
            </a:r>
          </a:p>
          <a:p>
            <a:pPr>
              <a:defRPr/>
            </a:pPr>
            <a:endParaRPr lang="en-US" sz="1600" dirty="0">
              <a:latin typeface="Helvetica" charset="0"/>
              <a:cs typeface="ＭＳ Ｐゴシック" charset="0"/>
            </a:endParaRPr>
          </a:p>
          <a:p>
            <a:pPr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On check-if-present, </a:t>
            </a:r>
          </a:p>
          <a:p>
            <a:pPr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return true if all hashed bits set.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False positives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latin typeface="Helvetica" charset="0"/>
              <a:cs typeface="ＭＳ Ｐゴシック" charset="0"/>
            </a:endParaRPr>
          </a:p>
          <a:p>
            <a:pPr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False positive rate low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k=4 hash functions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100 items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 3200 bits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Helvetica" charset="0"/>
                <a:cs typeface="ＭＳ Ｐゴシック" charset="0"/>
              </a:rPr>
              <a:t>FP rate = 0.02%</a:t>
            </a:r>
          </a:p>
        </p:txBody>
      </p:sp>
      <p:sp>
        <p:nvSpPr>
          <p:cNvPr id="14366" name="TextBox 42">
            <a:extLst>
              <a:ext uri="{FF2B5EF4-FFF2-40B4-BE49-F238E27FC236}">
                <a16:creationId xmlns:a16="http://schemas.microsoft.com/office/drawing/2014/main" id="{90446DA4-E2BB-D541-AD79-8C1813FA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953000"/>
            <a:ext cx="234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.</a:t>
            </a:r>
          </a:p>
          <a:p>
            <a:r>
              <a:rPr lang="en-US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61263-DA44-F442-AF9C-EE229F4C6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77E86-13DB-F842-81F6-FA1F794CA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9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A637-B0FC-8249-8BA9-AE57B966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>
            <a:normAutofit/>
          </a:bodyPr>
          <a:lstStyle/>
          <a:p>
            <a:r>
              <a:rPr lang="en-US" dirty="0"/>
              <a:t>Deletes and Reads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FB88BB3-CD9E-764F-B20F-19B0C090E2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r>
              <a:rPr lang="en-US" altLang="en-US" dirty="0"/>
              <a:t>Delete: don’t delete item right away</a:t>
            </a:r>
          </a:p>
          <a:p>
            <a:pPr lvl="1"/>
            <a:r>
              <a:rPr lang="en-US" altLang="en-US" dirty="0"/>
              <a:t>Add a tombstone to the log </a:t>
            </a:r>
          </a:p>
          <a:p>
            <a:pPr lvl="1"/>
            <a:r>
              <a:rPr lang="en-US" altLang="en-US" dirty="0"/>
              <a:t>Compaction will remove tombstone and delete item</a:t>
            </a:r>
          </a:p>
          <a:p>
            <a:endParaRPr lang="en-US" altLang="en-US" dirty="0"/>
          </a:p>
          <a:p>
            <a:r>
              <a:rPr lang="en-US" altLang="en-US" dirty="0"/>
              <a:t>Read: Similar to writes, except</a:t>
            </a:r>
          </a:p>
          <a:p>
            <a:pPr lvl="1"/>
            <a:r>
              <a:rPr lang="en-US" altLang="en-US" dirty="0"/>
              <a:t>Coordinator can contact closest replica (e.g., in same rack)</a:t>
            </a:r>
          </a:p>
          <a:p>
            <a:pPr lvl="1"/>
            <a:r>
              <a:rPr lang="en-US" altLang="en-US" dirty="0"/>
              <a:t>Coordinator also fetches from multiple replicas</a:t>
            </a:r>
          </a:p>
          <a:p>
            <a:pPr lvl="2"/>
            <a:r>
              <a:rPr lang="en-US" altLang="en-US" dirty="0"/>
              <a:t>check consistency in the background, initiating a read-repair if any two values are different</a:t>
            </a:r>
          </a:p>
          <a:p>
            <a:pPr lvl="2"/>
            <a:r>
              <a:rPr lang="en-US" altLang="en-US" dirty="0"/>
              <a:t>Makes read slower than writes (but still fast)</a:t>
            </a:r>
          </a:p>
          <a:p>
            <a:pPr lvl="2"/>
            <a:r>
              <a:rPr lang="en-US" altLang="en-US" dirty="0"/>
              <a:t>Read repair: uses gossip </a:t>
            </a:r>
          </a:p>
          <a:p>
            <a:pPr lvl="2"/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7A006-7126-9B49-A85A-E5498BD189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518400" y="6356350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925D1-ADE5-9746-93F2-5CAE86688B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52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701E4-2E4C-F24D-9FC0-55A73FFE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dirty="0"/>
              <a:t>Cassandra uses Quorums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486BF1C7-4A59-2E40-9B01-51C474E2E5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Reads</a:t>
            </a:r>
          </a:p>
          <a:p>
            <a:pPr lvl="1"/>
            <a:r>
              <a:rPr lang="en-US" altLang="en-US" dirty="0"/>
              <a:t>Wait for R replicas (R specified by clients)</a:t>
            </a:r>
          </a:p>
          <a:p>
            <a:pPr lvl="1"/>
            <a:r>
              <a:rPr lang="en-US" altLang="en-US" dirty="0"/>
              <a:t>In background check for consistency of remaining N-R replicas, and initiate read repair if needed (N = total number of replicas for this key)</a:t>
            </a:r>
          </a:p>
          <a:p>
            <a:r>
              <a:rPr lang="en-US" altLang="en-US" dirty="0"/>
              <a:t>Writes come in two flavors</a:t>
            </a:r>
          </a:p>
          <a:p>
            <a:pPr lvl="1"/>
            <a:r>
              <a:rPr lang="en-US" altLang="en-US" dirty="0"/>
              <a:t>Block until quorum is reached</a:t>
            </a:r>
          </a:p>
          <a:p>
            <a:pPr lvl="1"/>
            <a:r>
              <a:rPr lang="en-US" altLang="en-US" dirty="0" err="1"/>
              <a:t>Async</a:t>
            </a:r>
            <a:r>
              <a:rPr lang="en-US" altLang="en-US" dirty="0"/>
              <a:t>: Write to any node</a:t>
            </a:r>
          </a:p>
          <a:p>
            <a:r>
              <a:rPr lang="en-US" altLang="en-US" dirty="0"/>
              <a:t>Quorum Q = N/2 + 1</a:t>
            </a:r>
          </a:p>
          <a:p>
            <a:r>
              <a:rPr lang="en-US" altLang="en-US" dirty="0"/>
              <a:t>R = read replica count, W = write replica count</a:t>
            </a:r>
          </a:p>
          <a:p>
            <a:r>
              <a:rPr lang="en-US" altLang="en-US" dirty="0"/>
              <a:t>If W+R &gt; N and W &gt; N/2, you have consistency</a:t>
            </a:r>
          </a:p>
          <a:p>
            <a:r>
              <a:rPr lang="en-US" altLang="en-US" dirty="0"/>
              <a:t>Allowed (W=1, R=N) or (W=N, R=1) or (W=Q, R=Q)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D6A9A5-A266-9F4D-8D3D-F942258E71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518400" y="6356350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9E4F-B1D3-1741-96A7-19940C82B9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3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4CE085-B58F-E744-AF15-786976DE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Cassandra uses Quorums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A08C1696-B3BC-824B-AEBD-DD667EA85B5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reality, a client can choose one of these levels for a read/write operation: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ANY: any node (may not be replica)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ONE: at least one replica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QUORUM: quorum across all replicas in all datacenters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LOCAL_QUORUM: in coordinator’s DC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EACH_QUORUM: quorum in every DC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ALL: all replicas all DCs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DB89B5-E1FA-AE4E-8ABB-716AC5A01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DE808-1A82-9742-B7A8-0714952C0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0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8CB00B-DB13-B84F-9BFF-DA999CAA2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Motivation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EE0200-864B-3147-B392-D5C375BD8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Even the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 slightest</a:t>
            </a:r>
            <a:r>
              <a:rPr lang="en-US" altLang="zh-CN" dirty="0">
                <a:ea typeface="宋体" panose="02010600030101010101" pitchFamily="2" charset="-122"/>
              </a:rPr>
              <a:t> outage has significant financial consequences and impacts customer trust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The platform is implemented on top of an infrastructure of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tens of thousands</a:t>
            </a:r>
            <a:r>
              <a:rPr lang="en-US" altLang="zh-CN" dirty="0">
                <a:ea typeface="宋体" panose="02010600030101010101" pitchFamily="2" charset="-122"/>
              </a:rPr>
              <a:t> of servers and network components located in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many datacenters</a:t>
            </a:r>
            <a:r>
              <a:rPr lang="en-US" altLang="zh-CN" dirty="0">
                <a:ea typeface="宋体" panose="02010600030101010101" pitchFamily="2" charset="-122"/>
              </a:rPr>
              <a:t> around the world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Persistent state is managed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in the face of these failures -</a:t>
            </a:r>
            <a:r>
              <a:rPr lang="en-US" altLang="zh-CN" dirty="0">
                <a:ea typeface="宋体" panose="02010600030101010101" pitchFamily="2" charset="-122"/>
              </a:rPr>
              <a:t> drives the </a:t>
            </a:r>
            <a:r>
              <a:rPr lang="en-US" altLang="zh-CN" dirty="0">
                <a:solidFill>
                  <a:srgbClr val="0066FF"/>
                </a:solidFill>
                <a:ea typeface="宋体" panose="02010600030101010101" pitchFamily="2" charset="-122"/>
              </a:rPr>
              <a:t>reliability and scalability</a:t>
            </a:r>
            <a:r>
              <a:rPr lang="en-US" altLang="zh-CN" dirty="0">
                <a:ea typeface="宋体" panose="02010600030101010101" pitchFamily="2" charset="-122"/>
              </a:rPr>
              <a:t> of the software systems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6C3EB7-865F-812C-F32B-A22CF74D1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800BF-4C21-0B81-21E5-F237AB8EB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EB9F1FB8-B3F7-3C4E-9AE8-C9B6636C7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a typeface="굴림" pitchFamily="-111" charset="-127"/>
                <a:cs typeface="+mj-cs"/>
              </a:rPr>
              <a:t>Cluster Membership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B863-4273-1E4B-8899-B70BAFDFF2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A0BD38-7D3F-B44A-997F-9A7E7C164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29766-512E-3E4F-9752-7BC1EC1E87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8435" name="Oval 3">
            <a:extLst>
              <a:ext uri="{FF2B5EF4-FFF2-40B4-BE49-F238E27FC236}">
                <a16:creationId xmlns:a16="http://schemas.microsoft.com/office/drawing/2014/main" id="{EF1E5EFA-CC03-F743-BAC2-890B6C89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7492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1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0D90D894-5C59-CA41-BE52-6E85F3791A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1812925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5589" name="Group 5">
            <a:extLst>
              <a:ext uri="{FF2B5EF4-FFF2-40B4-BE49-F238E27FC236}">
                <a16:creationId xmlns:a16="http://schemas.microsoft.com/office/drawing/2014/main" id="{4D42DE14-B1F3-5141-8CBD-6A03440ECA6A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812925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9" name="Oval 27">
            <a:extLst>
              <a:ext uri="{FF2B5EF4-FFF2-40B4-BE49-F238E27FC236}">
                <a16:creationId xmlns:a16="http://schemas.microsoft.com/office/drawing/2014/main" id="{4A669D83-B0E8-6147-9B52-61CF1F4E7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19392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2</a:t>
            </a:r>
          </a:p>
        </p:txBody>
      </p:sp>
      <p:sp>
        <p:nvSpPr>
          <p:cNvPr id="18460" name="Oval 28">
            <a:extLst>
              <a:ext uri="{FF2B5EF4-FFF2-40B4-BE49-F238E27FC236}">
                <a16:creationId xmlns:a16="http://schemas.microsoft.com/office/drawing/2014/main" id="{65D4E58A-2D63-9947-8130-328D8D6A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09892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4</a:t>
            </a:r>
          </a:p>
        </p:txBody>
      </p:sp>
      <p:sp>
        <p:nvSpPr>
          <p:cNvPr id="18461" name="Oval 29">
            <a:extLst>
              <a:ext uri="{FF2B5EF4-FFF2-40B4-BE49-F238E27FC236}">
                <a16:creationId xmlns:a16="http://schemas.microsoft.com/office/drawing/2014/main" id="{DF41BDE5-1BB3-854C-91A0-78933190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79925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ko-KR" sz="2400">
                <a:latin typeface="Times New Roman" panose="02020603050405020304" pitchFamily="18" charset="0"/>
                <a:ea typeface="굴림" panose="020B0600000101010101" pitchFamily="34" charset="-127"/>
              </a:rPr>
              <a:t>3</a:t>
            </a:r>
          </a:p>
        </p:txBody>
      </p:sp>
      <p:sp>
        <p:nvSpPr>
          <p:cNvPr id="18462" name="Line 30">
            <a:extLst>
              <a:ext uri="{FF2B5EF4-FFF2-40B4-BE49-F238E27FC236}">
                <a16:creationId xmlns:a16="http://schemas.microsoft.com/office/drawing/2014/main" id="{BF8A6509-1461-C44E-8D8E-3E3F4F1A5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498725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>
            <a:extLst>
              <a:ext uri="{FF2B5EF4-FFF2-40B4-BE49-F238E27FC236}">
                <a16:creationId xmlns:a16="http://schemas.microsoft.com/office/drawing/2014/main" id="{56D6E665-8EFA-FD48-99B0-A1960504C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08325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>
            <a:extLst>
              <a:ext uri="{FF2B5EF4-FFF2-40B4-BE49-F238E27FC236}">
                <a16:creationId xmlns:a16="http://schemas.microsoft.com/office/drawing/2014/main" id="{0CB6510F-5774-3147-8E99-B45168082C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403725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>
            <a:extLst>
              <a:ext uri="{FF2B5EF4-FFF2-40B4-BE49-F238E27FC236}">
                <a16:creationId xmlns:a16="http://schemas.microsoft.com/office/drawing/2014/main" id="{93259E3B-77C1-A741-82DC-7E3F7D2A0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727325"/>
            <a:ext cx="152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>
            <a:extLst>
              <a:ext uri="{FF2B5EF4-FFF2-40B4-BE49-F238E27FC236}">
                <a16:creationId xmlns:a16="http://schemas.microsoft.com/office/drawing/2014/main" id="{9E19B081-D4CD-3E47-AC49-08BA3D0E3C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651125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35">
            <a:extLst>
              <a:ext uri="{FF2B5EF4-FFF2-40B4-BE49-F238E27FC236}">
                <a16:creationId xmlns:a16="http://schemas.microsoft.com/office/drawing/2014/main" id="{8C722BBB-FE7E-BD41-905C-C50F559EE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955925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AutoShape 37">
            <a:extLst>
              <a:ext uri="{FF2B5EF4-FFF2-40B4-BE49-F238E27FC236}">
                <a16:creationId xmlns:a16="http://schemas.microsoft.com/office/drawing/2014/main" id="{BC4F705C-5B50-274A-806E-58C4196D8DF3}"/>
              </a:ext>
            </a:extLst>
          </p:cNvPr>
          <p:cNvSpPr>
            <a:spLocks noChangeArrowheads="1"/>
          </p:cNvSpPr>
          <p:nvPr/>
        </p:nvSpPr>
        <p:spPr bwMode="auto">
          <a:xfrm rot="-497829">
            <a:off x="5862638" y="2378075"/>
            <a:ext cx="2133600" cy="152400"/>
          </a:xfrm>
          <a:prstGeom prst="rightArrow">
            <a:avLst>
              <a:gd name="adj1" fmla="val 50000"/>
              <a:gd name="adj2" fmla="val 3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69" name="Text Box 38">
            <a:extLst>
              <a:ext uri="{FF2B5EF4-FFF2-40B4-BE49-F238E27FC236}">
                <a16:creationId xmlns:a16="http://schemas.microsoft.com/office/drawing/2014/main" id="{15AF9D42-9C47-E540-87F2-7891E1E3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51326"/>
            <a:ext cx="3581400" cy="19208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Protocol: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Nodes periodically gossip their membership list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On receipt, the local membership list is updated</a:t>
            </a:r>
          </a:p>
        </p:txBody>
      </p:sp>
      <p:graphicFrame>
        <p:nvGraphicFramePr>
          <p:cNvPr id="195623" name="Group 39">
            <a:extLst>
              <a:ext uri="{FF2B5EF4-FFF2-40B4-BE49-F238E27FC236}">
                <a16:creationId xmlns:a16="http://schemas.microsoft.com/office/drawing/2014/main" id="{4A44BF71-98E4-2542-9733-D1BD0E9904DC}"/>
              </a:ext>
            </a:extLst>
          </p:cNvPr>
          <p:cNvGraphicFramePr>
            <a:graphicFrameLocks noGrp="1"/>
          </p:cNvGraphicFramePr>
          <p:nvPr/>
        </p:nvGraphicFramePr>
        <p:xfrm>
          <a:off x="8534400" y="1127125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92" name="Line 61">
            <a:extLst>
              <a:ext uri="{FF2B5EF4-FFF2-40B4-BE49-F238E27FC236}">
                <a16:creationId xmlns:a16="http://schemas.microsoft.com/office/drawing/2014/main" id="{5E5345F0-58F4-E543-82F6-B5557F2255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9600" y="1127125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5646" name="Group 62">
            <a:extLst>
              <a:ext uri="{FF2B5EF4-FFF2-40B4-BE49-F238E27FC236}">
                <a16:creationId xmlns:a16="http://schemas.microsoft.com/office/drawing/2014/main" id="{1BA5AF82-ADFD-3845-A86E-2F502D3D22BA}"/>
              </a:ext>
            </a:extLst>
          </p:cNvPr>
          <p:cNvGraphicFramePr>
            <a:graphicFrameLocks noGrp="1"/>
          </p:cNvGraphicFramePr>
          <p:nvPr/>
        </p:nvGraphicFramePr>
        <p:xfrm>
          <a:off x="8610600" y="3260725"/>
          <a:ext cx="1676400" cy="121920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1" charset="0"/>
                          <a:ea typeface="굴림" pitchFamily="-111" charset="-127"/>
                          <a:cs typeface="굴림" pitchFamily="-111" charset="-127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515" name="AutoShape 84">
            <a:extLst>
              <a:ext uri="{FF2B5EF4-FFF2-40B4-BE49-F238E27FC236}">
                <a16:creationId xmlns:a16="http://schemas.microsoft.com/office/drawing/2014/main" id="{3D88CFB6-53B3-6446-8A4F-3ABBAAEA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574925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516" name="Text Box 85">
            <a:extLst>
              <a:ext uri="{FF2B5EF4-FFF2-40B4-BE49-F238E27FC236}">
                <a16:creationId xmlns:a16="http://schemas.microsoft.com/office/drawing/2014/main" id="{7C43AF90-A9F2-1A42-997B-F09021DF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860926"/>
            <a:ext cx="2743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Current time : 70 at node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(asynchronous clocks)</a:t>
            </a:r>
          </a:p>
        </p:txBody>
      </p:sp>
      <p:sp>
        <p:nvSpPr>
          <p:cNvPr id="18517" name="Text Box 86">
            <a:extLst>
              <a:ext uri="{FF2B5EF4-FFF2-40B4-BE49-F238E27FC236}">
                <a16:creationId xmlns:a16="http://schemas.microsoft.com/office/drawing/2014/main" id="{FB767DC0-AE36-294D-A47E-A7256ECDA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60726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Address</a:t>
            </a:r>
          </a:p>
        </p:txBody>
      </p:sp>
      <p:sp>
        <p:nvSpPr>
          <p:cNvPr id="18518" name="Line 87">
            <a:extLst>
              <a:ext uri="{FF2B5EF4-FFF2-40B4-BE49-F238E27FC236}">
                <a16:creationId xmlns:a16="http://schemas.microsoft.com/office/drawing/2014/main" id="{AC3B90C0-2C59-0E47-BEDE-D0AB18A46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0321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Text Box 88">
            <a:extLst>
              <a:ext uri="{FF2B5EF4-FFF2-40B4-BE49-F238E27FC236}">
                <a16:creationId xmlns:a16="http://schemas.microsoft.com/office/drawing/2014/main" id="{7283DEE6-AC0C-7143-B9EB-12445275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65526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Heartbeat Counter</a:t>
            </a:r>
          </a:p>
        </p:txBody>
      </p:sp>
      <p:sp>
        <p:nvSpPr>
          <p:cNvPr id="18520" name="Line 89">
            <a:extLst>
              <a:ext uri="{FF2B5EF4-FFF2-40B4-BE49-F238E27FC236}">
                <a16:creationId xmlns:a16="http://schemas.microsoft.com/office/drawing/2014/main" id="{164C974B-2C36-FE47-AA91-590181AE1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032125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Line 90">
            <a:extLst>
              <a:ext uri="{FF2B5EF4-FFF2-40B4-BE49-F238E27FC236}">
                <a16:creationId xmlns:a16="http://schemas.microsoft.com/office/drawing/2014/main" id="{34D87E6C-CDFC-4B42-B0A4-3F6A992D4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0321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Text Box 91">
            <a:extLst>
              <a:ext uri="{FF2B5EF4-FFF2-40B4-BE49-F238E27FC236}">
                <a16:creationId xmlns:a16="http://schemas.microsoft.com/office/drawing/2014/main" id="{A4553C8E-89E7-644A-8CCC-62B317BA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60726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Time (local)</a:t>
            </a:r>
          </a:p>
        </p:txBody>
      </p:sp>
      <p:sp>
        <p:nvSpPr>
          <p:cNvPr id="18523" name="Text Box 9">
            <a:extLst>
              <a:ext uri="{FF2B5EF4-FFF2-40B4-BE49-F238E27FC236}">
                <a16:creationId xmlns:a16="http://schemas.microsoft.com/office/drawing/2014/main" id="{134DC6CD-730F-974A-857A-0F72FAF5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6700838"/>
            <a:ext cx="2876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Arial" panose="020B0604020202020204" pitchFamily="34" charset="0"/>
              </a:rPr>
              <a:t>Fig and animation by: Dongyun Jin and Thuy Ngyuen</a:t>
            </a:r>
          </a:p>
        </p:txBody>
      </p:sp>
      <p:sp>
        <p:nvSpPr>
          <p:cNvPr id="18525" name="Text Box 13">
            <a:extLst>
              <a:ext uri="{FF2B5EF4-FFF2-40B4-BE49-F238E27FC236}">
                <a16:creationId xmlns:a16="http://schemas.microsoft.com/office/drawing/2014/main" id="{56D2BB4A-F44B-814E-A648-73C7D133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172201"/>
            <a:ext cx="6216766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Cassandra uses gossip-based cluster membership</a:t>
            </a:r>
            <a:endParaRPr lang="en-US" altLang="en-US" sz="24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16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B4FDDE54-323E-BA41-B7B4-3B0A2359C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>
                <a:ea typeface="굴림" pitchFamily="-111" charset="-127"/>
                <a:cs typeface="+mj-cs"/>
              </a:rPr>
              <a:t>Cluster Membership, contd.</a:t>
            </a: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D70C0EAA-7AA5-354C-B347-67AA45EA8D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Suspicion mechanisms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Accrual detector: FD outputs a value (PHI)  representing suspicion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Apps set an appropriate threshold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PHI = 5 =&gt; 10-15 sec detection time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PHI calculation for a member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Inter-arrival times for gossip messages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PHI(t) = - log(CDF or Probability(t_now – t_last))/log 10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PHI basically determines the detection timeout, but is sensitive to actual inter-arrival time variations for gossiped heartbeats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9D14B-86C3-BE48-A853-52D8E109B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D2645-08AB-174A-8DD9-50A1EF32A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5DB0439A-FE87-0F47-BB38-615DCFC6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6700838"/>
            <a:ext cx="2876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Arial" panose="020B0604020202020204" pitchFamily="34" charset="0"/>
              </a:rPr>
              <a:t>Fig and animation by: Dongyun Jin and Thuy Ngyuen</a:t>
            </a:r>
          </a:p>
        </p:txBody>
      </p:sp>
      <p:sp>
        <p:nvSpPr>
          <p:cNvPr id="19462" name="Text Box 13">
            <a:extLst>
              <a:ext uri="{FF2B5EF4-FFF2-40B4-BE49-F238E27FC236}">
                <a16:creationId xmlns:a16="http://schemas.microsoft.com/office/drawing/2014/main" id="{D94E523E-AA82-5C41-8750-1E845AA8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172201"/>
            <a:ext cx="6216766" cy="4616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Cassandra uses gossip-based cluster membership</a:t>
            </a:r>
            <a:endParaRPr lang="en-US" altLang="en-US" sz="2400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67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855F-2A71-594D-8313-6ED94A0F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Vs. SQL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A897616-758A-CF44-99C0-330D502648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MySQL is the most popular (and has been for a while)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On &gt; 50 GB data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MySQL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Writes 300 ms avg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Reads 350 ms avg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Cassandra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Writes 0.12 ms avg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Reads 15 ms avg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F2707-65BC-554E-B70E-1B87B32D24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56D39-F62E-1B44-8FEB-51E3E33E5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40E2-A17F-E74E-A512-306D7E2C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Cassandra Summary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B3ED9DF-07EC-794D-9E7D-4077F0D4EA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While RDBMS provide ACID (Atomicity Consistency Isolation Durability)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Cassandra provides </a:t>
            </a:r>
            <a:r>
              <a:rPr lang="en-US" altLang="en-US" b="1" dirty="0">
                <a:ea typeface="ＭＳ Ｐゴシック" panose="020B0600070205080204" pitchFamily="34" charset="-128"/>
              </a:rPr>
              <a:t>BASE</a:t>
            </a:r>
          </a:p>
          <a:p>
            <a:pPr lvl="1"/>
            <a:r>
              <a:rPr lang="en-US" altLang="en-US" u="sng" dirty="0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asically </a:t>
            </a:r>
            <a:r>
              <a:rPr lang="en-US" altLang="en-US" u="sng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vailable </a:t>
            </a:r>
            <a:r>
              <a:rPr lang="en-US" altLang="en-US" u="sng" dirty="0">
                <a:ea typeface="ＭＳ Ｐゴシック" panose="020B0600070205080204" pitchFamily="34" charset="-128"/>
              </a:rPr>
              <a:t>S</a:t>
            </a:r>
            <a:r>
              <a:rPr lang="en-US" altLang="en-US" dirty="0">
                <a:ea typeface="ＭＳ Ｐゴシック" panose="020B0600070205080204" pitchFamily="34" charset="-128"/>
              </a:rPr>
              <a:t>oft-state </a:t>
            </a:r>
            <a:r>
              <a:rPr lang="en-US" altLang="en-US" u="sng" dirty="0">
                <a:ea typeface="ＭＳ Ｐゴシック" panose="020B0600070205080204" pitchFamily="34" charset="-128"/>
              </a:rPr>
              <a:t>E</a:t>
            </a:r>
            <a:r>
              <a:rPr lang="en-US" altLang="en-US" dirty="0">
                <a:ea typeface="ＭＳ Ｐゴシック" panose="020B0600070205080204" pitchFamily="34" charset="-128"/>
              </a:rPr>
              <a:t>ventual Consistency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Prefers Availability over consistency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 NoSQL products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MongoDB, </a:t>
            </a:r>
            <a:r>
              <a:rPr lang="en-US" altLang="en-US" dirty="0" err="1">
                <a:ea typeface="ＭＳ Ｐゴシック" panose="020B0600070205080204" pitchFamily="34" charset="-128"/>
              </a:rPr>
              <a:t>Riak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6EA1E-F8DF-E045-A4EB-0B006F4E9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94AC5-B862-4049-963E-77B853641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4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:a16="http://schemas.microsoft.com/office/drawing/2014/main" id="{BB659433-05F9-A849-B188-611B25B1B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Dynamo: Motivation</a:t>
            </a:r>
          </a:p>
        </p:txBody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CA4D3CC1-15CD-9C4C-B906-58C6DB253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Build a distributed storage system:</a:t>
            </a:r>
          </a:p>
          <a:p>
            <a:pPr lvl="1"/>
            <a:r>
              <a:rPr lang="en-US" altLang="en-US"/>
              <a:t>Scale</a:t>
            </a:r>
          </a:p>
          <a:p>
            <a:pPr lvl="1"/>
            <a:r>
              <a:rPr lang="en-US" altLang="en-US"/>
              <a:t>Simple: key-value</a:t>
            </a:r>
          </a:p>
          <a:p>
            <a:pPr lvl="1"/>
            <a:r>
              <a:rPr lang="en-US" altLang="en-US" b="1"/>
              <a:t>Highly available</a:t>
            </a:r>
          </a:p>
          <a:p>
            <a:pPr lvl="1"/>
            <a:r>
              <a:rPr lang="en-US" altLang="en-US" b="1"/>
              <a:t>Guarantee Service Level Agreements (SLA)</a:t>
            </a:r>
          </a:p>
          <a:p>
            <a:pPr lvl="1">
              <a:buFont typeface="Wingdings" pitchFamily="2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1B4B9-BD08-CA49-8C32-7249FF0E6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E4FA4-1507-964B-94FF-5E90E3ED8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C08632-93D7-DF4A-B528-030FCB87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lang="en-US" altLang="en-US" dirty="0"/>
              <a:t>System Assumptions and Requirements</a:t>
            </a:r>
            <a:endParaRPr lang="en-US" dirty="0"/>
          </a:p>
        </p:txBody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F28125AB-DD8C-CC47-BD04-F49477DE364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Query Model: </a:t>
            </a:r>
          </a:p>
          <a:p>
            <a:pPr lvl="1"/>
            <a:r>
              <a:rPr lang="en-US" altLang="en-US" dirty="0"/>
              <a:t>simple read and write operations to a data item that is uniquely identified by a key.</a:t>
            </a:r>
          </a:p>
          <a:p>
            <a:r>
              <a:rPr lang="en-US" altLang="en-US" dirty="0"/>
              <a:t>ACID Properties: </a:t>
            </a:r>
          </a:p>
          <a:p>
            <a:pPr lvl="1"/>
            <a:r>
              <a:rPr lang="en-US" altLang="en-US" dirty="0"/>
              <a:t>Atomicity, Consistency, Isolation, Durability.</a:t>
            </a:r>
          </a:p>
          <a:p>
            <a:r>
              <a:rPr lang="en-US" altLang="en-US" dirty="0"/>
              <a:t>Efficiency: </a:t>
            </a:r>
          </a:p>
          <a:p>
            <a:pPr lvl="1"/>
            <a:r>
              <a:rPr lang="en-US" altLang="en-US" dirty="0"/>
              <a:t>latency requirements which are in general measured at the 99.9th percentile of the distribution.</a:t>
            </a:r>
          </a:p>
          <a:p>
            <a:r>
              <a:rPr lang="en-US" altLang="en-US" dirty="0"/>
              <a:t>Other Assumptions: </a:t>
            </a:r>
          </a:p>
          <a:p>
            <a:pPr lvl="1"/>
            <a:r>
              <a:rPr lang="en-US" altLang="en-US" dirty="0"/>
              <a:t>operation environment is assumed to be non-hostile and there are no security related requirements such as authentication and authorization.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D335DB-0BB3-904B-BFB4-8727F2FD11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518400" y="6356350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211A0-8609-3247-80C8-08D28E4D79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BA4950-0F8D-1D44-BDC6-704D09BE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Service Level Agreements (SLA)</a:t>
            </a:r>
            <a:endParaRPr lang="en-US" dirty="0"/>
          </a:p>
        </p:txBody>
      </p:sp>
      <p:pic>
        <p:nvPicPr>
          <p:cNvPr id="508934" name="Picture 6">
            <a:extLst>
              <a:ext uri="{FF2B5EF4-FFF2-40B4-BE49-F238E27FC236}">
                <a16:creationId xmlns:a16="http://schemas.microsoft.com/office/drawing/2014/main" id="{F991ECE9-85A6-934F-A1B1-4270AA8444F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00" y="1558963"/>
            <a:ext cx="3837950" cy="4937125"/>
          </a:xfrm>
          <a:noFill/>
          <a:ln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17496-0EC6-2341-81D0-98FD26F129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/>
              <a:t>Dynamo. DynamoDB. Cassandra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3831D-6687-5E41-8B81-B866EAA32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8</a:t>
            </a:fld>
            <a:endParaRPr lang="en-US" altLang="en-US"/>
          </a:p>
        </p:txBody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FA8E04C0-3EDF-3046-ACA3-7463C895321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17033" y="1480345"/>
            <a:ext cx="5289117" cy="4530725"/>
          </a:xfrm>
        </p:spPr>
        <p:txBody>
          <a:bodyPr/>
          <a:lstStyle/>
          <a:p>
            <a:r>
              <a:rPr lang="en-US" altLang="en-US" sz="2400" dirty="0"/>
              <a:t>Application can deliver its functionality in a bounded time: </a:t>
            </a:r>
            <a:r>
              <a:rPr lang="en-US" altLang="en-US" sz="1800" dirty="0"/>
              <a:t>Every dependency in the platform needs to deliver its functionality with even tighter bounds.</a:t>
            </a:r>
          </a:p>
          <a:p>
            <a:r>
              <a:rPr lang="en-US" altLang="en-US" sz="2400" dirty="0"/>
              <a:t>Example: </a:t>
            </a:r>
            <a:r>
              <a:rPr lang="en-US" altLang="en-US" sz="1800" dirty="0"/>
              <a:t>service guaranteeing that it will provide a response within 300ms for 99.9% of its requests for a peak client load of 500 requests per second.</a:t>
            </a:r>
          </a:p>
          <a:p>
            <a:endParaRPr lang="en-US" altLang="en-US" sz="2400" dirty="0"/>
          </a:p>
        </p:txBody>
      </p:sp>
      <p:sp>
        <p:nvSpPr>
          <p:cNvPr id="508936" name="Text Box 8">
            <a:extLst>
              <a:ext uri="{FF2B5EF4-FFF2-40B4-BE49-F238E27FC236}">
                <a16:creationId xmlns:a16="http://schemas.microsoft.com/office/drawing/2014/main" id="{26513EC3-8692-E14F-AADE-B1053145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5827714"/>
            <a:ext cx="2682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508937" name="Text Box 9">
            <a:extLst>
              <a:ext uri="{FF2B5EF4-FFF2-40B4-BE49-F238E27FC236}">
                <a16:creationId xmlns:a16="http://schemas.microsoft.com/office/drawing/2014/main" id="{C9865389-D351-7941-A176-5FD4D846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5648463"/>
            <a:ext cx="3689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Service-oriented architecture of Amazon’s platform</a:t>
            </a:r>
          </a:p>
        </p:txBody>
      </p:sp>
    </p:spTree>
    <p:extLst>
      <p:ext uri="{BB962C8B-B14F-4D97-AF65-F5344CB8AC3E}">
        <p14:creationId xmlns:p14="http://schemas.microsoft.com/office/powerpoint/2010/main" val="358688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82AEE222-EE14-9B4A-AB64-F3C510471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Consideration</a:t>
            </a:r>
          </a:p>
        </p:txBody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020E205E-8854-974D-816F-A204EDBBF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Sacrifice strong consistency for availability</a:t>
            </a:r>
          </a:p>
          <a:p>
            <a:r>
              <a:rPr lang="en-US" altLang="en-US" dirty="0"/>
              <a:t>Conflict resolution is executed during </a:t>
            </a:r>
            <a:r>
              <a:rPr lang="en-US" altLang="en-US" b="1" i="1" dirty="0"/>
              <a:t>read</a:t>
            </a:r>
            <a:r>
              <a:rPr lang="en-US" altLang="en-US" dirty="0"/>
              <a:t> instead of </a:t>
            </a:r>
            <a:r>
              <a:rPr lang="en-US" altLang="en-US" b="1" i="1" dirty="0"/>
              <a:t>write</a:t>
            </a:r>
            <a:r>
              <a:rPr lang="en-US" altLang="en-US" dirty="0"/>
              <a:t>, i.e. “always writeable”</a:t>
            </a:r>
          </a:p>
          <a:p>
            <a:r>
              <a:rPr lang="en-US" altLang="en-US" dirty="0"/>
              <a:t>Other principles:</a:t>
            </a:r>
          </a:p>
          <a:p>
            <a:pPr lvl="1"/>
            <a:r>
              <a:rPr lang="en-US" altLang="en-US" dirty="0"/>
              <a:t>Incremental scalability</a:t>
            </a:r>
          </a:p>
          <a:p>
            <a:pPr lvl="1"/>
            <a:r>
              <a:rPr lang="en-US" altLang="en-US" dirty="0"/>
              <a:t>Symmetry: </a:t>
            </a:r>
            <a:r>
              <a:rPr lang="en-US" altLang="zh-CN" sz="2400" dirty="0">
                <a:ea typeface="宋体" panose="02010600030101010101" pitchFamily="2" charset="-122"/>
              </a:rPr>
              <a:t>Every node in Dynamo should have the same set of responsibilities as its peers</a:t>
            </a:r>
            <a:endParaRPr lang="en-US" altLang="en-US" dirty="0"/>
          </a:p>
          <a:p>
            <a:pPr lvl="1"/>
            <a:r>
              <a:rPr lang="en-US" altLang="en-US" dirty="0"/>
              <a:t>Decentralization: </a:t>
            </a:r>
            <a:r>
              <a:rPr lang="en-US" altLang="zh-CN" sz="2400" dirty="0">
                <a:ea typeface="宋体" panose="02010600030101010101" pitchFamily="2" charset="-122"/>
              </a:rPr>
              <a:t>In the past, centralized control has resulted in outages and the goal is to avoid it as much as possible</a:t>
            </a:r>
            <a:endParaRPr lang="en-US" altLang="en-US" dirty="0"/>
          </a:p>
          <a:p>
            <a:pPr lvl="1"/>
            <a:r>
              <a:rPr lang="en-US" altLang="en-US" dirty="0"/>
              <a:t>Heterogeneity: </a:t>
            </a:r>
            <a:r>
              <a:rPr lang="en-US" altLang="zh-CN" sz="2400" dirty="0">
                <a:ea typeface="宋体" panose="02010600030101010101" pitchFamily="2" charset="-122"/>
              </a:rPr>
              <a:t>This is essential in adding new nodes with higher capacity without having to upgrade all hosts at once</a:t>
            </a:r>
          </a:p>
          <a:p>
            <a:pPr marL="274638" lvl="1" indent="0">
              <a:buNone/>
            </a:pPr>
            <a:endParaRPr lang="en-US" alt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71102E-E1FA-F647-91C2-51F0BCD01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8800" y="6356351"/>
            <a:ext cx="4673600" cy="36512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Dynamo. DynamoDB. Cassandra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3F0A7-089D-C94E-B3A2-98E130B85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C0472E53-FBB8-8D44-B4E4-4C2022510A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1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S (1)" id="{3664E4D8-122F-6C4C-8306-C89FB0303DD9}" vid="{059FFB86-FC76-3547-BD10-36828673C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</TotalTime>
  <Words>3642</Words>
  <Application>Microsoft Macintosh PowerPoint</Application>
  <PresentationFormat>Widescreen</PresentationFormat>
  <Paragraphs>543</Paragraphs>
  <Slides>53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굴림</vt:lpstr>
      <vt:lpstr>ＭＳ Ｐゴシック</vt:lpstr>
      <vt:lpstr>宋体</vt:lpstr>
      <vt:lpstr>Arial</vt:lpstr>
      <vt:lpstr>Bookman Old Style</vt:lpstr>
      <vt:lpstr>Calibri</vt:lpstr>
      <vt:lpstr>Helvetica</vt:lpstr>
      <vt:lpstr>Times New Roman</vt:lpstr>
      <vt:lpstr>Tw Cen MT</vt:lpstr>
      <vt:lpstr>Wingdings</vt:lpstr>
      <vt:lpstr>Wingdings 2</vt:lpstr>
      <vt:lpstr>Median</vt:lpstr>
      <vt:lpstr>4730: Distributed Systems</vt:lpstr>
      <vt:lpstr>PowerPoint Presentation</vt:lpstr>
      <vt:lpstr>CAP  </vt:lpstr>
      <vt:lpstr>PACELC </vt:lpstr>
      <vt:lpstr>Motivation</vt:lpstr>
      <vt:lpstr>Dynamo: Motivation</vt:lpstr>
      <vt:lpstr>System Assumptions and Requirements</vt:lpstr>
      <vt:lpstr>Service Level Agreements (SLA)</vt:lpstr>
      <vt:lpstr>Design Consideration</vt:lpstr>
      <vt:lpstr>Design Consideration  (Cont’d)</vt:lpstr>
      <vt:lpstr>Summary of techniques used in Dynamo and their advantages</vt:lpstr>
      <vt:lpstr>Partition Algorithm</vt:lpstr>
      <vt:lpstr>Advantages of using virtual nodes</vt:lpstr>
      <vt:lpstr>Replication</vt:lpstr>
      <vt:lpstr>Data Versioning</vt:lpstr>
      <vt:lpstr>Vector Clock</vt:lpstr>
      <vt:lpstr>Vector clock example</vt:lpstr>
      <vt:lpstr>Vector clock</vt:lpstr>
      <vt:lpstr>Execution of get () and put () operations</vt:lpstr>
      <vt:lpstr>Temporary failures: Sloppy Quorum</vt:lpstr>
      <vt:lpstr>Hinted handoff</vt:lpstr>
      <vt:lpstr>Other techniques</vt:lpstr>
      <vt:lpstr>Replica synchronization</vt:lpstr>
      <vt:lpstr>Improvement</vt:lpstr>
      <vt:lpstr>Coordination</vt:lpstr>
      <vt:lpstr>Conclusion</vt:lpstr>
      <vt:lpstr>PowerPoint Presentation</vt:lpstr>
      <vt:lpstr>What is DynamoDB?</vt:lpstr>
      <vt:lpstr>Fully managed cloud service</vt:lpstr>
      <vt:lpstr> Multi-tenant architecture</vt:lpstr>
      <vt:lpstr>Boundless scale for tables</vt:lpstr>
      <vt:lpstr>Provides predictable performance</vt:lpstr>
      <vt:lpstr>Highly available</vt:lpstr>
      <vt:lpstr>Flexible use cases</vt:lpstr>
      <vt:lpstr>DynamoDB Architecture</vt:lpstr>
      <vt:lpstr>Dynamo vs DynamoDB</vt:lpstr>
      <vt:lpstr>Use of Paxos</vt:lpstr>
      <vt:lpstr>Storage vs log replicas</vt:lpstr>
      <vt:lpstr>PowerPoint Presentation</vt:lpstr>
      <vt:lpstr>Cassandra</vt:lpstr>
      <vt:lpstr>Issues with today’s workloads </vt:lpstr>
      <vt:lpstr>Cassandra data model </vt:lpstr>
      <vt:lpstr>PowerPoint Presentation</vt:lpstr>
      <vt:lpstr>Writes </vt:lpstr>
      <vt:lpstr>Writes at a replica node</vt:lpstr>
      <vt:lpstr>Bloom Filter</vt:lpstr>
      <vt:lpstr>Deletes and Reads </vt:lpstr>
      <vt:lpstr>Cassandra uses Quorums</vt:lpstr>
      <vt:lpstr>Cassandra uses Quorums</vt:lpstr>
      <vt:lpstr>Cluster Membership </vt:lpstr>
      <vt:lpstr>Cluster Membership, contd.</vt:lpstr>
      <vt:lpstr>Vs. SQL</vt:lpstr>
      <vt:lpstr>Cassandra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Jackson, Alden</dc:creator>
  <cp:lastModifiedBy>Jackson, Alden</cp:lastModifiedBy>
  <cp:revision>5</cp:revision>
  <cp:lastPrinted>2012-08-22T04:00:45Z</cp:lastPrinted>
  <dcterms:created xsi:type="dcterms:W3CDTF">2024-10-22T17:25:48Z</dcterms:created>
  <dcterms:modified xsi:type="dcterms:W3CDTF">2024-10-22T19:10:41Z</dcterms:modified>
</cp:coreProperties>
</file>