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64"/>
  </p:notesMasterIdLst>
  <p:handoutMasterIdLst>
    <p:handoutMasterId r:id="rId65"/>
  </p:handoutMasterIdLst>
  <p:sldIdLst>
    <p:sldId id="1132" r:id="rId2"/>
    <p:sldId id="1287" r:id="rId3"/>
    <p:sldId id="1288" r:id="rId4"/>
    <p:sldId id="1289" r:id="rId5"/>
    <p:sldId id="1290" r:id="rId6"/>
    <p:sldId id="1291" r:id="rId7"/>
    <p:sldId id="1292" r:id="rId8"/>
    <p:sldId id="1293" r:id="rId9"/>
    <p:sldId id="1294" r:id="rId10"/>
    <p:sldId id="1295" r:id="rId11"/>
    <p:sldId id="1296" r:id="rId12"/>
    <p:sldId id="1297" r:id="rId13"/>
    <p:sldId id="1298" r:id="rId14"/>
    <p:sldId id="1299" r:id="rId15"/>
    <p:sldId id="1300" r:id="rId16"/>
    <p:sldId id="1351" r:id="rId17"/>
    <p:sldId id="1301" r:id="rId18"/>
    <p:sldId id="1302" r:id="rId19"/>
    <p:sldId id="1303" r:id="rId20"/>
    <p:sldId id="1304" r:id="rId21"/>
    <p:sldId id="1305" r:id="rId22"/>
    <p:sldId id="1306" r:id="rId23"/>
    <p:sldId id="1307" r:id="rId24"/>
    <p:sldId id="1308" r:id="rId25"/>
    <p:sldId id="1309" r:id="rId26"/>
    <p:sldId id="1310" r:id="rId27"/>
    <p:sldId id="1311" r:id="rId28"/>
    <p:sldId id="1312" r:id="rId29"/>
    <p:sldId id="1313" r:id="rId30"/>
    <p:sldId id="1314" r:id="rId31"/>
    <p:sldId id="1315" r:id="rId32"/>
    <p:sldId id="1286" r:id="rId33"/>
    <p:sldId id="1316" r:id="rId34"/>
    <p:sldId id="1317" r:id="rId35"/>
    <p:sldId id="1318" r:id="rId36"/>
    <p:sldId id="1319" r:id="rId37"/>
    <p:sldId id="1320" r:id="rId38"/>
    <p:sldId id="1321" r:id="rId39"/>
    <p:sldId id="1322" r:id="rId40"/>
    <p:sldId id="1323" r:id="rId41"/>
    <p:sldId id="1324" r:id="rId42"/>
    <p:sldId id="1325" r:id="rId43"/>
    <p:sldId id="1326" r:id="rId44"/>
    <p:sldId id="1327" r:id="rId45"/>
    <p:sldId id="1328" r:id="rId46"/>
    <p:sldId id="1329" r:id="rId47"/>
    <p:sldId id="1330" r:id="rId48"/>
    <p:sldId id="1331" r:id="rId49"/>
    <p:sldId id="1332" r:id="rId50"/>
    <p:sldId id="1333" r:id="rId51"/>
    <p:sldId id="1334" r:id="rId52"/>
    <p:sldId id="1335" r:id="rId53"/>
    <p:sldId id="1337" r:id="rId54"/>
    <p:sldId id="1338" r:id="rId55"/>
    <p:sldId id="1339" r:id="rId56"/>
    <p:sldId id="1340" r:id="rId57"/>
    <p:sldId id="1341" r:id="rId58"/>
    <p:sldId id="1342" r:id="rId59"/>
    <p:sldId id="1346" r:id="rId60"/>
    <p:sldId id="1348" r:id="rId61"/>
    <p:sldId id="1349" r:id="rId62"/>
    <p:sldId id="1350" r:id="rId6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1132"/>
            <p14:sldId id="1287"/>
            <p14:sldId id="1288"/>
            <p14:sldId id="1289"/>
            <p14:sldId id="1290"/>
            <p14:sldId id="1291"/>
            <p14:sldId id="1292"/>
            <p14:sldId id="1293"/>
            <p14:sldId id="1294"/>
            <p14:sldId id="1295"/>
            <p14:sldId id="1296"/>
            <p14:sldId id="1297"/>
            <p14:sldId id="1298"/>
            <p14:sldId id="1299"/>
            <p14:sldId id="1300"/>
            <p14:sldId id="1351"/>
            <p14:sldId id="1301"/>
            <p14:sldId id="1302"/>
            <p14:sldId id="1303"/>
            <p14:sldId id="1304"/>
            <p14:sldId id="1305"/>
            <p14:sldId id="1306"/>
            <p14:sldId id="1307"/>
            <p14:sldId id="1308"/>
            <p14:sldId id="1309"/>
            <p14:sldId id="1310"/>
            <p14:sldId id="1311"/>
            <p14:sldId id="1312"/>
            <p14:sldId id="1313"/>
            <p14:sldId id="1314"/>
            <p14:sldId id="1315"/>
            <p14:sldId id="1286"/>
            <p14:sldId id="1316"/>
            <p14:sldId id="1317"/>
            <p14:sldId id="1318"/>
            <p14:sldId id="1319"/>
            <p14:sldId id="1320"/>
            <p14:sldId id="1321"/>
            <p14:sldId id="1322"/>
            <p14:sldId id="1323"/>
            <p14:sldId id="1324"/>
            <p14:sldId id="1325"/>
            <p14:sldId id="1326"/>
            <p14:sldId id="1327"/>
            <p14:sldId id="1328"/>
            <p14:sldId id="1329"/>
            <p14:sldId id="1330"/>
            <p14:sldId id="1331"/>
            <p14:sldId id="1332"/>
            <p14:sldId id="1333"/>
            <p14:sldId id="1334"/>
            <p14:sldId id="1335"/>
            <p14:sldId id="1337"/>
            <p14:sldId id="1338"/>
            <p14:sldId id="1339"/>
            <p14:sldId id="1340"/>
            <p14:sldId id="1341"/>
            <p14:sldId id="1342"/>
            <p14:sldId id="1346"/>
            <p14:sldId id="1348"/>
            <p14:sldId id="1349"/>
            <p14:sldId id="13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0204" autoAdjust="0"/>
  </p:normalViewPr>
  <p:slideViewPr>
    <p:cSldViewPr snapToGrid="0">
      <p:cViewPr varScale="1">
        <p:scale>
          <a:sx n="115" d="100"/>
          <a:sy n="115" d="100"/>
        </p:scale>
        <p:origin x="95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0C4F5CD-D0E5-DF41-B525-E9817144DF91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9829E0-0DED-3042-BA74-5D4519C4F6B3}" type="slidenum">
              <a:rPr lang="en-US" sz="1200">
                <a:cs typeface="Arial" charset="0"/>
              </a:rPr>
              <a:pPr eaLnBrk="1" hangingPunct="1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99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1A1D4EC-3122-D14F-8F8C-E4DC374B8A96}" type="slidenum">
              <a:rPr lang="en-US" sz="1200">
                <a:cs typeface="Arial" charset="0"/>
              </a:rPr>
              <a:pPr eaLnBrk="1" hangingPunct="1"/>
              <a:t>20</a:t>
            </a:fld>
            <a:endParaRPr lang="en-US" sz="1200">
              <a:cs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980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322B65A-A208-D146-B16E-0FBA89B4536E}" type="slidenum">
              <a:rPr lang="en-US" sz="1200">
                <a:cs typeface="Arial" charset="0"/>
              </a:rPr>
              <a:pPr eaLnBrk="1" hangingPunct="1"/>
              <a:t>21</a:t>
            </a:fld>
            <a:endParaRPr lang="en-US" sz="1200">
              <a:cs typeface="Arial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6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ACFD2D-21CB-CB4E-A503-C068994617A9}" type="slidenum">
              <a:rPr lang="en-US" sz="1200">
                <a:cs typeface="Arial" charset="0"/>
              </a:rPr>
              <a:pPr eaLnBrk="1" hangingPunct="1"/>
              <a:t>23</a:t>
            </a:fld>
            <a:endParaRPr lang="en-US" sz="1200">
              <a:cs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51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DA9C7B-2B3F-344A-ABEC-205B1C891710}" type="slidenum">
              <a:rPr lang="en-US" sz="1200">
                <a:cs typeface="Arial" charset="0"/>
              </a:rPr>
              <a:pPr eaLnBrk="1" hangingPunct="1"/>
              <a:t>24</a:t>
            </a:fld>
            <a:endParaRPr lang="en-US" sz="1200">
              <a:cs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676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E289109-A603-CD40-8F83-11BD7CA8641E}" type="slidenum">
              <a:rPr lang="en-US" sz="1200">
                <a:cs typeface="Arial" charset="0"/>
              </a:rPr>
              <a:pPr eaLnBrk="1" hangingPunct="1"/>
              <a:t>25</a:t>
            </a:fld>
            <a:endParaRPr lang="en-US" sz="1200">
              <a:cs typeface="Arial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34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CFDD5B-9DDF-1044-9518-3D1B62FF1B61}" type="slidenum">
              <a:rPr lang="en-US" sz="1200">
                <a:cs typeface="Arial" charset="0"/>
              </a:rPr>
              <a:pPr eaLnBrk="1" hangingPunct="1"/>
              <a:t>26</a:t>
            </a:fld>
            <a:endParaRPr lang="en-US" sz="1200">
              <a:cs typeface="Arial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181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F5A5B44-46DB-9F4E-8A8E-D1203C161BA1}" type="slidenum">
              <a:rPr lang="en-US" sz="1200">
                <a:cs typeface="Arial" charset="0"/>
              </a:rPr>
              <a:pPr eaLnBrk="1" hangingPunct="1"/>
              <a:t>27</a:t>
            </a:fld>
            <a:endParaRPr lang="en-US" sz="1200">
              <a:cs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545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FAAA0EC-DB7C-224B-AF17-D60A0AF50B6E}" type="slidenum">
              <a:rPr lang="en-US" sz="1200">
                <a:cs typeface="Arial" charset="0"/>
              </a:rPr>
              <a:pPr eaLnBrk="1" hangingPunct="1"/>
              <a:t>28</a:t>
            </a:fld>
            <a:endParaRPr lang="en-US" sz="1200">
              <a:cs typeface="Arial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237575-3CAF-3642-B080-1DF6406276D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90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0C8D0EC-BDBA-3344-A249-41908B841DE5}" type="slidenum">
              <a:rPr lang="en-US" sz="1200">
                <a:cs typeface="Arial" charset="0"/>
              </a:rPr>
              <a:pPr eaLnBrk="1" hangingPunct="1"/>
              <a:t>2</a:t>
            </a:fld>
            <a:endParaRPr lang="en-US" sz="1200">
              <a:cs typeface="Arial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574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37575-3CAF-3642-B080-1DF6406276D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570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D78938-1777-9D4D-9B80-C845D9877943}" type="slidenum">
              <a:rPr lang="en-US" sz="1200">
                <a:cs typeface="Arial" charset="0"/>
              </a:rPr>
              <a:pPr eaLnBrk="1" hangingPunct="1"/>
              <a:t>34</a:t>
            </a:fld>
            <a:endParaRPr lang="en-US" sz="1200">
              <a:cs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530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AWJ: Looking for a more up to date figure….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191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Chubby provides a namespace that consists of directories and small files. </a:t>
            </a:r>
          </a:p>
          <a:p>
            <a:r>
              <a:rPr lang="en-US"/>
              <a:t>Each of the directories or files can be used as a lock.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3BB040C-1EC3-FC44-B3A1-F735E4E70496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874422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Rows, column are arbitrary strings </a:t>
            </a:r>
          </a:p>
          <a:p>
            <a:r>
              <a:rPr lang="en-US"/>
              <a:t>And the data is also treated as interpreted strings.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8591371-044C-A546-8BA2-61E0CD6A163E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69021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F8C1F05-FF4D-A946-9554-F0B0E23CDC77}" type="slidenum">
              <a:rPr lang="en-US" sz="1200">
                <a:cs typeface="Arial" charset="0"/>
              </a:rPr>
              <a:pPr eaLnBrk="1" hangingPunct="1"/>
              <a:t>4</a:t>
            </a:fld>
            <a:endParaRPr lang="en-US" sz="1200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15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0A1DD7-A380-1043-AE78-4882D86285B4}" type="slidenum">
              <a:rPr lang="en-US" sz="1200">
                <a:cs typeface="Arial" charset="0"/>
              </a:rPr>
              <a:pPr eaLnBrk="1" hangingPunct="1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01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B97A45-0766-A24E-8D19-57F5F9E17E49}" type="slidenum">
              <a:rPr lang="en-US" sz="1200">
                <a:cs typeface="Arial" charset="0"/>
              </a:rPr>
              <a:pPr eaLnBrk="1" hangingPunct="1"/>
              <a:t>6</a:t>
            </a:fld>
            <a:endParaRPr lang="en-US" sz="1200"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81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88FC2E7-6830-5446-AE57-9FA9F0E9A78B}" type="slidenum">
              <a:rPr lang="en-US" sz="1200">
                <a:cs typeface="Arial" charset="0"/>
              </a:rPr>
              <a:pPr eaLnBrk="1" hangingPunct="1"/>
              <a:t>7</a:t>
            </a:fld>
            <a:endParaRPr lang="en-US" sz="1200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32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A86CB7-2AC5-A84B-BB28-07F1631AA3A5}" type="slidenum">
              <a:rPr lang="en-US" sz="1200">
                <a:cs typeface="Arial" charset="0"/>
              </a:rPr>
              <a:pPr eaLnBrk="1" hangingPunct="1"/>
              <a:t>8</a:t>
            </a:fld>
            <a:endParaRPr lang="en-US" sz="1200"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93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F64B88A-673A-DC4E-B677-8361DAA4063C}" type="slidenum">
              <a:rPr lang="en-US" sz="1200">
                <a:cs typeface="Arial" charset="0"/>
              </a:rPr>
              <a:pPr eaLnBrk="1" hangingPunct="1"/>
              <a:t>9</a:t>
            </a:fld>
            <a:endParaRPr lang="en-US" sz="1200"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3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6B2DEC-BE2D-E548-9CC6-F3373A9A64B0}" type="slidenum">
              <a:rPr lang="en-US" sz="1200">
                <a:cs typeface="Arial" charset="0"/>
              </a:rPr>
              <a:pPr eaLnBrk="1" hangingPunct="1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0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2438400"/>
            <a:ext cx="9753600" cy="12954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3"/>
          <p:cNvSpPr/>
          <p:nvPr/>
        </p:nvSpPr>
        <p:spPr>
          <a:xfrm>
            <a:off x="1219200" y="2438400"/>
            <a:ext cx="304800" cy="12954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 cap="rnd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2659593"/>
            <a:ext cx="9144000" cy="1007533"/>
          </a:xfrm>
        </p:spPr>
        <p:txBody>
          <a:bodyPr/>
          <a:lstStyle>
            <a:lvl1pPr marL="0" indent="0" algn="r">
              <a:buNone/>
              <a:defRPr sz="20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4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doop.apache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0812" y="3307768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is-IS" dirty="0">
                <a:latin typeface="Bookman Old Style" charset="0"/>
              </a:rPr>
              <a:t>4730</a:t>
            </a:r>
            <a:r>
              <a:rPr lang="en-US" dirty="0">
                <a:latin typeface="Bookman Old Style" charset="0"/>
              </a:rPr>
              <a:t>: Distributed Systems</a:t>
            </a:r>
            <a:br>
              <a:rPr lang="en-US" dirty="0">
                <a:latin typeface="Bookman Old Style" charset="0"/>
              </a:rPr>
            </a:br>
            <a:r>
              <a:rPr lang="en-US" b="1" dirty="0"/>
              <a:t>GFS</a:t>
            </a:r>
            <a:r>
              <a:rPr lang="en-US" dirty="0"/>
              <a:t>. HDFS. </a:t>
            </a:r>
            <a:r>
              <a:rPr lang="en-US" b="1" dirty="0" err="1"/>
              <a:t>BigTable</a:t>
            </a:r>
            <a:r>
              <a:rPr lang="en-US" dirty="0"/>
              <a:t>. </a:t>
            </a:r>
            <a:r>
              <a:rPr lang="en-US" dirty="0" err="1"/>
              <a:t>Hbase</a:t>
            </a:r>
            <a:r>
              <a:rPr lang="en-US" dirty="0"/>
              <a:t>.</a:t>
            </a:r>
            <a:br>
              <a:rPr lang="en-US" dirty="0"/>
            </a:br>
            <a:endParaRPr lang="en-US" dirty="0">
              <a:latin typeface="Bookman Old Style" charset="0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Acknowledgements to Cristina Nita-</a:t>
            </a:r>
            <a:r>
              <a:rPr lang="en-US" dirty="0" err="1"/>
              <a:t>Rotaru</a:t>
            </a:r>
            <a:endParaRPr lang="en-US" dirty="0"/>
          </a:p>
        </p:txBody>
      </p:sp>
      <p:sp>
        <p:nvSpPr>
          <p:cNvPr id="11267" name="TextBox 7"/>
          <p:cNvSpPr txBox="1">
            <a:spLocks noChangeArrowheads="1"/>
          </p:cNvSpPr>
          <p:nvPr/>
        </p:nvSpPr>
        <p:spPr bwMode="auto">
          <a:xfrm>
            <a:off x="7213600" y="50419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TextBox 1"/>
          <p:cNvSpPr txBox="1"/>
          <p:nvPr/>
        </p:nvSpPr>
        <p:spPr>
          <a:xfrm>
            <a:off x="12484100" y="252730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66856"/>
      </p:ext>
    </p:extLst>
  </p:cSld>
  <p:clrMapOvr>
    <a:masterClrMapping/>
  </p:clrMapOvr>
  <p:transition advTm="1451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Metadata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Coordinator server is in charge of metadata</a:t>
            </a:r>
          </a:p>
          <a:p>
            <a:r>
              <a:rPr lang="en-US"/>
              <a:t>File and chunk namespaces, logged to disk with chunk version</a:t>
            </a:r>
          </a:p>
          <a:p>
            <a:r>
              <a:rPr lang="en-US"/>
              <a:t>Mapping from files to chunks, logged to disk with chunk version</a:t>
            </a:r>
          </a:p>
          <a:p>
            <a:r>
              <a:rPr lang="en-US"/>
              <a:t>Location of chunk replicas, master obtains it at startup from each </a:t>
            </a:r>
            <a:r>
              <a:rPr lang="en-US" err="1"/>
              <a:t>chunkserver</a:t>
            </a:r>
            <a:r>
              <a:rPr lang="en-US"/>
              <a:t>, does not keep a persistent record of what </a:t>
            </a:r>
            <a:r>
              <a:rPr lang="en-US" err="1"/>
              <a:t>chunkserver</a:t>
            </a:r>
            <a:r>
              <a:rPr lang="en-US"/>
              <a:t> has what chunks </a:t>
            </a:r>
          </a:p>
          <a:p>
            <a:r>
              <a:rPr lang="en-US"/>
              <a:t>Metadata maintained in memory to speed things up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64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Location is not Persistent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coordinator server keeps location of chunks persistent then the coordinator and chunkservers must be kept in sync as chunkservers join and leave</a:t>
            </a:r>
          </a:p>
          <a:p>
            <a:pPr lvl="1"/>
            <a:r>
              <a:rPr lang="en-US" dirty="0"/>
              <a:t>Difficult when there is to much churn</a:t>
            </a:r>
          </a:p>
          <a:p>
            <a:endParaRPr lang="en-US" dirty="0"/>
          </a:p>
          <a:p>
            <a:r>
              <a:rPr lang="en-US" dirty="0" err="1"/>
              <a:t>Chunkserver</a:t>
            </a:r>
            <a:r>
              <a:rPr lang="en-US" dirty="0"/>
              <a:t> ultimately knows what chunks it does or does not have on its own disks.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84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 Log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Persistent log of historical changes of metadata</a:t>
            </a:r>
          </a:p>
          <a:p>
            <a:r>
              <a:rPr lang="en-US" dirty="0"/>
              <a:t>Defines also the order of concurrent operations</a:t>
            </a:r>
          </a:p>
          <a:p>
            <a:r>
              <a:rPr lang="en-US" dirty="0"/>
              <a:t>It is replicated on several remote machines and response goes back to the client only after the corresponding log record  was flushed to disk locally and remotely</a:t>
            </a:r>
          </a:p>
          <a:p>
            <a:r>
              <a:rPr lang="en-US" dirty="0"/>
              <a:t>Coordinator recovers its state by replaying the log</a:t>
            </a:r>
          </a:p>
          <a:p>
            <a:r>
              <a:rPr lang="en-US" dirty="0"/>
              <a:t>Log must be kept small for fast startup, periodically checkpoint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40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Overview: Consistency Model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817033" y="1529574"/>
            <a:ext cx="10384367" cy="49377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File namespace modifications: atomic &amp; handled only by coordinator server, done in memory and logged on disk</a:t>
            </a:r>
          </a:p>
          <a:p>
            <a:r>
              <a:rPr lang="en-US" dirty="0"/>
              <a:t>Concurrent writes, atomic appends </a:t>
            </a:r>
          </a:p>
          <a:p>
            <a:r>
              <a:rPr lang="en-US" dirty="0"/>
              <a:t>Chunk state can be: </a:t>
            </a:r>
          </a:p>
          <a:p>
            <a:pPr lvl="1"/>
            <a:r>
              <a:rPr lang="en-US" b="1" dirty="0"/>
              <a:t>consistent</a:t>
            </a:r>
            <a:r>
              <a:rPr lang="en-US" dirty="0"/>
              <a:t> if all clients see same data, no matter which replica they ask</a:t>
            </a:r>
          </a:p>
          <a:p>
            <a:pPr lvl="1"/>
            <a:r>
              <a:rPr lang="en-US" b="1" dirty="0"/>
              <a:t>defined</a:t>
            </a:r>
            <a:r>
              <a:rPr lang="en-US" dirty="0"/>
              <a:t> if it is consistent and known, i.e. some modification done w/o interruption</a:t>
            </a:r>
          </a:p>
          <a:p>
            <a:pPr lvl="1"/>
            <a:r>
              <a:rPr lang="en-US" b="1" dirty="0"/>
              <a:t>undefined</a:t>
            </a:r>
            <a:r>
              <a:rPr lang="en-US" dirty="0"/>
              <a:t> if concurrent modifications are successful, it’</a:t>
            </a:r>
            <a:r>
              <a:rPr lang="en-US" altLang="ja-JP" dirty="0"/>
              <a:t>s consistent at all replicas but bits mixed from the different writes</a:t>
            </a:r>
          </a:p>
          <a:p>
            <a:pPr lvl="1"/>
            <a:r>
              <a:rPr lang="en-US" b="1" dirty="0"/>
              <a:t>inconsistent</a:t>
            </a:r>
            <a:r>
              <a:rPr lang="en-US" dirty="0"/>
              <a:t> on any failed modification, inconsistent regions may be padded or contain duplicates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41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System-Wide Activities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Coordinator server also in charge of</a:t>
            </a:r>
          </a:p>
          <a:p>
            <a:pPr lvl="1"/>
            <a:r>
              <a:rPr lang="en-US" dirty="0"/>
              <a:t>chunk lease management</a:t>
            </a:r>
          </a:p>
          <a:p>
            <a:pPr lvl="1"/>
            <a:r>
              <a:rPr lang="en-US" dirty="0"/>
              <a:t>garbage collection of orphaned chunks	</a:t>
            </a:r>
          </a:p>
          <a:p>
            <a:pPr lvl="1"/>
            <a:r>
              <a:rPr lang="en-US" dirty="0"/>
              <a:t>chunk migration between chunkservers 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21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Leases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/>
          </a:bodyPr>
          <a:lstStyle/>
          <a:p>
            <a:r>
              <a:rPr lang="en-US" dirty="0"/>
              <a:t>Lease: Permissions for modifications, valid </a:t>
            </a:r>
            <a:r>
              <a:rPr lang="en-US" dirty="0">
                <a:solidFill>
                  <a:srgbClr val="00B0F0"/>
                </a:solidFill>
              </a:rPr>
              <a:t>60</a:t>
            </a:r>
            <a:r>
              <a:rPr lang="en-US" dirty="0"/>
              <a:t> seconds, granted by the coordinator server to a </a:t>
            </a:r>
            <a:r>
              <a:rPr lang="en-US" dirty="0" err="1"/>
              <a:t>chunkserver</a:t>
            </a:r>
            <a:r>
              <a:rPr lang="en-US" dirty="0"/>
              <a:t> to modify the chunk. </a:t>
            </a:r>
          </a:p>
          <a:p>
            <a:r>
              <a:rPr lang="en-US" dirty="0"/>
              <a:t>Primary </a:t>
            </a:r>
            <a:r>
              <a:rPr lang="en-US" dirty="0" err="1"/>
              <a:t>chunkserver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Primary chooses the serial number for all changes on a chunk</a:t>
            </a:r>
          </a:p>
          <a:p>
            <a:pPr lvl="1"/>
            <a:r>
              <a:rPr lang="en-US" dirty="0"/>
              <a:t>It propagates the changes to the chunkservers with the backup copies. The changes are not saved until all chunkservers acknowledge.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43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A91E5-27ED-6238-A318-1916E199B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15C68303-3768-98FD-83F1-0557F3FB7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Leases continued…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1C8FC241-4BED-AF45-BC92-9312458A2FC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/>
          </a:bodyPr>
          <a:lstStyle/>
          <a:p>
            <a:r>
              <a:rPr lang="en-US" dirty="0"/>
              <a:t>Clients access the chunks by first querying the coordinator, </a:t>
            </a:r>
          </a:p>
          <a:p>
            <a:pPr lvl="1"/>
            <a:r>
              <a:rPr lang="en-US" dirty="0"/>
              <a:t>if the chunk is not being operated on (e.g. no outstanding leases exist), the coordinator replies with the location, and the client contacts the </a:t>
            </a:r>
            <a:r>
              <a:rPr lang="en-US" dirty="0" err="1"/>
              <a:t>chunkserver</a:t>
            </a:r>
            <a:r>
              <a:rPr lang="en-US" dirty="0"/>
              <a:t> directly </a:t>
            </a:r>
          </a:p>
          <a:p>
            <a:endParaRPr lang="en-US" dirty="0"/>
          </a:p>
          <a:p>
            <a:r>
              <a:rPr lang="en-US" dirty="0"/>
              <a:t>Coordinator can revoke a lease before it expires (for example coordinator wants to rename a file)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AA479C-3C09-46E8-9B64-1C5677C3F4E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62BDF2-D343-D9E8-5E1E-CDB85D82092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6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Client translates the file name and offset into a chunk index within a file</a:t>
            </a:r>
          </a:p>
          <a:p>
            <a:r>
              <a:rPr lang="en-US"/>
              <a:t>Sends the coordinator a request containing filename and chunk index</a:t>
            </a:r>
          </a:p>
          <a:p>
            <a:r>
              <a:rPr lang="en-US"/>
              <a:t>Coordinator replies with chunk handle and locations of replica (this info is cached by the client, further reads do not require interaction with the coordinator)</a:t>
            </a:r>
          </a:p>
          <a:p>
            <a:r>
              <a:rPr lang="en-US"/>
              <a:t>Client sends a replica </a:t>
            </a:r>
            <a:r>
              <a:rPr lang="en-US" err="1"/>
              <a:t>chunkserver</a:t>
            </a:r>
            <a:r>
              <a:rPr lang="en-US"/>
              <a:t> the chunk handle and a byte range within the chunk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41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Write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r>
              <a:rPr lang="en-US" dirty="0"/>
              <a:t>Client asks coordinator what </a:t>
            </a:r>
            <a:r>
              <a:rPr lang="en-US" dirty="0" err="1"/>
              <a:t>chunkserver</a:t>
            </a:r>
            <a:r>
              <a:rPr lang="en-US" dirty="0"/>
              <a:t> has the lease for the chunk it wants to write to, if no lease exists, the coordinator will give one to a </a:t>
            </a:r>
            <a:r>
              <a:rPr lang="en-US" dirty="0" err="1"/>
              <a:t>chunkserver</a:t>
            </a:r>
            <a:r>
              <a:rPr lang="en-US" dirty="0"/>
              <a:t> it chooses </a:t>
            </a:r>
          </a:p>
          <a:p>
            <a:r>
              <a:rPr lang="en-US" dirty="0"/>
              <a:t>Coordinator replies with identity of primary and the other replicas for that </a:t>
            </a:r>
            <a:r>
              <a:rPr lang="en-US" dirty="0" err="1"/>
              <a:t>chunkserver</a:t>
            </a:r>
            <a:endParaRPr lang="en-US" dirty="0"/>
          </a:p>
          <a:p>
            <a:r>
              <a:rPr lang="en-US" dirty="0"/>
              <a:t>Client pushes data to all replicas </a:t>
            </a:r>
          </a:p>
          <a:p>
            <a:r>
              <a:rPr lang="en-US" dirty="0"/>
              <a:t>Once all replicas ack, client sends the update to the primary</a:t>
            </a:r>
          </a:p>
          <a:p>
            <a:r>
              <a:rPr lang="en-US" dirty="0"/>
              <a:t>Primary assigns the order and sends the update to the replicas.</a:t>
            </a:r>
          </a:p>
          <a:p>
            <a:r>
              <a:rPr lang="en-US" dirty="0"/>
              <a:t>Replicas apply change in the same order as the primary and send ack back.</a:t>
            </a:r>
          </a:p>
          <a:p>
            <a:r>
              <a:rPr lang="en-US" dirty="0"/>
              <a:t>Primary replies to client.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78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Write: what can go wrong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client gets the reply back it means write can succeed at the primary and at some replicas, any error is reported to the client</a:t>
            </a:r>
          </a:p>
          <a:p>
            <a:endParaRPr lang="en-US" dirty="0"/>
          </a:p>
          <a:p>
            <a:r>
              <a:rPr lang="en-US" dirty="0"/>
              <a:t>Could the errors have happened at the primary? → </a:t>
            </a:r>
            <a:r>
              <a:rPr lang="en-US" i="1" dirty="0"/>
              <a:t>Inconsistent state</a:t>
            </a:r>
          </a:p>
          <a:p>
            <a:endParaRPr lang="en-US" dirty="0"/>
          </a:p>
          <a:p>
            <a:r>
              <a:rPr lang="en-US" dirty="0"/>
              <a:t>If the data is larger than a chunk—multiple write operations.  </a:t>
            </a:r>
          </a:p>
          <a:p>
            <a:pPr lvl="1"/>
            <a:r>
              <a:rPr lang="en-US" dirty="0"/>
              <a:t>Operations may overlap with operations from other clients, </a:t>
            </a:r>
          </a:p>
          <a:p>
            <a:pPr lvl="1"/>
            <a:r>
              <a:rPr lang="en-US" dirty="0"/>
              <a:t>Different clients may overwrite each other</a:t>
            </a:r>
            <a:r>
              <a:rPr lang="ja-JP" altLang="en-US"/>
              <a:t>’</a:t>
            </a:r>
            <a:r>
              <a:rPr lang="en-US" altLang="ja-JP" dirty="0"/>
              <a:t>s operations, </a:t>
            </a:r>
          </a:p>
          <a:p>
            <a:pPr lvl="1"/>
            <a:r>
              <a:rPr lang="en-US" altLang="ja-JP" dirty="0"/>
              <a:t>Order is the same by different fragments from different clients → </a:t>
            </a:r>
            <a:r>
              <a:rPr lang="en-US" altLang="ja-JP" i="1" dirty="0"/>
              <a:t>Undefined state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8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Required Reading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63040"/>
            <a:ext cx="6299200" cy="4937760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Google File System</a:t>
            </a:r>
            <a:r>
              <a:rPr lang="en-US" dirty="0"/>
              <a:t>. S, Ghemawat, H. </a:t>
            </a:r>
            <a:r>
              <a:rPr lang="en-US" dirty="0" err="1"/>
              <a:t>Gobioff</a:t>
            </a:r>
            <a:r>
              <a:rPr lang="en-US" dirty="0"/>
              <a:t> and S.-T. Leung. SOSP 2003.</a:t>
            </a:r>
          </a:p>
          <a:p>
            <a:r>
              <a:rPr lang="en-US" dirty="0">
                <a:hlinkClick r:id="rId3"/>
              </a:rPr>
              <a:t>http://hadoop.apache.org</a:t>
            </a:r>
            <a:endParaRPr lang="en-US" dirty="0"/>
          </a:p>
          <a:p>
            <a:r>
              <a:rPr lang="en-US" i="1" dirty="0"/>
              <a:t>A Novel Approach to Improving the Efficiency of Storing and Accessing Small Files on Hadoop: A Case Study by PowerPoint Files</a:t>
            </a:r>
            <a:r>
              <a:rPr lang="en-US" dirty="0"/>
              <a:t>, Bo Dong; Jie Qiu; </a:t>
            </a:r>
            <a:r>
              <a:rPr lang="en-US" dirty="0" err="1"/>
              <a:t>Qinghua</a:t>
            </a:r>
            <a:r>
              <a:rPr lang="en-US" dirty="0"/>
              <a:t> Zheng; Xiao Zhong; </a:t>
            </a:r>
            <a:r>
              <a:rPr lang="en-US" dirty="0" err="1"/>
              <a:t>Jingwei</a:t>
            </a:r>
            <a:r>
              <a:rPr lang="en-US" dirty="0"/>
              <a:t> Li; Ying Li;, IEEE International Conference on Services Computing (SCC) 2010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6326" name="Picture 8" descr="MC900437990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4" y="1524000"/>
            <a:ext cx="2751137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847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 Append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writing new chunk, append to existing one</a:t>
            </a:r>
          </a:p>
          <a:p>
            <a:pPr lvl="1"/>
            <a:r>
              <a:rPr lang="en-US" dirty="0"/>
              <a:t>Restricted to chunk-size / 4 to minimize chunk-boundary overflow</a:t>
            </a:r>
          </a:p>
          <a:p>
            <a:pPr lvl="1"/>
            <a:r>
              <a:rPr lang="en-US" dirty="0"/>
              <a:t>if (boundary overflow) new chunk must be created</a:t>
            </a:r>
          </a:p>
          <a:p>
            <a:pPr lvl="1"/>
            <a:r>
              <a:rPr lang="en-US" dirty="0"/>
              <a:t>else write into chunk @</a:t>
            </a:r>
            <a:r>
              <a:rPr lang="en-US" dirty="0" err="1"/>
              <a:t>some_offset</a:t>
            </a:r>
            <a:r>
              <a:rPr lang="en-US" dirty="0"/>
              <a:t>, and tell secondary replicas </a:t>
            </a:r>
            <a:r>
              <a:rPr lang="en-US" dirty="0" err="1"/>
              <a:t>some_offset</a:t>
            </a:r>
            <a:endParaRPr lang="en-US" dirty="0"/>
          </a:p>
          <a:p>
            <a:r>
              <a:rPr lang="en-US" dirty="0"/>
              <a:t>If append fails, client retries the operation, no guarantee replicas are byte-wise identical!</a:t>
            </a:r>
          </a:p>
          <a:p>
            <a:pPr lvl="1"/>
            <a:r>
              <a:rPr lang="en-US" dirty="0"/>
              <a:t>Guarantee: record was written at least once atomically (there can be duplicates)</a:t>
            </a:r>
          </a:p>
          <a:p>
            <a:pPr lvl="1"/>
            <a:r>
              <a:rPr lang="en-US" dirty="0"/>
              <a:t>Failures at subset of chunkservers… inconsistent regions</a:t>
            </a:r>
          </a:p>
          <a:p>
            <a:pPr lvl="1"/>
            <a:r>
              <a:rPr lang="en-US" dirty="0"/>
              <a:t>If a secondary server was offline and missed some updates… may have holes after record append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2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Snapshot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Makes a copy of file or directory tree</a:t>
            </a:r>
          </a:p>
          <a:p>
            <a:r>
              <a:rPr lang="en-US"/>
              <a:t>Used to quickly create branch copies of huge data sets, or to checkpoint current state before experimenting to allow rollback</a:t>
            </a:r>
          </a:p>
          <a:p>
            <a:r>
              <a:rPr lang="en-US"/>
              <a:t>Uses copy-on-write (like AFS)</a:t>
            </a:r>
          </a:p>
          <a:p>
            <a:pPr lvl="1"/>
            <a:r>
              <a:rPr lang="en-US"/>
              <a:t>Coordinator revokes chunk leases, then snapshots</a:t>
            </a:r>
          </a:p>
          <a:p>
            <a:pPr lvl="1"/>
            <a:r>
              <a:rPr lang="en-US"/>
              <a:t>Any time a lease is requested, chunk is copied first on same </a:t>
            </a:r>
            <a:r>
              <a:rPr lang="en-US" err="1"/>
              <a:t>chunkserver</a:t>
            </a:r>
            <a:endParaRPr lang="en-US"/>
          </a:p>
          <a:p>
            <a:pPr lvl="1"/>
            <a:r>
              <a:rPr lang="en-US"/>
              <a:t>After lease expires, commit to log + copy metadata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98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Snapshot Details (S1 Stop)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Coordinator receives snapshot request</a:t>
            </a:r>
          </a:p>
          <a:p>
            <a:r>
              <a:rPr lang="en-US" dirty="0"/>
              <a:t>Coordinator revokes existing leases, any other modification on those file have to go to the coordinator first</a:t>
            </a:r>
          </a:p>
          <a:p>
            <a:r>
              <a:rPr lang="en-US" dirty="0"/>
              <a:t>Coordinator logs operation on disk</a:t>
            </a:r>
          </a:p>
          <a:p>
            <a:r>
              <a:rPr lang="en-US" dirty="0"/>
              <a:t>Coordinator makes change in metadata in memory, newly snapshot files point to same chunks as original file</a:t>
            </a:r>
          </a:p>
          <a:p>
            <a:r>
              <a:rPr lang="en-US" dirty="0"/>
              <a:t>Client wants to write chunk C after snapshot, Coordinator sees count for C &gt; 1 picks new handle id C</a:t>
            </a:r>
            <a:r>
              <a:rPr lang="ja-JP" altLang="en-US"/>
              <a:t>’</a:t>
            </a:r>
            <a:r>
              <a:rPr lang="en-US" altLang="ja-JP" dirty="0"/>
              <a:t>, tells </a:t>
            </a:r>
            <a:r>
              <a:rPr lang="en-US" altLang="ja-JP" dirty="0" err="1"/>
              <a:t>chunkserver</a:t>
            </a:r>
            <a:r>
              <a:rPr lang="en-US" altLang="ja-JP" dirty="0"/>
              <a:t> that has C to create a copy of C, with the new id C</a:t>
            </a:r>
            <a:r>
              <a:rPr lang="ja-JP" altLang="en-US"/>
              <a:t>’</a:t>
            </a:r>
            <a:r>
              <a:rPr lang="en-US" altLang="ja-JP" dirty="0"/>
              <a:t>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6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Namespace Management &amp; Locking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 lnSpcReduction="10000"/>
          </a:bodyPr>
          <a:lstStyle/>
          <a:p>
            <a:r>
              <a:rPr lang="en-US"/>
              <a:t>GFS: not your typical file system</a:t>
            </a:r>
          </a:p>
          <a:p>
            <a:pPr lvl="1"/>
            <a:r>
              <a:rPr lang="en-US"/>
              <a:t>Lacks typical per-directory data structure to list each file in the directory</a:t>
            </a:r>
          </a:p>
          <a:p>
            <a:pPr lvl="1"/>
            <a:r>
              <a:rPr lang="en-US"/>
              <a:t>Does not support aliases (i.e. hard or </a:t>
            </a:r>
            <a:r>
              <a:rPr lang="en-US" err="1"/>
              <a:t>sym</a:t>
            </a:r>
            <a:r>
              <a:rPr lang="en-US"/>
              <a:t> links)</a:t>
            </a:r>
          </a:p>
          <a:p>
            <a:pPr lvl="1"/>
            <a:r>
              <a:rPr lang="en-US"/>
              <a:t>Namespace: lookup table that maps full pathnames to metadata</a:t>
            </a:r>
          </a:p>
          <a:p>
            <a:pPr lvl="1"/>
            <a:r>
              <a:rPr lang="en-US"/>
              <a:t>Lookup table fits in memory (prefix compression)</a:t>
            </a:r>
          </a:p>
          <a:p>
            <a:r>
              <a:rPr lang="en-US"/>
              <a:t>Coordinator ops acquire set of locks before running</a:t>
            </a:r>
          </a:p>
          <a:p>
            <a:pPr lvl="1"/>
            <a:r>
              <a:rPr lang="en-US"/>
              <a:t>read locks:  /d1, /d1/d2, /d1/d2/…/</a:t>
            </a:r>
            <a:r>
              <a:rPr lang="en-US" err="1"/>
              <a:t>dn</a:t>
            </a:r>
            <a:r>
              <a:rPr lang="en-US"/>
              <a:t>, /d1/d2/../</a:t>
            </a:r>
            <a:r>
              <a:rPr lang="en-US" err="1"/>
              <a:t>dn</a:t>
            </a:r>
            <a:r>
              <a:rPr lang="en-US"/>
              <a:t>/leaf to lock </a:t>
            </a:r>
            <a:r>
              <a:rPr lang="ja-JP" altLang="en-US"/>
              <a:t>“</a:t>
            </a:r>
            <a:r>
              <a:rPr lang="en-US" altLang="ja-JP"/>
              <a:t>leaf</a:t>
            </a:r>
            <a:r>
              <a:rPr lang="ja-JP" altLang="en-US"/>
              <a:t>”</a:t>
            </a:r>
            <a:endParaRPr lang="en-US" altLang="ja-JP"/>
          </a:p>
          <a:p>
            <a:pPr lvl="1"/>
            <a:r>
              <a:rPr lang="en-US"/>
              <a:t>File creation does not lock parent </a:t>
            </a:r>
            <a:r>
              <a:rPr lang="en-US" err="1"/>
              <a:t>dir</a:t>
            </a:r>
            <a:r>
              <a:rPr lang="en-US"/>
              <a:t>: no directory or </a:t>
            </a:r>
            <a:r>
              <a:rPr lang="en-US" err="1"/>
              <a:t>inode-esque</a:t>
            </a:r>
            <a:r>
              <a:rPr lang="en-US"/>
              <a:t> structure to modify</a:t>
            </a:r>
          </a:p>
          <a:p>
            <a:pPr lvl="1"/>
            <a:r>
              <a:rPr lang="en-US"/>
              <a:t>Allows concurrent modifications in same directory</a:t>
            </a:r>
          </a:p>
          <a:p>
            <a:pPr lvl="1"/>
            <a:r>
              <a:rPr lang="en-US"/>
              <a:t>Locks always acquired in same order, prevents deadlock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18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Replica Replacement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Hundreds of chunkservers across many hardware racks, each accessed by hundreds of clients on same or different racks</a:t>
            </a:r>
          </a:p>
          <a:p>
            <a:r>
              <a:rPr lang="en-US" dirty="0"/>
              <a:t>Want to maximize reliability, availability but also network utilization</a:t>
            </a:r>
          </a:p>
          <a:p>
            <a:r>
              <a:rPr lang="en-US" dirty="0"/>
              <a:t>Must spread replicas across machines and racks</a:t>
            </a:r>
          </a:p>
          <a:p>
            <a:pPr lvl="1"/>
            <a:r>
              <a:rPr lang="en-US" dirty="0"/>
              <a:t>Good: Replicas survive switch failure or power outage of entire rack,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Bad: Read traffic for a chunk can exploit bandwidth of multiple racks</a:t>
            </a:r>
          </a:p>
          <a:p>
            <a:pPr lvl="1"/>
            <a:r>
              <a:rPr lang="en-US" dirty="0"/>
              <a:t>Bad: Write traffic must flow through multiple racks</a:t>
            </a:r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09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cReation</a:t>
            </a:r>
            <a:r>
              <a:rPr lang="en-US" dirty="0"/>
              <a:t>, Re-replication, Rebalancing (The 3 Rs)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Creation:</a:t>
            </a:r>
          </a:p>
          <a:p>
            <a:pPr lvl="1"/>
            <a:r>
              <a:rPr lang="en-US" dirty="0"/>
              <a:t>Place new replicas on servers with &lt; average disk use</a:t>
            </a:r>
          </a:p>
          <a:p>
            <a:pPr lvl="2"/>
            <a:r>
              <a:rPr lang="en-US" dirty="0"/>
              <a:t>Equalizes disk utilization across chunkservers</a:t>
            </a:r>
          </a:p>
          <a:p>
            <a:pPr lvl="1"/>
            <a:r>
              <a:rPr lang="en-US" dirty="0"/>
              <a:t>Limit number of recently created chunks per server</a:t>
            </a:r>
          </a:p>
          <a:p>
            <a:pPr lvl="2"/>
            <a:r>
              <a:rPr lang="en-US" dirty="0"/>
              <a:t>Creation implies chunk will be heavily written soon</a:t>
            </a:r>
          </a:p>
          <a:p>
            <a:pPr lvl="2"/>
            <a:r>
              <a:rPr lang="en-US" dirty="0"/>
              <a:t>Spread anticipated load</a:t>
            </a:r>
          </a:p>
          <a:p>
            <a:pPr lvl="1"/>
            <a:r>
              <a:rPr lang="en-US" dirty="0"/>
              <a:t>Place new replicas on different racks</a:t>
            </a:r>
          </a:p>
          <a:p>
            <a:pPr lvl="2"/>
            <a:r>
              <a:rPr lang="en-US" dirty="0"/>
              <a:t>Requires IP addressing scheme to identify physical location of chunkservers</a:t>
            </a:r>
          </a:p>
          <a:p>
            <a:pPr lvl="2"/>
            <a:r>
              <a:rPr lang="en-US" dirty="0"/>
              <a:t>Improve fault survival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43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Garbage Collection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Files that are </a:t>
            </a:r>
            <a:r>
              <a:rPr lang="ja-JP" altLang="en-US"/>
              <a:t>“</a:t>
            </a:r>
            <a:r>
              <a:rPr lang="en-US" altLang="ja-JP" dirty="0"/>
              <a:t>deleted</a:t>
            </a:r>
            <a:r>
              <a:rPr lang="ja-JP" altLang="en-US"/>
              <a:t>”</a:t>
            </a:r>
            <a:r>
              <a:rPr lang="en-US" altLang="ja-JP" dirty="0"/>
              <a:t>… really are not</a:t>
            </a:r>
          </a:p>
          <a:p>
            <a:pPr lvl="1"/>
            <a:r>
              <a:rPr lang="ja-JP" altLang="en-US"/>
              <a:t>“</a:t>
            </a:r>
            <a:r>
              <a:rPr lang="en-US" altLang="ja-JP" dirty="0"/>
              <a:t>Deleting</a:t>
            </a:r>
            <a:r>
              <a:rPr lang="ja-JP" altLang="en-US"/>
              <a:t>”</a:t>
            </a:r>
            <a:r>
              <a:rPr lang="en-US" altLang="ja-JP" dirty="0"/>
              <a:t> a file renames it… now it’s </a:t>
            </a:r>
            <a:r>
              <a:rPr lang="ja-JP" altLang="en-US"/>
              <a:t>“</a:t>
            </a:r>
            <a:r>
              <a:rPr lang="en-US" altLang="ja-JP" dirty="0"/>
              <a:t>hidden</a:t>
            </a:r>
            <a:r>
              <a:rPr lang="ja-JP" altLang="en-US"/>
              <a:t>”</a:t>
            </a:r>
            <a:endParaRPr lang="en-US" altLang="ja-JP" dirty="0"/>
          </a:p>
          <a:p>
            <a:pPr lvl="1"/>
            <a:r>
              <a:rPr lang="en-US" dirty="0"/>
              <a:t>Hidden files &gt;= 3 days old are removed</a:t>
            </a:r>
          </a:p>
          <a:p>
            <a:pPr lvl="2"/>
            <a:r>
              <a:rPr lang="en-US" dirty="0"/>
              <a:t>3-day limit is configurable</a:t>
            </a:r>
          </a:p>
          <a:p>
            <a:pPr lvl="2"/>
            <a:r>
              <a:rPr lang="en-US" dirty="0"/>
              <a:t>Prevents accidental-and-irreversible data loss</a:t>
            </a:r>
          </a:p>
          <a:p>
            <a:pPr lvl="1"/>
            <a:r>
              <a:rPr lang="en-US" dirty="0"/>
              <a:t>Undelete by renaming hidden file</a:t>
            </a:r>
          </a:p>
          <a:p>
            <a:pPr lvl="1"/>
            <a:r>
              <a:rPr lang="en-US" dirty="0"/>
              <a:t>Lazy garbage collection, i.e. during idle time</a:t>
            </a:r>
          </a:p>
          <a:p>
            <a:pPr lvl="2"/>
            <a:r>
              <a:rPr lang="en-US" dirty="0"/>
              <a:t>In-memory metadata erased</a:t>
            </a:r>
          </a:p>
          <a:p>
            <a:pPr lvl="2"/>
            <a:r>
              <a:rPr lang="en-US" dirty="0"/>
              <a:t>Orphaned chunks gradually erased by chunkservers</a:t>
            </a:r>
          </a:p>
          <a:p>
            <a:pPr lvl="2"/>
            <a:r>
              <a:rPr lang="en-US" dirty="0"/>
              <a:t>Also removes stale replicas (not up to current chunk version #)</a:t>
            </a:r>
          </a:p>
          <a:p>
            <a:pPr lvl="1"/>
            <a:r>
              <a:rPr lang="en-US" dirty="0"/>
              <a:t>3-day delay caused some trouble for some users</a:t>
            </a:r>
          </a:p>
          <a:p>
            <a:pPr lvl="2"/>
            <a:r>
              <a:rPr lang="en-US" dirty="0"/>
              <a:t>Temp files stick around, wasting space</a:t>
            </a:r>
          </a:p>
          <a:p>
            <a:pPr lvl="2"/>
            <a:r>
              <a:rPr lang="en-US" dirty="0"/>
              <a:t>Replication level can be user specified per part of file namespace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9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>
            <a:normAutofit/>
          </a:bodyPr>
          <a:lstStyle/>
          <a:p>
            <a:r>
              <a:rPr lang="en-US"/>
              <a:t>Fault Tolerance and Diagnosis: Availability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r>
              <a:rPr lang="en-US" dirty="0"/>
              <a:t>Fast recovery</a:t>
            </a:r>
          </a:p>
          <a:p>
            <a:pPr lvl="1"/>
            <a:r>
              <a:rPr lang="en-US" dirty="0"/>
              <a:t>Coordinator, chunk servers restore state quickly</a:t>
            </a:r>
          </a:p>
          <a:p>
            <a:pPr lvl="1"/>
            <a:r>
              <a:rPr lang="en-US" dirty="0"/>
              <a:t>No distinction between normal/abnormal termination</a:t>
            </a:r>
          </a:p>
          <a:p>
            <a:r>
              <a:rPr lang="en-US" dirty="0"/>
              <a:t>Chunk replication</a:t>
            </a:r>
          </a:p>
          <a:p>
            <a:r>
              <a:rPr lang="en-US" dirty="0"/>
              <a:t>Coordinator replication</a:t>
            </a:r>
          </a:p>
          <a:p>
            <a:pPr lvl="1"/>
            <a:r>
              <a:rPr lang="en-US" dirty="0"/>
              <a:t>State of coordinator server is replicated</a:t>
            </a:r>
          </a:p>
          <a:p>
            <a:pPr lvl="1"/>
            <a:r>
              <a:rPr lang="en-US" dirty="0"/>
              <a:t>External watchdog can change DNS over to replica if coordinator fails</a:t>
            </a:r>
          </a:p>
          <a:p>
            <a:pPr lvl="1"/>
            <a:r>
              <a:rPr lang="en-US" dirty="0"/>
              <a:t>Additional </a:t>
            </a:r>
            <a:r>
              <a:rPr lang="ja-JP" altLang="en-US"/>
              <a:t>“</a:t>
            </a:r>
            <a:r>
              <a:rPr lang="en-US" altLang="ja-JP" dirty="0"/>
              <a:t>shadow</a:t>
            </a:r>
            <a:r>
              <a:rPr lang="ja-JP" altLang="en-US"/>
              <a:t>”</a:t>
            </a:r>
            <a:r>
              <a:rPr lang="en-US" altLang="ja-JP" dirty="0"/>
              <a:t> c</a:t>
            </a:r>
            <a:r>
              <a:rPr lang="en-US" dirty="0"/>
              <a:t>oordinators</a:t>
            </a:r>
            <a:r>
              <a:rPr lang="en-US" altLang="ja-JP" dirty="0"/>
              <a:t> provide RO access during outage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17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Fault Tolerance and Diagnosis: Integrity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Chunkservers checksum to detect corruption</a:t>
            </a:r>
          </a:p>
          <a:p>
            <a:pPr lvl="1"/>
            <a:r>
              <a:rPr lang="en-US" dirty="0"/>
              <a:t>Corruption caused by disk failures, interruptions in r/w paths</a:t>
            </a:r>
          </a:p>
          <a:p>
            <a:pPr lvl="1"/>
            <a:r>
              <a:rPr lang="en-US" dirty="0"/>
              <a:t>Each server must checksum because chunks not byte-wise equal</a:t>
            </a:r>
          </a:p>
          <a:p>
            <a:pPr lvl="1"/>
            <a:r>
              <a:rPr lang="en-US" dirty="0"/>
              <a:t>Chunks are broken into 64 KB blocks</a:t>
            </a:r>
          </a:p>
          <a:p>
            <a:pPr lvl="1"/>
            <a:r>
              <a:rPr lang="en-US" dirty="0"/>
              <a:t>Each block has a 32 bit checksum</a:t>
            </a:r>
          </a:p>
          <a:p>
            <a:pPr lvl="1"/>
            <a:r>
              <a:rPr lang="en-US" dirty="0"/>
              <a:t>Checksums kept in memory and logged with metadata</a:t>
            </a:r>
          </a:p>
          <a:p>
            <a:pPr lvl="1"/>
            <a:r>
              <a:rPr lang="en-US" dirty="0"/>
              <a:t>Can overlap with IO since checksums all in memory</a:t>
            </a:r>
          </a:p>
          <a:p>
            <a:r>
              <a:rPr lang="en-US" dirty="0"/>
              <a:t>Client code attempts to align reads to checksum block boundaries</a:t>
            </a:r>
          </a:p>
          <a:p>
            <a:r>
              <a:rPr lang="en-US" dirty="0"/>
              <a:t>During idle periods, chunkservers can checksum inactive chunks to detect corrupted chunks that are rarely read</a:t>
            </a:r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937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2: HDFS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E9A9AF-9B3D-BDE9-683F-F5A2D59B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2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1: GFS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0CCB9-1E4A-CD41-BCE8-1FB71CCCB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894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HDFS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An open-source implementation of Google File System, created in 2005 </a:t>
            </a:r>
            <a:endParaRPr lang="en-US"/>
          </a:p>
          <a:p>
            <a:r>
              <a:rPr lang="en-US"/>
              <a:t>Assume that node failure rate is high</a:t>
            </a:r>
          </a:p>
          <a:p>
            <a:r>
              <a:rPr lang="en-US"/>
              <a:t>Large files, some several GB large</a:t>
            </a:r>
          </a:p>
          <a:p>
            <a:r>
              <a:rPr lang="en-US"/>
              <a:t>Write-once-ready-many pattern</a:t>
            </a:r>
          </a:p>
          <a:p>
            <a:r>
              <a:rPr lang="en-US"/>
              <a:t>Reads are performed in a large streaming fashion</a:t>
            </a:r>
          </a:p>
          <a:p>
            <a:r>
              <a:rPr lang="en-US"/>
              <a:t>Large throughput instead of low latency</a:t>
            </a:r>
          </a:p>
          <a:p>
            <a:r>
              <a:rPr lang="en-US"/>
              <a:t>Moving computation is easier than moving data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10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HDFS Files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/>
              <a:t>User data divided into 64MB blocks and replicated across local disks of cluster node to address:</a:t>
            </a:r>
          </a:p>
          <a:p>
            <a:pPr lvl="1"/>
            <a:r>
              <a:rPr lang="en-US" altLang="ja-JP"/>
              <a:t>Cluster network bottleneck</a:t>
            </a:r>
          </a:p>
          <a:p>
            <a:pPr lvl="1"/>
            <a:r>
              <a:rPr lang="en-US" altLang="ja-JP"/>
              <a:t>Cluster node crashes</a:t>
            </a:r>
            <a:endParaRPr lang="en-US"/>
          </a:p>
          <a:p>
            <a:r>
              <a:rPr lang="en-US" altLang="ja-JP"/>
              <a:t>Architecture</a:t>
            </a:r>
          </a:p>
          <a:p>
            <a:pPr lvl="1"/>
            <a:r>
              <a:rPr lang="en-US" altLang="ja-JP"/>
              <a:t>Coordinator (</a:t>
            </a:r>
            <a:r>
              <a:rPr lang="en-US" altLang="ja-JP" err="1"/>
              <a:t>Namenode</a:t>
            </a:r>
            <a:r>
              <a:rPr lang="en-US" altLang="ja-JP"/>
              <a:t>) maintains a name space and metadata </a:t>
            </a:r>
          </a:p>
          <a:p>
            <a:pPr lvl="1"/>
            <a:r>
              <a:rPr lang="en-US" altLang="ja-JP"/>
              <a:t>Replicas (</a:t>
            </a:r>
            <a:r>
              <a:rPr lang="en-US" altLang="ja-JP" err="1"/>
              <a:t>Datanodes</a:t>
            </a:r>
            <a:r>
              <a:rPr lang="en-US" altLang="ja-JP"/>
              <a:t>): maintain three copies of each data block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570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3: </a:t>
            </a:r>
            <a:r>
              <a:rPr lang="en-US" sz="3200" dirty="0" err="1"/>
              <a:t>BigTable</a:t>
            </a:r>
            <a:endParaRPr lang="en-US" sz="3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C3B1DD-268F-E2D8-4E61-83011B2B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935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Acknowledgement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Slides based on material from course at </a:t>
            </a:r>
            <a:r>
              <a:rPr lang="en-US" err="1"/>
              <a:t>UMichigan</a:t>
            </a:r>
            <a:r>
              <a:rPr lang="en-US"/>
              <a:t>, U Washington, and the authors of </a:t>
            </a:r>
            <a:r>
              <a:rPr lang="en-US" err="1"/>
              <a:t>BigTable</a:t>
            </a:r>
            <a:r>
              <a:rPr lang="en-US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913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REQUIRED READING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63040"/>
            <a:ext cx="6299200" cy="4937760"/>
          </a:xfrm>
        </p:spPr>
        <p:txBody>
          <a:bodyPr/>
          <a:lstStyle/>
          <a:p>
            <a:r>
              <a:rPr lang="en-US" i="1" dirty="0"/>
              <a:t>Bigtable: A Distributed Storage System for Structured Data</a:t>
            </a:r>
            <a:r>
              <a:rPr lang="en-US" dirty="0"/>
              <a:t>. 2008. ACM Trans. </a:t>
            </a:r>
            <a:r>
              <a:rPr lang="en-US" dirty="0" err="1"/>
              <a:t>Comput</a:t>
            </a:r>
            <a:r>
              <a:rPr lang="en-US" dirty="0"/>
              <a:t>. Syst. 26, 2 (Jun. 2008), 1-26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2230" name="Picture 8" descr="MC900437990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4" y="1524000"/>
            <a:ext cx="2751137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1316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BigTable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Distributed storage system for managing structured data such as:</a:t>
            </a:r>
          </a:p>
          <a:p>
            <a:pPr lvl="1"/>
            <a:r>
              <a:rPr lang="en-US"/>
              <a:t>URLs: contents, crawl metadata, links, anchors, pagerank</a:t>
            </a:r>
          </a:p>
          <a:p>
            <a:pPr lvl="1"/>
            <a:r>
              <a:rPr lang="en-US"/>
              <a:t>Per-user data: user preference settings, recent queries/search results</a:t>
            </a:r>
          </a:p>
          <a:p>
            <a:pPr lvl="1"/>
            <a:r>
              <a:rPr lang="en-US"/>
              <a:t>Geographic locations: physical entities (shops, restaurants, etc.), roads, satellite image data, user annotations, …</a:t>
            </a:r>
          </a:p>
          <a:p>
            <a:r>
              <a:rPr lang="en-US"/>
              <a:t>Designed to scale to a very large size: petabytes of data distributed across thousands of servers</a:t>
            </a:r>
          </a:p>
          <a:p>
            <a:r>
              <a:rPr lang="en-US"/>
              <a:t>Used for many Google applications</a:t>
            </a:r>
          </a:p>
          <a:p>
            <a:pPr lvl="1"/>
            <a:r>
              <a:rPr lang="en-US"/>
              <a:t>Web indexing, Personalized Search, Google Earth, Google Analytics, Google Finance, … and more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644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BigTable?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Scalability requirements not met by existent commercial systems:</a:t>
            </a:r>
          </a:p>
          <a:p>
            <a:pPr lvl="1"/>
            <a:r>
              <a:rPr lang="en-US" dirty="0"/>
              <a:t>Millions of machines</a:t>
            </a:r>
          </a:p>
          <a:p>
            <a:pPr lvl="1"/>
            <a:r>
              <a:rPr lang="en-US" dirty="0"/>
              <a:t>Hundreds of millions of users</a:t>
            </a:r>
          </a:p>
          <a:p>
            <a:pPr lvl="1"/>
            <a:r>
              <a:rPr lang="en-US" dirty="0"/>
              <a:t>Billions of URLs, many versions/page</a:t>
            </a:r>
          </a:p>
          <a:p>
            <a:pPr lvl="1"/>
            <a:r>
              <a:rPr lang="en-US" dirty="0"/>
              <a:t>Thousands or queries/sec</a:t>
            </a:r>
          </a:p>
          <a:p>
            <a:pPr lvl="1"/>
            <a:r>
              <a:rPr lang="en-US" dirty="0"/>
              <a:t>100TB+ of satellite image data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altLang="zh-CN" dirty="0"/>
              <a:t>Low-level storage optimization helps performance significantly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533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Simpler model that supports dynamic control over data and layout format</a:t>
            </a:r>
          </a:p>
          <a:p>
            <a:r>
              <a:rPr lang="en-US"/>
              <a:t>Want asynchronous processes to be continuously updating different pieces of data: access to most current data at any time</a:t>
            </a:r>
          </a:p>
          <a:p>
            <a:r>
              <a:rPr lang="en-US"/>
              <a:t>Examine data changes over time: e.g. contents of a web page over multiple crawls</a:t>
            </a:r>
          </a:p>
          <a:p>
            <a:r>
              <a:rPr lang="en-US"/>
              <a:t>Support for:</a:t>
            </a:r>
          </a:p>
          <a:p>
            <a:pPr lvl="1"/>
            <a:r>
              <a:rPr lang="en-US"/>
              <a:t>Very high read/write rates (millions ops per second)</a:t>
            </a:r>
          </a:p>
          <a:p>
            <a:pPr lvl="1"/>
            <a:r>
              <a:rPr lang="en-US"/>
              <a:t>Efficient scans over all or subsets of data</a:t>
            </a:r>
          </a:p>
          <a:p>
            <a:pPr lvl="1"/>
            <a:r>
              <a:rPr lang="en-US"/>
              <a:t>Efficient joins of large one-to-one and one-to-many datasets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47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Overview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Distributed multi-level map</a:t>
            </a:r>
          </a:p>
          <a:p>
            <a:r>
              <a:rPr lang="en-US"/>
              <a:t>Fault-tolerant, persistent</a:t>
            </a:r>
          </a:p>
          <a:p>
            <a:r>
              <a:rPr lang="en-US"/>
              <a:t>Scalable</a:t>
            </a:r>
          </a:p>
          <a:p>
            <a:pPr lvl="1"/>
            <a:r>
              <a:rPr lang="en-US"/>
              <a:t>Thousands of servers</a:t>
            </a:r>
          </a:p>
          <a:p>
            <a:pPr lvl="1"/>
            <a:r>
              <a:rPr lang="en-US"/>
              <a:t>Terabytes of in-memory data</a:t>
            </a:r>
          </a:p>
          <a:p>
            <a:pPr lvl="1"/>
            <a:r>
              <a:rPr lang="en-US"/>
              <a:t>Petabyte of disk-based data</a:t>
            </a:r>
          </a:p>
          <a:p>
            <a:pPr lvl="1"/>
            <a:r>
              <a:rPr lang="en-US"/>
              <a:t>Millions of reads/writes per second, efficient scans</a:t>
            </a:r>
          </a:p>
          <a:p>
            <a:r>
              <a:rPr lang="en-US"/>
              <a:t>Self-managing</a:t>
            </a:r>
          </a:p>
          <a:p>
            <a:pPr lvl="1"/>
            <a:r>
              <a:rPr lang="en-US"/>
              <a:t>Servers can be added/removed dynamically</a:t>
            </a:r>
          </a:p>
          <a:p>
            <a:pPr lvl="1"/>
            <a:r>
              <a:rPr lang="en-US"/>
              <a:t>Servers adjust to load imbalance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365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Typical Google </a:t>
            </a:r>
            <a:r>
              <a:rPr lang="en-US" altLang="zh-CN"/>
              <a:t>Cluster (S2 end)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1" name="Picture 27" descr="Untitled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1"/>
            <a:ext cx="7772400" cy="468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3810000" y="3657600"/>
            <a:ext cx="1219200" cy="8382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229600" y="3733800"/>
            <a:ext cx="1981200" cy="8382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248400" y="3657600"/>
            <a:ext cx="1219200" cy="8382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24200" y="2743200"/>
            <a:ext cx="7075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Shared pool of machines that also run other distributed applications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Google File System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File system for map/reduce </a:t>
            </a:r>
          </a:p>
          <a:p>
            <a:r>
              <a:rPr lang="en-US"/>
              <a:t>Example of how to  handle storage failures trading consistency for simplicity and performance </a:t>
            </a:r>
          </a:p>
          <a:p>
            <a:r>
              <a:rPr lang="en-US"/>
              <a:t>What is GFS</a:t>
            </a:r>
          </a:p>
          <a:p>
            <a:pPr lvl="1"/>
            <a:r>
              <a:rPr lang="en-US"/>
              <a:t>Scalable, distributed file system for large distributed data-intensive applications</a:t>
            </a:r>
          </a:p>
          <a:p>
            <a:pPr lvl="1"/>
            <a:r>
              <a:rPr lang="en-US"/>
              <a:t>Based on a different set of assumptions leading to different design choices than conventional file systems</a:t>
            </a:r>
          </a:p>
          <a:p>
            <a:pPr lvl="1"/>
            <a:r>
              <a:rPr lang="en-US"/>
              <a:t>Implemented as a </a:t>
            </a:r>
            <a:r>
              <a:rPr lang="en-US" err="1"/>
              <a:t>userspace</a:t>
            </a:r>
            <a:r>
              <a:rPr lang="en-US"/>
              <a:t> library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07587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Blocks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Google File System (GFS)</a:t>
            </a:r>
          </a:p>
          <a:p>
            <a:pPr lvl="1"/>
            <a:r>
              <a:rPr lang="en-US"/>
              <a:t>Stores persistent data (SSTable file format)</a:t>
            </a:r>
          </a:p>
          <a:p>
            <a:r>
              <a:rPr lang="en-US"/>
              <a:t>Scheduler</a:t>
            </a:r>
          </a:p>
          <a:p>
            <a:pPr lvl="1"/>
            <a:r>
              <a:rPr lang="en-US"/>
              <a:t>Schedules jobs onto machines</a:t>
            </a:r>
          </a:p>
          <a:p>
            <a:r>
              <a:rPr lang="en-US"/>
              <a:t>Chubby</a:t>
            </a:r>
          </a:p>
          <a:p>
            <a:pPr lvl="1"/>
            <a:r>
              <a:rPr lang="en-US"/>
              <a:t>Lock service: distributed lock manager, master election, location bootstrapping</a:t>
            </a:r>
          </a:p>
          <a:p>
            <a:r>
              <a:rPr lang="en-US"/>
              <a:t>MapReduce (optional)</a:t>
            </a:r>
          </a:p>
          <a:p>
            <a:pPr lvl="1"/>
            <a:r>
              <a:rPr lang="en-US"/>
              <a:t>Data processing</a:t>
            </a:r>
          </a:p>
          <a:p>
            <a:pPr lvl="1"/>
            <a:r>
              <a:rPr lang="en-US"/>
              <a:t>Read/write BigTable data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50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Chubby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{lock/file/name} service</a:t>
            </a:r>
          </a:p>
          <a:p>
            <a:r>
              <a:rPr lang="en-US" dirty="0"/>
              <a:t>Coarse-grained locks</a:t>
            </a:r>
          </a:p>
          <a:p>
            <a:pPr lvl="1"/>
            <a:r>
              <a:rPr lang="en-US" dirty="0"/>
              <a:t>Provides a namespace that consists of directories and small files. </a:t>
            </a:r>
          </a:p>
          <a:p>
            <a:pPr lvl="1"/>
            <a:r>
              <a:rPr lang="en-US" dirty="0"/>
              <a:t>Each of the directories or files can be used as a lock.</a:t>
            </a:r>
          </a:p>
          <a:p>
            <a:r>
              <a:rPr lang="en-US" dirty="0"/>
              <a:t>Each client has a session with Chubby</a:t>
            </a:r>
          </a:p>
          <a:p>
            <a:pPr lvl="1"/>
            <a:r>
              <a:rPr lang="en-US" dirty="0"/>
              <a:t>The session expires if it is unable to renew its session lease within the lease expiration time.</a:t>
            </a:r>
          </a:p>
          <a:p>
            <a:r>
              <a:rPr lang="en-US" b="1" dirty="0"/>
              <a:t>5 replica Paxos</a:t>
            </a:r>
            <a:r>
              <a:rPr lang="en-US" dirty="0"/>
              <a:t>, need a majority vote to be active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826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sparse, distributed persistent multi-dimensional sorted map</a:t>
            </a:r>
          </a:p>
          <a:p>
            <a:r>
              <a:rPr lang="en-US" dirty="0"/>
              <a:t>Rows, column are arbitrary strings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(row, column, timestamp) identifies the particular contents of a cell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42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Model: Rows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Arbitrary string</a:t>
            </a:r>
          </a:p>
          <a:p>
            <a:r>
              <a:rPr lang="en-US"/>
              <a:t>Access to data in a row is atomic</a:t>
            </a:r>
          </a:p>
          <a:p>
            <a:pPr lvl="1"/>
            <a:r>
              <a:rPr lang="en-US"/>
              <a:t>Row creation is implicit upon storing data</a:t>
            </a:r>
          </a:p>
          <a:p>
            <a:pPr lvl="1"/>
            <a:r>
              <a:rPr lang="en-US"/>
              <a:t>Ordered lexicographically</a:t>
            </a:r>
          </a:p>
        </p:txBody>
      </p:sp>
      <p:pic>
        <p:nvPicPr>
          <p:cNvPr id="28675" name="Picture 6" descr="model1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711497"/>
            <a:ext cx="624840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535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Rows (cont.)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Rows close together lexicographically usually on one or a small number of machines</a:t>
            </a:r>
          </a:p>
          <a:p>
            <a:r>
              <a:rPr lang="en-US" dirty="0"/>
              <a:t>Reads of short row ranges are efficient and typically require communication with a small number of machines</a:t>
            </a:r>
          </a:p>
          <a:p>
            <a:r>
              <a:rPr lang="en-US" dirty="0"/>
              <a:t>Can exploit lexicographic order by selecting row keys so they get good locality for data access</a:t>
            </a:r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	</a:t>
            </a:r>
            <a:r>
              <a:rPr lang="en-US" dirty="0" err="1"/>
              <a:t>math.gatech.edu</a:t>
            </a:r>
            <a:r>
              <a:rPr lang="en-US" dirty="0"/>
              <a:t>, </a:t>
            </a:r>
            <a:r>
              <a:rPr lang="en-US" dirty="0" err="1"/>
              <a:t>math.uga.edu</a:t>
            </a:r>
            <a:r>
              <a:rPr lang="en-US" dirty="0"/>
              <a:t>, </a:t>
            </a:r>
            <a:r>
              <a:rPr lang="en-US" dirty="0" err="1"/>
              <a:t>phys.gatech.edu</a:t>
            </a:r>
            <a:r>
              <a:rPr lang="en-US" dirty="0"/>
              <a:t>, </a:t>
            </a:r>
            <a:r>
              <a:rPr lang="en-US" dirty="0" err="1"/>
              <a:t>phys.uga.edu</a:t>
            </a:r>
            <a:r>
              <a:rPr lang="en-US" dirty="0"/>
              <a:t> </a:t>
            </a:r>
          </a:p>
          <a:p>
            <a:pPr marL="365760" lvl="1" indent="0">
              <a:buNone/>
            </a:pPr>
            <a:r>
              <a:rPr lang="en-US" dirty="0"/>
              <a:t>				VS </a:t>
            </a:r>
          </a:p>
          <a:p>
            <a:pPr lvl="1"/>
            <a:r>
              <a:rPr lang="en-US" dirty="0"/>
              <a:t>	</a:t>
            </a:r>
            <a:r>
              <a:rPr lang="en-US" dirty="0" err="1"/>
              <a:t>edu.gatech.math</a:t>
            </a:r>
            <a:r>
              <a:rPr lang="en-US" dirty="0"/>
              <a:t>, </a:t>
            </a:r>
            <a:r>
              <a:rPr lang="en-US" dirty="0" err="1"/>
              <a:t>edu.gatech.phys</a:t>
            </a:r>
            <a:r>
              <a:rPr lang="en-US" dirty="0"/>
              <a:t>, </a:t>
            </a:r>
            <a:r>
              <a:rPr lang="en-US" dirty="0" err="1"/>
              <a:t>edu.uga.math</a:t>
            </a:r>
            <a:r>
              <a:rPr lang="en-US" dirty="0"/>
              <a:t>, </a:t>
            </a:r>
            <a:r>
              <a:rPr lang="en-US" dirty="0" err="1"/>
              <a:t>edu.uga.phys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672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Model: Columns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63040"/>
            <a:ext cx="4978400" cy="4937760"/>
          </a:xfrm>
        </p:spPr>
        <p:txBody>
          <a:bodyPr/>
          <a:lstStyle/>
          <a:p>
            <a:r>
              <a:rPr lang="en-US" dirty="0"/>
              <a:t>Two-level name structure:  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altLang="zh-CN" dirty="0">
                <a:solidFill>
                  <a:srgbClr val="FF0000"/>
                </a:solidFill>
              </a:rPr>
              <a:t>amily</a:t>
            </a:r>
            <a:r>
              <a:rPr lang="en-US" altLang="zh-CN" dirty="0"/>
              <a:t>: </a:t>
            </a:r>
            <a:r>
              <a:rPr lang="en-US" altLang="zh-CN" dirty="0">
                <a:solidFill>
                  <a:srgbClr val="7030A0"/>
                </a:solidFill>
              </a:rPr>
              <a:t>qualifier</a:t>
            </a:r>
          </a:p>
          <a:p>
            <a:r>
              <a:rPr lang="en-US" dirty="0">
                <a:solidFill>
                  <a:srgbClr val="FF0000"/>
                </a:solidFill>
              </a:rPr>
              <a:t>Column family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Is the unit of access control</a:t>
            </a:r>
          </a:p>
          <a:p>
            <a:pPr lvl="1"/>
            <a:r>
              <a:rPr lang="en-US" dirty="0"/>
              <a:t>Has associated type information</a:t>
            </a:r>
          </a:p>
          <a:p>
            <a:r>
              <a:rPr lang="en-US" dirty="0">
                <a:solidFill>
                  <a:srgbClr val="7030A0"/>
                </a:solidFill>
              </a:rPr>
              <a:t>Qualifier</a:t>
            </a:r>
            <a:r>
              <a:rPr lang="en-US" dirty="0"/>
              <a:t> gives unbounded columns</a:t>
            </a:r>
          </a:p>
          <a:p>
            <a:pPr lvl="1"/>
            <a:r>
              <a:rPr lang="en-US" dirty="0"/>
              <a:t>Additional levels of indexing, if desired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30723" name="Picture 6" descr="model2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2" y="2458326"/>
            <a:ext cx="4343400" cy="17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39130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Data Model: Timestamps (64-bit integers)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Store different versions of data in a cell:</a:t>
            </a:r>
          </a:p>
          <a:p>
            <a:pPr lvl="1"/>
            <a:r>
              <a:rPr lang="en-US" dirty="0"/>
              <a:t>New writes default to current time, but timestamps for writes can also be set explicitly by clients</a:t>
            </a:r>
          </a:p>
          <a:p>
            <a:r>
              <a:rPr lang="en-US" dirty="0"/>
              <a:t>Lookup options</a:t>
            </a:r>
          </a:p>
          <a:p>
            <a:pPr lvl="1"/>
            <a:r>
              <a:rPr lang="en-US" dirty="0"/>
              <a:t>Return most recent K values</a:t>
            </a:r>
          </a:p>
          <a:p>
            <a:pPr lvl="1"/>
            <a:r>
              <a:rPr lang="en-US" dirty="0"/>
              <a:t>Return all values</a:t>
            </a:r>
          </a:p>
          <a:p>
            <a:r>
              <a:rPr lang="en-US" dirty="0"/>
              <a:t>Column families can be marked w/ attributes:</a:t>
            </a:r>
          </a:p>
          <a:p>
            <a:pPr lvl="1"/>
            <a:r>
              <a:rPr lang="en-US" dirty="0"/>
              <a:t>Retain most recent K values in a cell</a:t>
            </a:r>
          </a:p>
          <a:p>
            <a:pPr lvl="1"/>
            <a:r>
              <a:rPr lang="en-US" dirty="0"/>
              <a:t>Keep values until they are older than K seconds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>
          <a:xfrm>
            <a:off x="-6179" y="1257917"/>
            <a:ext cx="793579" cy="26072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GFS. </a:t>
            </a:r>
            <a:r>
              <a:rPr lang="en-US" dirty="0" err="1"/>
              <a:t>BigTable</a:t>
            </a:r>
            <a:endParaRPr lang="en-US" dirty="0"/>
          </a:p>
        </p:txBody>
      </p:sp>
      <p:pic>
        <p:nvPicPr>
          <p:cNvPr id="31747" name="Picture 7" descr="model5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078" y="1752601"/>
            <a:ext cx="446992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84419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Model: Tablet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63040"/>
            <a:ext cx="4255911" cy="4937760"/>
          </a:xfrm>
        </p:spPr>
        <p:txBody>
          <a:bodyPr/>
          <a:lstStyle/>
          <a:p>
            <a:r>
              <a:rPr lang="en-US" altLang="zh-CN" dirty="0"/>
              <a:t>The row range for a table is dynamically partitioned</a:t>
            </a:r>
          </a:p>
          <a:p>
            <a:r>
              <a:rPr lang="en-US" altLang="zh-CN" dirty="0"/>
              <a:t>Each row range is called a tablet </a:t>
            </a:r>
          </a:p>
          <a:p>
            <a:r>
              <a:rPr lang="en-US" altLang="zh-CN" dirty="0"/>
              <a:t>Tablet is the unit for distribution and load balancing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dirty="0"/>
          </a:p>
        </p:txBody>
      </p:sp>
      <p:pic>
        <p:nvPicPr>
          <p:cNvPr id="32771" name="Picture 8" descr="tablets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1575930"/>
            <a:ext cx="5738813" cy="347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233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Storage: </a:t>
            </a:r>
            <a:r>
              <a:rPr lang="en-US" dirty="0" err="1"/>
              <a:t>SSTable</a:t>
            </a:r>
            <a:r>
              <a:rPr lang="en-US" dirty="0"/>
              <a:t> (Sorted String Table)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Immutable, sorted file of key-value pairs</a:t>
            </a:r>
          </a:p>
          <a:p>
            <a:r>
              <a:rPr lang="en-US" dirty="0"/>
              <a:t>Optionally, </a:t>
            </a:r>
            <a:r>
              <a:rPr lang="en-US" dirty="0" err="1"/>
              <a:t>SSTable</a:t>
            </a:r>
            <a:r>
              <a:rPr lang="en-US" dirty="0"/>
              <a:t> can be completely mapped into memory</a:t>
            </a:r>
          </a:p>
          <a:p>
            <a:r>
              <a:rPr lang="en-US" dirty="0"/>
              <a:t>Chunks of data plus an index </a:t>
            </a:r>
          </a:p>
          <a:p>
            <a:pPr lvl="1"/>
            <a:r>
              <a:rPr lang="en-US" dirty="0"/>
              <a:t>Index is of block ranges, not values</a:t>
            </a:r>
          </a:p>
          <a:p>
            <a:pPr lvl="1"/>
            <a:r>
              <a:rPr lang="en-US" dirty="0"/>
              <a:t>Index is loaded into memory when </a:t>
            </a:r>
            <a:r>
              <a:rPr lang="en-US" dirty="0" err="1"/>
              <a:t>SSTable</a:t>
            </a:r>
            <a:r>
              <a:rPr lang="en-US" dirty="0"/>
              <a:t> is open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191000" y="4572000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181600" y="4572000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172200" y="4572000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162800" y="5410200"/>
            <a:ext cx="762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7162801" y="5486400"/>
            <a:ext cx="8130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Index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14800" y="4495800"/>
            <a:ext cx="4038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4191000" y="4648200"/>
            <a:ext cx="83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64K block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181600" y="4648200"/>
            <a:ext cx="83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64K block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172200" y="4648200"/>
            <a:ext cx="83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64K block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7146926" y="4532313"/>
            <a:ext cx="11399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SSTable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098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Tablet vs. SSTable 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Tablet is built out of multiple SSTables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447800" y="3544887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438400" y="3544887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429000" y="3544887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419600" y="4383087"/>
            <a:ext cx="762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419601" y="4459287"/>
            <a:ext cx="8130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Index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371600" y="3468687"/>
            <a:ext cx="4038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447800" y="3621087"/>
            <a:ext cx="83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64K block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438400" y="3621087"/>
            <a:ext cx="83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64K block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429000" y="3621087"/>
            <a:ext cx="83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64K block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403726" y="3505200"/>
            <a:ext cx="11399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SSTable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5791200" y="3544887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781800" y="3544887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7772400" y="3544887"/>
            <a:ext cx="914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8763000" y="4383087"/>
            <a:ext cx="762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8763001" y="4459287"/>
            <a:ext cx="8130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Index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5715000" y="3468687"/>
            <a:ext cx="4038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5791200" y="3621087"/>
            <a:ext cx="83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64K block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6781800" y="3621087"/>
            <a:ext cx="83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64K block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7772400" y="3621087"/>
            <a:ext cx="838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64K block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8747126" y="3505200"/>
            <a:ext cx="11399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SSTable</a:t>
            </a:r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1219200" y="2935287"/>
            <a:ext cx="87630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431926" y="2971800"/>
            <a:ext cx="869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Tablet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498725" y="2895600"/>
            <a:ext cx="1846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sz="2000"/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514600" y="2935287"/>
            <a:ext cx="1828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Start:aardvark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4495800" y="2935287"/>
            <a:ext cx="1371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End:apple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3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Characteristics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Hundreds of clients must perform concurrent (atomic) appends with minimal synchronization</a:t>
            </a:r>
          </a:p>
          <a:p>
            <a:r>
              <a:rPr lang="en-US"/>
              <a:t>Sustained bandwidth more important than latency</a:t>
            </a:r>
          </a:p>
          <a:p>
            <a:r>
              <a:rPr lang="en-US"/>
              <a:t>Response time for individual read/write not important</a:t>
            </a:r>
          </a:p>
          <a:p>
            <a:r>
              <a:rPr lang="en-US"/>
              <a:t>Non-traditional access patterns</a:t>
            </a:r>
          </a:p>
          <a:p>
            <a:r>
              <a:rPr lang="en-US"/>
              <a:t>Files are very big, several gigs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19774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 vs. Tablet vs. SSTable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Multiple tablets make up the table</a:t>
            </a:r>
          </a:p>
          <a:p>
            <a:r>
              <a:rPr lang="en-US"/>
              <a:t>SSTables can be shared</a:t>
            </a:r>
          </a:p>
          <a:p>
            <a:r>
              <a:rPr lang="en-US"/>
              <a:t>Tablets do not overlap, SSTables can overlap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657600" y="46482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657601" y="4953000"/>
            <a:ext cx="11399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SSTable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724400" y="46482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724401" y="4953000"/>
            <a:ext cx="11399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SSTable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6096000" y="46482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096001" y="4953000"/>
            <a:ext cx="11399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SSTable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7162800" y="4648200"/>
            <a:ext cx="990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162801" y="4953000"/>
            <a:ext cx="11399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SSTable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505200" y="3352800"/>
            <a:ext cx="2514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565526" y="3313113"/>
            <a:ext cx="869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Tablet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489325" y="3694113"/>
            <a:ext cx="11849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aardvark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5334001" y="3657600"/>
            <a:ext cx="8122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apple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6400800" y="3352800"/>
            <a:ext cx="2514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6461126" y="3313113"/>
            <a:ext cx="869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Tablet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6384925" y="3694113"/>
            <a:ext cx="16676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apple_two_E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8229601" y="3657600"/>
            <a:ext cx="6838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>boat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>
            <a:off x="3962400" y="4038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2000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4800600" y="40386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2000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5257800" y="40386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2000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 flipH="1">
            <a:off x="6705600" y="4038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2000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 flipH="1">
            <a:off x="7696200" y="4038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438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WebTable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Want to keep copy of a large collection of web pages and related information</a:t>
            </a:r>
          </a:p>
          <a:p>
            <a:r>
              <a:rPr lang="en-US" dirty="0"/>
              <a:t>Use URLs as row keys</a:t>
            </a:r>
          </a:p>
          <a:p>
            <a:r>
              <a:rPr lang="en-US" dirty="0"/>
              <a:t>Various aspects of web page as column names</a:t>
            </a:r>
          </a:p>
          <a:p>
            <a:r>
              <a:rPr lang="en-US" dirty="0"/>
              <a:t>Store contents of web pages in the contents: column under the timestamps when they were fetched.</a:t>
            </a:r>
          </a:p>
        </p:txBody>
      </p:sp>
      <p:pic>
        <p:nvPicPr>
          <p:cNvPr id="36867" name="Picture 4" descr="dia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32469"/>
            <a:ext cx="90297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42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Implementation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Library</a:t>
            </a:r>
            <a:r>
              <a:rPr lang="en-US" dirty="0"/>
              <a:t> linked into </a:t>
            </a:r>
            <a:r>
              <a:rPr lang="en-US" b="1" dirty="0"/>
              <a:t>every client</a:t>
            </a:r>
          </a:p>
          <a:p>
            <a:r>
              <a:rPr lang="en-US" b="1" dirty="0"/>
              <a:t>One master server </a:t>
            </a:r>
            <a:r>
              <a:rPr lang="en-US" dirty="0"/>
              <a:t>responsible for:</a:t>
            </a:r>
          </a:p>
          <a:p>
            <a:pPr lvl="1"/>
            <a:r>
              <a:rPr lang="en-US" dirty="0"/>
              <a:t>Assigning tablets to tablet servers</a:t>
            </a:r>
          </a:p>
          <a:p>
            <a:pPr lvl="1"/>
            <a:r>
              <a:rPr lang="en-US" dirty="0"/>
              <a:t>Detecting addition and expiration of tablet servers</a:t>
            </a:r>
          </a:p>
          <a:p>
            <a:pPr lvl="1"/>
            <a:r>
              <a:rPr lang="en-US" dirty="0"/>
              <a:t>Balancing tablet-server load</a:t>
            </a:r>
          </a:p>
          <a:p>
            <a:pPr lvl="1"/>
            <a:r>
              <a:rPr lang="en-US" dirty="0"/>
              <a:t>Garbage collection</a:t>
            </a:r>
          </a:p>
          <a:p>
            <a:pPr lvl="1"/>
            <a:r>
              <a:rPr lang="en-US" dirty="0"/>
              <a:t>Handling schema changes such as table and column family creation</a:t>
            </a:r>
          </a:p>
          <a:p>
            <a:r>
              <a:rPr lang="en-US" b="1" dirty="0"/>
              <a:t>Many tablet servers</a:t>
            </a:r>
            <a:r>
              <a:rPr lang="en-US" dirty="0"/>
              <a:t>, each of them:</a:t>
            </a:r>
          </a:p>
          <a:p>
            <a:pPr lvl="1"/>
            <a:r>
              <a:rPr lang="en-US" dirty="0"/>
              <a:t>Handles read and write requests to its table</a:t>
            </a:r>
          </a:p>
          <a:p>
            <a:pPr lvl="1"/>
            <a:r>
              <a:rPr lang="en-US" dirty="0"/>
              <a:t>Splits tablets that have grown too large</a:t>
            </a:r>
          </a:p>
          <a:p>
            <a:r>
              <a:rPr lang="en-US" b="1" dirty="0"/>
              <a:t>Clients communicate directly with tablet servers </a:t>
            </a:r>
            <a:r>
              <a:rPr lang="en-US" dirty="0"/>
              <a:t>for reads and writes.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732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about Tablets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Serving machine responsible for 10 - 1000</a:t>
            </a:r>
          </a:p>
          <a:p>
            <a:pPr lvl="1"/>
            <a:r>
              <a:rPr lang="en-US"/>
              <a:t>Usually about 100 tablets</a:t>
            </a:r>
          </a:p>
          <a:p>
            <a:r>
              <a:rPr lang="en-US"/>
              <a:t>Fast recovery:</a:t>
            </a:r>
          </a:p>
          <a:p>
            <a:pPr lvl="1"/>
            <a:r>
              <a:rPr lang="en-US"/>
              <a:t>100 machines each pick up 1 tablet for failed machine</a:t>
            </a:r>
          </a:p>
          <a:p>
            <a:r>
              <a:rPr lang="en-US"/>
              <a:t>Fine-grained load balancing:</a:t>
            </a:r>
          </a:p>
          <a:p>
            <a:pPr lvl="1"/>
            <a:r>
              <a:rPr lang="en-US"/>
              <a:t>Migrate tablets away from overloaded machine</a:t>
            </a:r>
          </a:p>
          <a:p>
            <a:pPr lvl="1"/>
            <a:r>
              <a:rPr lang="en-US"/>
              <a:t>Master makes load-balancing decisions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72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Tablet Location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19485"/>
            <a:ext cx="5257800" cy="49377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Since tablets move around from server to server, given a row, how do clients find the right machine?</a:t>
            </a:r>
          </a:p>
          <a:p>
            <a:pPr lvl="1"/>
            <a:r>
              <a:rPr lang="en-US" dirty="0"/>
              <a:t>Find tablet whose row range covers the target row</a:t>
            </a:r>
          </a:p>
          <a:p>
            <a:r>
              <a:rPr lang="en-US" altLang="zh-CN" dirty="0"/>
              <a:t>METADATA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Key: table id + end row,  </a:t>
            </a:r>
            <a:br>
              <a:rPr lang="en-US" dirty="0"/>
            </a:br>
            <a:r>
              <a:rPr lang="en-US" dirty="0"/>
              <a:t>Data: location</a:t>
            </a:r>
          </a:p>
          <a:p>
            <a:r>
              <a:rPr lang="en-US" altLang="zh-CN" dirty="0"/>
              <a:t>Aggressive c</a:t>
            </a:r>
            <a:r>
              <a:rPr lang="en-US" dirty="0"/>
              <a:t>aching and prefetching at client side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1987" name="Picture 4" descr="dia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428" y="2130425"/>
            <a:ext cx="54483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654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Tablet Assignment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tablet is assigned to one tablet server at a time.</a:t>
            </a:r>
          </a:p>
          <a:p>
            <a:r>
              <a:rPr lang="en-US"/>
              <a:t>Coordinator server </a:t>
            </a:r>
          </a:p>
          <a:p>
            <a:pPr lvl="1"/>
            <a:r>
              <a:rPr lang="en-US"/>
              <a:t>Keeps track of the set of live tablet servers and current assignments of tablets to servers. </a:t>
            </a:r>
          </a:p>
          <a:p>
            <a:pPr lvl="1"/>
            <a:r>
              <a:rPr lang="en-US"/>
              <a:t>Keeps track of unassigned tablets.</a:t>
            </a:r>
          </a:p>
          <a:p>
            <a:r>
              <a:rPr lang="en-US"/>
              <a:t>When a tablet is unassigned, coordinator assigns the tablet to a tablet server with sufficient room.</a:t>
            </a:r>
          </a:p>
          <a:p>
            <a:r>
              <a:rPr lang="en-US"/>
              <a:t>It uses Chubby to monitor health of tablet servers, and restart/replace failed servers.</a:t>
            </a:r>
          </a:p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559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Tablet Assignment: Chubby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Tablet server registers itself with Chubby by getting a lock in a specific directory of Chubby</a:t>
            </a:r>
          </a:p>
          <a:p>
            <a:r>
              <a:rPr lang="en-US"/>
              <a:t>Chubby gives </a:t>
            </a:r>
            <a:r>
              <a:rPr lang="ja-JP" altLang="en-US"/>
              <a:t>“</a:t>
            </a:r>
            <a:r>
              <a:rPr lang="en-US" altLang="ja-JP"/>
              <a:t>lease</a:t>
            </a:r>
            <a:r>
              <a:rPr lang="ja-JP" altLang="en-US"/>
              <a:t>”</a:t>
            </a:r>
            <a:r>
              <a:rPr lang="en-US" altLang="ja-JP"/>
              <a:t> on lock, must be renewed periodically</a:t>
            </a:r>
          </a:p>
          <a:p>
            <a:r>
              <a:rPr lang="en-US"/>
              <a:t>Server loses lock if it gets disconnected</a:t>
            </a:r>
          </a:p>
          <a:p>
            <a:r>
              <a:rPr lang="en-US"/>
              <a:t>Coordinator monitors this directory to find which servers exist/are alive</a:t>
            </a:r>
          </a:p>
          <a:p>
            <a:pPr lvl="1"/>
            <a:r>
              <a:rPr lang="en-US"/>
              <a:t>If server not contactable/has lost lock, master grabs lock and reassigns tablets</a:t>
            </a:r>
          </a:p>
          <a:p>
            <a:pPr lvl="1"/>
            <a:r>
              <a:rPr lang="en-US"/>
              <a:t>GFS replicates data. Prefer to start tablet server on same machine that the data is already at</a:t>
            </a:r>
          </a:p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863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API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Metadata operations</a:t>
            </a:r>
          </a:p>
          <a:p>
            <a:pPr lvl="1"/>
            <a:r>
              <a:rPr lang="en-US" dirty="0"/>
              <a:t>Create/delete tables, column families, change metadata</a:t>
            </a:r>
          </a:p>
          <a:p>
            <a:r>
              <a:rPr lang="en-US" dirty="0"/>
              <a:t>Writes (atomic)</a:t>
            </a:r>
          </a:p>
          <a:p>
            <a:pPr lvl="1"/>
            <a:r>
              <a:rPr lang="en-US" dirty="0"/>
              <a:t>Set(): write cells in a row</a:t>
            </a:r>
          </a:p>
          <a:p>
            <a:pPr lvl="1"/>
            <a:r>
              <a:rPr lang="en-US" dirty="0" err="1"/>
              <a:t>DeleteCells</a:t>
            </a:r>
            <a:r>
              <a:rPr lang="en-US" dirty="0"/>
              <a:t>(): delete cells in a row</a:t>
            </a:r>
          </a:p>
          <a:p>
            <a:pPr lvl="1"/>
            <a:r>
              <a:rPr lang="en-US" dirty="0" err="1"/>
              <a:t>DeleteRow</a:t>
            </a:r>
            <a:r>
              <a:rPr lang="en-US" dirty="0"/>
              <a:t>(): delete all cells in a row</a:t>
            </a:r>
          </a:p>
          <a:p>
            <a:r>
              <a:rPr lang="en-US" dirty="0"/>
              <a:t>Reads</a:t>
            </a:r>
          </a:p>
          <a:p>
            <a:pPr lvl="1"/>
            <a:r>
              <a:rPr lang="en-US" dirty="0"/>
              <a:t>Scanner: read arbitrary cells in a </a:t>
            </a:r>
            <a:r>
              <a:rPr lang="en-US" dirty="0" err="1"/>
              <a:t>bigtable</a:t>
            </a:r>
            <a:endParaRPr lang="en-US" dirty="0"/>
          </a:p>
          <a:p>
            <a:pPr lvl="2"/>
            <a:r>
              <a:rPr lang="en-US" dirty="0"/>
              <a:t>Each row read is atomic</a:t>
            </a:r>
          </a:p>
          <a:p>
            <a:pPr lvl="2"/>
            <a:r>
              <a:rPr lang="en-US" dirty="0"/>
              <a:t>Can restrict returned rows to a particular range</a:t>
            </a:r>
          </a:p>
          <a:p>
            <a:pPr lvl="2"/>
            <a:r>
              <a:rPr lang="en-US" dirty="0"/>
              <a:t>Can ask for just data from 1 row, all rows, etc.</a:t>
            </a:r>
          </a:p>
          <a:p>
            <a:pPr lvl="2"/>
            <a:r>
              <a:rPr lang="en-US" dirty="0"/>
              <a:t>Can ask for all columns, just certain column families, or specific columns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438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Refinements: Locality Groups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group multiple column families into a locality group</a:t>
            </a:r>
          </a:p>
          <a:p>
            <a:pPr lvl="1"/>
            <a:r>
              <a:rPr lang="en-US" dirty="0"/>
              <a:t>Separate </a:t>
            </a:r>
            <a:r>
              <a:rPr lang="en-US" dirty="0" err="1"/>
              <a:t>SSTable</a:t>
            </a:r>
            <a:r>
              <a:rPr lang="en-US" dirty="0"/>
              <a:t> is created for each locality group in each tablet.</a:t>
            </a:r>
          </a:p>
          <a:p>
            <a:endParaRPr lang="en-US" dirty="0"/>
          </a:p>
          <a:p>
            <a:r>
              <a:rPr lang="en-US" dirty="0"/>
              <a:t>Segregating column families that are not typically accessed together enables more efficient reads.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WebTable</a:t>
            </a:r>
            <a:r>
              <a:rPr lang="en-US" dirty="0"/>
              <a:t>, page metadata can be in one group and contents of the page in another group.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919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 transactions supported</a:t>
            </a:r>
          </a:p>
          <a:p>
            <a:r>
              <a:rPr lang="en-US"/>
              <a:t>Does not support full relational data model</a:t>
            </a:r>
          </a:p>
          <a:p>
            <a:r>
              <a:rPr lang="en-US"/>
              <a:t>Achieved throughput is limited by GFS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8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Choices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Fault-tolerance</a:t>
            </a:r>
            <a:r>
              <a:rPr lang="en-US"/>
              <a:t>: Constant monitoring, error detection, automatic recovery part of the design</a:t>
            </a:r>
          </a:p>
          <a:p>
            <a:r>
              <a:rPr lang="en-US">
                <a:solidFill>
                  <a:srgbClr val="0000CC"/>
                </a:solidFill>
              </a:rPr>
              <a:t>Big files</a:t>
            </a:r>
            <a:r>
              <a:rPr lang="en-US"/>
              <a:t>: I/O operations and block sizes have to be revisited</a:t>
            </a:r>
          </a:p>
          <a:p>
            <a:r>
              <a:rPr lang="en-US">
                <a:solidFill>
                  <a:srgbClr val="0000CC"/>
                </a:solidFill>
              </a:rPr>
              <a:t>Non-traditional access patterns</a:t>
            </a:r>
            <a:r>
              <a:rPr lang="en-US"/>
              <a:t>: </a:t>
            </a:r>
          </a:p>
          <a:p>
            <a:pPr lvl="1"/>
            <a:r>
              <a:rPr lang="en-US"/>
              <a:t>Most files are modified by appending rather than overwriting</a:t>
            </a:r>
          </a:p>
          <a:p>
            <a:pPr lvl="1"/>
            <a:r>
              <a:rPr lang="en-US"/>
              <a:t>Large repositories that must be scanned (archival, streams, intermediate data)</a:t>
            </a:r>
          </a:p>
          <a:p>
            <a:pPr lvl="1"/>
            <a:r>
              <a:rPr lang="en-US"/>
              <a:t>Result: appending is the focus of optimization</a:t>
            </a:r>
          </a:p>
          <a:p>
            <a:r>
              <a:rPr lang="en-US">
                <a:solidFill>
                  <a:srgbClr val="0000CC"/>
                </a:solidFill>
              </a:rPr>
              <a:t>Co-design applications and file system</a:t>
            </a:r>
            <a:r>
              <a:rPr lang="en-US"/>
              <a:t>: looser consistency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5538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4: HBase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2FDEAC-19FE-9D1F-B129-65E6EC987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375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HBase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Open-source, distributed, versioned, column-oriented data store, modeled after Google's Bigtable</a:t>
            </a:r>
          </a:p>
          <a:p>
            <a:r>
              <a:rPr lang="en-US"/>
              <a:t>Random, real time read/write access to large data:</a:t>
            </a:r>
          </a:p>
          <a:p>
            <a:pPr lvl="1"/>
            <a:r>
              <a:rPr lang="en-US"/>
              <a:t>Billions of rows,  millions of columns</a:t>
            </a:r>
          </a:p>
          <a:p>
            <a:pPr lvl="1"/>
            <a:r>
              <a:rPr lang="en-US"/>
              <a:t>Distributed across clusters of commodity hardware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474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History</a:t>
            </a:r>
            <a:endParaRPr lang="zh-TW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2006.11</a:t>
            </a:r>
          </a:p>
          <a:p>
            <a:pPr lvl="1"/>
            <a:r>
              <a:rPr lang="en-US" altLang="zh-TW" dirty="0"/>
              <a:t>Google releases paper on </a:t>
            </a:r>
            <a:r>
              <a:rPr lang="en-US" altLang="zh-TW" dirty="0" err="1"/>
              <a:t>BigTable</a:t>
            </a:r>
            <a:endParaRPr lang="en-US" altLang="zh-TW" dirty="0"/>
          </a:p>
          <a:p>
            <a:r>
              <a:rPr lang="en-US" altLang="zh-TW" dirty="0"/>
              <a:t>2007.2</a:t>
            </a:r>
          </a:p>
          <a:p>
            <a:pPr lvl="1"/>
            <a:r>
              <a:rPr lang="en-US" altLang="zh-TW" dirty="0"/>
              <a:t>Initial HBase prototype created as Hadoop contrib.</a:t>
            </a:r>
          </a:p>
          <a:p>
            <a:r>
              <a:rPr lang="en-US" altLang="zh-TW" dirty="0"/>
              <a:t>2007.10</a:t>
            </a:r>
          </a:p>
          <a:p>
            <a:pPr lvl="1"/>
            <a:r>
              <a:rPr lang="en-US" altLang="zh-TW" dirty="0"/>
              <a:t>First useable HBase</a:t>
            </a:r>
          </a:p>
          <a:p>
            <a:r>
              <a:rPr lang="en-US" altLang="zh-TW" dirty="0"/>
              <a:t>2008.1</a:t>
            </a:r>
          </a:p>
          <a:p>
            <a:pPr lvl="1"/>
            <a:r>
              <a:rPr lang="en-US" altLang="zh-TW" dirty="0"/>
              <a:t>Hadoop become Apache top-level project and HBase becomes subproject</a:t>
            </a:r>
          </a:p>
          <a:p>
            <a:r>
              <a:rPr lang="en-US" altLang="zh-TW" dirty="0"/>
              <a:t>Current stable release</a:t>
            </a:r>
            <a:r>
              <a:rPr lang="en-US" b="1" dirty="0"/>
              <a:t> July</a:t>
            </a:r>
            <a:r>
              <a:rPr lang="en-US" dirty="0"/>
              <a:t> 2024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8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Interface Design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Not standard API (such as POSIX)</a:t>
            </a:r>
          </a:p>
          <a:p>
            <a:r>
              <a:rPr lang="en-US"/>
              <a:t>Supports file/directory hierarchy and the usual: {create, delete, open, close, read, write}</a:t>
            </a:r>
          </a:p>
          <a:p>
            <a:r>
              <a:rPr lang="en-US"/>
              <a:t>Files identified by path names</a:t>
            </a:r>
          </a:p>
          <a:p>
            <a:r>
              <a:rPr lang="en-US"/>
              <a:t>Two additional operations:</a:t>
            </a:r>
          </a:p>
          <a:p>
            <a:pPr lvl="1"/>
            <a:r>
              <a:rPr lang="en-US"/>
              <a:t>Snapshot: low cost file / directory tree copying</a:t>
            </a:r>
          </a:p>
          <a:p>
            <a:pPr lvl="1"/>
            <a:r>
              <a:rPr lang="en-US"/>
              <a:t>Record append: concurrent appends, no locks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0956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 Overview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Base unit is chunk: </a:t>
            </a:r>
          </a:p>
          <a:p>
            <a:pPr lvl="1"/>
            <a:r>
              <a:rPr lang="en-US" dirty="0"/>
              <a:t>Chunk: fixed-part of a file, typically 64 MB</a:t>
            </a:r>
          </a:p>
          <a:p>
            <a:pPr lvl="1"/>
            <a:r>
              <a:rPr lang="en-US" dirty="0"/>
              <a:t>Global ID: 64 bit, unique </a:t>
            </a:r>
            <a:r>
              <a:rPr lang="ja-JP" altLang="en-US"/>
              <a:t>“</a:t>
            </a:r>
            <a:r>
              <a:rPr lang="en-US" altLang="ja-JP" dirty="0"/>
              <a:t>chunk handle</a:t>
            </a:r>
            <a:r>
              <a:rPr lang="ja-JP" altLang="en-US"/>
              <a:t>”</a:t>
            </a:r>
            <a:r>
              <a:rPr lang="en-US" altLang="ja-JP" dirty="0"/>
              <a:t>, assigned by coordinator server upon chunk creation</a:t>
            </a:r>
          </a:p>
          <a:p>
            <a:pPr lvl="1"/>
            <a:r>
              <a:rPr lang="en-US" dirty="0"/>
              <a:t>Read/Write: need chunk handle + byte range</a:t>
            </a:r>
          </a:p>
          <a:p>
            <a:pPr lvl="1"/>
            <a:r>
              <a:rPr lang="en-US" dirty="0"/>
              <a:t>Each chunk is replicated, minimum three copies</a:t>
            </a:r>
          </a:p>
          <a:p>
            <a:pPr lvl="1"/>
            <a:r>
              <a:rPr lang="en-US" dirty="0"/>
              <a:t>Stored as a plain Linux file on a </a:t>
            </a:r>
            <a:r>
              <a:rPr lang="en-US" dirty="0" err="1"/>
              <a:t>chunkserver</a:t>
            </a:r>
            <a:r>
              <a:rPr lang="en-US" dirty="0"/>
              <a:t> </a:t>
            </a:r>
          </a:p>
          <a:p>
            <a:r>
              <a:rPr lang="en-US" dirty="0"/>
              <a:t>Servers:</a:t>
            </a:r>
          </a:p>
          <a:p>
            <a:pPr lvl="1"/>
            <a:r>
              <a:rPr lang="en-US" dirty="0"/>
              <a:t>Single coordinator - metadata</a:t>
            </a:r>
          </a:p>
          <a:p>
            <a:pPr lvl="1"/>
            <a:r>
              <a:rPr lang="en-US" dirty="0"/>
              <a:t>Multiple backups (chunkservers)</a:t>
            </a:r>
          </a:p>
          <a:p>
            <a:r>
              <a:rPr lang="en-US" dirty="0"/>
              <a:t>Multiple clients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2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GFS Architecture</a:t>
            </a:r>
          </a:p>
        </p:txBody>
      </p:sp>
      <p:pic>
        <p:nvPicPr>
          <p:cNvPr id="27650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1" t="-27454" r="-27800" b="-3726"/>
          <a:stretch/>
        </p:blipFill>
        <p:spPr>
          <a:xfrm>
            <a:off x="1600200" y="1545558"/>
            <a:ext cx="11658600" cy="5364480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GFS. BigTable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7654" name="TextBox 6"/>
          <p:cNvSpPr txBox="1">
            <a:spLocks noChangeArrowheads="1"/>
          </p:cNvSpPr>
          <p:nvPr/>
        </p:nvSpPr>
        <p:spPr bwMode="auto">
          <a:xfrm>
            <a:off x="2281238" y="1540726"/>
            <a:ext cx="76247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cs typeface="Arial" charset="0"/>
              </a:rPr>
              <a:t>Clients cache for a limited time the </a:t>
            </a:r>
            <a:r>
              <a:rPr lang="en-US" sz="1800" b="1" dirty="0">
                <a:cs typeface="Arial" charset="0"/>
              </a:rPr>
              <a:t>chunk handle and locations</a:t>
            </a:r>
            <a:r>
              <a:rPr lang="en-US" sz="1800" dirty="0">
                <a:cs typeface="Arial" charset="0"/>
              </a:rPr>
              <a:t> so they</a:t>
            </a:r>
          </a:p>
          <a:p>
            <a:pPr eaLnBrk="1" hangingPunct="1"/>
            <a:r>
              <a:rPr lang="en-US" sz="1800" dirty="0">
                <a:cs typeface="Arial" charset="0"/>
              </a:rPr>
              <a:t>could interact directly with the </a:t>
            </a:r>
            <a:r>
              <a:rPr lang="en-US" sz="1800" dirty="0" err="1">
                <a:cs typeface="Arial" charset="0"/>
              </a:rPr>
              <a:t>chunckservers</a:t>
            </a:r>
            <a:endParaRPr lang="en-US" sz="1800" dirty="0">
              <a:cs typeface="Arial" charset="0"/>
            </a:endParaRPr>
          </a:p>
          <a:p>
            <a:pPr eaLnBrk="1" hangingPunct="1"/>
            <a:r>
              <a:rPr lang="en-US" sz="1800" dirty="0">
                <a:cs typeface="Arial" charset="0"/>
              </a:rPr>
              <a:t>Neither the client or </a:t>
            </a:r>
            <a:r>
              <a:rPr lang="en-US" sz="1800" dirty="0" err="1">
                <a:cs typeface="Arial" charset="0"/>
              </a:rPr>
              <a:t>chunservers</a:t>
            </a:r>
            <a:r>
              <a:rPr lang="en-US" sz="1800" dirty="0">
                <a:cs typeface="Arial" charset="0"/>
              </a:rPr>
              <a:t> cache file data.</a:t>
            </a:r>
          </a:p>
        </p:txBody>
      </p:sp>
    </p:spTree>
    <p:extLst>
      <p:ext uri="{BB962C8B-B14F-4D97-AF65-F5344CB8AC3E}">
        <p14:creationId xmlns:p14="http://schemas.microsoft.com/office/powerpoint/2010/main" val="189115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NS (1)" id="{3664E4D8-122F-6C4C-8306-C89FB0303DD9}" vid="{059FFB86-FC76-3547-BD10-36828673C8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6043</TotalTime>
  <Words>3782</Words>
  <Application>Microsoft Macintosh PowerPoint</Application>
  <PresentationFormat>Widescreen</PresentationFormat>
  <Paragraphs>585</Paragraphs>
  <Slides>62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Arial</vt:lpstr>
      <vt:lpstr>Bookman Old Style</vt:lpstr>
      <vt:lpstr>Calibri</vt:lpstr>
      <vt:lpstr>Tw Cen MT</vt:lpstr>
      <vt:lpstr>Wingdings</vt:lpstr>
      <vt:lpstr>Wingdings 2</vt:lpstr>
      <vt:lpstr>Median</vt:lpstr>
      <vt:lpstr>4730: Distributed Systems GFS. HDFS. BigTable. Hbase. </vt:lpstr>
      <vt:lpstr>Required Reading</vt:lpstr>
      <vt:lpstr>PowerPoint Presentation</vt:lpstr>
      <vt:lpstr>Google File System</vt:lpstr>
      <vt:lpstr>Application Characteristics</vt:lpstr>
      <vt:lpstr>Design Choices</vt:lpstr>
      <vt:lpstr>Interface Design</vt:lpstr>
      <vt:lpstr>Architecture Overview</vt:lpstr>
      <vt:lpstr>GFS Architecture</vt:lpstr>
      <vt:lpstr>Metadata</vt:lpstr>
      <vt:lpstr>Why Location is not Persistent</vt:lpstr>
      <vt:lpstr>Operation Log</vt:lpstr>
      <vt:lpstr>Design Overview: Consistency Model</vt:lpstr>
      <vt:lpstr>System-Wide Activities</vt:lpstr>
      <vt:lpstr>Leases</vt:lpstr>
      <vt:lpstr>Leases continued…</vt:lpstr>
      <vt:lpstr>Read</vt:lpstr>
      <vt:lpstr>Write</vt:lpstr>
      <vt:lpstr>Write: what can go wrong</vt:lpstr>
      <vt:lpstr>Record Append</vt:lpstr>
      <vt:lpstr>Snapshot</vt:lpstr>
      <vt:lpstr>Snapshot Details (S1 Stop)</vt:lpstr>
      <vt:lpstr>Namespace Management &amp; Locking</vt:lpstr>
      <vt:lpstr>Replica Replacement</vt:lpstr>
      <vt:lpstr>cReation, Re-replication, Rebalancing (The 3 Rs)</vt:lpstr>
      <vt:lpstr>Garbage Collection</vt:lpstr>
      <vt:lpstr>Fault Tolerance and Diagnosis: Availability</vt:lpstr>
      <vt:lpstr>Fault Tolerance and Diagnosis: Integrity</vt:lpstr>
      <vt:lpstr>PowerPoint Presentation</vt:lpstr>
      <vt:lpstr>HDFS Basics</vt:lpstr>
      <vt:lpstr>HDFS Files</vt:lpstr>
      <vt:lpstr>PowerPoint Presentation</vt:lpstr>
      <vt:lpstr>Acknowledgement</vt:lpstr>
      <vt:lpstr>REQUIRED READING</vt:lpstr>
      <vt:lpstr>BigTable</vt:lpstr>
      <vt:lpstr>Why BigTable?</vt:lpstr>
      <vt:lpstr>Goals</vt:lpstr>
      <vt:lpstr>Design Overview</vt:lpstr>
      <vt:lpstr>Typical Google Cluster (S2 end)</vt:lpstr>
      <vt:lpstr>Building Blocks</vt:lpstr>
      <vt:lpstr>Chubby</vt:lpstr>
      <vt:lpstr>Data Model</vt:lpstr>
      <vt:lpstr>Data Model: Rows</vt:lpstr>
      <vt:lpstr>Rows (cont.)</vt:lpstr>
      <vt:lpstr>Data Model: Columns</vt:lpstr>
      <vt:lpstr>Data Model: Timestamps (64-bit integers)</vt:lpstr>
      <vt:lpstr>Data Model: Tablet</vt:lpstr>
      <vt:lpstr>Storage: SSTable (Sorted String Table)</vt:lpstr>
      <vt:lpstr>Tablet vs. SSTable </vt:lpstr>
      <vt:lpstr>Table vs. Tablet vs. SSTable</vt:lpstr>
      <vt:lpstr>Example: WebTable</vt:lpstr>
      <vt:lpstr>Implementation</vt:lpstr>
      <vt:lpstr>More about Tablets</vt:lpstr>
      <vt:lpstr>Tablet Location</vt:lpstr>
      <vt:lpstr>Tablet Assignment</vt:lpstr>
      <vt:lpstr>Tablet Assignment: Chubby</vt:lpstr>
      <vt:lpstr>API</vt:lpstr>
      <vt:lpstr>Refinements: Locality Groups</vt:lpstr>
      <vt:lpstr>Limitations</vt:lpstr>
      <vt:lpstr>PowerPoint Presentation</vt:lpstr>
      <vt:lpstr>HBase</vt:lpstr>
      <vt:lpstr>History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Jackson, Alden</dc:creator>
  <cp:lastModifiedBy>Jackson, Alden</cp:lastModifiedBy>
  <cp:revision>32</cp:revision>
  <cp:lastPrinted>2012-08-22T04:00:45Z</cp:lastPrinted>
  <dcterms:created xsi:type="dcterms:W3CDTF">2024-10-25T16:29:41Z</dcterms:created>
  <dcterms:modified xsi:type="dcterms:W3CDTF">2024-11-01T17:28:45Z</dcterms:modified>
</cp:coreProperties>
</file>