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99"/>
  </p:notesMasterIdLst>
  <p:handoutMasterIdLst>
    <p:handoutMasterId r:id="rId100"/>
  </p:handoutMasterIdLst>
  <p:sldIdLst>
    <p:sldId id="558" r:id="rId2"/>
    <p:sldId id="1405" r:id="rId3"/>
    <p:sldId id="1406" r:id="rId4"/>
    <p:sldId id="1407" r:id="rId5"/>
    <p:sldId id="386" r:id="rId6"/>
    <p:sldId id="1411" r:id="rId7"/>
    <p:sldId id="1412" r:id="rId8"/>
    <p:sldId id="1427" r:id="rId9"/>
    <p:sldId id="1428" r:id="rId10"/>
    <p:sldId id="1429" r:id="rId11"/>
    <p:sldId id="1414" r:id="rId12"/>
    <p:sldId id="1415" r:id="rId13"/>
    <p:sldId id="1416" r:id="rId14"/>
    <p:sldId id="1417" r:id="rId15"/>
    <p:sldId id="1424" r:id="rId16"/>
    <p:sldId id="1418" r:id="rId17"/>
    <p:sldId id="1420" r:id="rId18"/>
    <p:sldId id="1421" r:id="rId19"/>
    <p:sldId id="1422" r:id="rId20"/>
    <p:sldId id="1423" r:id="rId21"/>
    <p:sldId id="633" r:id="rId22"/>
    <p:sldId id="636" r:id="rId23"/>
    <p:sldId id="637" r:id="rId24"/>
    <p:sldId id="638" r:id="rId25"/>
    <p:sldId id="406" r:id="rId26"/>
    <p:sldId id="1431" r:id="rId27"/>
    <p:sldId id="1432" r:id="rId28"/>
    <p:sldId id="422" r:id="rId29"/>
    <p:sldId id="425" r:id="rId30"/>
    <p:sldId id="642" r:id="rId31"/>
    <p:sldId id="1374" r:id="rId32"/>
    <p:sldId id="1433" r:id="rId33"/>
    <p:sldId id="576" r:id="rId34"/>
    <p:sldId id="614" r:id="rId35"/>
    <p:sldId id="615" r:id="rId36"/>
    <p:sldId id="616" r:id="rId37"/>
    <p:sldId id="617" r:id="rId38"/>
    <p:sldId id="618" r:id="rId39"/>
    <p:sldId id="1341" r:id="rId40"/>
    <p:sldId id="649" r:id="rId41"/>
    <p:sldId id="650" r:id="rId42"/>
    <p:sldId id="630" r:id="rId43"/>
    <p:sldId id="632" r:id="rId44"/>
    <p:sldId id="620" r:id="rId45"/>
    <p:sldId id="1376" r:id="rId46"/>
    <p:sldId id="1377" r:id="rId47"/>
    <p:sldId id="1402" r:id="rId48"/>
    <p:sldId id="575" r:id="rId49"/>
    <p:sldId id="1430" r:id="rId50"/>
    <p:sldId id="390" r:id="rId51"/>
    <p:sldId id="391" r:id="rId52"/>
    <p:sldId id="393" r:id="rId53"/>
    <p:sldId id="392" r:id="rId54"/>
    <p:sldId id="397" r:id="rId55"/>
    <p:sldId id="398" r:id="rId56"/>
    <p:sldId id="401" r:id="rId57"/>
    <p:sldId id="399" r:id="rId58"/>
    <p:sldId id="402" r:id="rId59"/>
    <p:sldId id="394" r:id="rId60"/>
    <p:sldId id="407" r:id="rId61"/>
    <p:sldId id="403" r:id="rId62"/>
    <p:sldId id="404" r:id="rId63"/>
    <p:sldId id="405" r:id="rId64"/>
    <p:sldId id="395" r:id="rId65"/>
    <p:sldId id="421" r:id="rId66"/>
    <p:sldId id="408" r:id="rId67"/>
    <p:sldId id="409" r:id="rId68"/>
    <p:sldId id="410" r:id="rId69"/>
    <p:sldId id="411" r:id="rId70"/>
    <p:sldId id="414" r:id="rId71"/>
    <p:sldId id="412" r:id="rId72"/>
    <p:sldId id="413" r:id="rId73"/>
    <p:sldId id="396" r:id="rId74"/>
    <p:sldId id="415" r:id="rId75"/>
    <p:sldId id="417" r:id="rId76"/>
    <p:sldId id="416" r:id="rId77"/>
    <p:sldId id="418" r:id="rId78"/>
    <p:sldId id="419" r:id="rId79"/>
    <p:sldId id="651" r:id="rId80"/>
    <p:sldId id="1426" r:id="rId81"/>
    <p:sldId id="1395" r:id="rId82"/>
    <p:sldId id="257" r:id="rId83"/>
    <p:sldId id="260" r:id="rId84"/>
    <p:sldId id="258" r:id="rId85"/>
    <p:sldId id="262" r:id="rId86"/>
    <p:sldId id="261" r:id="rId87"/>
    <p:sldId id="264" r:id="rId88"/>
    <p:sldId id="1396" r:id="rId89"/>
    <p:sldId id="265" r:id="rId90"/>
    <p:sldId id="1397" r:id="rId91"/>
    <p:sldId id="1398" r:id="rId92"/>
    <p:sldId id="268" r:id="rId93"/>
    <p:sldId id="267" r:id="rId94"/>
    <p:sldId id="266" r:id="rId95"/>
    <p:sldId id="272" r:id="rId96"/>
    <p:sldId id="271" r:id="rId97"/>
    <p:sldId id="1401" r:id="rId98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206C271-A17B-4745-8409-D19C184D271D}">
          <p14:sldIdLst>
            <p14:sldId id="558"/>
            <p14:sldId id="1405"/>
            <p14:sldId id="1406"/>
            <p14:sldId id="1407"/>
            <p14:sldId id="386"/>
            <p14:sldId id="1411"/>
            <p14:sldId id="1412"/>
            <p14:sldId id="1427"/>
            <p14:sldId id="1428"/>
            <p14:sldId id="1429"/>
            <p14:sldId id="1414"/>
            <p14:sldId id="1415"/>
            <p14:sldId id="1416"/>
            <p14:sldId id="1417"/>
            <p14:sldId id="1424"/>
            <p14:sldId id="1418"/>
            <p14:sldId id="1420"/>
            <p14:sldId id="1421"/>
            <p14:sldId id="1422"/>
            <p14:sldId id="1423"/>
            <p14:sldId id="633"/>
            <p14:sldId id="636"/>
            <p14:sldId id="637"/>
            <p14:sldId id="638"/>
            <p14:sldId id="406"/>
            <p14:sldId id="1431"/>
            <p14:sldId id="1432"/>
            <p14:sldId id="422"/>
            <p14:sldId id="425"/>
            <p14:sldId id="642"/>
            <p14:sldId id="1374"/>
            <p14:sldId id="1433"/>
            <p14:sldId id="576"/>
            <p14:sldId id="614"/>
            <p14:sldId id="615"/>
            <p14:sldId id="616"/>
            <p14:sldId id="617"/>
            <p14:sldId id="618"/>
            <p14:sldId id="1341"/>
            <p14:sldId id="649"/>
            <p14:sldId id="650"/>
            <p14:sldId id="630"/>
            <p14:sldId id="632"/>
            <p14:sldId id="620"/>
            <p14:sldId id="1376"/>
            <p14:sldId id="1377"/>
            <p14:sldId id="1402"/>
            <p14:sldId id="575"/>
            <p14:sldId id="1430"/>
            <p14:sldId id="390"/>
            <p14:sldId id="391"/>
            <p14:sldId id="393"/>
            <p14:sldId id="392"/>
            <p14:sldId id="397"/>
            <p14:sldId id="398"/>
            <p14:sldId id="401"/>
            <p14:sldId id="399"/>
            <p14:sldId id="402"/>
            <p14:sldId id="394"/>
            <p14:sldId id="407"/>
            <p14:sldId id="403"/>
            <p14:sldId id="404"/>
            <p14:sldId id="405"/>
            <p14:sldId id="395"/>
            <p14:sldId id="421"/>
            <p14:sldId id="408"/>
            <p14:sldId id="409"/>
            <p14:sldId id="410"/>
            <p14:sldId id="411"/>
            <p14:sldId id="414"/>
            <p14:sldId id="412"/>
            <p14:sldId id="413"/>
            <p14:sldId id="396"/>
            <p14:sldId id="415"/>
            <p14:sldId id="417"/>
            <p14:sldId id="416"/>
            <p14:sldId id="418"/>
            <p14:sldId id="419"/>
            <p14:sldId id="651"/>
            <p14:sldId id="1426"/>
            <p14:sldId id="1395"/>
            <p14:sldId id="257"/>
            <p14:sldId id="260"/>
            <p14:sldId id="258"/>
            <p14:sldId id="262"/>
            <p14:sldId id="261"/>
            <p14:sldId id="264"/>
            <p14:sldId id="1396"/>
            <p14:sldId id="265"/>
            <p14:sldId id="1397"/>
            <p14:sldId id="1398"/>
            <p14:sldId id="268"/>
            <p14:sldId id="267"/>
            <p14:sldId id="266"/>
            <p14:sldId id="272"/>
            <p14:sldId id="271"/>
            <p14:sldId id="1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9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091B8-711C-456F-978D-5035E1E7BAD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0FB7D2-4D6E-4DF4-92FB-C6A63BB87A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 Global Knowledge</a:t>
          </a:r>
        </a:p>
      </dgm:t>
    </dgm:pt>
    <dgm:pt modelId="{0F7D5F0A-1AB8-4CDE-8F09-5FF82CCE876E}" type="parTrans" cxnId="{C52F9464-2211-4340-9C08-3D3C38579B17}">
      <dgm:prSet/>
      <dgm:spPr/>
      <dgm:t>
        <a:bodyPr/>
        <a:lstStyle/>
        <a:p>
          <a:endParaRPr lang="en-US"/>
        </a:p>
      </dgm:t>
    </dgm:pt>
    <dgm:pt modelId="{B8B1176F-D148-4A80-9D61-9A34D2971E5A}" type="sibTrans" cxnId="{C52F9464-2211-4340-9C08-3D3C38579B17}">
      <dgm:prSet/>
      <dgm:spPr/>
      <dgm:t>
        <a:bodyPr/>
        <a:lstStyle/>
        <a:p>
          <a:endParaRPr lang="en-US"/>
        </a:p>
      </dgm:t>
    </dgm:pt>
    <dgm:pt modelId="{97EABDE4-4ABE-4109-A7BA-16F3870CE9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</a:t>
          </a:r>
        </a:p>
      </dgm:t>
    </dgm:pt>
    <dgm:pt modelId="{604E162A-CE14-4D07-AEF7-783F2D25A3AA}" type="parTrans" cxnId="{C2084090-54E2-441E-8176-AB5A11CCB177}">
      <dgm:prSet/>
      <dgm:spPr/>
      <dgm:t>
        <a:bodyPr/>
        <a:lstStyle/>
        <a:p>
          <a:endParaRPr lang="en-US"/>
        </a:p>
      </dgm:t>
    </dgm:pt>
    <dgm:pt modelId="{05323FC9-4749-45D4-A24B-C317CC453A89}" type="sibTrans" cxnId="{C2084090-54E2-441E-8176-AB5A11CCB177}">
      <dgm:prSet/>
      <dgm:spPr/>
      <dgm:t>
        <a:bodyPr/>
        <a:lstStyle/>
        <a:p>
          <a:endParaRPr lang="en-US"/>
        </a:p>
      </dgm:t>
    </dgm:pt>
    <dgm:pt modelId="{6DF2E532-1E2A-4EAA-A5E0-7DD3B98C92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Failure is the Norm</a:t>
          </a:r>
        </a:p>
      </dgm:t>
    </dgm:pt>
    <dgm:pt modelId="{DD1A3F6E-AC2A-48E5-830E-39D9DC2EFDF8}" type="parTrans" cxnId="{E13FC708-DC17-4E54-A4E9-71AED0EB8DEA}">
      <dgm:prSet/>
      <dgm:spPr/>
      <dgm:t>
        <a:bodyPr/>
        <a:lstStyle/>
        <a:p>
          <a:endParaRPr lang="en-US"/>
        </a:p>
      </dgm:t>
    </dgm:pt>
    <dgm:pt modelId="{3CA00555-5B9F-4B65-B6B5-BA96982DFC69}" type="sibTrans" cxnId="{E13FC708-DC17-4E54-A4E9-71AED0EB8DEA}">
      <dgm:prSet/>
      <dgm:spPr/>
      <dgm:t>
        <a:bodyPr/>
        <a:lstStyle/>
        <a:p>
          <a:endParaRPr lang="en-US"/>
        </a:p>
      </dgm:t>
    </dgm:pt>
    <dgm:pt modelId="{63C60B50-6D0D-4DFE-A29C-8D23A71BE5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Scalability</a:t>
          </a:r>
        </a:p>
      </dgm:t>
    </dgm:pt>
    <dgm:pt modelId="{8E285F43-957F-494C-B361-64EE1207EDD8}" type="parTrans" cxnId="{204C186D-A83C-4F3B-AADE-68271CD9FB20}">
      <dgm:prSet/>
      <dgm:spPr/>
      <dgm:t>
        <a:bodyPr/>
        <a:lstStyle/>
        <a:p>
          <a:endParaRPr lang="en-US"/>
        </a:p>
      </dgm:t>
    </dgm:pt>
    <dgm:pt modelId="{79D3E0B8-C844-4A31-8BFC-6CCF2BCAAEEB}" type="sibTrans" cxnId="{204C186D-A83C-4F3B-AADE-68271CD9FB20}">
      <dgm:prSet/>
      <dgm:spPr/>
      <dgm:t>
        <a:bodyPr/>
        <a:lstStyle/>
        <a:p>
          <a:endParaRPr lang="en-US"/>
        </a:p>
      </dgm:t>
    </dgm:pt>
    <dgm:pt modelId="{A8B821E3-6F25-4514-8EF4-37A577D8B0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Concurrency</a:t>
          </a:r>
        </a:p>
      </dgm:t>
    </dgm:pt>
    <dgm:pt modelId="{82D0EDA1-2D51-4EA9-8E9A-4EDED7C76EFE}" type="parTrans" cxnId="{20F5AB3B-344E-4E60-A251-882CBB3E21CE}">
      <dgm:prSet/>
      <dgm:spPr/>
      <dgm:t>
        <a:bodyPr/>
        <a:lstStyle/>
        <a:p>
          <a:endParaRPr lang="en-US"/>
        </a:p>
      </dgm:t>
    </dgm:pt>
    <dgm:pt modelId="{C1B3307E-5FDC-474A-B565-B87478008F4F}" type="sibTrans" cxnId="{20F5AB3B-344E-4E60-A251-882CBB3E21CE}">
      <dgm:prSet/>
      <dgm:spPr/>
      <dgm:t>
        <a:bodyPr/>
        <a:lstStyle/>
        <a:p>
          <a:endParaRPr lang="en-US"/>
        </a:p>
      </dgm:t>
    </dgm:pt>
    <dgm:pt modelId="{CDF7B9DA-1AC5-4D8C-8BCC-6549F4F76E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Security</a:t>
          </a:r>
        </a:p>
      </dgm:t>
    </dgm:pt>
    <dgm:pt modelId="{BCE8EB20-4262-4493-BE36-7A502CBE21C3}" type="parTrans" cxnId="{26FB6063-FD13-4124-A761-2B58C72A52DB}">
      <dgm:prSet/>
      <dgm:spPr/>
      <dgm:t>
        <a:bodyPr/>
        <a:lstStyle/>
        <a:p>
          <a:endParaRPr lang="en-US"/>
        </a:p>
      </dgm:t>
    </dgm:pt>
    <dgm:pt modelId="{160DB2E8-8E93-4E3E-B866-B4CC83C4FCD2}" type="sibTrans" cxnId="{26FB6063-FD13-4124-A761-2B58C72A52DB}">
      <dgm:prSet/>
      <dgm:spPr/>
      <dgm:t>
        <a:bodyPr/>
        <a:lstStyle/>
        <a:p>
          <a:endParaRPr lang="en-US"/>
        </a:p>
      </dgm:t>
    </dgm:pt>
    <dgm:pt modelId="{8671BC02-0672-4BDA-B816-130E97EE56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Openness</a:t>
          </a:r>
        </a:p>
      </dgm:t>
    </dgm:pt>
    <dgm:pt modelId="{D11E9CEC-123F-42F1-8278-D7372BFACDEA}" type="parTrans" cxnId="{B1778BA2-0E5D-493C-A704-B6C81AC792CD}">
      <dgm:prSet/>
      <dgm:spPr/>
      <dgm:t>
        <a:bodyPr/>
        <a:lstStyle/>
        <a:p>
          <a:endParaRPr lang="en-US"/>
        </a:p>
      </dgm:t>
    </dgm:pt>
    <dgm:pt modelId="{208213E6-446B-47DF-9D62-F79E1B78AE58}" type="sibTrans" cxnId="{B1778BA2-0E5D-493C-A704-B6C81AC792CD}">
      <dgm:prSet/>
      <dgm:spPr/>
      <dgm:t>
        <a:bodyPr/>
        <a:lstStyle/>
        <a:p>
          <a:endParaRPr lang="en-US"/>
        </a:p>
      </dgm:t>
    </dgm:pt>
    <dgm:pt modelId="{763A2503-C07E-40EA-A258-57F345A7897B}" type="pres">
      <dgm:prSet presAssocID="{F7A091B8-711C-456F-978D-5035E1E7BADC}" presName="root" presStyleCnt="0">
        <dgm:presLayoutVars>
          <dgm:dir/>
          <dgm:resizeHandles val="exact"/>
        </dgm:presLayoutVars>
      </dgm:prSet>
      <dgm:spPr/>
    </dgm:pt>
    <dgm:pt modelId="{C96E2AD1-2E93-47ED-AFA8-4A8F32AACEEE}" type="pres">
      <dgm:prSet presAssocID="{7B0FB7D2-4D6E-4DF4-92FB-C6A63BB87AE7}" presName="compNode" presStyleCnt="0"/>
      <dgm:spPr/>
    </dgm:pt>
    <dgm:pt modelId="{30DD992D-73B9-4021-852D-8CCAAD48662C}" type="pres">
      <dgm:prSet presAssocID="{7B0FB7D2-4D6E-4DF4-92FB-C6A63BB87AE7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3C05135-E8A7-4647-BBAE-2431264DFB4E}" type="pres">
      <dgm:prSet presAssocID="{7B0FB7D2-4D6E-4DF4-92FB-C6A63BB87AE7}" presName="spaceRect" presStyleCnt="0"/>
      <dgm:spPr/>
    </dgm:pt>
    <dgm:pt modelId="{A70935B6-D4C3-4FEB-8766-1D7767EB58FB}" type="pres">
      <dgm:prSet presAssocID="{7B0FB7D2-4D6E-4DF4-92FB-C6A63BB87AE7}" presName="textRect" presStyleLbl="revTx" presStyleIdx="0" presStyleCnt="7">
        <dgm:presLayoutVars>
          <dgm:chMax val="1"/>
          <dgm:chPref val="1"/>
        </dgm:presLayoutVars>
      </dgm:prSet>
      <dgm:spPr/>
    </dgm:pt>
    <dgm:pt modelId="{8B36585C-BDDE-4080-8DAD-90A424FB0BFE}" type="pres">
      <dgm:prSet presAssocID="{B8B1176F-D148-4A80-9D61-9A34D2971E5A}" presName="sibTrans" presStyleCnt="0"/>
      <dgm:spPr/>
    </dgm:pt>
    <dgm:pt modelId="{D08BB726-F7E3-4BDA-8BAF-AEBE3085B330}" type="pres">
      <dgm:prSet presAssocID="{97EABDE4-4ABE-4109-A7BA-16F3870CE956}" presName="compNode" presStyleCnt="0"/>
      <dgm:spPr/>
    </dgm:pt>
    <dgm:pt modelId="{B91B4443-70C0-4003-9CF8-A31263E40861}" type="pres">
      <dgm:prSet presAssocID="{97EABDE4-4ABE-4109-A7BA-16F3870CE95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C1032878-0C4D-41F6-B3D3-B6F49D17551B}" type="pres">
      <dgm:prSet presAssocID="{97EABDE4-4ABE-4109-A7BA-16F3870CE956}" presName="spaceRect" presStyleCnt="0"/>
      <dgm:spPr/>
    </dgm:pt>
    <dgm:pt modelId="{EBC92CD6-86AC-491C-A3FD-3FE68C35D482}" type="pres">
      <dgm:prSet presAssocID="{97EABDE4-4ABE-4109-A7BA-16F3870CE956}" presName="textRect" presStyleLbl="revTx" presStyleIdx="1" presStyleCnt="7">
        <dgm:presLayoutVars>
          <dgm:chMax val="1"/>
          <dgm:chPref val="1"/>
        </dgm:presLayoutVars>
      </dgm:prSet>
      <dgm:spPr/>
    </dgm:pt>
    <dgm:pt modelId="{6DC0B2A4-837B-441C-855E-D48384DD39D3}" type="pres">
      <dgm:prSet presAssocID="{05323FC9-4749-45D4-A24B-C317CC453A89}" presName="sibTrans" presStyleCnt="0"/>
      <dgm:spPr/>
    </dgm:pt>
    <dgm:pt modelId="{9EF4EB3C-317D-41E7-BDFD-D688C934406B}" type="pres">
      <dgm:prSet presAssocID="{6DF2E532-1E2A-4EAA-A5E0-7DD3B98C9270}" presName="compNode" presStyleCnt="0"/>
      <dgm:spPr/>
    </dgm:pt>
    <dgm:pt modelId="{105F66C5-C673-46C7-BBD2-0CC465058935}" type="pres">
      <dgm:prSet presAssocID="{6DF2E532-1E2A-4EAA-A5E0-7DD3B98C9270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13288B0-83B0-4113-97A2-2C04F0F2CC79}" type="pres">
      <dgm:prSet presAssocID="{6DF2E532-1E2A-4EAA-A5E0-7DD3B98C9270}" presName="spaceRect" presStyleCnt="0"/>
      <dgm:spPr/>
    </dgm:pt>
    <dgm:pt modelId="{C70E2006-9FE9-4A99-A7D5-3C9FB40C7A7D}" type="pres">
      <dgm:prSet presAssocID="{6DF2E532-1E2A-4EAA-A5E0-7DD3B98C9270}" presName="textRect" presStyleLbl="revTx" presStyleIdx="2" presStyleCnt="7">
        <dgm:presLayoutVars>
          <dgm:chMax val="1"/>
          <dgm:chPref val="1"/>
        </dgm:presLayoutVars>
      </dgm:prSet>
      <dgm:spPr/>
    </dgm:pt>
    <dgm:pt modelId="{A4EF877E-6CED-4CFC-AC26-1E4217A728EC}" type="pres">
      <dgm:prSet presAssocID="{3CA00555-5B9F-4B65-B6B5-BA96982DFC69}" presName="sibTrans" presStyleCnt="0"/>
      <dgm:spPr/>
    </dgm:pt>
    <dgm:pt modelId="{55752FAB-74B2-4C44-BC12-313359872D54}" type="pres">
      <dgm:prSet presAssocID="{63C60B50-6D0D-4DFE-A29C-8D23A71BE5CC}" presName="compNode" presStyleCnt="0"/>
      <dgm:spPr/>
    </dgm:pt>
    <dgm:pt modelId="{99B97A4B-1C76-408C-A028-BBF0EE8E4736}" type="pres">
      <dgm:prSet presAssocID="{63C60B50-6D0D-4DFE-A29C-8D23A71BE5CC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E38B8C3-C105-4AAE-9DB3-B85E3579B810}" type="pres">
      <dgm:prSet presAssocID="{63C60B50-6D0D-4DFE-A29C-8D23A71BE5CC}" presName="spaceRect" presStyleCnt="0"/>
      <dgm:spPr/>
    </dgm:pt>
    <dgm:pt modelId="{FE2D1313-06BF-4673-A23F-FF1D6E0A9ADA}" type="pres">
      <dgm:prSet presAssocID="{63C60B50-6D0D-4DFE-A29C-8D23A71BE5CC}" presName="textRect" presStyleLbl="revTx" presStyleIdx="3" presStyleCnt="7">
        <dgm:presLayoutVars>
          <dgm:chMax val="1"/>
          <dgm:chPref val="1"/>
        </dgm:presLayoutVars>
      </dgm:prSet>
      <dgm:spPr/>
    </dgm:pt>
    <dgm:pt modelId="{EF83E9EA-6313-46B4-9AFC-3EB182DCBBE2}" type="pres">
      <dgm:prSet presAssocID="{79D3E0B8-C844-4A31-8BFC-6CCF2BCAAEEB}" presName="sibTrans" presStyleCnt="0"/>
      <dgm:spPr/>
    </dgm:pt>
    <dgm:pt modelId="{CA4B0E5A-BC83-4C0A-8D78-047EF098F658}" type="pres">
      <dgm:prSet presAssocID="{A8B821E3-6F25-4514-8EF4-37A577D8B037}" presName="compNode" presStyleCnt="0"/>
      <dgm:spPr/>
    </dgm:pt>
    <dgm:pt modelId="{4CB260E6-1829-4435-95E7-0492E74038F5}" type="pres">
      <dgm:prSet presAssocID="{A8B821E3-6F25-4514-8EF4-37A577D8B03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A41C1FC6-4AEE-4777-9594-E306EB8656D4}" type="pres">
      <dgm:prSet presAssocID="{A8B821E3-6F25-4514-8EF4-37A577D8B037}" presName="spaceRect" presStyleCnt="0"/>
      <dgm:spPr/>
    </dgm:pt>
    <dgm:pt modelId="{C0B63EF8-0AD7-450A-ABD0-6E1AB1ADC38A}" type="pres">
      <dgm:prSet presAssocID="{A8B821E3-6F25-4514-8EF4-37A577D8B037}" presName="textRect" presStyleLbl="revTx" presStyleIdx="4" presStyleCnt="7">
        <dgm:presLayoutVars>
          <dgm:chMax val="1"/>
          <dgm:chPref val="1"/>
        </dgm:presLayoutVars>
      </dgm:prSet>
      <dgm:spPr/>
    </dgm:pt>
    <dgm:pt modelId="{742CFF54-CFD9-41E8-BA72-A18BD091BE59}" type="pres">
      <dgm:prSet presAssocID="{C1B3307E-5FDC-474A-B565-B87478008F4F}" presName="sibTrans" presStyleCnt="0"/>
      <dgm:spPr/>
    </dgm:pt>
    <dgm:pt modelId="{04E07163-EA1C-4A6D-8B46-1E65A13267AF}" type="pres">
      <dgm:prSet presAssocID="{CDF7B9DA-1AC5-4D8C-8BCC-6549F4F76E56}" presName="compNode" presStyleCnt="0"/>
      <dgm:spPr/>
    </dgm:pt>
    <dgm:pt modelId="{799D1620-8DF2-4B60-A763-6F7D84C96FA3}" type="pres">
      <dgm:prSet presAssocID="{CDF7B9DA-1AC5-4D8C-8BCC-6549F4F76E5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3D11DDB3-A880-4AEE-9866-5F8C30E11829}" type="pres">
      <dgm:prSet presAssocID="{CDF7B9DA-1AC5-4D8C-8BCC-6549F4F76E56}" presName="spaceRect" presStyleCnt="0"/>
      <dgm:spPr/>
    </dgm:pt>
    <dgm:pt modelId="{99F3B0AF-9990-410F-BA22-15C22840AA2D}" type="pres">
      <dgm:prSet presAssocID="{CDF7B9DA-1AC5-4D8C-8BCC-6549F4F76E56}" presName="textRect" presStyleLbl="revTx" presStyleIdx="5" presStyleCnt="7">
        <dgm:presLayoutVars>
          <dgm:chMax val="1"/>
          <dgm:chPref val="1"/>
        </dgm:presLayoutVars>
      </dgm:prSet>
      <dgm:spPr/>
    </dgm:pt>
    <dgm:pt modelId="{9C8B2B8E-62C4-4E27-8223-11F1E04A12A8}" type="pres">
      <dgm:prSet presAssocID="{160DB2E8-8E93-4E3E-B866-B4CC83C4FCD2}" presName="sibTrans" presStyleCnt="0"/>
      <dgm:spPr/>
    </dgm:pt>
    <dgm:pt modelId="{6FB2D455-EF7F-41B2-BCC8-6456DD19BC86}" type="pres">
      <dgm:prSet presAssocID="{8671BC02-0672-4BDA-B816-130E97EE564D}" presName="compNode" presStyleCnt="0"/>
      <dgm:spPr/>
    </dgm:pt>
    <dgm:pt modelId="{17D44E65-F45E-4016-84BE-2B5CE2998F4D}" type="pres">
      <dgm:prSet presAssocID="{8671BC02-0672-4BDA-B816-130E97EE564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C4E9CF6-466F-485C-AC05-B025373F7755}" type="pres">
      <dgm:prSet presAssocID="{8671BC02-0672-4BDA-B816-130E97EE564D}" presName="spaceRect" presStyleCnt="0"/>
      <dgm:spPr/>
    </dgm:pt>
    <dgm:pt modelId="{17EB38AB-1DA8-4ADE-9CAE-33D0B11E538A}" type="pres">
      <dgm:prSet presAssocID="{8671BC02-0672-4BDA-B816-130E97EE564D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E13FC708-DC17-4E54-A4E9-71AED0EB8DEA}" srcId="{F7A091B8-711C-456F-978D-5035E1E7BADC}" destId="{6DF2E532-1E2A-4EAA-A5E0-7DD3B98C9270}" srcOrd="2" destOrd="0" parTransId="{DD1A3F6E-AC2A-48E5-830E-39D9DC2EFDF8}" sibTransId="{3CA00555-5B9F-4B65-B6B5-BA96982DFC69}"/>
    <dgm:cxn modelId="{F0D2FB0D-95F8-4B3B-AD68-DE8D965B25C6}" type="presOf" srcId="{CDF7B9DA-1AC5-4D8C-8BCC-6549F4F76E56}" destId="{99F3B0AF-9990-410F-BA22-15C22840AA2D}" srcOrd="0" destOrd="0" presId="urn:microsoft.com/office/officeart/2018/2/layout/IconLabelList"/>
    <dgm:cxn modelId="{A0D4D01B-DD75-4112-9BF0-7CC927225423}" type="presOf" srcId="{6DF2E532-1E2A-4EAA-A5E0-7DD3B98C9270}" destId="{C70E2006-9FE9-4A99-A7D5-3C9FB40C7A7D}" srcOrd="0" destOrd="0" presId="urn:microsoft.com/office/officeart/2018/2/layout/IconLabelList"/>
    <dgm:cxn modelId="{DEF6F72A-15FE-46D4-99F7-6923BBB1EFF2}" type="presOf" srcId="{7B0FB7D2-4D6E-4DF4-92FB-C6A63BB87AE7}" destId="{A70935B6-D4C3-4FEB-8766-1D7767EB58FB}" srcOrd="0" destOrd="0" presId="urn:microsoft.com/office/officeart/2018/2/layout/IconLabelList"/>
    <dgm:cxn modelId="{A2340A30-CF3C-4F14-AA4D-C8E23DFBFBCC}" type="presOf" srcId="{A8B821E3-6F25-4514-8EF4-37A577D8B037}" destId="{C0B63EF8-0AD7-450A-ABD0-6E1AB1ADC38A}" srcOrd="0" destOrd="0" presId="urn:microsoft.com/office/officeart/2018/2/layout/IconLabelList"/>
    <dgm:cxn modelId="{20F5AB3B-344E-4E60-A251-882CBB3E21CE}" srcId="{F7A091B8-711C-456F-978D-5035E1E7BADC}" destId="{A8B821E3-6F25-4514-8EF4-37A577D8B037}" srcOrd="4" destOrd="0" parTransId="{82D0EDA1-2D51-4EA9-8E9A-4EDED7C76EFE}" sibTransId="{C1B3307E-5FDC-474A-B565-B87478008F4F}"/>
    <dgm:cxn modelId="{4AE3CB48-18CB-4038-9991-377A7361F33D}" type="presOf" srcId="{63C60B50-6D0D-4DFE-A29C-8D23A71BE5CC}" destId="{FE2D1313-06BF-4673-A23F-FF1D6E0A9ADA}" srcOrd="0" destOrd="0" presId="urn:microsoft.com/office/officeart/2018/2/layout/IconLabelList"/>
    <dgm:cxn modelId="{26FB6063-FD13-4124-A761-2B58C72A52DB}" srcId="{F7A091B8-711C-456F-978D-5035E1E7BADC}" destId="{CDF7B9DA-1AC5-4D8C-8BCC-6549F4F76E56}" srcOrd="5" destOrd="0" parTransId="{BCE8EB20-4262-4493-BE36-7A502CBE21C3}" sibTransId="{160DB2E8-8E93-4E3E-B866-B4CC83C4FCD2}"/>
    <dgm:cxn modelId="{C52F9464-2211-4340-9C08-3D3C38579B17}" srcId="{F7A091B8-711C-456F-978D-5035E1E7BADC}" destId="{7B0FB7D2-4D6E-4DF4-92FB-C6A63BB87AE7}" srcOrd="0" destOrd="0" parTransId="{0F7D5F0A-1AB8-4CDE-8F09-5FF82CCE876E}" sibTransId="{B8B1176F-D148-4A80-9D61-9A34D2971E5A}"/>
    <dgm:cxn modelId="{204C186D-A83C-4F3B-AADE-68271CD9FB20}" srcId="{F7A091B8-711C-456F-978D-5035E1E7BADC}" destId="{63C60B50-6D0D-4DFE-A29C-8D23A71BE5CC}" srcOrd="3" destOrd="0" parTransId="{8E285F43-957F-494C-B361-64EE1207EDD8}" sibTransId="{79D3E0B8-C844-4A31-8BFC-6CCF2BCAAEEB}"/>
    <dgm:cxn modelId="{C2084090-54E2-441E-8176-AB5A11CCB177}" srcId="{F7A091B8-711C-456F-978D-5035E1E7BADC}" destId="{97EABDE4-4ABE-4109-A7BA-16F3870CE956}" srcOrd="1" destOrd="0" parTransId="{604E162A-CE14-4D07-AEF7-783F2D25A3AA}" sibTransId="{05323FC9-4749-45D4-A24B-C317CC453A89}"/>
    <dgm:cxn modelId="{B1778BA2-0E5D-493C-A704-B6C81AC792CD}" srcId="{F7A091B8-711C-456F-978D-5035E1E7BADC}" destId="{8671BC02-0672-4BDA-B816-130E97EE564D}" srcOrd="6" destOrd="0" parTransId="{D11E9CEC-123F-42F1-8278-D7372BFACDEA}" sibTransId="{208213E6-446B-47DF-9D62-F79E1B78AE58}"/>
    <dgm:cxn modelId="{B958D7C5-3233-45E4-AB12-33426E2435B9}" type="presOf" srcId="{97EABDE4-4ABE-4109-A7BA-16F3870CE956}" destId="{EBC92CD6-86AC-491C-A3FD-3FE68C35D482}" srcOrd="0" destOrd="0" presId="urn:microsoft.com/office/officeart/2018/2/layout/IconLabelList"/>
    <dgm:cxn modelId="{C0EDD3DD-0DEC-438A-AED2-26548F985A56}" type="presOf" srcId="{F7A091B8-711C-456F-978D-5035E1E7BADC}" destId="{763A2503-C07E-40EA-A258-57F345A7897B}" srcOrd="0" destOrd="0" presId="urn:microsoft.com/office/officeart/2018/2/layout/IconLabelList"/>
    <dgm:cxn modelId="{4878C6E8-0D12-4A09-B9F6-1EBF18766581}" type="presOf" srcId="{8671BC02-0672-4BDA-B816-130E97EE564D}" destId="{17EB38AB-1DA8-4ADE-9CAE-33D0B11E538A}" srcOrd="0" destOrd="0" presId="urn:microsoft.com/office/officeart/2018/2/layout/IconLabelList"/>
    <dgm:cxn modelId="{7BC78891-D20D-4BD1-96F5-22A8A67555D9}" type="presParOf" srcId="{763A2503-C07E-40EA-A258-57F345A7897B}" destId="{C96E2AD1-2E93-47ED-AFA8-4A8F32AACEEE}" srcOrd="0" destOrd="0" presId="urn:microsoft.com/office/officeart/2018/2/layout/IconLabelList"/>
    <dgm:cxn modelId="{5CE21FA6-DEED-45DA-B83C-1EDD33BD0B38}" type="presParOf" srcId="{C96E2AD1-2E93-47ED-AFA8-4A8F32AACEEE}" destId="{30DD992D-73B9-4021-852D-8CCAAD48662C}" srcOrd="0" destOrd="0" presId="urn:microsoft.com/office/officeart/2018/2/layout/IconLabelList"/>
    <dgm:cxn modelId="{D49EE65E-E3A4-4FDE-9FCB-43E4CE62B377}" type="presParOf" srcId="{C96E2AD1-2E93-47ED-AFA8-4A8F32AACEEE}" destId="{D3C05135-E8A7-4647-BBAE-2431264DFB4E}" srcOrd="1" destOrd="0" presId="urn:microsoft.com/office/officeart/2018/2/layout/IconLabelList"/>
    <dgm:cxn modelId="{9598C9D9-E94E-4E95-893C-5C5DC59F3C0B}" type="presParOf" srcId="{C96E2AD1-2E93-47ED-AFA8-4A8F32AACEEE}" destId="{A70935B6-D4C3-4FEB-8766-1D7767EB58FB}" srcOrd="2" destOrd="0" presId="urn:microsoft.com/office/officeart/2018/2/layout/IconLabelList"/>
    <dgm:cxn modelId="{4982831C-F704-4764-BC8A-E7CD321E3718}" type="presParOf" srcId="{763A2503-C07E-40EA-A258-57F345A7897B}" destId="{8B36585C-BDDE-4080-8DAD-90A424FB0BFE}" srcOrd="1" destOrd="0" presId="urn:microsoft.com/office/officeart/2018/2/layout/IconLabelList"/>
    <dgm:cxn modelId="{5E133D0E-8C28-4CE2-9E31-059B0EB26E35}" type="presParOf" srcId="{763A2503-C07E-40EA-A258-57F345A7897B}" destId="{D08BB726-F7E3-4BDA-8BAF-AEBE3085B330}" srcOrd="2" destOrd="0" presId="urn:microsoft.com/office/officeart/2018/2/layout/IconLabelList"/>
    <dgm:cxn modelId="{0AE77E46-16FA-41E3-B02C-B8C79326DB0A}" type="presParOf" srcId="{D08BB726-F7E3-4BDA-8BAF-AEBE3085B330}" destId="{B91B4443-70C0-4003-9CF8-A31263E40861}" srcOrd="0" destOrd="0" presId="urn:microsoft.com/office/officeart/2018/2/layout/IconLabelList"/>
    <dgm:cxn modelId="{1501D0A8-2788-4849-A95E-99060D80227B}" type="presParOf" srcId="{D08BB726-F7E3-4BDA-8BAF-AEBE3085B330}" destId="{C1032878-0C4D-41F6-B3D3-B6F49D17551B}" srcOrd="1" destOrd="0" presId="urn:microsoft.com/office/officeart/2018/2/layout/IconLabelList"/>
    <dgm:cxn modelId="{0EA1AEF9-43CE-4B3F-B634-62B82EA834CA}" type="presParOf" srcId="{D08BB726-F7E3-4BDA-8BAF-AEBE3085B330}" destId="{EBC92CD6-86AC-491C-A3FD-3FE68C35D482}" srcOrd="2" destOrd="0" presId="urn:microsoft.com/office/officeart/2018/2/layout/IconLabelList"/>
    <dgm:cxn modelId="{D53693AD-E922-4EF4-93B7-A7CE54FAF5EE}" type="presParOf" srcId="{763A2503-C07E-40EA-A258-57F345A7897B}" destId="{6DC0B2A4-837B-441C-855E-D48384DD39D3}" srcOrd="3" destOrd="0" presId="urn:microsoft.com/office/officeart/2018/2/layout/IconLabelList"/>
    <dgm:cxn modelId="{7F5D612C-6FCA-400E-8525-B60234858A8B}" type="presParOf" srcId="{763A2503-C07E-40EA-A258-57F345A7897B}" destId="{9EF4EB3C-317D-41E7-BDFD-D688C934406B}" srcOrd="4" destOrd="0" presId="urn:microsoft.com/office/officeart/2018/2/layout/IconLabelList"/>
    <dgm:cxn modelId="{75EF3E44-7993-4723-9630-B3818126E2C8}" type="presParOf" srcId="{9EF4EB3C-317D-41E7-BDFD-D688C934406B}" destId="{105F66C5-C673-46C7-BBD2-0CC465058935}" srcOrd="0" destOrd="0" presId="urn:microsoft.com/office/officeart/2018/2/layout/IconLabelList"/>
    <dgm:cxn modelId="{8D3190DA-42E6-4504-B700-A5D648740643}" type="presParOf" srcId="{9EF4EB3C-317D-41E7-BDFD-D688C934406B}" destId="{413288B0-83B0-4113-97A2-2C04F0F2CC79}" srcOrd="1" destOrd="0" presId="urn:microsoft.com/office/officeart/2018/2/layout/IconLabelList"/>
    <dgm:cxn modelId="{44745A32-E642-43A2-A4D7-E59CA5E82535}" type="presParOf" srcId="{9EF4EB3C-317D-41E7-BDFD-D688C934406B}" destId="{C70E2006-9FE9-4A99-A7D5-3C9FB40C7A7D}" srcOrd="2" destOrd="0" presId="urn:microsoft.com/office/officeart/2018/2/layout/IconLabelList"/>
    <dgm:cxn modelId="{4649182B-3CFF-45B5-9802-EADD40C4F93B}" type="presParOf" srcId="{763A2503-C07E-40EA-A258-57F345A7897B}" destId="{A4EF877E-6CED-4CFC-AC26-1E4217A728EC}" srcOrd="5" destOrd="0" presId="urn:microsoft.com/office/officeart/2018/2/layout/IconLabelList"/>
    <dgm:cxn modelId="{C5D68086-BB60-41D4-B46E-0984F776212D}" type="presParOf" srcId="{763A2503-C07E-40EA-A258-57F345A7897B}" destId="{55752FAB-74B2-4C44-BC12-313359872D54}" srcOrd="6" destOrd="0" presId="urn:microsoft.com/office/officeart/2018/2/layout/IconLabelList"/>
    <dgm:cxn modelId="{2897A8E5-680F-489F-9939-A92C8F08B3E8}" type="presParOf" srcId="{55752FAB-74B2-4C44-BC12-313359872D54}" destId="{99B97A4B-1C76-408C-A028-BBF0EE8E4736}" srcOrd="0" destOrd="0" presId="urn:microsoft.com/office/officeart/2018/2/layout/IconLabelList"/>
    <dgm:cxn modelId="{B92DE616-DE64-4719-942F-EFAC0B7EC7E4}" type="presParOf" srcId="{55752FAB-74B2-4C44-BC12-313359872D54}" destId="{9E38B8C3-C105-4AAE-9DB3-B85E3579B810}" srcOrd="1" destOrd="0" presId="urn:microsoft.com/office/officeart/2018/2/layout/IconLabelList"/>
    <dgm:cxn modelId="{18523B90-7164-4E56-AF24-BA4371A604BE}" type="presParOf" srcId="{55752FAB-74B2-4C44-BC12-313359872D54}" destId="{FE2D1313-06BF-4673-A23F-FF1D6E0A9ADA}" srcOrd="2" destOrd="0" presId="urn:microsoft.com/office/officeart/2018/2/layout/IconLabelList"/>
    <dgm:cxn modelId="{44F3725A-C716-40F7-B2A9-F0FE0DE6BB60}" type="presParOf" srcId="{763A2503-C07E-40EA-A258-57F345A7897B}" destId="{EF83E9EA-6313-46B4-9AFC-3EB182DCBBE2}" srcOrd="7" destOrd="0" presId="urn:microsoft.com/office/officeart/2018/2/layout/IconLabelList"/>
    <dgm:cxn modelId="{1A20BE1B-1CC4-444F-A9A1-C239EF36CF51}" type="presParOf" srcId="{763A2503-C07E-40EA-A258-57F345A7897B}" destId="{CA4B0E5A-BC83-4C0A-8D78-047EF098F658}" srcOrd="8" destOrd="0" presId="urn:microsoft.com/office/officeart/2018/2/layout/IconLabelList"/>
    <dgm:cxn modelId="{E91B7849-40B0-40B2-A8C3-69F9E6D2D922}" type="presParOf" srcId="{CA4B0E5A-BC83-4C0A-8D78-047EF098F658}" destId="{4CB260E6-1829-4435-95E7-0492E74038F5}" srcOrd="0" destOrd="0" presId="urn:microsoft.com/office/officeart/2018/2/layout/IconLabelList"/>
    <dgm:cxn modelId="{D2AF469C-2044-4DE3-BE8A-1A0885624E3E}" type="presParOf" srcId="{CA4B0E5A-BC83-4C0A-8D78-047EF098F658}" destId="{A41C1FC6-4AEE-4777-9594-E306EB8656D4}" srcOrd="1" destOrd="0" presId="urn:microsoft.com/office/officeart/2018/2/layout/IconLabelList"/>
    <dgm:cxn modelId="{9DD6C889-65DB-4ED5-B159-7D6DD4A6489B}" type="presParOf" srcId="{CA4B0E5A-BC83-4C0A-8D78-047EF098F658}" destId="{C0B63EF8-0AD7-450A-ABD0-6E1AB1ADC38A}" srcOrd="2" destOrd="0" presId="urn:microsoft.com/office/officeart/2018/2/layout/IconLabelList"/>
    <dgm:cxn modelId="{74F60401-18CC-40E6-B225-E7E3ADCA7D20}" type="presParOf" srcId="{763A2503-C07E-40EA-A258-57F345A7897B}" destId="{742CFF54-CFD9-41E8-BA72-A18BD091BE59}" srcOrd="9" destOrd="0" presId="urn:microsoft.com/office/officeart/2018/2/layout/IconLabelList"/>
    <dgm:cxn modelId="{EB085FD4-0493-4E77-8F4B-8EA51EF8496F}" type="presParOf" srcId="{763A2503-C07E-40EA-A258-57F345A7897B}" destId="{04E07163-EA1C-4A6D-8B46-1E65A13267AF}" srcOrd="10" destOrd="0" presId="urn:microsoft.com/office/officeart/2018/2/layout/IconLabelList"/>
    <dgm:cxn modelId="{5D867498-1C4B-4686-8A26-FDE781C48A57}" type="presParOf" srcId="{04E07163-EA1C-4A6D-8B46-1E65A13267AF}" destId="{799D1620-8DF2-4B60-A763-6F7D84C96FA3}" srcOrd="0" destOrd="0" presId="urn:microsoft.com/office/officeart/2018/2/layout/IconLabelList"/>
    <dgm:cxn modelId="{907F9C16-6CD7-4B91-9372-C3E02C88F1FF}" type="presParOf" srcId="{04E07163-EA1C-4A6D-8B46-1E65A13267AF}" destId="{3D11DDB3-A880-4AEE-9866-5F8C30E11829}" srcOrd="1" destOrd="0" presId="urn:microsoft.com/office/officeart/2018/2/layout/IconLabelList"/>
    <dgm:cxn modelId="{EBA4D099-FF2D-49E0-9809-36A99B0B8972}" type="presParOf" srcId="{04E07163-EA1C-4A6D-8B46-1E65A13267AF}" destId="{99F3B0AF-9990-410F-BA22-15C22840AA2D}" srcOrd="2" destOrd="0" presId="urn:microsoft.com/office/officeart/2018/2/layout/IconLabelList"/>
    <dgm:cxn modelId="{472492B2-B729-4D4E-A2FC-B5CF65831BC8}" type="presParOf" srcId="{763A2503-C07E-40EA-A258-57F345A7897B}" destId="{9C8B2B8E-62C4-4E27-8223-11F1E04A12A8}" srcOrd="11" destOrd="0" presId="urn:microsoft.com/office/officeart/2018/2/layout/IconLabelList"/>
    <dgm:cxn modelId="{0A849CCC-5706-434A-AEE0-4231BE4BD72D}" type="presParOf" srcId="{763A2503-C07E-40EA-A258-57F345A7897B}" destId="{6FB2D455-EF7F-41B2-BCC8-6456DD19BC86}" srcOrd="12" destOrd="0" presId="urn:microsoft.com/office/officeart/2018/2/layout/IconLabelList"/>
    <dgm:cxn modelId="{ED6BC73D-416F-408A-9EB5-A7978F1BAD14}" type="presParOf" srcId="{6FB2D455-EF7F-41B2-BCC8-6456DD19BC86}" destId="{17D44E65-F45E-4016-84BE-2B5CE2998F4D}" srcOrd="0" destOrd="0" presId="urn:microsoft.com/office/officeart/2018/2/layout/IconLabelList"/>
    <dgm:cxn modelId="{636990D3-8A4A-4F0C-828E-932550446A71}" type="presParOf" srcId="{6FB2D455-EF7F-41B2-BCC8-6456DD19BC86}" destId="{CC4E9CF6-466F-485C-AC05-B025373F7755}" srcOrd="1" destOrd="0" presId="urn:microsoft.com/office/officeart/2018/2/layout/IconLabelList"/>
    <dgm:cxn modelId="{3AE55DF1-4241-42D8-8870-AF9490EB741C}" type="presParOf" srcId="{6FB2D455-EF7F-41B2-BCC8-6456DD19BC86}" destId="{17EB38AB-1DA8-4ADE-9CAE-33D0B11E538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D992D-73B9-4021-852D-8CCAAD48662C}">
      <dsp:nvSpPr>
        <dsp:cNvPr id="0" name=""/>
        <dsp:cNvSpPr/>
      </dsp:nvSpPr>
      <dsp:spPr>
        <a:xfrm>
          <a:off x="1219239" y="542792"/>
          <a:ext cx="786269" cy="7862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935B6-D4C3-4FEB-8766-1D7767EB58FB}">
      <dsp:nvSpPr>
        <dsp:cNvPr id="0" name=""/>
        <dsp:cNvSpPr/>
      </dsp:nvSpPr>
      <dsp:spPr>
        <a:xfrm>
          <a:off x="738741" y="1635385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No Global Knowledge</a:t>
          </a:r>
        </a:p>
      </dsp:txBody>
      <dsp:txXfrm>
        <a:off x="738741" y="1635385"/>
        <a:ext cx="1747265" cy="698906"/>
      </dsp:txXfrm>
    </dsp:sp>
    <dsp:sp modelId="{B91B4443-70C0-4003-9CF8-A31263E40861}">
      <dsp:nvSpPr>
        <dsp:cNvPr id="0" name=""/>
        <dsp:cNvSpPr/>
      </dsp:nvSpPr>
      <dsp:spPr>
        <a:xfrm>
          <a:off x="3272276" y="542792"/>
          <a:ext cx="786269" cy="7862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92CD6-86AC-491C-A3FD-3FE68C35D482}">
      <dsp:nvSpPr>
        <dsp:cNvPr id="0" name=""/>
        <dsp:cNvSpPr/>
      </dsp:nvSpPr>
      <dsp:spPr>
        <a:xfrm>
          <a:off x="2791778" y="1635385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Time</a:t>
          </a:r>
        </a:p>
      </dsp:txBody>
      <dsp:txXfrm>
        <a:off x="2791778" y="1635385"/>
        <a:ext cx="1747265" cy="698906"/>
      </dsp:txXfrm>
    </dsp:sp>
    <dsp:sp modelId="{105F66C5-C673-46C7-BBD2-0CC465058935}">
      <dsp:nvSpPr>
        <dsp:cNvPr id="0" name=""/>
        <dsp:cNvSpPr/>
      </dsp:nvSpPr>
      <dsp:spPr>
        <a:xfrm>
          <a:off x="5325313" y="542792"/>
          <a:ext cx="786269" cy="7862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E2006-9FE9-4A99-A7D5-3C9FB40C7A7D}">
      <dsp:nvSpPr>
        <dsp:cNvPr id="0" name=""/>
        <dsp:cNvSpPr/>
      </dsp:nvSpPr>
      <dsp:spPr>
        <a:xfrm>
          <a:off x="4844815" y="1635385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Failure is the Norm</a:t>
          </a:r>
        </a:p>
      </dsp:txBody>
      <dsp:txXfrm>
        <a:off x="4844815" y="1635385"/>
        <a:ext cx="1747265" cy="698906"/>
      </dsp:txXfrm>
    </dsp:sp>
    <dsp:sp modelId="{99B97A4B-1C76-408C-A028-BBF0EE8E4736}">
      <dsp:nvSpPr>
        <dsp:cNvPr id="0" name=""/>
        <dsp:cNvSpPr/>
      </dsp:nvSpPr>
      <dsp:spPr>
        <a:xfrm>
          <a:off x="7378350" y="542792"/>
          <a:ext cx="786269" cy="7862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D1313-06BF-4673-A23F-FF1D6E0A9ADA}">
      <dsp:nvSpPr>
        <dsp:cNvPr id="0" name=""/>
        <dsp:cNvSpPr/>
      </dsp:nvSpPr>
      <dsp:spPr>
        <a:xfrm>
          <a:off x="6897852" y="1635385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Scalability</a:t>
          </a:r>
        </a:p>
      </dsp:txBody>
      <dsp:txXfrm>
        <a:off x="6897852" y="1635385"/>
        <a:ext cx="1747265" cy="698906"/>
      </dsp:txXfrm>
    </dsp:sp>
    <dsp:sp modelId="{4CB260E6-1829-4435-95E7-0492E74038F5}">
      <dsp:nvSpPr>
        <dsp:cNvPr id="0" name=""/>
        <dsp:cNvSpPr/>
      </dsp:nvSpPr>
      <dsp:spPr>
        <a:xfrm>
          <a:off x="2245758" y="2771108"/>
          <a:ext cx="786269" cy="78626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63EF8-0AD7-450A-ABD0-6E1AB1ADC38A}">
      <dsp:nvSpPr>
        <dsp:cNvPr id="0" name=""/>
        <dsp:cNvSpPr/>
      </dsp:nvSpPr>
      <dsp:spPr>
        <a:xfrm>
          <a:off x="1765260" y="3863701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Concurrency</a:t>
          </a:r>
        </a:p>
      </dsp:txBody>
      <dsp:txXfrm>
        <a:off x="1765260" y="3863701"/>
        <a:ext cx="1747265" cy="698906"/>
      </dsp:txXfrm>
    </dsp:sp>
    <dsp:sp modelId="{799D1620-8DF2-4B60-A763-6F7D84C96FA3}">
      <dsp:nvSpPr>
        <dsp:cNvPr id="0" name=""/>
        <dsp:cNvSpPr/>
      </dsp:nvSpPr>
      <dsp:spPr>
        <a:xfrm>
          <a:off x="4298795" y="2771108"/>
          <a:ext cx="786269" cy="78626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3B0AF-9990-410F-BA22-15C22840AA2D}">
      <dsp:nvSpPr>
        <dsp:cNvPr id="0" name=""/>
        <dsp:cNvSpPr/>
      </dsp:nvSpPr>
      <dsp:spPr>
        <a:xfrm>
          <a:off x="3818297" y="3863701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Security</a:t>
          </a:r>
        </a:p>
      </dsp:txBody>
      <dsp:txXfrm>
        <a:off x="3818297" y="3863701"/>
        <a:ext cx="1747265" cy="698906"/>
      </dsp:txXfrm>
    </dsp:sp>
    <dsp:sp modelId="{17D44E65-F45E-4016-84BE-2B5CE2998F4D}">
      <dsp:nvSpPr>
        <dsp:cNvPr id="0" name=""/>
        <dsp:cNvSpPr/>
      </dsp:nvSpPr>
      <dsp:spPr>
        <a:xfrm>
          <a:off x="6351832" y="2771108"/>
          <a:ext cx="786269" cy="78626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B38AB-1DA8-4ADE-9CAE-33D0B11E538A}">
      <dsp:nvSpPr>
        <dsp:cNvPr id="0" name=""/>
        <dsp:cNvSpPr/>
      </dsp:nvSpPr>
      <dsp:spPr>
        <a:xfrm>
          <a:off x="5871334" y="3863701"/>
          <a:ext cx="1747265" cy="69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Openness</a:t>
          </a:r>
        </a:p>
      </dsp:txBody>
      <dsp:txXfrm>
        <a:off x="5871334" y="3863701"/>
        <a:ext cx="1747265" cy="69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3CF3CE8-99B9-4E0D-8156-BD8D62DE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90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7FBF96E-C445-4FF1-86A3-96F5585B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9080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C4F5CD-D0E5-DF41-B525-E9817144DF91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7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6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0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852CF-C539-AC46-BD13-989120062590}" type="slidenum">
              <a:rPr lang="en-US"/>
              <a:pPr/>
              <a:t>30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86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566FAB3-2DFD-8C4C-8489-C87D69F56F52}" type="slidenum">
              <a:rPr lang="en-US" altLang="x-none" sz="1200" b="0"/>
              <a:pPr eaLnBrk="1" hangingPunct="1"/>
              <a:t>33</a:t>
            </a:fld>
            <a:endParaRPr lang="en-US" altLang="x-none" sz="1200" b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506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7EBA27-4B88-8040-9B85-8EA2986DFDC3}" type="slidenum">
              <a:rPr lang="en-US" altLang="x-none" sz="1200" b="0"/>
              <a:pPr eaLnBrk="1" hangingPunct="1"/>
              <a:t>34</a:t>
            </a:fld>
            <a:endParaRPr lang="en-US" altLang="x-none" sz="1200" b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63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D2200C-1A15-9040-A343-DAA32B741C61}" type="slidenum">
              <a:rPr lang="en-US" altLang="x-none" sz="1200" b="0"/>
              <a:pPr eaLnBrk="1" hangingPunct="1"/>
              <a:t>35</a:t>
            </a:fld>
            <a:endParaRPr lang="en-US" altLang="x-none" sz="1200" b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737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6F4945-3EE2-8449-B77F-34434E4F3B4D}" type="slidenum">
              <a:rPr lang="en-US" altLang="x-none" sz="1200" b="0"/>
              <a:pPr eaLnBrk="1" hangingPunct="1"/>
              <a:t>36</a:t>
            </a:fld>
            <a:endParaRPr lang="en-US" altLang="x-none" sz="1200" b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1731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943E99-A4B4-7A46-9308-F23E5B09754A}" type="slidenum">
              <a:rPr lang="en-US" altLang="x-none" sz="1200" b="0"/>
              <a:pPr eaLnBrk="1" hangingPunct="1"/>
              <a:t>37</a:t>
            </a:fld>
            <a:endParaRPr lang="en-US" altLang="x-none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4296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B72CEB2-63A0-1347-BB1D-1D4D68821DDF}" type="slidenum">
              <a:rPr lang="en-US" altLang="x-none" sz="1200" b="0"/>
              <a:pPr eaLnBrk="1" hangingPunct="1"/>
              <a:t>38</a:t>
            </a:fld>
            <a:endParaRPr lang="en-US" altLang="x-none" sz="1200" b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97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2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A0943E6-BA84-8548-8635-B09B35E52A23}" type="slidenum">
              <a:rPr lang="en-US" altLang="x-none" sz="1200" b="0"/>
              <a:pPr eaLnBrk="1" hangingPunct="1"/>
              <a:t>44</a:t>
            </a:fld>
            <a:endParaRPr lang="en-US" altLang="x-none" sz="1200" b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046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A0943E6-BA84-8548-8635-B09B35E52A23}" type="slidenum">
              <a:rPr lang="en-US" altLang="x-none" sz="1200" b="0"/>
              <a:pPr eaLnBrk="1" hangingPunct="1"/>
              <a:t>45</a:t>
            </a:fld>
            <a:endParaRPr lang="en-US" altLang="x-none" sz="1200" b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35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A0943E6-BA84-8548-8635-B09B35E52A23}" type="slidenum">
              <a:rPr lang="en-US" altLang="x-none" sz="1200" b="0"/>
              <a:pPr eaLnBrk="1" hangingPunct="1"/>
              <a:t>46</a:t>
            </a:fld>
            <a:endParaRPr lang="en-US" altLang="x-none" sz="1200" b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197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A0943E6-BA84-8548-8635-B09B35E52A23}" type="slidenum">
              <a:rPr lang="en-US" altLang="x-none" sz="1200" b="0"/>
              <a:pPr eaLnBrk="1" hangingPunct="1"/>
              <a:t>47</a:t>
            </a:fld>
            <a:endParaRPr lang="en-US" altLang="x-none" sz="1200" b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662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D819F3-A496-114B-9299-B2C64FDC2AF5}" type="slidenum">
              <a:rPr lang="en-US" altLang="x-none" sz="1200" b="0"/>
              <a:pPr eaLnBrk="1" hangingPunct="1"/>
              <a:t>48</a:t>
            </a:fld>
            <a:endParaRPr lang="en-US" altLang="x-none" sz="1200" b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763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56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</p:spTree>
    <p:extLst>
      <p:ext uri="{BB962C8B-B14F-4D97-AF65-F5344CB8AC3E}">
        <p14:creationId xmlns:p14="http://schemas.microsoft.com/office/powerpoint/2010/main" val="319892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4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37575-3CAF-3642-B080-1DF6406276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C3A4D-81E0-EA40-A3C3-A6BC5ABD27E7}" type="slidenum">
              <a:rPr lang="en-US"/>
              <a:pPr/>
              <a:t>22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Here talk more about the project</a:t>
            </a:r>
          </a:p>
        </p:txBody>
      </p:sp>
    </p:spTree>
    <p:extLst>
      <p:ext uri="{BB962C8B-B14F-4D97-AF65-F5344CB8AC3E}">
        <p14:creationId xmlns:p14="http://schemas.microsoft.com/office/powerpoint/2010/main" val="94360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3FA2E-8464-B242-8B2A-3A7AD33AD19A}" type="slidenum">
              <a:rPr lang="en-US"/>
              <a:pPr/>
              <a:t>23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2067D-DB43-3C45-9937-3D143ADF4DB5}" type="slidenum">
              <a:rPr lang="en-US"/>
              <a:pPr/>
              <a:t>24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1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438400"/>
            <a:ext cx="9753600" cy="12954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4" name="Rectangle 3"/>
          <p:cNvSpPr/>
          <p:nvPr/>
        </p:nvSpPr>
        <p:spPr>
          <a:xfrm>
            <a:off x="1219200" y="2438400"/>
            <a:ext cx="304800" cy="12954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5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2659594"/>
            <a:ext cx="9144000" cy="1007533"/>
          </a:xfrm>
        </p:spPr>
        <p:txBody>
          <a:bodyPr/>
          <a:lstStyle>
            <a:lvl1pPr marL="0" indent="0" algn="r">
              <a:buNone/>
              <a:defRPr sz="1995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6080" indent="0" algn="ctr">
              <a:buNone/>
            </a:lvl2pPr>
            <a:lvl3pPr marL="912160" indent="0" algn="ctr">
              <a:buNone/>
            </a:lvl3pPr>
            <a:lvl4pPr marL="1368240" indent="0" algn="ctr">
              <a:buNone/>
            </a:lvl4pPr>
            <a:lvl5pPr marL="1824320" indent="0" algn="ctr">
              <a:buNone/>
            </a:lvl5pPr>
            <a:lvl6pPr marL="2280400" indent="0" algn="ctr">
              <a:buNone/>
            </a:lvl6pPr>
            <a:lvl7pPr marL="2736479" indent="0" algn="ctr">
              <a:buNone/>
            </a:lvl7pPr>
            <a:lvl8pPr marL="3192559" indent="0" algn="ctr">
              <a:buNone/>
            </a:lvl8pPr>
            <a:lvl9pPr marL="3648639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0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7856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56270"/>
            <a:ext cx="711200" cy="30480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117856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2286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3048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3048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572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03200" y="228600"/>
            <a:ext cx="117856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03200" y="1600200"/>
            <a:ext cx="117856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-6179" y="1257917"/>
            <a:ext cx="793579" cy="26072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github.com/2018-10-30-oct21-post-incident-analysi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howard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del.edu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engine/reference/commandline/pull/" TargetMode="External"/><Relationship Id="rId2" Type="http://schemas.openxmlformats.org/officeDocument/2006/relationships/hyperlink" Target="https://docs.docker.com/engine/reference/commandline/push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run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ps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images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engine/reference/commandline/rmi/" TargetMode="External"/><Relationship Id="rId2" Type="http://schemas.openxmlformats.org/officeDocument/2006/relationships/hyperlink" Target="https://docs.docker.com/engine/reference/commandline/r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run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rm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rm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run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exec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ocker.com/engine/reference/commandline/network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9237" y="3018855"/>
            <a:ext cx="6841034" cy="988150"/>
          </a:xfrm>
        </p:spPr>
        <p:txBody>
          <a:bodyPr>
            <a:noAutofit/>
          </a:bodyPr>
          <a:lstStyle/>
          <a:p>
            <a:pPr algn="l"/>
            <a:r>
              <a:rPr lang="is-IS" sz="6000" dirty="0">
                <a:latin typeface="Bookman Old Style" charset="0"/>
              </a:rPr>
              <a:t>4730</a:t>
            </a:r>
            <a:r>
              <a:rPr lang="en-US" sz="6000" dirty="0">
                <a:latin typeface="Bookman Old Style" charset="0"/>
              </a:rPr>
              <a:t>: Distributed Systems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Introduction. Class Policy. Examples.</a:t>
            </a:r>
          </a:p>
        </p:txBody>
      </p:sp>
      <p:sp>
        <p:nvSpPr>
          <p:cNvPr id="11267" name="TextBox 7"/>
          <p:cNvSpPr txBox="1">
            <a:spLocks noChangeArrowheads="1"/>
          </p:cNvSpPr>
          <p:nvPr/>
        </p:nvSpPr>
        <p:spPr bwMode="auto">
          <a:xfrm>
            <a:off x="7210836" y="5037910"/>
            <a:ext cx="184731" cy="3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30081429"/>
      </p:ext>
    </p:extLst>
  </p:cSld>
  <p:clrMapOvr>
    <a:masterClrMapping/>
  </p:clrMapOvr>
  <p:transition advTm="1451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3950-9D66-1140-B393-4762416A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2097-A6A8-F545-8C51-AC19867FB73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CANVAS – main hub and quizzes (maybe)</a:t>
            </a:r>
          </a:p>
          <a:p>
            <a:r>
              <a:rPr lang="en-US" dirty="0"/>
              <a:t>PIAZZA – main communication channel</a:t>
            </a:r>
          </a:p>
          <a:p>
            <a:r>
              <a:rPr lang="en-US" dirty="0"/>
              <a:t>GRADESCOPE – assignments (and quizzes)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FC7CE-5F36-5542-B0BC-37C75BAB5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775B6-1B96-D848-A25D-539660B827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FD05-39B9-4840-A552-3865BDFC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AE31B-3EE9-234E-A9AF-7EE5D8B103F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Contains links to class website and piazza</a:t>
            </a:r>
          </a:p>
          <a:p>
            <a:r>
              <a:rPr lang="en-US" dirty="0"/>
              <a:t>Has information that needs to be password protected such as your grades </a:t>
            </a:r>
          </a:p>
          <a:p>
            <a:r>
              <a:rPr lang="en-US" dirty="0"/>
              <a:t>May be used for quizzes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608DF-E0BF-2F40-A4F7-A79640E5C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A0C83-8CCF-BA45-B360-A54E2F44C4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0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76B39-7614-4447-A224-E2C5E530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PIAZZA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531B-315A-4C41-BE3B-2DD5B6BD51E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Main communication environment where I will post</a:t>
            </a:r>
          </a:p>
          <a:p>
            <a:pPr lvl="1"/>
            <a:r>
              <a:rPr lang="en-US" dirty="0"/>
              <a:t>announcements</a:t>
            </a:r>
          </a:p>
          <a:p>
            <a:pPr lvl="1"/>
            <a:r>
              <a:rPr lang="en-US" dirty="0"/>
              <a:t>questions about class, projects,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 can post privately just to me and TAs</a:t>
            </a:r>
          </a:p>
          <a:p>
            <a:r>
              <a:rPr lang="en-US" dirty="0"/>
              <a:t>Public questions are anonymous to your colleagues</a:t>
            </a:r>
          </a:p>
          <a:p>
            <a:endParaRPr lang="en-US" dirty="0"/>
          </a:p>
          <a:p>
            <a:r>
              <a:rPr lang="en-US" dirty="0"/>
              <a:t>Signup link is posted on canvas (you may have already received an invite)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09929-A74D-6D41-837F-849160EF7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9478F-330F-FC44-8C92-BAE048FF8B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0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ask on Piazza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 slides, notes, or project description</a:t>
            </a:r>
          </a:p>
          <a:p>
            <a:pPr marL="272381" lvl="1">
              <a:spcBef>
                <a:spcPts val="599"/>
              </a:spcBef>
            </a:pPr>
            <a:r>
              <a:rPr lang="en-US" dirty="0"/>
              <a:t>Use #hashtags (#hw2, #project3, etc.) </a:t>
            </a:r>
          </a:p>
          <a:p>
            <a:r>
              <a:rPr lang="en-US" dirty="0"/>
              <a:t>Describe the problem clearly, using the right terms</a:t>
            </a:r>
          </a:p>
          <a:p>
            <a:r>
              <a:rPr lang="en-US" dirty="0"/>
              <a:t>Add code in attached files</a:t>
            </a:r>
          </a:p>
          <a:p>
            <a:r>
              <a:rPr lang="en-US" dirty="0"/>
              <a:t>Add output from compiler or debugging information</a:t>
            </a:r>
          </a:p>
          <a:p>
            <a:r>
              <a:rPr lang="en-US" dirty="0"/>
              <a:t>Add any other relevant information</a:t>
            </a:r>
          </a:p>
          <a:p>
            <a:pPr lvl="1"/>
            <a:r>
              <a:rPr lang="en-US" dirty="0"/>
              <a:t>Cut and Paste </a:t>
            </a:r>
            <a:r>
              <a:rPr lang="en-US" b="1" dirty="0"/>
              <a:t>MUCH</a:t>
            </a:r>
            <a:r>
              <a:rPr lang="en-US" dirty="0"/>
              <a:t> preferred over Screen Caps</a:t>
            </a:r>
          </a:p>
          <a:p>
            <a:endParaRPr lang="en-US" b="1" dirty="0"/>
          </a:p>
          <a:p>
            <a:r>
              <a:rPr lang="en-US" b="1" dirty="0"/>
              <a:t>Don’t post publicly solutions or any code on piazza</a:t>
            </a:r>
          </a:p>
          <a:p>
            <a:r>
              <a:rPr lang="en-US" b="1" dirty="0"/>
              <a:t>Anything that relates to solution, Post PRIVATELY </a:t>
            </a:r>
            <a:endParaRPr lang="en-US" dirty="0"/>
          </a:p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8E4459-5C7D-D744-9599-8974E240B6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7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A4AF-56B7-A944-9AF0-DB80AD20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DDDE-AAEF-5843-A553-8FF8926B70E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Prof Jackson: TBD, in person (preferred) or on-line</a:t>
            </a:r>
          </a:p>
          <a:p>
            <a:r>
              <a:rPr lang="en-US" dirty="0"/>
              <a:t>TAs:  TBD, in person or on-line (via OH app) </a:t>
            </a:r>
          </a:p>
          <a:p>
            <a:r>
              <a:rPr lang="en-US" dirty="0"/>
              <a:t>Additional availability outside the allocated time if you have conflicts with the office hours</a:t>
            </a:r>
          </a:p>
          <a:p>
            <a:endParaRPr lang="en-US" dirty="0"/>
          </a:p>
          <a:p>
            <a:r>
              <a:rPr lang="en-US" dirty="0"/>
              <a:t>Will post office hour schedule and any changes on Piazza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98F3D-B5CD-AE4B-8B20-3379DF5BC4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C298D-6798-3D4D-A7AD-99FDB7F366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9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Class syllabus and policy</a:t>
            </a:r>
          </a:p>
        </p:txBody>
      </p:sp>
    </p:spTree>
    <p:extLst>
      <p:ext uri="{BB962C8B-B14F-4D97-AF65-F5344CB8AC3E}">
        <p14:creationId xmlns:p14="http://schemas.microsoft.com/office/powerpoint/2010/main" val="140584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Individual meeting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It is my policy (</a:t>
            </a:r>
            <a:r>
              <a:rPr lang="en-US" altLang="x-none" b="1" dirty="0">
                <a:ea typeface="ＭＳ Ｐゴシック" charset="-128"/>
              </a:rPr>
              <a:t>and a requirement</a:t>
            </a:r>
            <a:r>
              <a:rPr lang="en-US" altLang="x-none" dirty="0">
                <a:ea typeface="ＭＳ Ｐゴシック" charset="-128"/>
              </a:rPr>
              <a:t>) to individually meet with you at least once per semester</a:t>
            </a:r>
            <a:endParaRPr lang="en-US" altLang="x-none" b="1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Goal of the meeting is to get to know you and provide individual advice about the class</a:t>
            </a:r>
          </a:p>
          <a:p>
            <a:r>
              <a:rPr lang="en-US" altLang="x-none" dirty="0">
                <a:ea typeface="ＭＳ Ｐゴシック" charset="-128"/>
              </a:rPr>
              <a:t>I will update Piazza with how to sign up to meet with me during office hours or outside office hours</a:t>
            </a:r>
          </a:p>
          <a:p>
            <a:r>
              <a:rPr lang="en-US" altLang="x-none" dirty="0">
                <a:ea typeface="ＭＳ Ｐゴシック" charset="-128"/>
              </a:rPr>
              <a:t>If needed you can set up additional appointments by sending me a private message on Piazza </a:t>
            </a:r>
          </a:p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9270C-9718-304E-9A37-3350B79C80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31F7804-4FCE-7E91-39EE-CBCBCB339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0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Academy integrity</a:t>
            </a:r>
            <a:endParaRPr lang="en-US" dirty="0"/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allowed to discuss homework problems before writing them down;  however, WRITING IS INDIVIDUAL</a:t>
            </a:r>
          </a:p>
          <a:p>
            <a:pPr lvl="1"/>
            <a:r>
              <a:rPr lang="en-US" dirty="0"/>
              <a:t>if you look at another student</a:t>
            </a:r>
            <a:r>
              <a:rPr lang="ja-JP" altLang="en-US" dirty="0"/>
              <a:t>’</a:t>
            </a:r>
            <a:r>
              <a:rPr lang="en-US" altLang="ja-JP" dirty="0"/>
              <a:t>s written or typed answers, or let another student look at your written or typed answers, that is considered cheating</a:t>
            </a:r>
          </a:p>
          <a:p>
            <a:r>
              <a:rPr lang="en-US" dirty="0"/>
              <a:t>It is allowed to discuss your project with your colleagues, I encourage it, but DO NOT SHARE CODE</a:t>
            </a:r>
          </a:p>
          <a:p>
            <a:r>
              <a:rPr lang="en-US" dirty="0"/>
              <a:t>Never have a copy of someone else's homework or program in your possession and never give your homework (or password) or program to someone else.</a:t>
            </a:r>
          </a:p>
          <a:p>
            <a:r>
              <a:rPr lang="en-US" dirty="0"/>
              <a:t>NO CHEATING WILL BE TOLERATED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F6DD9A-DC5D-F142-B28C-898B402CEF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0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75F3-46D7-964D-843B-03EFDD4E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4796-2D8C-DE4F-B023-14E731B4B7B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Anything that impacts you and class please let me know ASAP</a:t>
            </a:r>
            <a:br>
              <a:rPr lang="en-US" dirty="0"/>
            </a:br>
            <a:r>
              <a:rPr lang="en-US" dirty="0"/>
              <a:t>Do not wait till the end of the semester </a:t>
            </a:r>
          </a:p>
          <a:p>
            <a:endParaRPr lang="en-US" dirty="0"/>
          </a:p>
          <a:p>
            <a:r>
              <a:rPr lang="en-US" dirty="0"/>
              <a:t>We will accommodate the situation and find a solution</a:t>
            </a:r>
          </a:p>
          <a:p>
            <a:endParaRPr lang="en-US" dirty="0"/>
          </a:p>
          <a:p>
            <a:r>
              <a:rPr lang="en-US" dirty="0"/>
              <a:t>If you can not attend class because of an exceptional situation, </a:t>
            </a:r>
            <a:br>
              <a:rPr lang="en-US" dirty="0"/>
            </a:br>
            <a:r>
              <a:rPr lang="en-US" b="1" dirty="0"/>
              <a:t>please let me know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9DAA1-62C7-6B47-91AE-12CCD1799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B968C-3E17-714E-80C2-FAA881A01E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4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Weather/Emergency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the event of a major campus emergency, course requirements, deadlines and grading percentages are subject to changes that may be necessitated by a revised semester calendar or other circumstances beyond the instructor’s control.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4DB98-6FF0-7A47-A3CD-B8AA2D895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Welcome!</a:t>
            </a:r>
          </a:p>
        </p:txBody>
      </p:sp>
    </p:spTree>
    <p:extLst>
      <p:ext uri="{BB962C8B-B14F-4D97-AF65-F5344CB8AC3E}">
        <p14:creationId xmlns:p14="http://schemas.microsoft.com/office/powerpoint/2010/main" val="1991957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0985-3886-9E92-DDE6-2571CF5E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an in-class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8DC3-512C-DAC9-85E1-B86529BEF68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Slides will be made available immediately before lecture</a:t>
            </a:r>
          </a:p>
          <a:p>
            <a:r>
              <a:rPr lang="en-US" dirty="0"/>
              <a:t>No recording will happen in class</a:t>
            </a:r>
          </a:p>
          <a:p>
            <a:r>
              <a:rPr lang="en-US" dirty="0"/>
              <a:t>If you have to miss class, read the slides, and I will be happy to meet with you and address any questions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 NOT RECORD IN CLASS </a:t>
            </a:r>
          </a:p>
          <a:p>
            <a:r>
              <a:rPr lang="en-US" dirty="0"/>
              <a:t>Massachusetts </a:t>
            </a:r>
            <a:r>
              <a:rPr lang="en-US" b="1" dirty="0"/>
              <a:t>prohibits the recording, interception, use or disclosure of any conversation, whether in person or over the telephone, without the permission of all the parties</a:t>
            </a:r>
            <a:r>
              <a:rPr lang="en-US" dirty="0"/>
              <a:t>. The state also prohibits the recording and disclosure of images intercepted in violation of its hidden camera laws.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78ADA-8AF3-7E20-EC1F-7EE5FFB6B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5F700-ACA9-C01A-4FE4-77B193FBF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4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systems and networking background</a:t>
            </a:r>
          </a:p>
          <a:p>
            <a:r>
              <a:rPr lang="en-US" b="1" dirty="0"/>
              <a:t>Socket programming</a:t>
            </a:r>
          </a:p>
          <a:p>
            <a:r>
              <a:rPr lang="en-US" dirty="0"/>
              <a:t>Some fluency across many languages</a:t>
            </a:r>
          </a:p>
          <a:p>
            <a:pPr lvl="1"/>
            <a:r>
              <a:rPr lang="en-US" dirty="0"/>
              <a:t>C/C++</a:t>
            </a:r>
          </a:p>
          <a:p>
            <a:pPr lvl="1"/>
            <a:r>
              <a:rPr lang="en-US" dirty="0"/>
              <a:t>Java</a:t>
            </a:r>
          </a:p>
          <a:p>
            <a:pPr lvl="1"/>
            <a:r>
              <a:rPr lang="en-US" dirty="0"/>
              <a:t>Go</a:t>
            </a:r>
          </a:p>
          <a:p>
            <a:pPr lvl="1"/>
            <a:r>
              <a:rPr lang="en-US" dirty="0"/>
              <a:t>Python or some other scripting language</a:t>
            </a:r>
          </a:p>
          <a:p>
            <a:r>
              <a:rPr lang="en-US" dirty="0"/>
              <a:t>Linux command line proficiency</a:t>
            </a:r>
          </a:p>
          <a:p>
            <a:r>
              <a:rPr lang="en-US" dirty="0"/>
              <a:t>Some computer security and cryptography fundamentals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2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policy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 projects (6)    	  	  		68%</a:t>
            </a:r>
          </a:p>
          <a:p>
            <a:pPr lvl="1"/>
            <a:r>
              <a:rPr lang="en-US" dirty="0"/>
              <a:t>The projects are NOT evenly weighted</a:t>
            </a:r>
          </a:p>
          <a:p>
            <a:endParaRPr lang="en-US" dirty="0"/>
          </a:p>
          <a:p>
            <a:r>
              <a:rPr lang="en-US" dirty="0"/>
              <a:t>Homework assignments and/or quizzes (~8)  	 32%</a:t>
            </a:r>
          </a:p>
          <a:p>
            <a:pPr lvl="1"/>
            <a:r>
              <a:rPr lang="en-US" dirty="0"/>
              <a:t>The HW and quizzes are evenly weighted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is no final exam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do not curve grades.  All fractions on your final numerical grade will be rounded up to next integer.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7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and/or In-class exercises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Purpose of these exercises is to make you understand the theoretical results discussed in class</a:t>
            </a:r>
          </a:p>
          <a:p>
            <a:r>
              <a:rPr lang="en-US" b="1" dirty="0"/>
              <a:t>Homework</a:t>
            </a:r>
          </a:p>
          <a:p>
            <a:pPr lvl="1"/>
            <a:r>
              <a:rPr lang="en-US" b="1" dirty="0"/>
              <a:t>Individual work only, via </a:t>
            </a:r>
            <a:r>
              <a:rPr lang="en-US" b="1" dirty="0" err="1"/>
              <a:t>Gradescope</a:t>
            </a:r>
            <a:r>
              <a:rPr lang="en-US" b="1" dirty="0"/>
              <a:t>.  </a:t>
            </a:r>
          </a:p>
          <a:p>
            <a:r>
              <a:rPr lang="en-US" b="1" dirty="0"/>
              <a:t>In-class</a:t>
            </a:r>
          </a:p>
          <a:p>
            <a:pPr lvl="1"/>
            <a:r>
              <a:rPr lang="en-US" b="1" dirty="0"/>
              <a:t>You will work on them in class in teams</a:t>
            </a:r>
          </a:p>
          <a:p>
            <a:pPr lvl="1"/>
            <a:r>
              <a:rPr lang="en-US" b="1" dirty="0"/>
              <a:t>We will discuss the results once you submit your answers</a:t>
            </a:r>
          </a:p>
          <a:p>
            <a:endParaRPr lang="en-US" b="1" dirty="0"/>
          </a:p>
          <a:p>
            <a:r>
              <a:rPr lang="en-US" b="1" dirty="0"/>
              <a:t>They are graded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Purpose of the programming projects is to help you understand practical aspects of things discussed in class</a:t>
            </a:r>
          </a:p>
          <a:p>
            <a:pPr lvl="1"/>
            <a:r>
              <a:rPr lang="en-US" b="1" dirty="0"/>
              <a:t>Read all material in class and the description of the project in details before starting</a:t>
            </a:r>
          </a:p>
          <a:p>
            <a:r>
              <a:rPr lang="en-US" dirty="0"/>
              <a:t>Programming  projects are individual</a:t>
            </a:r>
          </a:p>
          <a:p>
            <a:r>
              <a:rPr lang="en-US" b="1" u="sng" dirty="0"/>
              <a:t>All the code must be from scratch</a:t>
            </a:r>
          </a:p>
          <a:p>
            <a:r>
              <a:rPr lang="en-US" dirty="0"/>
              <a:t>Follow the project description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Each student is given 6 (six!) slip days that they can use at any time to extend an assignment deadline in increments of a single day</a:t>
            </a:r>
          </a:p>
          <a:p>
            <a:pPr lvl="1"/>
            <a:r>
              <a:rPr lang="en-US" dirty="0"/>
              <a:t>You don’t need to ask me, just turn-in stuff late</a:t>
            </a:r>
          </a:p>
          <a:p>
            <a:pPr lvl="1"/>
            <a:r>
              <a:rPr lang="en-US" dirty="0"/>
              <a:t>All group members must have unused slip days</a:t>
            </a:r>
          </a:p>
          <a:p>
            <a:pPr lvl="2"/>
            <a:r>
              <a:rPr lang="en-US" dirty="0"/>
              <a:t>i.e., if one member has zero slip days left, the whole group is late</a:t>
            </a:r>
          </a:p>
          <a:p>
            <a:endParaRPr lang="en-US" dirty="0"/>
          </a:p>
          <a:p>
            <a:r>
              <a:rPr lang="en-US" dirty="0"/>
              <a:t>Assignments are due at 11:59:59pm, </a:t>
            </a:r>
            <a:r>
              <a:rPr lang="en-US" b="1" dirty="0">
                <a:solidFill>
                  <a:schemeClr val="accent1"/>
                </a:solidFill>
              </a:rPr>
              <a:t>no exceptions</a:t>
            </a:r>
          </a:p>
          <a:p>
            <a:pPr lvl="1"/>
            <a:r>
              <a:rPr lang="en-US" dirty="0"/>
              <a:t>1 second late = 1 hour late = 1 day late</a:t>
            </a:r>
          </a:p>
          <a:p>
            <a:pPr lvl="1"/>
            <a:r>
              <a:rPr lang="en-US" dirty="0"/>
              <a:t>After slip days are used, it’s 20% off per day late </a:t>
            </a:r>
          </a:p>
        </p:txBody>
      </p:sp>
    </p:spTree>
    <p:extLst>
      <p:ext uri="{BB962C8B-B14F-4D97-AF65-F5344CB8AC3E}">
        <p14:creationId xmlns:p14="http://schemas.microsoft.com/office/powerpoint/2010/main" val="2722898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 think there has been a grading error, log a regrade in </a:t>
            </a:r>
            <a:r>
              <a:rPr lang="en-US" dirty="0" err="1"/>
              <a:t>Gradescope</a:t>
            </a:r>
            <a:endParaRPr lang="en-US" dirty="0"/>
          </a:p>
          <a:p>
            <a:pPr lvl="1"/>
            <a:r>
              <a:rPr lang="en-US" dirty="0"/>
              <a:t>The TA who graded your assignment will evaluate your request and get back to you</a:t>
            </a:r>
          </a:p>
          <a:p>
            <a:pPr lvl="1"/>
            <a:r>
              <a:rPr lang="en-US" dirty="0"/>
              <a:t>A regrade request must be logged </a:t>
            </a:r>
            <a:r>
              <a:rPr lang="en-US" b="1" dirty="0">
                <a:solidFill>
                  <a:srgbClr val="FF0000"/>
                </a:solidFill>
              </a:rPr>
              <a:t>within 5 days </a:t>
            </a:r>
            <a:r>
              <a:rPr lang="en-US" dirty="0"/>
              <a:t>after the assignment has been returned</a:t>
            </a:r>
          </a:p>
          <a:p>
            <a:endParaRPr lang="en-US" dirty="0"/>
          </a:p>
          <a:p>
            <a:r>
              <a:rPr lang="en-US" dirty="0"/>
              <a:t>If you have further issue with the TA regrade, you may challenge it to an instructor</a:t>
            </a:r>
          </a:p>
          <a:p>
            <a:r>
              <a:rPr lang="en-US" dirty="0"/>
              <a:t>Each student is given 2 </a:t>
            </a:r>
            <a:r>
              <a:rPr lang="en-US" i="1" dirty="0">
                <a:solidFill>
                  <a:schemeClr val="accent2"/>
                </a:solidFill>
              </a:rPr>
              <a:t>challenges</a:t>
            </a:r>
            <a:r>
              <a:rPr lang="en-US" dirty="0"/>
              <a:t> to ask for instructor regrades</a:t>
            </a:r>
          </a:p>
          <a:p>
            <a:pPr lvl="1"/>
            <a:r>
              <a:rPr lang="en-US" dirty="0"/>
              <a:t>If the grade is incorrect, you keep your </a:t>
            </a:r>
            <a:r>
              <a:rPr lang="en-US" i="1" dirty="0"/>
              <a:t>challenge</a:t>
            </a:r>
          </a:p>
          <a:p>
            <a:pPr lvl="1"/>
            <a:r>
              <a:rPr lang="en-US" dirty="0"/>
              <a:t>If the grade is correct, you lose your </a:t>
            </a:r>
            <a:r>
              <a:rPr lang="en-US" i="1" dirty="0"/>
              <a:t>challenge</a:t>
            </a:r>
          </a:p>
          <a:p>
            <a:endParaRPr lang="en-US" b="1" dirty="0"/>
          </a:p>
          <a:p>
            <a:r>
              <a:rPr lang="en-US" b="1" dirty="0"/>
              <a:t>When your </a:t>
            </a:r>
            <a:r>
              <a:rPr lang="en-US" b="1" i="1" dirty="0"/>
              <a:t>challenges</a:t>
            </a:r>
            <a:r>
              <a:rPr lang="en-US" b="1" dirty="0"/>
              <a:t> are exhausted, you cannot challenge regrades</a:t>
            </a:r>
          </a:p>
          <a:p>
            <a:endParaRPr lang="en-US" b="1" dirty="0"/>
          </a:p>
          <a:p>
            <a:r>
              <a:rPr lang="en-US" b="1" dirty="0"/>
              <a:t>Detailed instructions for grade challenges are in the syllabus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8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Changes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Challenges</a:t>
            </a:r>
            <a:r>
              <a:rPr lang="en-US" dirty="0"/>
              <a:t> may be used for:</a:t>
            </a:r>
          </a:p>
          <a:p>
            <a:pPr lvl="1"/>
            <a:r>
              <a:rPr lang="en-US" dirty="0"/>
              <a:t>Projects, </a:t>
            </a:r>
            <a:r>
              <a:rPr lang="en-US" dirty="0" err="1"/>
              <a:t>homeworks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Challenges</a:t>
            </a:r>
            <a:r>
              <a:rPr lang="en-US" dirty="0"/>
              <a:t> may not be used for:</a:t>
            </a:r>
          </a:p>
          <a:p>
            <a:pPr lvl="1"/>
            <a:r>
              <a:rPr lang="en-US" dirty="0"/>
              <a:t>Late assignments, use of slip days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3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Do not do it</a:t>
            </a:r>
          </a:p>
          <a:p>
            <a:pPr lvl="1"/>
            <a:r>
              <a:rPr lang="en-US" dirty="0"/>
              <a:t>Seriously, don’t make me say it again</a:t>
            </a:r>
          </a:p>
          <a:p>
            <a:r>
              <a:rPr lang="en-US" dirty="0"/>
              <a:t>Cheating is an automatic </a:t>
            </a:r>
            <a:r>
              <a:rPr lang="en-US" b="1" dirty="0">
                <a:solidFill>
                  <a:srgbClr val="FF0000"/>
                </a:solidFill>
              </a:rPr>
              <a:t>-100% </a:t>
            </a:r>
            <a:r>
              <a:rPr lang="en-US" dirty="0"/>
              <a:t>for the </a:t>
            </a:r>
            <a:r>
              <a:rPr lang="en-US" dirty="0" err="1"/>
              <a:t>assignmenet</a:t>
            </a:r>
            <a:endParaRPr lang="en-US" dirty="0"/>
          </a:p>
          <a:p>
            <a:pPr lvl="1"/>
            <a:r>
              <a:rPr lang="en-US" dirty="0"/>
              <a:t>We send </a:t>
            </a:r>
            <a:r>
              <a:rPr lang="en-US" dirty="0">
                <a:solidFill>
                  <a:schemeClr val="accent1"/>
                </a:solidFill>
              </a:rPr>
              <a:t>any and all</a:t>
            </a:r>
            <a:r>
              <a:rPr lang="en-US" dirty="0"/>
              <a:t> suspects to OSCCR </a:t>
            </a:r>
            <a:r>
              <a:rPr lang="en-US" dirty="0">
                <a:solidFill>
                  <a:schemeClr val="accent1"/>
                </a:solidFill>
              </a:rPr>
              <a:t>without exception</a:t>
            </a:r>
          </a:p>
          <a:p>
            <a:pPr lvl="1"/>
            <a:r>
              <a:rPr lang="en-US" dirty="0"/>
              <a:t>Khoury is also tracking cheating, with stricter enforcement</a:t>
            </a:r>
          </a:p>
          <a:p>
            <a:r>
              <a:rPr lang="en-US" dirty="0"/>
              <a:t>Project code must be </a:t>
            </a:r>
            <a:r>
              <a:rPr lang="en-US" dirty="0">
                <a:solidFill>
                  <a:schemeClr val="accent1"/>
                </a:solidFill>
              </a:rPr>
              <a:t>original</a:t>
            </a:r>
          </a:p>
          <a:p>
            <a:pPr lvl="2"/>
            <a:r>
              <a:rPr lang="en-US" dirty="0"/>
              <a:t>Unless we give you starter code, obviously</a:t>
            </a:r>
          </a:p>
          <a:p>
            <a:pPr lvl="1"/>
            <a:r>
              <a:rPr lang="en-US" dirty="0" err="1"/>
              <a:t>StackOverflow</a:t>
            </a:r>
            <a:r>
              <a:rPr lang="en-US" dirty="0"/>
              <a:t>/</a:t>
            </a:r>
            <a:r>
              <a:rPr lang="en-US" dirty="0" err="1"/>
              <a:t>Quora</a:t>
            </a:r>
            <a:r>
              <a:rPr lang="en-US" dirty="0"/>
              <a:t> are </a:t>
            </a:r>
            <a:r>
              <a:rPr lang="en-US" dirty="0">
                <a:solidFill>
                  <a:schemeClr val="accent1"/>
                </a:solidFill>
              </a:rPr>
              <a:t>not </a:t>
            </a:r>
            <a:r>
              <a:rPr lang="en-US" dirty="0"/>
              <a:t>your friends</a:t>
            </a:r>
          </a:p>
          <a:p>
            <a:pPr lvl="1"/>
            <a:r>
              <a:rPr lang="en-US" dirty="0"/>
              <a:t>Copying from public </a:t>
            </a:r>
            <a:r>
              <a:rPr lang="en-US" dirty="0" err="1"/>
              <a:t>Githubs</a:t>
            </a:r>
            <a:r>
              <a:rPr lang="en-US" dirty="0"/>
              <a:t> or Generative AI </a:t>
            </a:r>
            <a:r>
              <a:rPr lang="en-US" dirty="0">
                <a:solidFill>
                  <a:srgbClr val="C00000"/>
                </a:solidFill>
              </a:rPr>
              <a:t>will get you a -100% grade</a:t>
            </a:r>
          </a:p>
          <a:p>
            <a:pPr lvl="1"/>
            <a:r>
              <a:rPr lang="en-US" dirty="0"/>
              <a:t>If you have questions about using an online resource, ask 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50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7101-A81F-C2BB-27CE-756D2D05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Who Has Taken CS 3700/4700?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BDCC-D429-6862-5853-C94327655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has some overlap with CS 3700</a:t>
            </a:r>
          </a:p>
          <a:p>
            <a:r>
              <a:rPr lang="en-US" dirty="0"/>
              <a:t>Traditionally, it has been setup to try and mitigate this overlap somewhat</a:t>
            </a:r>
          </a:p>
          <a:p>
            <a:r>
              <a:rPr lang="en-US" dirty="0"/>
              <a:t>Is this still necessary?</a:t>
            </a:r>
          </a:p>
          <a:p>
            <a:endParaRPr lang="en-US" dirty="0"/>
          </a:p>
          <a:p>
            <a:r>
              <a:rPr lang="en-US" dirty="0"/>
              <a:t>Who is taking 4700?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43665-8F0B-A603-8ADD-20FF0A71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1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C4B-574A-6A4E-917F-549D8B41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cs4730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8F62-6FC6-6A4E-BBBE-C95B14A684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Introducing the team</a:t>
            </a:r>
          </a:p>
          <a:p>
            <a:r>
              <a:rPr lang="en-US" dirty="0"/>
              <a:t>Class communication and resources</a:t>
            </a:r>
          </a:p>
          <a:p>
            <a:r>
              <a:rPr lang="en-US" dirty="0"/>
              <a:t>Class syllabus</a:t>
            </a:r>
          </a:p>
          <a:p>
            <a:r>
              <a:rPr lang="en-US" dirty="0"/>
              <a:t>Examples of distributed systems </a:t>
            </a:r>
          </a:p>
          <a:p>
            <a:r>
              <a:rPr lang="en-US" dirty="0"/>
              <a:t>Topics in the next weeks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346B8-0970-F048-A7D0-3CFFCC1D6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73AA7-06A0-F440-A901-9365CC5615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EF66E5-88E5-DF31-BBFE-91FB4CD1196F}"/>
              </a:ext>
            </a:extLst>
          </p:cNvPr>
          <p:cNvGraphicFramePr>
            <a:graphicFrameLocks noGrp="1"/>
          </p:cNvGraphicFramePr>
          <p:nvPr/>
        </p:nvGraphicFramePr>
        <p:xfrm>
          <a:off x="2019300" y="5146860"/>
          <a:ext cx="8343901" cy="972948"/>
        </p:xfrm>
        <a:graphic>
          <a:graphicData uri="http://schemas.openxmlformats.org/drawingml/2006/table">
            <a:tbl>
              <a:tblPr/>
              <a:tblGrid>
                <a:gridCol w="3329835">
                  <a:extLst>
                    <a:ext uri="{9D8B030D-6E8A-4147-A177-3AD203B41FA5}">
                      <a16:colId xmlns:a16="http://schemas.microsoft.com/office/drawing/2014/main" val="126272284"/>
                    </a:ext>
                  </a:extLst>
                </a:gridCol>
                <a:gridCol w="842116">
                  <a:extLst>
                    <a:ext uri="{9D8B030D-6E8A-4147-A177-3AD203B41FA5}">
                      <a16:colId xmlns:a16="http://schemas.microsoft.com/office/drawing/2014/main" val="2156645121"/>
                    </a:ext>
                  </a:extLst>
                </a:gridCol>
                <a:gridCol w="4171950">
                  <a:extLst>
                    <a:ext uri="{9D8B030D-6E8A-4147-A177-3AD203B41FA5}">
                      <a16:colId xmlns:a16="http://schemas.microsoft.com/office/drawing/2014/main" val="3660912477"/>
                    </a:ext>
                  </a:extLst>
                </a:gridCol>
              </a:tblGrid>
              <a:tr h="48647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1:35 pm - 3:15 pm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TF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West Village G 106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40354"/>
                  </a:ext>
                </a:extLst>
              </a:tr>
              <a:tr h="48647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3:25 pm - 5:05 pm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TF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West Village G 104</a:t>
                      </a:r>
                    </a:p>
                  </a:txBody>
                  <a:tcPr marL="91214" marR="91214" marT="45607" marB="45607">
                    <a:lnL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1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0177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78AD102-C5FD-9DFF-F6C9-58F460783130}"/>
              </a:ext>
            </a:extLst>
          </p:cNvPr>
          <p:cNvSpPr txBox="1"/>
          <p:nvPr/>
        </p:nvSpPr>
        <p:spPr>
          <a:xfrm>
            <a:off x="1968140" y="4562748"/>
            <a:ext cx="1308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Class time</a:t>
            </a:r>
          </a:p>
        </p:txBody>
      </p:sp>
    </p:spTree>
    <p:extLst>
      <p:ext uri="{BB962C8B-B14F-4D97-AF65-F5344CB8AC3E}">
        <p14:creationId xmlns:p14="http://schemas.microsoft.com/office/powerpoint/2010/main" val="3393321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Regrading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HAVE 1 WEEK to ASK for REGRADING of a project or quiz from the moment solutions were posted on piazza or discussed in class</a:t>
            </a:r>
          </a:p>
          <a:p>
            <a:r>
              <a:rPr lang="en-US" dirty="0"/>
              <a:t>Make sure you read and understand the solution before asking for a </a:t>
            </a:r>
            <a:r>
              <a:rPr lang="en-US" dirty="0" err="1"/>
              <a:t>regrade</a:t>
            </a:r>
            <a:endParaRPr lang="en-US" dirty="0"/>
          </a:p>
          <a:p>
            <a:r>
              <a:rPr lang="en-US" dirty="0"/>
              <a:t>Request for a regrade will result in the regrading of the entire quiz or project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51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20DC-1640-524E-84F6-30A14DD3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distributed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2C9EC-7F36-1540-AE4E-CA6BF79161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Distribute</a:t>
            </a:r>
            <a:r>
              <a:rPr lang="en-US" dirty="0"/>
              <a:t> load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Faster response </a:t>
            </a:r>
            <a:r>
              <a:rPr lang="en-US" dirty="0"/>
              <a:t>by placing replicas closer to clients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Increased resources</a:t>
            </a:r>
            <a:r>
              <a:rPr lang="en-US" dirty="0"/>
              <a:t>, computation and storage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Resilience</a:t>
            </a:r>
            <a:r>
              <a:rPr lang="en-US" dirty="0"/>
              <a:t> to failures and attacks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44CBD-12B4-AD4F-907C-B683A39881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19187-6E0F-4E48-A544-A230DDC8E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3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16ED7-3D02-720F-FFDB-99092CFCB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C98B3F69-E870-9B26-E0F5-FA7E291F64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Course Overview</a:t>
            </a:r>
          </a:p>
        </p:txBody>
      </p:sp>
    </p:spTree>
    <p:extLst>
      <p:ext uri="{BB962C8B-B14F-4D97-AF65-F5344CB8AC3E}">
        <p14:creationId xmlns:p14="http://schemas.microsoft.com/office/powerpoint/2010/main" val="3914211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4"/>
          <p:cNvSpPr>
            <a:spLocks noChangeArrowheads="1"/>
          </p:cNvSpPr>
          <p:nvPr/>
        </p:nvSpPr>
        <p:spPr bwMode="blackWhite">
          <a:xfrm>
            <a:off x="2585355" y="1691887"/>
            <a:ext cx="7753207" cy="19002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795" b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324100" y="1486277"/>
            <a:ext cx="8103670" cy="236182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x-none" dirty="0">
                <a:ea typeface="ＭＳ Ｐゴシック" charset="-128"/>
              </a:rPr>
              <a:t>    </a:t>
            </a:r>
          </a:p>
          <a:p>
            <a:pPr eaLnBrk="1" hangingPunct="1">
              <a:buFont typeface="Wingdings" charset="2"/>
              <a:buNone/>
            </a:pPr>
            <a:r>
              <a:rPr lang="en-US" altLang="x-none" dirty="0">
                <a:ea typeface="ＭＳ Ｐゴシック" charset="-128"/>
              </a:rPr>
              <a:t>    A </a:t>
            </a:r>
            <a:r>
              <a:rPr lang="en-US" altLang="x-none" i="1" dirty="0">
                <a:ea typeface="ＭＳ Ｐゴシック" charset="-128"/>
              </a:rPr>
              <a:t>distributed computing system</a:t>
            </a:r>
            <a:r>
              <a:rPr lang="en-US" altLang="x-none" dirty="0">
                <a:ea typeface="ＭＳ Ｐゴシック" charset="-128"/>
              </a:rPr>
              <a:t> is a set of computer programs executing on one or more computers and coordinating actions by exchanging messages. </a:t>
            </a:r>
          </a:p>
          <a:p>
            <a:pPr eaLnBrk="1" hangingPunct="1">
              <a:buFont typeface="Wingdings" charset="2"/>
              <a:buNone/>
            </a:pPr>
            <a:endParaRPr lang="en-US" altLang="x-none" dirty="0">
              <a:ea typeface="ＭＳ Ｐゴシック" charset="-128"/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What is a distributed system?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2941524" y="3961081"/>
            <a:ext cx="7525137" cy="19002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793" b="0" dirty="0">
                <a:solidFill>
                  <a:srgbClr val="C00000"/>
                </a:solidFill>
                <a:latin typeface="+mn-lt"/>
              </a:rPr>
              <a:t>A distributed system is one in which the failure </a:t>
            </a:r>
          </a:p>
          <a:p>
            <a:pPr eaLnBrk="1" hangingPunct="1"/>
            <a:r>
              <a:rPr lang="en-US" altLang="x-none" sz="2793" b="0" dirty="0">
                <a:solidFill>
                  <a:srgbClr val="C00000"/>
                </a:solidFill>
                <a:latin typeface="+mn-lt"/>
              </a:rPr>
              <a:t>of a computer you didn't even know existed can </a:t>
            </a:r>
          </a:p>
          <a:p>
            <a:pPr eaLnBrk="1" hangingPunct="1"/>
            <a:r>
              <a:rPr lang="en-US" altLang="x-none" sz="2793" b="0" dirty="0">
                <a:solidFill>
                  <a:srgbClr val="C00000"/>
                </a:solidFill>
                <a:latin typeface="+mn-lt"/>
              </a:rPr>
              <a:t>render your own computer unusable. </a:t>
            </a:r>
          </a:p>
          <a:p>
            <a:pPr algn="r" eaLnBrk="1" hangingPunct="1"/>
            <a:r>
              <a:rPr lang="en-US" altLang="x-none" sz="1795" b="0" dirty="0"/>
              <a:t>Attributed to Leslie </a:t>
            </a:r>
            <a:r>
              <a:rPr lang="en-US" altLang="x-none" sz="1795" b="0" dirty="0" err="1"/>
              <a:t>Lamport</a:t>
            </a:r>
            <a:endParaRPr lang="en-US" altLang="x-none" sz="1795" b="0" dirty="0"/>
          </a:p>
        </p:txBody>
      </p:sp>
    </p:spTree>
    <p:extLst>
      <p:ext uri="{BB962C8B-B14F-4D97-AF65-F5344CB8AC3E}">
        <p14:creationId xmlns:p14="http://schemas.microsoft.com/office/powerpoint/2010/main" val="2835596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What do we expect from distributed systems 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1D15CC"/>
                </a:solidFill>
                <a:ea typeface="ＭＳ Ｐゴシック" charset="-128"/>
              </a:rPr>
              <a:t>Reliability</a:t>
            </a:r>
            <a:r>
              <a:rPr lang="en-US" altLang="x-none" dirty="0">
                <a:ea typeface="ＭＳ Ｐゴシック" charset="-128"/>
              </a:rPr>
              <a:t>: provide continuous service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1D15CC"/>
                </a:solidFill>
                <a:ea typeface="ＭＳ Ｐゴシック" charset="-128"/>
              </a:rPr>
              <a:t>Availability</a:t>
            </a:r>
            <a:r>
              <a:rPr lang="en-US" altLang="x-none" dirty="0">
                <a:ea typeface="ＭＳ Ｐゴシック" charset="-128"/>
              </a:rPr>
              <a:t>: ready to use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1D15CC"/>
                </a:solidFill>
                <a:ea typeface="ＭＳ Ｐゴシック" charset="-128"/>
              </a:rPr>
              <a:t>Safety</a:t>
            </a:r>
            <a:r>
              <a:rPr lang="en-US" altLang="x-none" dirty="0">
                <a:ea typeface="ＭＳ Ｐゴシック" charset="-128"/>
              </a:rPr>
              <a:t>: systems do what they are supposed to do, avoiding catastrophic consequences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1D15CC"/>
                </a:solidFill>
                <a:ea typeface="ＭＳ Ｐゴシック" charset="-128"/>
              </a:rPr>
              <a:t>Security</a:t>
            </a:r>
            <a:r>
              <a:rPr lang="en-US" altLang="x-none" dirty="0">
                <a:ea typeface="ＭＳ Ｐゴシック" charset="-128"/>
              </a:rPr>
              <a:t>: withstands passive/active attacks from outsiders or insiders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66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…not easy to achieve because 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x-none" sz="3200" dirty="0">
                <a:solidFill>
                  <a:srgbClr val="0070C0"/>
                </a:solidFill>
                <a:ea typeface="ＭＳ Ｐゴシック" charset="-128"/>
              </a:rPr>
              <a:t>Computers and networks fail </a:t>
            </a:r>
            <a:r>
              <a:rPr lang="en-US" altLang="x-none" sz="3200" dirty="0">
                <a:ea typeface="ＭＳ Ｐゴシック" charset="-128"/>
              </a:rPr>
              <a:t>in many (often unpredictable) ways</a:t>
            </a:r>
          </a:p>
          <a:p>
            <a:pPr eaLnBrk="1" hangingPunct="1"/>
            <a:endParaRPr lang="en-US" altLang="x-none" sz="3200" dirty="0">
              <a:ea typeface="ＭＳ Ｐゴシック" charset="-128"/>
            </a:endParaRPr>
          </a:p>
          <a:p>
            <a:pPr eaLnBrk="1" hangingPunct="1"/>
            <a:r>
              <a:rPr lang="en-US" altLang="x-none" sz="3200" dirty="0">
                <a:ea typeface="ＭＳ Ｐゴシック" charset="-128"/>
              </a:rPr>
              <a:t>Computers get </a:t>
            </a:r>
            <a:r>
              <a:rPr lang="en-US" altLang="x-none" sz="3200" dirty="0">
                <a:solidFill>
                  <a:srgbClr val="0070C0"/>
                </a:solidFill>
                <a:ea typeface="ＭＳ Ｐゴシック" charset="-128"/>
              </a:rPr>
              <a:t>compromised</a:t>
            </a:r>
          </a:p>
          <a:p>
            <a:pPr eaLnBrk="1" hangingPunct="1"/>
            <a:endParaRPr lang="en-US" altLang="x-none" sz="3200" dirty="0">
              <a:ea typeface="ＭＳ Ｐゴシック" charset="-128"/>
            </a:endParaRPr>
          </a:p>
          <a:p>
            <a:pPr eaLnBrk="1" hangingPunct="1"/>
            <a:r>
              <a:rPr lang="en-US" altLang="x-none" sz="3200" dirty="0">
                <a:ea typeface="ＭＳ Ｐゴシック" charset="-128"/>
              </a:rPr>
              <a:t>Real-time </a:t>
            </a:r>
            <a:r>
              <a:rPr lang="en-US" altLang="x-none" sz="3200" dirty="0">
                <a:solidFill>
                  <a:srgbClr val="0070C0"/>
                </a:solidFill>
                <a:ea typeface="ＭＳ Ｐゴシック" charset="-128"/>
              </a:rPr>
              <a:t>constraints</a:t>
            </a:r>
          </a:p>
          <a:p>
            <a:pPr eaLnBrk="1" hangingPunct="1"/>
            <a:endParaRPr lang="en-US" altLang="x-none" sz="3200" dirty="0">
              <a:ea typeface="ＭＳ Ｐゴシック" charset="-128"/>
            </a:endParaRPr>
          </a:p>
          <a:p>
            <a:pPr eaLnBrk="1" hangingPunct="1"/>
            <a:r>
              <a:rPr lang="en-US" altLang="x-none" sz="3200" dirty="0">
                <a:solidFill>
                  <a:srgbClr val="0070C0"/>
                </a:solidFill>
                <a:ea typeface="ＭＳ Ｐゴシック" charset="-128"/>
              </a:rPr>
              <a:t>Performance</a:t>
            </a:r>
            <a:r>
              <a:rPr lang="en-US" altLang="x-none" sz="3200" dirty="0">
                <a:ea typeface="ＭＳ Ｐゴシック" charset="-128"/>
              </a:rPr>
              <a:t> requirements </a:t>
            </a:r>
          </a:p>
          <a:p>
            <a:pPr eaLnBrk="1" hangingPunct="1"/>
            <a:endParaRPr lang="en-US" altLang="x-none" sz="3200" dirty="0">
              <a:ea typeface="ＭＳ Ｐゴシック" charset="-128"/>
            </a:endParaRPr>
          </a:p>
          <a:p>
            <a:pPr eaLnBrk="1" hangingPunct="1"/>
            <a:r>
              <a:rPr lang="en-US" altLang="x-none" sz="3200" dirty="0">
                <a:solidFill>
                  <a:srgbClr val="0070C0"/>
                </a:solidFill>
                <a:ea typeface="ＭＳ Ｐゴシック" charset="-128"/>
              </a:rPr>
              <a:t>Complexity</a:t>
            </a:r>
          </a:p>
          <a:p>
            <a:pPr eaLnBrk="1" hangingPunct="1"/>
            <a:endParaRPr lang="en-US" altLang="x-none" sz="3200" dirty="0"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4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Why do computer systems fail?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793" i="1" dirty="0">
                <a:solidFill>
                  <a:srgbClr val="8E2300"/>
                </a:solidFill>
              </a:rPr>
              <a:t>Why Do Computers Stop and What can be done about it? (1985)</a:t>
            </a:r>
            <a:endParaRPr lang="en-US" altLang="x-none" sz="2694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System administration,  software faults, environmental failures, hardware failures (disks and communication controllers), power outages</a:t>
            </a:r>
          </a:p>
          <a:p>
            <a:endParaRPr lang="en-US" altLang="x-none" sz="2793" i="1" dirty="0">
              <a:solidFill>
                <a:srgbClr val="8E2300"/>
              </a:solidFill>
            </a:endParaRPr>
          </a:p>
          <a:p>
            <a:r>
              <a:rPr lang="en-US" altLang="x-none" sz="2793" i="1" dirty="0">
                <a:solidFill>
                  <a:srgbClr val="8E2300"/>
                </a:solidFill>
              </a:rPr>
              <a:t>Why do Internet services fail, and what can be done about it? (2003).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Configuration errors, software failures, not enough on-line testing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 err="1"/>
              <a:t>E.g</a:t>
            </a:r>
            <a:r>
              <a:rPr lang="en-US" altLang="x-none" sz="2400" dirty="0"/>
              <a:t>, Facebook fell off the Internet, CrowdStrike upgrade fail</a:t>
            </a:r>
          </a:p>
          <a:p>
            <a:endParaRPr lang="en-US" altLang="x-none" sz="2793" i="1" dirty="0">
              <a:solidFill>
                <a:srgbClr val="8E2300"/>
              </a:solidFill>
            </a:endParaRPr>
          </a:p>
          <a:p>
            <a:r>
              <a:rPr lang="en-US" altLang="x-none" sz="2793" i="1" dirty="0">
                <a:solidFill>
                  <a:srgbClr val="8E2300"/>
                </a:solidFill>
              </a:rPr>
              <a:t>Why Does the Cloud Computing Stop Computing? (2016)</a:t>
            </a:r>
          </a:p>
          <a:p>
            <a:pPr lvl="1"/>
            <a:r>
              <a:rPr lang="en-US" sz="2000" dirty="0"/>
              <a:t>BUGS, CONFIG, CROSS, HARDWARE, HUMAN, LOAD, NATDIS, NETWORK, POWER, STORAGE, SECURITY, SERVER, UPGRADE, and </a:t>
            </a:r>
            <a:r>
              <a:rPr lang="en-US" sz="2000" u="sng" dirty="0"/>
              <a:t>UNKNOWN</a:t>
            </a:r>
            <a:endParaRPr lang="en-US" altLang="x-none" sz="3200" i="1" u="sng" dirty="0">
              <a:solidFill>
                <a:srgbClr val="8E23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2219415" y="5403716"/>
            <a:ext cx="7677160" cy="3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795" b="0" i="1" dirty="0">
              <a:solidFill>
                <a:srgbClr val="8E2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2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Why do computers get compromised?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x-none" sz="3200" dirty="0">
                <a:ea typeface="ＭＳ Ｐゴシック" charset="-128"/>
              </a:rPr>
              <a:t>Software bugs</a:t>
            </a:r>
          </a:p>
          <a:p>
            <a:pPr eaLnBrk="1" hangingPunct="1">
              <a:lnSpc>
                <a:spcPct val="90000"/>
              </a:lnSpc>
            </a:pPr>
            <a:endParaRPr lang="en-US" altLang="x-none" sz="32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3200" dirty="0">
                <a:ea typeface="ＭＳ Ｐゴシック" charset="-128"/>
              </a:rPr>
              <a:t>Administration errors</a:t>
            </a:r>
          </a:p>
          <a:p>
            <a:pPr eaLnBrk="1" hangingPunct="1">
              <a:lnSpc>
                <a:spcPct val="90000"/>
              </a:lnSpc>
            </a:pPr>
            <a:endParaRPr lang="en-US" altLang="x-none" sz="32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3200" dirty="0">
                <a:ea typeface="ＭＳ Ｐゴシック" charset="-128"/>
              </a:rPr>
              <a:t>Lack of diversity, same vulnerability is exploited</a:t>
            </a:r>
          </a:p>
          <a:p>
            <a:pPr eaLnBrk="1" hangingPunct="1">
              <a:lnSpc>
                <a:spcPct val="90000"/>
              </a:lnSpc>
            </a:pPr>
            <a:endParaRPr lang="en-US" altLang="x-none" sz="32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3200" dirty="0">
                <a:solidFill>
                  <a:srgbClr val="000000"/>
                </a:solidFill>
                <a:ea typeface="ＭＳ Ｐゴシック" charset="-128"/>
              </a:rPr>
              <a:t>The explosion of the Internet facilitates the spread of malware</a:t>
            </a:r>
          </a:p>
          <a:p>
            <a:pPr eaLnBrk="1" hangingPunct="1">
              <a:lnSpc>
                <a:spcPct val="90000"/>
              </a:lnSpc>
            </a:pPr>
            <a:endParaRPr lang="en-US" altLang="x-none" sz="3200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3200" dirty="0">
                <a:solidFill>
                  <a:srgbClr val="000000"/>
                </a:solidFill>
                <a:ea typeface="ＭＳ Ｐゴシック" charset="-128"/>
              </a:rPr>
              <a:t>Social engineering attacks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13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..how do computer systems fail…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Halting failures:</a:t>
            </a:r>
            <a:r>
              <a:rPr lang="en-US" altLang="x-none" sz="2394">
                <a:ea typeface="ＭＳ Ｐゴシック" charset="-128"/>
              </a:rPr>
              <a:t> no way to detect except by using timeout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Fail-stop failures:</a:t>
            </a:r>
            <a:r>
              <a:rPr lang="en-US" altLang="x-none" sz="2394">
                <a:ea typeface="ＭＳ Ｐゴシック" charset="-128"/>
              </a:rPr>
              <a:t> accurately detectable halting failures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Send-omission failures</a:t>
            </a:r>
            <a:endParaRPr lang="en-US" altLang="x-none" sz="2394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Receive-omission failures</a:t>
            </a:r>
            <a:endParaRPr lang="en-US" altLang="x-none" sz="2394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Network failures</a:t>
            </a:r>
            <a:endParaRPr lang="en-US" altLang="x-none" sz="2394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Network partitioning failures</a:t>
            </a:r>
            <a:endParaRPr lang="en-US" altLang="x-none" sz="2394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Timing failures:</a:t>
            </a:r>
            <a:r>
              <a:rPr lang="en-US" altLang="x-none" sz="2394">
                <a:ea typeface="ＭＳ Ｐゴシック" charset="-128"/>
              </a:rPr>
              <a:t> temporal property of the system is violated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2394">
                <a:solidFill>
                  <a:srgbClr val="0000CC"/>
                </a:solidFill>
                <a:ea typeface="ＭＳ Ｐゴシック" charset="-128"/>
              </a:rPr>
              <a:t>Byzantine failures</a:t>
            </a:r>
            <a:r>
              <a:rPr lang="en-US" altLang="x-none" sz="2394">
                <a:ea typeface="ＭＳ Ｐゴシック" charset="-128"/>
              </a:rPr>
              <a:t>: arbitrary failures, include both benign and malicious failures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99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0A02-7C4E-AC4A-AAB6-095D184D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A network partition’s impact on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DB2F7-EDCD-9745-AE0E-739720B72F1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394" dirty="0"/>
              <a:t>What happened: A routine maintenance work to replace failing 100G optical equipment resulted in the loss of connectivity for </a:t>
            </a:r>
            <a:r>
              <a:rPr lang="en-US" sz="2394" b="1" dirty="0"/>
              <a:t>43 seconds </a:t>
            </a:r>
            <a:r>
              <a:rPr lang="en-US" sz="2394" dirty="0"/>
              <a:t>between POP US East Coast and DC East Coast.</a:t>
            </a:r>
          </a:p>
          <a:p>
            <a:r>
              <a:rPr lang="en-US" sz="2394" dirty="0"/>
              <a:t>Result: </a:t>
            </a:r>
          </a:p>
          <a:p>
            <a:pPr lvl="1"/>
            <a:r>
              <a:rPr lang="en-US" sz="2095" dirty="0"/>
              <a:t>Degraded service for 24 hours and 11 minutes.</a:t>
            </a:r>
          </a:p>
          <a:p>
            <a:pPr lvl="1"/>
            <a:r>
              <a:rPr lang="en-US" sz="2095" dirty="0"/>
              <a:t>Multiple internal systems were affected which resulted in displaying of information that was out of date and inconsistent. </a:t>
            </a:r>
          </a:p>
          <a:p>
            <a:pPr lvl="1"/>
            <a:r>
              <a:rPr lang="en-US" sz="2095" dirty="0"/>
              <a:t>No user data was lost; but required manual reconciliation of a few seconds of database writes </a:t>
            </a:r>
            <a:r>
              <a:rPr lang="en-US" sz="2095" u="sng" dirty="0"/>
              <a:t>that took hours</a:t>
            </a:r>
          </a:p>
          <a:p>
            <a:pPr lvl="1"/>
            <a:r>
              <a:rPr lang="en-US" sz="2095" dirty="0"/>
              <a:t>For the majority of the incident, GitHub was also unable to serve webhook events or build and publish GitHub Pages sites.</a:t>
            </a:r>
          </a:p>
          <a:p>
            <a:endParaRPr lang="en-US" sz="2394" dirty="0"/>
          </a:p>
          <a:p>
            <a:pPr marL="0" indent="0" algn="ctr">
              <a:buNone/>
            </a:pPr>
            <a:endParaRPr lang="en-US" sz="2394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BC408-D2DC-B643-B7C8-3DBA3072B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9573B-1386-2F48-890C-A2EEB3C81F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AA999-3EE3-2144-B5A7-A56D9510FBC1}"/>
              </a:ext>
            </a:extLst>
          </p:cNvPr>
          <p:cNvSpPr/>
          <p:nvPr/>
        </p:nvSpPr>
        <p:spPr>
          <a:xfrm>
            <a:off x="1676400" y="5633334"/>
            <a:ext cx="9685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hlinkClick r:id="rId2"/>
              </a:rPr>
              <a:t>https://blog.github.com/2018-10-30-oct21-post-incident-analysis/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3474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FCAD-E645-6C4C-A07E-96852FC8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team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FC6BD-C787-544B-82EA-50852293A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86138-956C-BB46-95E3-188BF45DB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E11487-9DFA-544C-94F7-6375E2E4E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4717689"/>
            <a:ext cx="7432235" cy="64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4" tIns="45607" rIns="91214" bIns="45607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br>
              <a:rPr lang="en-US" altLang="en-US" sz="1795">
                <a:latin typeface="Arial" panose="020B0604020202020204" pitchFamily="34" charset="0"/>
              </a:rPr>
            </a:br>
            <a:endParaRPr lang="en-US" altLang="en-US" sz="1795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439E8-136F-CDF2-E4A3-92E34D44D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9118" y="1780521"/>
            <a:ext cx="2606040" cy="2606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8A5ED6-9748-A1E5-D490-0C113C27D01C}"/>
              </a:ext>
            </a:extLst>
          </p:cNvPr>
          <p:cNvSpPr txBox="1"/>
          <p:nvPr/>
        </p:nvSpPr>
        <p:spPr>
          <a:xfrm>
            <a:off x="982504" y="4717625"/>
            <a:ext cx="216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Prof. Alden Jackson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F898E-D996-4922-8594-097EB37A8315}"/>
              </a:ext>
            </a:extLst>
          </p:cNvPr>
          <p:cNvSpPr txBox="1"/>
          <p:nvPr/>
        </p:nvSpPr>
        <p:spPr>
          <a:xfrm>
            <a:off x="4732096" y="4640663"/>
            <a:ext cx="2325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Pranav </a:t>
            </a:r>
            <a:r>
              <a:rPr lang="en-US" sz="2000" dirty="0" err="1"/>
              <a:t>Boditalupula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Sivasankara</a:t>
            </a:r>
            <a:r>
              <a:rPr lang="en-US" sz="2000" dirty="0"/>
              <a:t> Reddy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E593A7-33BA-2C57-5A20-16FD512B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19" y="1803381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6A7517-C28F-8D91-3B7F-9F28ADA5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803381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F7F6F-12E5-F1AA-8890-592245A39FBC}"/>
              </a:ext>
            </a:extLst>
          </p:cNvPr>
          <p:cNvSpPr txBox="1"/>
          <p:nvPr/>
        </p:nvSpPr>
        <p:spPr>
          <a:xfrm>
            <a:off x="8772471" y="470143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Harshith Umesh</a:t>
            </a:r>
          </a:p>
        </p:txBody>
      </p:sp>
    </p:spTree>
    <p:extLst>
      <p:ext uri="{BB962C8B-B14F-4D97-AF65-F5344CB8AC3E}">
        <p14:creationId xmlns:p14="http://schemas.microsoft.com/office/powerpoint/2010/main" val="2771878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D3B435-43F1-0F40-AE9B-65A4BFCC9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Amazon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5" y="1424385"/>
            <a:ext cx="4578350" cy="45275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0" y="3297251"/>
            <a:ext cx="2964448" cy="828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4781"/>
          </a:p>
        </p:txBody>
      </p:sp>
    </p:spTree>
    <p:extLst>
      <p:ext uri="{BB962C8B-B14F-4D97-AF65-F5344CB8AC3E}">
        <p14:creationId xmlns:p14="http://schemas.microsoft.com/office/powerpoint/2010/main" val="843909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Delta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-119557"/>
            <a:ext cx="7484167" cy="6841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0491" y="4914900"/>
            <a:ext cx="8665309" cy="82804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4781"/>
          </a:p>
        </p:txBody>
      </p:sp>
    </p:spTree>
    <p:extLst>
      <p:ext uri="{BB962C8B-B14F-4D97-AF65-F5344CB8AC3E}">
        <p14:creationId xmlns:p14="http://schemas.microsoft.com/office/powerpoint/2010/main" val="4206898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87" y="3935744"/>
            <a:ext cx="2533716" cy="253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distributed systems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250274"/>
            <a:ext cx="2387600" cy="1270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5" y="3879068"/>
            <a:ext cx="3126966" cy="790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04" y="2474437"/>
            <a:ext cx="1862282" cy="141888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49859" y="1660284"/>
            <a:ext cx="5320804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x-none" sz="2594" dirty="0">
                <a:ea typeface="ＭＳ Ｐゴシック" charset="-128"/>
              </a:rPr>
              <a:t>Air Traffic Control</a:t>
            </a:r>
          </a:p>
          <a:p>
            <a:pPr>
              <a:lnSpc>
                <a:spcPct val="90000"/>
              </a:lnSpc>
            </a:pPr>
            <a:r>
              <a:rPr lang="en-US" altLang="x-none" sz="2594" dirty="0">
                <a:ea typeface="ＭＳ Ｐゴシック" charset="-128"/>
              </a:rPr>
              <a:t>Space Shuttle</a:t>
            </a:r>
          </a:p>
          <a:p>
            <a:pPr>
              <a:lnSpc>
                <a:spcPct val="90000"/>
              </a:lnSpc>
            </a:pPr>
            <a:r>
              <a:rPr lang="en-US" altLang="x-none" sz="2594" dirty="0">
                <a:ea typeface="ＭＳ Ｐゴシック" charset="-128"/>
              </a:rPr>
              <a:t>Banking Systems</a:t>
            </a:r>
          </a:p>
          <a:p>
            <a:pPr>
              <a:lnSpc>
                <a:spcPct val="90000"/>
              </a:lnSpc>
            </a:pPr>
            <a:r>
              <a:rPr lang="en-US" altLang="x-none" sz="2594" dirty="0">
                <a:ea typeface="ＭＳ Ｐゴシック" charset="-128"/>
              </a:rPr>
              <a:t>Grid Power Systems</a:t>
            </a:r>
          </a:p>
          <a:p>
            <a:pPr>
              <a:lnSpc>
                <a:spcPct val="90000"/>
              </a:lnSpc>
            </a:pPr>
            <a:r>
              <a:rPr lang="en-US" altLang="x-none" sz="2594" dirty="0">
                <a:ea typeface="ＭＳ Ｐゴシック" charset="-128"/>
              </a:rPr>
              <a:t>Cloud Computing</a:t>
            </a:r>
          </a:p>
          <a:p>
            <a:pPr>
              <a:lnSpc>
                <a:spcPct val="90000"/>
              </a:lnSpc>
            </a:pPr>
            <a:endParaRPr lang="en-US" altLang="x-none" sz="2594" dirty="0">
              <a:ea typeface="ＭＳ Ｐゴシック" charset="-128"/>
            </a:endParaRPr>
          </a:p>
          <a:p>
            <a:endParaRPr lang="en-US" sz="2594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70" y="4873220"/>
            <a:ext cx="3800574" cy="102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69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under the hood of distributed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200" y="1544445"/>
            <a:ext cx="11785600" cy="5105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THEORY + SYSTEMS</a:t>
            </a:r>
          </a:p>
          <a:p>
            <a:r>
              <a:rPr lang="en-US" dirty="0"/>
              <a:t>Theory</a:t>
            </a:r>
          </a:p>
          <a:p>
            <a:pPr lvl="1"/>
            <a:r>
              <a:rPr lang="en-US" dirty="0"/>
              <a:t>Fundamental problems</a:t>
            </a:r>
          </a:p>
          <a:p>
            <a:pPr lvl="1"/>
            <a:r>
              <a:rPr lang="en-US" dirty="0"/>
              <a:t>Algorithms solving this problems</a:t>
            </a:r>
          </a:p>
          <a:p>
            <a:pPr lvl="1"/>
            <a:r>
              <a:rPr lang="en-US" dirty="0"/>
              <a:t>Impossibility results</a:t>
            </a:r>
          </a:p>
          <a:p>
            <a:pPr lvl="1"/>
            <a:r>
              <a:rPr lang="en-US" dirty="0"/>
              <a:t>Trade-offs between properties provided by distributed systems</a:t>
            </a:r>
          </a:p>
          <a:p>
            <a:r>
              <a:rPr lang="en-US" dirty="0"/>
              <a:t>Systems</a:t>
            </a:r>
          </a:p>
          <a:p>
            <a:pPr lvl="1"/>
            <a:r>
              <a:rPr lang="en-US" dirty="0"/>
              <a:t>What can go wrong when designing, implementing, testing and deploying a distributed service</a:t>
            </a:r>
          </a:p>
          <a:p>
            <a:pPr lvl="1"/>
            <a:r>
              <a:rPr lang="en-US" dirty="0"/>
              <a:t>Design of existing and popular software</a:t>
            </a:r>
          </a:p>
          <a:p>
            <a:pPr lvl="1"/>
            <a:r>
              <a:rPr lang="en-US" dirty="0"/>
              <a:t>Dependencies between different services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12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Course overview 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394" dirty="0"/>
              <a:t>FUNDAMENTAL TOPICS </a:t>
            </a:r>
          </a:p>
          <a:p>
            <a:pPr marL="608107" indent="-608107"/>
            <a:r>
              <a:rPr lang="en-US" sz="2800" dirty="0"/>
              <a:t>Ordering events and distributed snapshots </a:t>
            </a:r>
          </a:p>
          <a:p>
            <a:pPr marL="882072" lvl="1" indent="-608107"/>
            <a:r>
              <a:rPr lang="en-US" sz="2394" dirty="0"/>
              <a:t>Time in distributed systems. Clock synchronization. Global states and distributed snapshots. Detecting failures.</a:t>
            </a:r>
          </a:p>
          <a:p>
            <a:pPr marL="608107" indent="-608107"/>
            <a:r>
              <a:rPr lang="en-US" sz="2800" dirty="0"/>
              <a:t>Consensus </a:t>
            </a:r>
          </a:p>
          <a:p>
            <a:pPr marL="882072" lvl="1" indent="-608107"/>
            <a:r>
              <a:rPr lang="en-US" sz="2394" dirty="0"/>
              <a:t>Synchronous systems, asynchronous systems, byzantine failures (including randomized solutions). </a:t>
            </a:r>
          </a:p>
          <a:p>
            <a:pPr marL="608107" indent="-608107"/>
            <a:r>
              <a:rPr lang="en-US" sz="2800" dirty="0"/>
              <a:t>Distributed commit and consistency models </a:t>
            </a:r>
          </a:p>
          <a:p>
            <a:pPr marL="882072" lvl="1" indent="-608107"/>
            <a:r>
              <a:rPr lang="en-US" sz="2394" dirty="0"/>
              <a:t>2PC and 3PC. Weak and strong consistency in partitioned database systems. Linearizability. CAP Theorem.</a:t>
            </a:r>
            <a:endParaRPr lang="en-US" altLang="x-none" sz="2394" dirty="0">
              <a:solidFill>
                <a:srgbClr val="000000"/>
              </a:solidFill>
              <a:ea typeface="ＭＳ Ｐゴシック" charset="-128"/>
            </a:endParaRPr>
          </a:p>
          <a:p>
            <a:pPr marL="608107" indent="-608107"/>
            <a:endParaRPr lang="en-US" altLang="x-none" sz="2394" dirty="0">
              <a:solidFill>
                <a:srgbClr val="000000"/>
              </a:solidFill>
              <a:ea typeface="ＭＳ Ｐゴシック" charset="-128"/>
            </a:endParaRPr>
          </a:p>
          <a:p>
            <a:pPr marL="608107" indent="-608107"/>
            <a:endParaRPr lang="en-US" altLang="x-none" sz="1995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82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Course overview 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394" dirty="0"/>
              <a:t>ADVANCED TOPICS</a:t>
            </a:r>
          </a:p>
          <a:p>
            <a:pPr marL="608107" indent="-608107"/>
            <a:r>
              <a:rPr lang="en-US" sz="2800" dirty="0"/>
              <a:t> Process Groups </a:t>
            </a:r>
          </a:p>
          <a:p>
            <a:pPr marL="882072" lvl="1" indent="-608107"/>
            <a:r>
              <a:rPr lang="en-US" sz="2095" dirty="0"/>
              <a:t>Leader election, membership, reliable multicast, virtual synchrony. Gossip protocols. </a:t>
            </a:r>
          </a:p>
          <a:p>
            <a:pPr marL="608107" indent="-608107"/>
            <a:r>
              <a:rPr lang="en-US" sz="2800" dirty="0"/>
              <a:t>Quorums </a:t>
            </a:r>
          </a:p>
          <a:p>
            <a:pPr marL="882072" lvl="1" indent="-608107"/>
            <a:r>
              <a:rPr lang="en-US" sz="2095" dirty="0" err="1"/>
              <a:t>Paxos</a:t>
            </a:r>
            <a:r>
              <a:rPr lang="en-US" sz="2095" dirty="0"/>
              <a:t>. </a:t>
            </a:r>
            <a:r>
              <a:rPr lang="en-US" sz="2095" dirty="0" err="1"/>
              <a:t>Viewstamped</a:t>
            </a:r>
            <a:r>
              <a:rPr lang="en-US" sz="2095" dirty="0"/>
              <a:t> replication. BFT. </a:t>
            </a:r>
          </a:p>
          <a:p>
            <a:pPr marL="608107" indent="-608107"/>
            <a:r>
              <a:rPr lang="en-US" sz="2800" dirty="0"/>
              <a:t>Peer-to-peer systems </a:t>
            </a:r>
          </a:p>
          <a:p>
            <a:pPr marL="882072" lvl="1" indent="-608107"/>
            <a:r>
              <a:rPr lang="en-US" sz="2095" dirty="0"/>
              <a:t>File sharing, lookup services, streaming, publish-subscribe</a:t>
            </a:r>
            <a:endParaRPr lang="en-US" altLang="x-none" sz="2095" dirty="0">
              <a:solidFill>
                <a:srgbClr val="000000"/>
              </a:solidFill>
              <a:ea typeface="ＭＳ Ｐゴシック" charset="-128"/>
            </a:endParaRPr>
          </a:p>
          <a:p>
            <a:pPr marL="608107" indent="-608107"/>
            <a:endParaRPr lang="en-US" altLang="x-none" sz="1995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32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Course overview 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394" dirty="0"/>
              <a:t>DISTRIBUTED SYSTEMS CONCEPTS IN REAL SYSTEMS (as many and as deep as time permits)</a:t>
            </a:r>
          </a:p>
          <a:p>
            <a:pPr marL="608107" indent="-608107"/>
            <a:r>
              <a:rPr lang="en-US" sz="2800" dirty="0"/>
              <a:t>Files systems </a:t>
            </a:r>
          </a:p>
          <a:p>
            <a:pPr marL="0" indent="0">
              <a:buNone/>
            </a:pPr>
            <a:r>
              <a:rPr lang="en-US" sz="2095" dirty="0"/>
              <a:t>	 GFS, HDFS </a:t>
            </a:r>
          </a:p>
          <a:p>
            <a:pPr marL="608107" indent="-608107"/>
            <a:r>
              <a:rPr lang="en-US" sz="2800" dirty="0"/>
              <a:t>Databases </a:t>
            </a:r>
          </a:p>
          <a:p>
            <a:pPr marL="882072" lvl="1" indent="-608107"/>
            <a:r>
              <a:rPr lang="en-US" sz="1795" dirty="0" err="1"/>
              <a:t>BigTable</a:t>
            </a:r>
            <a:r>
              <a:rPr lang="en-US" sz="1795" dirty="0"/>
              <a:t>, HBase, Spanner, DynamoDB, Casandra </a:t>
            </a:r>
          </a:p>
          <a:p>
            <a:pPr marL="608107" indent="-608107"/>
            <a:r>
              <a:rPr lang="en-US" sz="3200" dirty="0"/>
              <a:t>Lock services </a:t>
            </a:r>
          </a:p>
          <a:p>
            <a:pPr marL="882072" lvl="1" indent="-608107"/>
            <a:r>
              <a:rPr lang="en-US" sz="2095" dirty="0"/>
              <a:t>Chubby, Zookeeper, </a:t>
            </a:r>
            <a:r>
              <a:rPr lang="en-US" sz="2095" dirty="0" err="1"/>
              <a:t>Zab</a:t>
            </a:r>
            <a:r>
              <a:rPr lang="en-US" sz="2095" dirty="0"/>
              <a:t> </a:t>
            </a:r>
          </a:p>
          <a:p>
            <a:pPr marL="608107" indent="-608107"/>
            <a:r>
              <a:rPr lang="en-US" sz="3200" dirty="0"/>
              <a:t>Computational services </a:t>
            </a:r>
          </a:p>
          <a:p>
            <a:pPr marL="882072" lvl="1" indent="-608107"/>
            <a:r>
              <a:rPr lang="en-US" sz="2095" dirty="0"/>
              <a:t> MapReduce, Spark</a:t>
            </a:r>
          </a:p>
          <a:p>
            <a:pPr marL="608107" indent="-608107"/>
            <a:endParaRPr lang="en-US" altLang="x-none" sz="1995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14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Course overview 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394" dirty="0"/>
              <a:t>DISTRIBUTED SYSTEMS CONCEPTS IN REAL SYSTEMS (cont.) </a:t>
            </a:r>
          </a:p>
          <a:p>
            <a:pPr marL="608107" indent="-608107"/>
            <a:r>
              <a:rPr lang="en-US" sz="2800" dirty="0"/>
              <a:t>Distributed ledgers: </a:t>
            </a:r>
          </a:p>
          <a:p>
            <a:pPr marL="882072" lvl="1" indent="-608107"/>
            <a:r>
              <a:rPr lang="en-US" sz="2095" dirty="0"/>
              <a:t>Digital currency (</a:t>
            </a:r>
            <a:r>
              <a:rPr lang="en-US" sz="2095" dirty="0" err="1"/>
              <a:t>BitCoin</a:t>
            </a:r>
            <a:r>
              <a:rPr lang="en-US" sz="2095" dirty="0"/>
              <a:t>), smart contracts (</a:t>
            </a:r>
            <a:r>
              <a:rPr lang="en-US" sz="2095" dirty="0" err="1"/>
              <a:t>Etherum</a:t>
            </a:r>
            <a:r>
              <a:rPr lang="en-US" sz="2095" dirty="0"/>
              <a:t>), credit systems (Ripple)</a:t>
            </a:r>
            <a:endParaRPr lang="en-US" altLang="x-none" sz="2095" dirty="0">
              <a:solidFill>
                <a:srgbClr val="000000"/>
              </a:solidFill>
              <a:ea typeface="ＭＳ Ｐゴシック" charset="-128"/>
            </a:endParaRPr>
          </a:p>
          <a:p>
            <a:r>
              <a:rPr lang="en-US" sz="2800" dirty="0"/>
              <a:t>Infrastructure for ML</a:t>
            </a:r>
          </a:p>
          <a:p>
            <a:pPr marL="882072" lvl="1" indent="-608107"/>
            <a:r>
              <a:rPr lang="en-US" sz="2095" dirty="0"/>
              <a:t>TensorFlow, </a:t>
            </a:r>
            <a:r>
              <a:rPr lang="en-US" sz="2095" dirty="0" err="1"/>
              <a:t>GraphLab</a:t>
            </a:r>
            <a:r>
              <a:rPr lang="en-US" sz="2095" dirty="0"/>
              <a:t> </a:t>
            </a:r>
          </a:p>
          <a:p>
            <a:pPr marL="608107" indent="-608107"/>
            <a:r>
              <a:rPr lang="en-US" sz="2800" dirty="0"/>
              <a:t>Microservices</a:t>
            </a:r>
          </a:p>
          <a:p>
            <a:pPr marL="882072" lvl="1" indent="-608107"/>
            <a:r>
              <a:rPr lang="en-US" sz="2095" dirty="0"/>
              <a:t>AWS Lambda</a:t>
            </a:r>
          </a:p>
          <a:p>
            <a:pPr marL="608107" indent="-608107"/>
            <a:endParaRPr lang="en-US" altLang="x-none" sz="1995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85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Reference Material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Recommended reading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195" dirty="0">
                <a:solidFill>
                  <a:srgbClr val="0000CC"/>
                </a:solidFill>
                <a:latin typeface="Times New Roman" charset="0"/>
              </a:rPr>
              <a:t>Research papers that will be specified for each lecture (clearly not this one)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47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38429-B5F3-1D05-7103-9B8500DF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EC971215-4389-4EE7-0C97-FE5901114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 Gentle Introduction… </a:t>
            </a:r>
          </a:p>
        </p:txBody>
      </p:sp>
    </p:spTree>
    <p:extLst>
      <p:ext uri="{BB962C8B-B14F-4D97-AF65-F5344CB8AC3E}">
        <p14:creationId xmlns:p14="http://schemas.microsoft.com/office/powerpoint/2010/main" val="262703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082" y="628135"/>
            <a:ext cx="355600" cy="152400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9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B9EA5-CE9A-4950-A80C-5ADF06B45B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r>
              <a:rPr lang="en-US" dirty="0"/>
              <a:t>Who am I?</a:t>
            </a:r>
          </a:p>
          <a:p>
            <a:pPr lvl="1"/>
            <a:r>
              <a:rPr lang="en-US" b="1" dirty="0"/>
              <a:t>Professor Alden Jackson</a:t>
            </a:r>
          </a:p>
          <a:p>
            <a:pPr lvl="1"/>
            <a:endParaRPr lang="en-US" dirty="0"/>
          </a:p>
          <a:p>
            <a:pPr lvl="1"/>
            <a:r>
              <a:rPr lang="en-US" b="1" dirty="0" err="1"/>
              <a:t>awjacks@northeastern.edu</a:t>
            </a:r>
            <a:endParaRPr lang="en-US" b="1" dirty="0"/>
          </a:p>
          <a:p>
            <a:pPr lvl="1"/>
            <a:r>
              <a:rPr lang="en-US" dirty="0"/>
              <a:t>Office: 324 Meserve</a:t>
            </a:r>
          </a:p>
          <a:p>
            <a:pPr lvl="1"/>
            <a:r>
              <a:rPr lang="en-US" dirty="0"/>
              <a:t>Office Hours:  TBD.  Reserve using Bookings.  Will publish link on course website.</a:t>
            </a:r>
          </a:p>
        </p:txBody>
      </p:sp>
    </p:spTree>
    <p:extLst>
      <p:ext uri="{BB962C8B-B14F-4D97-AF65-F5344CB8AC3E}">
        <p14:creationId xmlns:p14="http://schemas.microsoft.com/office/powerpoint/2010/main" val="921138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Distributed Systems?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From Wikipedia: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Essentially, multiple computers working together</a:t>
            </a:r>
          </a:p>
          <a:p>
            <a:pPr lvl="1"/>
            <a:r>
              <a:rPr lang="en-US" dirty="0"/>
              <a:t>Computers are connected by a network</a:t>
            </a:r>
          </a:p>
          <a:p>
            <a:pPr lvl="1"/>
            <a:r>
              <a:rPr lang="en-US" dirty="0"/>
              <a:t>Exchange information (messages)</a:t>
            </a:r>
          </a:p>
          <a:p>
            <a:endParaRPr lang="en-US" dirty="0"/>
          </a:p>
          <a:p>
            <a:r>
              <a:rPr lang="en-US" dirty="0"/>
              <a:t>System has a common goal</a:t>
            </a:r>
          </a:p>
          <a:p>
            <a:endParaRPr lang="en-US" dirty="0"/>
          </a:p>
        </p:txBody>
      </p:sp>
      <p:sp>
        <p:nvSpPr>
          <p:cNvPr id="5" name="Shape 62"/>
          <p:cNvSpPr/>
          <p:nvPr/>
        </p:nvSpPr>
        <p:spPr>
          <a:xfrm>
            <a:off x="277399" y="2346290"/>
            <a:ext cx="11637201" cy="1088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spcBef>
                <a:spcPts val="0"/>
              </a:spcBef>
              <a:defRPr sz="3000" i="1">
                <a:solidFill>
                  <a:srgbClr val="000000"/>
                </a:solidFill>
                <a:latin typeface="Ideal Sans"/>
                <a:ea typeface="Ideal Sans"/>
                <a:cs typeface="Ideal Sans"/>
                <a:sym typeface="Ideal Sans"/>
              </a:defRPr>
            </a:lvl1pPr>
          </a:lstStyle>
          <a:p>
            <a:pPr lvl="0">
              <a:defRPr sz="1800" i="0"/>
            </a:pPr>
            <a:r>
              <a:rPr sz="2400" i="1" dirty="0"/>
              <a:t>A distributed system is a software system in which components located on networked computers communicate and coordinate their actions by passing messages.</a:t>
            </a:r>
          </a:p>
        </p:txBody>
      </p:sp>
    </p:spTree>
    <p:extLst>
      <p:ext uri="{BB962C8B-B14F-4D97-AF65-F5344CB8AC3E}">
        <p14:creationId xmlns:p14="http://schemas.microsoft.com/office/powerpoint/2010/main" val="3546547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 widely-accepted definition, but…</a:t>
            </a:r>
          </a:p>
          <a:p>
            <a:r>
              <a:rPr lang="en-US" dirty="0"/>
              <a:t>Distributed systems comprised of hosts or nodes where</a:t>
            </a:r>
          </a:p>
          <a:p>
            <a:pPr lvl="1"/>
            <a:r>
              <a:rPr lang="en-US" dirty="0"/>
              <a:t>Each node has its own local CPU and memory (and storage?)</a:t>
            </a:r>
          </a:p>
          <a:p>
            <a:pPr lvl="1"/>
            <a:r>
              <a:rPr lang="en-US" dirty="0"/>
              <a:t>Hosts connected via a network</a:t>
            </a:r>
          </a:p>
          <a:p>
            <a:endParaRPr lang="en-US" dirty="0"/>
          </a:p>
          <a:p>
            <a:r>
              <a:rPr lang="en-US" dirty="0"/>
              <a:t>Originally, requirement was physical distribution</a:t>
            </a:r>
          </a:p>
          <a:p>
            <a:pPr lvl="1"/>
            <a:r>
              <a:rPr lang="en-US" dirty="0"/>
              <a:t>Today, distributed systems can be on one host</a:t>
            </a:r>
          </a:p>
          <a:p>
            <a:pPr lvl="1"/>
            <a:r>
              <a:rPr lang="en-US" dirty="0"/>
              <a:t>E.g., VMs on a single host, processes on same machine</a:t>
            </a:r>
          </a:p>
        </p:txBody>
      </p:sp>
    </p:spTree>
    <p:extLst>
      <p:ext uri="{BB962C8B-B14F-4D97-AF65-F5344CB8AC3E}">
        <p14:creationId xmlns:p14="http://schemas.microsoft.com/office/powerpoint/2010/main" val="856183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28801" y="2446165"/>
            <a:ext cx="9497484" cy="2914022"/>
          </a:xfrm>
        </p:spPr>
        <p:txBody>
          <a:bodyPr>
            <a:noAutofit/>
          </a:bodyPr>
          <a:lstStyle/>
          <a:p>
            <a:r>
              <a:rPr lang="en-US" sz="4400" dirty="0"/>
              <a:t>Brief History of Distributed Systems</a:t>
            </a:r>
          </a:p>
          <a:p>
            <a:r>
              <a:rPr lang="en-US" sz="4400" dirty="0"/>
              <a:t>Examples</a:t>
            </a:r>
          </a:p>
          <a:p>
            <a:r>
              <a:rPr lang="en-US" sz="4400" dirty="0"/>
              <a:t>Fundamental Challenges</a:t>
            </a:r>
          </a:p>
          <a:p>
            <a:r>
              <a:rPr lang="en-US" sz="4400" dirty="0"/>
              <a:t>Design Decisions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08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Distributed systems developed in conjunction with networks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Early applications: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Remote procedure calls (RPC)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Remote access (login, telnet)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Human-level messaging (email)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Bulletin boards (Usenet)</a:t>
            </a:r>
          </a:p>
        </p:txBody>
      </p:sp>
    </p:spTree>
    <p:extLst>
      <p:ext uri="{BB962C8B-B14F-4D97-AF65-F5344CB8AC3E}">
        <p14:creationId xmlns:p14="http://schemas.microsoft.com/office/powerpoint/2010/main" val="386601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Example: Sabre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11785600" cy="731171"/>
          </a:xfr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404040"/>
                </a:solidFill>
              </a:rPr>
              <a:t>Global Distribution System for major airlines</a:t>
            </a:r>
          </a:p>
        </p:txBody>
      </p:sp>
      <p:pic>
        <p:nvPicPr>
          <p:cNvPr id="5" name="pasted-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421067" y="2906278"/>
            <a:ext cx="7056854" cy="37228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2274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American Airlines had a central office with cards for each flight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Travel agent calls in, worker would mark seat sold on card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1960’s – built a computerized version of the cards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Disk (drum) with each memory location representing number of seats sold on a flight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Built network connecting various agencies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Distributed terminals to agencies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Effect:  Removed human from the loop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46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1205024"/>
            <a:ext cx="520995" cy="251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" y="1153633"/>
            <a:ext cx="533400" cy="381000"/>
          </a:xfrm>
        </p:spPr>
        <p:txBody>
          <a:bodyPr>
            <a:normAutofit/>
          </a:bodyPr>
          <a:lstStyle/>
          <a:p>
            <a:fld id="{283B9EA5-CE9A-4950-A80C-5ADF06B45BB8}" type="slidenum">
              <a:rPr lang="en-US" sz="1700">
                <a:solidFill>
                  <a:schemeClr val="bg1"/>
                </a:solidFill>
              </a:rPr>
              <a:pPr/>
              <a:t>56</a:t>
            </a:fld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20995" cy="1148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534633"/>
            <a:ext cx="520995" cy="53233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asted-image.png"/>
          <p:cNvPicPr/>
          <p:nvPr/>
        </p:nvPicPr>
        <p:blipFill rotWithShape="1">
          <a:blip r:embed="rId3"/>
          <a:srcRect l="5920" b="3928"/>
          <a:stretch/>
        </p:blipFill>
        <p:spPr>
          <a:xfrm>
            <a:off x="2428692" y="145301"/>
            <a:ext cx="7699597" cy="64832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9518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Towards Microcomputers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In the 1980s, personal computers became popular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Moved away from existing mainframes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Required development of many distributed systems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Email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Web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DNS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…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Scale of networks grew quickly, Internet came to dominate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48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Growth of pervasive and mobile computing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End users connect via a variety of devices, networks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More challenging to build systems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Popularity of “cloud computing”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Essentially, can purchase computation and connectivity as a commodity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Many startups don’t own their servers</a:t>
            </a:r>
          </a:p>
          <a:p>
            <a:pPr lvl="2"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All data stored in and served from the cloud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How do we build secure, reliable systems?</a:t>
            </a:r>
          </a:p>
        </p:txBody>
      </p:sp>
    </p:spTree>
    <p:extLst>
      <p:ext uri="{BB962C8B-B14F-4D97-AF65-F5344CB8AC3E}">
        <p14:creationId xmlns:p14="http://schemas.microsoft.com/office/powerpoint/2010/main" val="290523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28801" y="2446165"/>
            <a:ext cx="9497484" cy="29140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Brief History of Distributed Systems</a:t>
            </a:r>
          </a:p>
          <a:p>
            <a:r>
              <a:rPr lang="en-US" sz="4400" dirty="0"/>
              <a:t>Examples</a:t>
            </a:r>
          </a:p>
          <a:p>
            <a:r>
              <a:rPr lang="en-US" sz="4400" dirty="0"/>
              <a:t>Fundamental Challenges</a:t>
            </a:r>
          </a:p>
          <a:p>
            <a:r>
              <a:rPr lang="en-US" sz="4400" dirty="0"/>
              <a:t>Design Decisions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37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E477-300F-B929-80C7-57490F80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me…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3B9EC-F06E-707D-B50C-5B2B7CDC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82" y="628135"/>
            <a:ext cx="355600" cy="152400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9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B9EA5-CE9A-4950-A80C-5ADF06B45B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C6A81-0A9F-7F19-D618-DB2BA893330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I grew up in Maryland, just outside Washington, DC.</a:t>
            </a:r>
          </a:p>
          <a:p>
            <a:pPr fontAlgn="base"/>
            <a:r>
              <a:rPr lang="en-US" dirty="0"/>
              <a:t>BA in physics from the University of Dallas.</a:t>
            </a:r>
          </a:p>
          <a:p>
            <a:pPr fontAlgn="base"/>
            <a:r>
              <a:rPr lang="en-US" dirty="0"/>
              <a:t>Enjoyed modeling and simulating physical systems, MSEE at </a:t>
            </a:r>
            <a:r>
              <a:rPr lang="en-US" u="sng" dirty="0">
                <a:hlinkClick r:id="rId3"/>
              </a:rPr>
              <a:t>Howard University</a:t>
            </a:r>
            <a:r>
              <a:rPr lang="en-US" dirty="0"/>
              <a:t>.</a:t>
            </a:r>
          </a:p>
          <a:p>
            <a:pPr lvl="1" fontAlgn="base"/>
            <a:r>
              <a:rPr lang="en-US" dirty="0"/>
              <a:t>Research in image processing and HW to support graphics libraries</a:t>
            </a:r>
          </a:p>
          <a:p>
            <a:pPr lvl="1" fontAlgn="base"/>
            <a:r>
              <a:rPr lang="en-US" dirty="0"/>
              <a:t>Ran a research computing center.</a:t>
            </a:r>
          </a:p>
          <a:p>
            <a:pPr fontAlgn="base"/>
            <a:r>
              <a:rPr lang="en-US" dirty="0"/>
              <a:t>PhD at the </a:t>
            </a:r>
            <a:r>
              <a:rPr lang="en-US" u="sng" dirty="0">
                <a:hlinkClick r:id="rId4"/>
              </a:rPr>
              <a:t>University of Delaware</a:t>
            </a:r>
            <a:r>
              <a:rPr lang="en-US" dirty="0"/>
              <a:t>, where networking found me.</a:t>
            </a:r>
          </a:p>
          <a:p>
            <a:pPr fontAlgn="base"/>
            <a:r>
              <a:rPr lang="en-US" dirty="0"/>
              <a:t>Now primarily interested in ultra high-speed network and router architecture, transport protocols, </a:t>
            </a:r>
            <a:r>
              <a:rPr lang="en-US" dirty="0">
                <a:solidFill>
                  <a:srgbClr val="0070C0"/>
                </a:solidFill>
              </a:rPr>
              <a:t>reliability of massive distributed systems</a:t>
            </a:r>
            <a:r>
              <a:rPr lang="en-US" dirty="0"/>
              <a:t>, network security and privacy, and </a:t>
            </a:r>
            <a:r>
              <a:rPr lang="en-US" dirty="0">
                <a:solidFill>
                  <a:srgbClr val="0070C0"/>
                </a:solidFill>
              </a:rPr>
              <a:t>Internet censorship mitigation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DNS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6405898" cy="5105400"/>
          </a:xfrm>
        </p:spPr>
        <p:txBody>
          <a:bodyPr/>
          <a:lstStyle/>
          <a:p>
            <a:r>
              <a:rPr lang="en-US" dirty="0"/>
              <a:t>Distributed database</a:t>
            </a:r>
          </a:p>
          <a:p>
            <a:pPr lvl="1"/>
            <a:r>
              <a:rPr lang="en-US" dirty="0"/>
              <a:t>Maps “names” to IP addresses, and vice-versa</a:t>
            </a:r>
          </a:p>
          <a:p>
            <a:r>
              <a:rPr lang="en-US" dirty="0"/>
              <a:t>Hierarchical structure</a:t>
            </a:r>
          </a:p>
          <a:p>
            <a:pPr lvl="1"/>
            <a:r>
              <a:rPr lang="en-US" dirty="0"/>
              <a:t>Divides up administrative tasks</a:t>
            </a:r>
          </a:p>
          <a:p>
            <a:pPr lvl="1"/>
            <a:r>
              <a:rPr lang="en-US" dirty="0"/>
              <a:t>Enables clients to efficiently resolve names</a:t>
            </a:r>
          </a:p>
          <a:p>
            <a:r>
              <a:rPr lang="en-US" dirty="0"/>
              <a:t>Simple client/server architecture</a:t>
            </a:r>
          </a:p>
          <a:p>
            <a:pPr lvl="1"/>
            <a:r>
              <a:rPr lang="en-US" dirty="0"/>
              <a:t>Recursive or iterative strategies for traversing the server hierarchy</a:t>
            </a:r>
          </a:p>
        </p:txBody>
      </p:sp>
      <p:pic>
        <p:nvPicPr>
          <p:cNvPr id="5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39" y="5725251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79" y="1622729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63" y="2943978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57929" y="2272957"/>
            <a:ext cx="674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Root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9090" y="3564471"/>
            <a:ext cx="566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edu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121124" y="6377787"/>
            <a:ext cx="1312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ccs.neu.edu</a:t>
            </a:r>
          </a:p>
        </p:txBody>
      </p:sp>
      <p:pic>
        <p:nvPicPr>
          <p:cNvPr id="11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79" y="2943978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03391" y="356447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com</a:t>
            </a:r>
          </a:p>
        </p:txBody>
      </p:sp>
      <p:pic>
        <p:nvPicPr>
          <p:cNvPr id="13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738" y="2943978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954991" y="3564471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org</a:t>
            </a:r>
          </a:p>
        </p:txBody>
      </p:sp>
      <p:pic>
        <p:nvPicPr>
          <p:cNvPr id="15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39" y="4254721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76884" y="487521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neu.edu</a:t>
            </a:r>
          </a:p>
        </p:txBody>
      </p:sp>
      <p:pic>
        <p:nvPicPr>
          <p:cNvPr id="17" name="Picture 3" descr="D:\Pictures\Server_icons_lnx\Icons\128X128\data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496" y="4254721"/>
            <a:ext cx="697433" cy="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49794" y="4875214"/>
            <a:ext cx="918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mit.edu</a:t>
            </a:r>
          </a:p>
        </p:txBody>
      </p:sp>
    </p:spTree>
    <p:extLst>
      <p:ext uri="{BB962C8B-B14F-4D97-AF65-F5344CB8AC3E}">
        <p14:creationId xmlns:p14="http://schemas.microsoft.com/office/powerpoint/2010/main" val="4014632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The Web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t>61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03200" y="4240020"/>
            <a:ext cx="11785600" cy="2465579"/>
          </a:xfrm>
        </p:spPr>
        <p:txBody>
          <a:bodyPr>
            <a:normAutofit fontScale="85000" lnSpcReduction="2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Web is a widely popular distributed system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Has two types of entities: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Web browsers</a:t>
            </a:r>
            <a:r>
              <a:rPr lang="en-US" sz="3600" dirty="0">
                <a:solidFill>
                  <a:srgbClr val="404040"/>
                </a:solidFill>
              </a:rPr>
              <a:t>:  Clients that render web pages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Web servers</a:t>
            </a:r>
            <a:r>
              <a:rPr lang="en-US" sz="3600" dirty="0">
                <a:solidFill>
                  <a:srgbClr val="404040"/>
                </a:solidFill>
              </a:rPr>
              <a:t>:  Machines that send data to clients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All communication over HTTP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633" y="2408966"/>
            <a:ext cx="1194861" cy="1194861"/>
          </a:xfrm>
          <a:prstGeom prst="rect">
            <a:avLst/>
          </a:prstGeom>
        </p:spPr>
      </p:pic>
      <p:pic>
        <p:nvPicPr>
          <p:cNvPr id="9" name="larepubblica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2189496" y="2161723"/>
            <a:ext cx="2196708" cy="1689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4" y="1692212"/>
            <a:ext cx="1005227" cy="100522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659363" y="2697439"/>
            <a:ext cx="30052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41890" y="3273203"/>
            <a:ext cx="30285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8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</a:t>
            </a:r>
            <a:r>
              <a:rPr lang="en-US" dirty="0" err="1"/>
              <a:t>BitTorrent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3200" y="3958895"/>
            <a:ext cx="11785600" cy="2855801"/>
          </a:xfrm>
        </p:spPr>
        <p:txBody>
          <a:bodyPr>
            <a:normAutofit fontScale="92500" lnSpcReduction="1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Popular P2P platform for large content distribution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All clients “equal”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Collaboratively download data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Use custom protocol over HTTP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Robust if (most) clients fail (or are removed)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5663" y="2791067"/>
            <a:ext cx="809406" cy="86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0132" y="1593392"/>
            <a:ext cx="756245" cy="86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9876" y="1546268"/>
            <a:ext cx="781404" cy="86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Classes\CS 4700\assets\bittor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79" y="1919499"/>
            <a:ext cx="769599" cy="7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6967" y="2831865"/>
            <a:ext cx="851189" cy="8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398425" y="3420352"/>
            <a:ext cx="1086806" cy="68784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D:\Classes\CS 4700\assets\bittor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31" y="3223207"/>
            <a:ext cx="769599" cy="7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Classes\CS 4700\assets\bittor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09" y="3223206"/>
            <a:ext cx="769599" cy="7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Classes\CS 4700\assets\bittor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965168"/>
            <a:ext cx="769599" cy="7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3355503" y="2591652"/>
            <a:ext cx="1086805" cy="501666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600395" y="1835172"/>
            <a:ext cx="4961185" cy="34553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810257" y="2743205"/>
            <a:ext cx="1159017" cy="699192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600395" y="2162149"/>
            <a:ext cx="3299664" cy="780538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9" idx="1"/>
          </p:cNvCxnSpPr>
          <p:nvPr/>
        </p:nvCxnSpPr>
        <p:spPr>
          <a:xfrm flipV="1">
            <a:off x="5250227" y="2304299"/>
            <a:ext cx="3100752" cy="646294"/>
          </a:xfrm>
          <a:prstGeom prst="straightConnector1">
            <a:avLst/>
          </a:prstGeom>
          <a:ln w="7620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47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4: Stock Market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Large distributed system (NYSE, BATS, etc.)</a:t>
            </a:r>
          </a:p>
          <a:p>
            <a:pPr lvl="1"/>
            <a:r>
              <a:rPr lang="en-US" dirty="0"/>
              <a:t>Many players</a:t>
            </a:r>
          </a:p>
          <a:p>
            <a:pPr lvl="1"/>
            <a:r>
              <a:rPr lang="en-US" dirty="0"/>
              <a:t>Economic interests not aligned</a:t>
            </a:r>
          </a:p>
          <a:p>
            <a:r>
              <a:rPr lang="en-US" dirty="0"/>
              <a:t>All transactions must be executed in-order</a:t>
            </a:r>
          </a:p>
          <a:p>
            <a:pPr lvl="1"/>
            <a:r>
              <a:rPr lang="en-US" dirty="0"/>
              <a:t>E.g., Facebook IPO</a:t>
            </a:r>
          </a:p>
          <a:p>
            <a:endParaRPr lang="en-US" dirty="0"/>
          </a:p>
          <a:p>
            <a:r>
              <a:rPr lang="en-US" dirty="0"/>
              <a:t>Transmission delay is a huge concern</a:t>
            </a:r>
          </a:p>
          <a:p>
            <a:pPr lvl="1"/>
            <a:r>
              <a:rPr lang="en-US" dirty="0"/>
              <a:t>Hedge funds will buy up rack space closer to exchange datacenters</a:t>
            </a:r>
          </a:p>
          <a:p>
            <a:pPr lvl="1"/>
            <a:r>
              <a:rPr lang="en-US" dirty="0"/>
              <a:t>Can arbitrage millisecond differences in delay</a:t>
            </a:r>
          </a:p>
          <a:p>
            <a:endParaRPr lang="en-US" dirty="0"/>
          </a:p>
        </p:txBody>
      </p:sp>
      <p:pic>
        <p:nvPicPr>
          <p:cNvPr id="5" name="pasted-image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7985852" y="1709203"/>
            <a:ext cx="3474018" cy="1307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2" y="3323841"/>
            <a:ext cx="3633292" cy="14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20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28801" y="2446165"/>
            <a:ext cx="9497484" cy="29140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Brief History of Distributed Systems</a:t>
            </a:r>
          </a:p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Examples</a:t>
            </a:r>
          </a:p>
          <a:p>
            <a:r>
              <a:rPr lang="en-US" sz="4400" dirty="0"/>
              <a:t>Fundamental Challenges</a:t>
            </a:r>
          </a:p>
          <a:p>
            <a:r>
              <a:rPr lang="en-US" sz="4400" dirty="0"/>
              <a:t>Design Decisions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03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EDA2FD-454E-4F08-8E6C-079A5248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46152-5AC9-41EE-9DEA-7E780E93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893CF88-84F2-41BD-9AB0-D4672E54222D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1127027" y="1561070"/>
          <a:ext cx="938386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0448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Global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t>66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No host has global knowledge</a:t>
            </a:r>
          </a:p>
          <a:p>
            <a:r>
              <a:rPr lang="en-US" dirty="0"/>
              <a:t>Need to use network to exchange state information</a:t>
            </a:r>
          </a:p>
          <a:p>
            <a:pPr lvl="1"/>
            <a:r>
              <a:rPr lang="en-US" dirty="0"/>
              <a:t>Network capacity is limited; can’t send everything</a:t>
            </a:r>
          </a:p>
          <a:p>
            <a:r>
              <a:rPr lang="en-US" dirty="0"/>
              <a:t>Information may be incorrect, out of date, etc.</a:t>
            </a:r>
          </a:p>
          <a:p>
            <a:pPr lvl="1"/>
            <a:r>
              <a:rPr lang="en-US" dirty="0"/>
              <a:t>New information takes time to propagate</a:t>
            </a:r>
          </a:p>
          <a:p>
            <a:pPr lvl="1"/>
            <a:r>
              <a:rPr lang="en-US" dirty="0"/>
              <a:t>Other changes may happen in the meantime</a:t>
            </a:r>
          </a:p>
          <a:p>
            <a:r>
              <a:rPr lang="en-US" dirty="0"/>
              <a:t>Key issue: How can you detect and address inconsistencies?</a:t>
            </a:r>
          </a:p>
        </p:txBody>
      </p:sp>
    </p:spTree>
    <p:extLst>
      <p:ext uri="{BB962C8B-B14F-4D97-AF65-F5344CB8AC3E}">
        <p14:creationId xmlns:p14="http://schemas.microsoft.com/office/powerpoint/2010/main" val="285965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Time cannot be measured perfectly</a:t>
            </a:r>
          </a:p>
          <a:p>
            <a:pPr lvl="1"/>
            <a:r>
              <a:rPr lang="en-US" dirty="0"/>
              <a:t>Hosts have different clocks, skew</a:t>
            </a:r>
          </a:p>
          <a:p>
            <a:pPr lvl="1"/>
            <a:r>
              <a:rPr lang="en-US" dirty="0"/>
              <a:t>Network can delay/duplicate messages</a:t>
            </a:r>
          </a:p>
          <a:p>
            <a:endParaRPr lang="en-US" dirty="0"/>
          </a:p>
          <a:p>
            <a:r>
              <a:rPr lang="en-US" dirty="0"/>
              <a:t>How to determine what happened first?</a:t>
            </a:r>
          </a:p>
          <a:p>
            <a:pPr lvl="1"/>
            <a:r>
              <a:rPr lang="en-US" dirty="0"/>
              <a:t>In a game, which player shot first?</a:t>
            </a:r>
          </a:p>
          <a:p>
            <a:pPr lvl="1"/>
            <a:r>
              <a:rPr lang="en-US" dirty="0"/>
              <a:t>In a GDS like Sabre, who bought the last seat on the plane?</a:t>
            </a:r>
          </a:p>
          <a:p>
            <a:endParaRPr lang="en-US" dirty="0"/>
          </a:p>
          <a:p>
            <a:r>
              <a:rPr lang="en-US" dirty="0"/>
              <a:t>Need to have a more nuanced abstraction to represent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95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3: Failures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10501687" cy="5105400"/>
          </a:xfrm>
        </p:spPr>
        <p:txBody>
          <a:bodyPr vert="horz" anchor="t">
            <a:normAutofit fontScale="92500" lnSpcReduction="10000"/>
          </a:bodyPr>
          <a:lstStyle/>
          <a:p>
            <a:pPr marL="91440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000" i="1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A distributed system is one in which the failure of a computer you didn't even know existed can render your own computer unusable.</a:t>
            </a:r>
            <a:r>
              <a:rPr lang="en-US" sz="3000" dirty="0">
                <a:solidFill>
                  <a:srgbClr val="404040"/>
                </a:solidFill>
              </a:rPr>
              <a:t> — Leslie Lamport 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Failure is the common case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As systems get more complex, failure more likely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Must design systems to tolerate failure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E.g., in Web systems, what if server fails?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>
                <a:solidFill>
                  <a:srgbClr val="404040"/>
                </a:solidFill>
              </a:rPr>
              <a:t>Systems need to detect failure, recover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2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4: Scalability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Systems tend to grow over time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How to handle future users, hosts, networks, </a:t>
            </a:r>
            <a:r>
              <a:rPr lang="en-US" sz="3600" dirty="0" err="1">
                <a:solidFill>
                  <a:srgbClr val="404040"/>
                </a:solidFill>
              </a:rPr>
              <a:t>etc</a:t>
            </a:r>
            <a:r>
              <a:rPr lang="en-US" sz="3600" dirty="0">
                <a:solidFill>
                  <a:srgbClr val="404040"/>
                </a:solidFill>
              </a:rPr>
              <a:t>?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E.g., in a multiplayer game, each user needs to send location to all other users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i="1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O(n</a:t>
            </a:r>
            <a:r>
              <a:rPr lang="en-US" sz="3600" i="1" baseline="31999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2</a:t>
            </a:r>
            <a:r>
              <a:rPr lang="en-US" sz="3600" i="1" dirty="0">
                <a:solidFill>
                  <a:srgbClr val="404040"/>
                </a:solidFill>
                <a:latin typeface="Ideal Sans"/>
                <a:ea typeface="Ideal Sans"/>
                <a:cs typeface="Ideal Sans"/>
                <a:sym typeface="Ideal Sans"/>
              </a:rPr>
              <a:t>) </a:t>
            </a:r>
            <a:r>
              <a:rPr lang="en-US" sz="3600" dirty="0">
                <a:solidFill>
                  <a:srgbClr val="404040"/>
                </a:solidFill>
              </a:rPr>
              <a:t>message complexity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Will quickly overwhelm real networks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Can reduce frequency of updates (with implications)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Or, choose nodes who should update each other</a:t>
            </a:r>
          </a:p>
        </p:txBody>
      </p:sp>
    </p:spTree>
    <p:extLst>
      <p:ext uri="{BB962C8B-B14F-4D97-AF65-F5344CB8AC3E}">
        <p14:creationId xmlns:p14="http://schemas.microsoft.com/office/powerpoint/2010/main" val="256953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3A6B-B902-4735-D3F2-3B18D41A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I’ve been…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07120-D6E2-04E0-C667-2E9E7963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82" y="628135"/>
            <a:ext cx="355600" cy="152400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9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B9EA5-CE9A-4950-A80C-5ADF06B45B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1957A-2682-A17D-D47C-D0AD3439143F}"/>
              </a:ext>
            </a:extLst>
          </p:cNvPr>
          <p:cNvSpPr txBox="1"/>
          <p:nvPr/>
        </p:nvSpPr>
        <p:spPr>
          <a:xfrm>
            <a:off x="3024024" y="3244792"/>
            <a:ext cx="6106873" cy="82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8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BB8BB-9E5A-3019-0D41-5F9EEAEA3204}"/>
              </a:ext>
            </a:extLst>
          </p:cNvPr>
          <p:cNvSpPr txBox="1"/>
          <p:nvPr/>
        </p:nvSpPr>
        <p:spPr>
          <a:xfrm>
            <a:off x="3024024" y="3244792"/>
            <a:ext cx="6106873" cy="82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81" dirty="0"/>
              <a:t> </a:t>
            </a: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578F11A-03AB-66BE-BD2A-EA8454E3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1750415"/>
            <a:ext cx="4330041" cy="11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38EBC4E9-9AEA-F310-6D57-E35BB605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3129845"/>
            <a:ext cx="6482595" cy="12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37ED240C-310A-A448-C8FC-5CBFF872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4254621"/>
            <a:ext cx="5617434" cy="224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5E2E461B-65D7-AFB7-17F3-FB9EACD4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38" y="593737"/>
            <a:ext cx="4723819" cy="3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E9762B3F-C8C3-0835-EEAC-602D09E4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52" y="3068526"/>
            <a:ext cx="5640526" cy="11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CF1E47D5-BA2E-A834-1B30-593441C5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12" y="4216783"/>
            <a:ext cx="5988222" cy="24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68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5: Concurrency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To scale, distributed systems must leverage concurrency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300" dirty="0">
                <a:solidFill>
                  <a:srgbClr val="404040"/>
                </a:solidFill>
              </a:rPr>
              <a:t>E.g. a cluster of replicated web servers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300" dirty="0">
                <a:solidFill>
                  <a:srgbClr val="404040"/>
                </a:solidFill>
              </a:rPr>
              <a:t>E.g. a swarm of downloaders in </a:t>
            </a:r>
            <a:r>
              <a:rPr lang="en-US" sz="3300" dirty="0" err="1">
                <a:solidFill>
                  <a:srgbClr val="404040"/>
                </a:solidFill>
              </a:rPr>
              <a:t>BitTorrent</a:t>
            </a:r>
            <a:endParaRPr lang="en-US" sz="33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Often will have concurrent operations on a single object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How to ensure object is in </a:t>
            </a:r>
            <a:r>
              <a:rPr lang="en-US" sz="3600" b="1" dirty="0">
                <a:solidFill>
                  <a:schemeClr val="accent2"/>
                </a:solidFill>
                <a:ea typeface="Ideal Sans"/>
                <a:cs typeface="Ideal Sans"/>
                <a:sym typeface="Ideal Sans"/>
              </a:rPr>
              <a:t>consistent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>
                <a:solidFill>
                  <a:srgbClr val="404040"/>
                </a:solidFill>
              </a:rPr>
              <a:t>state?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E.g., bank account: How to ensure I can’t overdraw?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Solutions fall into many camps: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Serialization:  Make operations happen in defined order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Transactions:  Detect conflicts, abort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Append-only structures:  Deal with conflicts later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96844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6: Security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Distributed systems often have many different entities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May not be mutually trusting (e.g., stock market)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May not be under centralized control (e.g. the Web)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lang="en-US" sz="39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Economic incentives for abuse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lang="en-US" sz="3600" dirty="0">
              <a:solidFill>
                <a:srgbClr val="40404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Systems often need to provide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Confidentiality (only intended parties can read)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Integrity (messages are authentic)</a:t>
            </a:r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404040"/>
                </a:solidFill>
              </a:rPr>
              <a:t>Availability (system cannot be brought down)</a:t>
            </a:r>
          </a:p>
        </p:txBody>
      </p:sp>
    </p:spTree>
    <p:extLst>
      <p:ext uri="{BB962C8B-B14F-4D97-AF65-F5344CB8AC3E}">
        <p14:creationId xmlns:p14="http://schemas.microsoft.com/office/powerpoint/2010/main" val="1396099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7: Openness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Can system be extended/re-implemented?</a:t>
            </a:r>
          </a:p>
          <a:p>
            <a:pPr lvl="1"/>
            <a:r>
              <a:rPr lang="en-US" dirty="0"/>
              <a:t>Can anyone develop a new client?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Requires specification of system/protocol published</a:t>
            </a:r>
          </a:p>
          <a:p>
            <a:pPr lvl="1"/>
            <a:r>
              <a:rPr lang="en-US" dirty="0"/>
              <a:t>Often requires standards body (IETF, </a:t>
            </a:r>
            <a:r>
              <a:rPr lang="en-US" dirty="0" err="1"/>
              <a:t>etc</a:t>
            </a:r>
            <a:r>
              <a:rPr lang="en-US" dirty="0"/>
              <a:t>) to agree</a:t>
            </a:r>
          </a:p>
          <a:p>
            <a:pPr lvl="1"/>
            <a:r>
              <a:rPr lang="en-US" dirty="0"/>
              <a:t>Cumbersome process, takes years</a:t>
            </a:r>
          </a:p>
          <a:p>
            <a:pPr lvl="2"/>
            <a:r>
              <a:rPr lang="en-US" dirty="0"/>
              <a:t>Many corporations simply publish own APIs (force of market share) 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IETF works off of RFC (</a:t>
            </a:r>
            <a:r>
              <a:rPr lang="en-US" dirty="0">
                <a:sym typeface="Ideal Sans"/>
              </a:rPr>
              <a:t>Request For Comment)</a:t>
            </a:r>
          </a:p>
          <a:p>
            <a:pPr lvl="1"/>
            <a:r>
              <a:rPr lang="en-US" dirty="0"/>
              <a:t>Anyone can publish, propose new protocol</a:t>
            </a:r>
          </a:p>
          <a:p>
            <a:pPr lvl="1"/>
            <a:r>
              <a:rPr lang="en-US" dirty="0"/>
              <a:t>“Rough consensus and running code”</a:t>
            </a:r>
          </a:p>
        </p:txBody>
      </p:sp>
    </p:spTree>
    <p:extLst>
      <p:ext uri="{BB962C8B-B14F-4D97-AF65-F5344CB8AC3E}">
        <p14:creationId xmlns:p14="http://schemas.microsoft.com/office/powerpoint/2010/main" val="17899199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28801" y="2446165"/>
            <a:ext cx="9497484" cy="29140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Brief History of Distributed Systems</a:t>
            </a:r>
          </a:p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Examples</a:t>
            </a:r>
          </a:p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Fundamental Challenges</a:t>
            </a:r>
          </a:p>
          <a:p>
            <a:r>
              <a:rPr lang="en-US" sz="4400" dirty="0"/>
              <a:t>Design Decisions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591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t>74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Two primary architectures:</a:t>
            </a:r>
          </a:p>
          <a:p>
            <a:pPr lvl="1"/>
            <a:r>
              <a:rPr lang="en-US" b="1" dirty="0"/>
              <a:t>Client-server</a:t>
            </a:r>
            <a:r>
              <a:rPr lang="en-US" dirty="0"/>
              <a:t>: System divided into clients (often limited in power, scope, </a:t>
            </a:r>
            <a:r>
              <a:rPr lang="en-US" dirty="0" err="1"/>
              <a:t>etc</a:t>
            </a:r>
            <a:r>
              <a:rPr lang="en-US" dirty="0"/>
              <a:t>) and servers (often more powerful, with more system visibility).  Clients send requests to servers.</a:t>
            </a:r>
          </a:p>
          <a:p>
            <a:pPr lvl="1"/>
            <a:r>
              <a:rPr lang="en-US" b="1" dirty="0"/>
              <a:t>Peer-to-peer</a:t>
            </a:r>
            <a:r>
              <a:rPr lang="en-US" dirty="0"/>
              <a:t>: All hosts are “equal”, or, hosts act as both clients and servers.  Peers send requests to each other.  More complicated to design, but with potentially higher resilience.</a:t>
            </a:r>
          </a:p>
        </p:txBody>
      </p:sp>
    </p:spTree>
    <p:extLst>
      <p:ext uri="{BB962C8B-B14F-4D97-AF65-F5344CB8AC3E}">
        <p14:creationId xmlns:p14="http://schemas.microsoft.com/office/powerpoint/2010/main" val="2979980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Protocol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3200" y="1576904"/>
            <a:ext cx="11785600" cy="5208294"/>
          </a:xfrm>
        </p:spPr>
        <p:txBody>
          <a:bodyPr>
            <a:normAutofit/>
          </a:bodyPr>
          <a:lstStyle/>
          <a:p>
            <a:r>
              <a:rPr lang="en-US" dirty="0"/>
              <a:t>At a minimum, system designers have two choices for transport</a:t>
            </a:r>
          </a:p>
          <a:p>
            <a:pPr lvl="1"/>
            <a:r>
              <a:rPr lang="en-US" dirty="0"/>
              <a:t>UDP</a:t>
            </a:r>
          </a:p>
          <a:p>
            <a:pPr lvl="2"/>
            <a:r>
              <a:rPr lang="en-US" dirty="0"/>
              <a:t>Good: low overhead (no retries or order preservation), fast (no congestion control)</a:t>
            </a:r>
          </a:p>
          <a:p>
            <a:pPr lvl="2"/>
            <a:r>
              <a:rPr lang="en-US" dirty="0"/>
              <a:t>Bad: no reliability, may increase network congestion</a:t>
            </a:r>
          </a:p>
          <a:p>
            <a:pPr lvl="1"/>
            <a:r>
              <a:rPr lang="en-US" dirty="0"/>
              <a:t>TCP:</a:t>
            </a:r>
          </a:p>
          <a:p>
            <a:pPr lvl="2"/>
            <a:r>
              <a:rPr lang="en-US" dirty="0"/>
              <a:t>Good: highly reliable, fair usage of bandwidth</a:t>
            </a:r>
          </a:p>
          <a:p>
            <a:pPr lvl="2"/>
            <a:r>
              <a:rPr lang="en-US" dirty="0"/>
              <a:t>Bad: high overhead (handshake), slow (slow start, ACK clocking, retransmissions)</a:t>
            </a:r>
          </a:p>
          <a:p>
            <a:r>
              <a:rPr lang="en-US" dirty="0"/>
              <a:t>However, you can always roll your own protocol on top of UDP</a:t>
            </a:r>
          </a:p>
          <a:p>
            <a:pPr lvl="1"/>
            <a:r>
              <a:rPr lang="en-US" dirty="0" err="1"/>
              <a:t>Microtransport</a:t>
            </a:r>
            <a:r>
              <a:rPr lang="en-US" dirty="0"/>
              <a:t> Protocol (</a:t>
            </a:r>
            <a:r>
              <a:rPr lang="en-US" dirty="0" err="1"/>
              <a:t>uTP</a:t>
            </a:r>
            <a:r>
              <a:rPr lang="en-US" dirty="0"/>
              <a:t>) – used by </a:t>
            </a:r>
            <a:r>
              <a:rPr lang="en-US" dirty="0" err="1"/>
              <a:t>BitTorrent</a:t>
            </a:r>
            <a:endParaRPr lang="en-US" dirty="0"/>
          </a:p>
          <a:p>
            <a:pPr lvl="1"/>
            <a:r>
              <a:rPr lang="en-US" dirty="0"/>
              <a:t>QUIC – invented by Google, used in Chrome to speed up HTTP</a:t>
            </a:r>
          </a:p>
          <a:p>
            <a:r>
              <a:rPr lang="en-US" dirty="0"/>
              <a:t>Warning: making your own transport protocol is </a:t>
            </a:r>
            <a:r>
              <a:rPr lang="en-US" b="1" dirty="0">
                <a:solidFill>
                  <a:schemeClr val="accent2"/>
                </a:solidFill>
              </a:rPr>
              <a:t>very difficult</a:t>
            </a:r>
          </a:p>
        </p:txBody>
      </p:sp>
    </p:spTree>
    <p:extLst>
      <p:ext uri="{BB962C8B-B14F-4D97-AF65-F5344CB8AC3E}">
        <p14:creationId xmlns:p14="http://schemas.microsoft.com/office/powerpoint/2010/main" val="22029045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Messaging Interface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r>
              <a:rPr lang="en-US" dirty="0"/>
              <a:t>Messaging is fundamentally asynchronous</a:t>
            </a:r>
          </a:p>
          <a:p>
            <a:pPr lvl="1"/>
            <a:r>
              <a:rPr lang="en-US" dirty="0"/>
              <a:t>Client asks network to deliver message</a:t>
            </a:r>
            <a:endParaRPr lang="en-US"/>
          </a:p>
          <a:p>
            <a:pPr lvl="1"/>
            <a:r>
              <a:rPr lang="en-US" dirty="0"/>
              <a:t>Waits for a response</a:t>
            </a:r>
            <a:endParaRPr lang="en-US"/>
          </a:p>
          <a:p>
            <a:endParaRPr lang="en-US"/>
          </a:p>
          <a:p>
            <a:r>
              <a:rPr lang="en-US" dirty="0"/>
              <a:t>What should the programmer see?</a:t>
            </a:r>
            <a:endParaRPr lang="en-US"/>
          </a:p>
          <a:p>
            <a:pPr lvl="1"/>
            <a:r>
              <a:rPr lang="en-US" dirty="0"/>
              <a:t>Synchronous interface:  Thread is “blocked” until a message comes back.  Easier to reason about.</a:t>
            </a:r>
          </a:p>
          <a:p>
            <a:pPr lvl="1"/>
            <a:r>
              <a:rPr lang="en-US" dirty="0"/>
              <a:t>Asynchronous interface:  Control returns immediately, response may come later.  Programmer has to remember all outstanding requests.  Potentially higher performance.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371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Serialization/Marshalling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All hosts must be able to exchange data, thus choosing data formats is crucial</a:t>
            </a:r>
          </a:p>
          <a:p>
            <a:pPr lvl="1"/>
            <a:r>
              <a:rPr lang="en-US" dirty="0"/>
              <a:t>On the Web – form encoded, URL encoded, XML, JSON, …</a:t>
            </a:r>
          </a:p>
          <a:p>
            <a:pPr lvl="1"/>
            <a:r>
              <a:rPr lang="en-US" dirty="0"/>
              <a:t>In “hard” systems – MPI, Protocol Buffers, Thrift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dirty="0"/>
              <a:t>Openness: is the format human readable or binary? Proprietary?</a:t>
            </a:r>
          </a:p>
          <a:p>
            <a:pPr lvl="1"/>
            <a:r>
              <a:rPr lang="en-US" dirty="0"/>
              <a:t>Efficiency: text is bloated compared to binary, but easy to debug</a:t>
            </a:r>
          </a:p>
          <a:p>
            <a:pPr lvl="1"/>
            <a:r>
              <a:rPr lang="en-US" dirty="0"/>
              <a:t>Versioning: can you upgrade your protocol to v2 without breaking v1 clients?</a:t>
            </a:r>
          </a:p>
          <a:p>
            <a:pPr lvl="1"/>
            <a:r>
              <a:rPr lang="en-US" dirty="0"/>
              <a:t>Language support: do your formats and types work across multiple languages?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83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283B9EA5-CE9A-4950-A80C-5ADF06B45BB8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Need to be able to refer to hosts/processes</a:t>
            </a:r>
          </a:p>
          <a:p>
            <a:r>
              <a:rPr lang="en-US" dirty="0"/>
              <a:t>Naming decisions should reflect system organization</a:t>
            </a:r>
          </a:p>
          <a:p>
            <a:pPr lvl="1"/>
            <a:r>
              <a:rPr lang="en-US" dirty="0"/>
              <a:t>E.g., with different entities, hierarchal system may be appropriate (entities name their own hosts)</a:t>
            </a:r>
          </a:p>
          <a:p>
            <a:r>
              <a:rPr lang="en-US" dirty="0"/>
              <a:t>Naming must also consider</a:t>
            </a:r>
          </a:p>
          <a:p>
            <a:pPr lvl="1"/>
            <a:r>
              <a:rPr lang="en-US" dirty="0"/>
              <a:t>Mobility: hosts may change locations</a:t>
            </a:r>
          </a:p>
          <a:p>
            <a:pPr lvl="1"/>
            <a:r>
              <a:rPr lang="en-US"/>
              <a:t>Authenticity: </a:t>
            </a:r>
            <a:r>
              <a:rPr lang="en-US" dirty="0"/>
              <a:t>how do hosts prove who they are?</a:t>
            </a:r>
          </a:p>
          <a:p>
            <a:pPr lvl="1"/>
            <a:r>
              <a:rPr lang="en-US" dirty="0"/>
              <a:t>Scalability: how many hosts can a naming system support?</a:t>
            </a:r>
          </a:p>
          <a:p>
            <a:pPr lvl="1"/>
            <a:r>
              <a:rPr lang="en-US" dirty="0"/>
              <a:t>Convergence: how quickly do new names propagate?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159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distributed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They are known to be difficult to debug</a:t>
            </a:r>
          </a:p>
          <a:p>
            <a:r>
              <a:rPr lang="en-US" dirty="0"/>
              <a:t>Write proactively – print all the info you send/receive over the network; </a:t>
            </a:r>
          </a:p>
          <a:p>
            <a:r>
              <a:rPr lang="en-US" dirty="0"/>
              <a:t>Have finite state machine design before implementation and make sure you understand what your state machine is supposed to do before you implement your code</a:t>
            </a:r>
          </a:p>
          <a:p>
            <a:r>
              <a:rPr lang="en-US" dirty="0"/>
              <a:t>Have message detailed description in design before implementation </a:t>
            </a:r>
          </a:p>
          <a:p>
            <a:r>
              <a:rPr lang="en-US" dirty="0"/>
              <a:t>Focus on </a:t>
            </a:r>
            <a:r>
              <a:rPr lang="en-US" dirty="0" err="1"/>
              <a:t>testcases</a:t>
            </a:r>
            <a:r>
              <a:rPr lang="en-US" dirty="0"/>
              <a:t> to understand specific behavior</a:t>
            </a:r>
          </a:p>
          <a:p>
            <a:pPr lvl="1"/>
            <a:r>
              <a:rPr lang="en-US" dirty="0"/>
              <a:t>Delay, interleave, drop messages</a:t>
            </a:r>
          </a:p>
          <a:p>
            <a:pPr lvl="1"/>
            <a:r>
              <a:rPr lang="en-US" dirty="0"/>
              <a:t>Crash processes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C993-75E5-046B-2F2B-1CA8484F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28600"/>
            <a:ext cx="11785600" cy="990600"/>
          </a:xfrm>
        </p:spPr>
        <p:txBody>
          <a:bodyPr/>
          <a:lstStyle/>
          <a:p>
            <a:r>
              <a:rPr lang="en-US" dirty="0"/>
              <a:t>The 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3EAB-CD58-96CF-575E-36640DE4CD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3200" y="1600200"/>
            <a:ext cx="11785600" cy="5105400"/>
          </a:xfrm>
        </p:spPr>
        <p:txBody>
          <a:bodyPr/>
          <a:lstStyle/>
          <a:p>
            <a:r>
              <a:rPr lang="en-US" dirty="0"/>
              <a:t>Pranav </a:t>
            </a:r>
            <a:r>
              <a:rPr lang="en-US" dirty="0" err="1"/>
              <a:t>Boditalupula</a:t>
            </a:r>
            <a:r>
              <a:rPr lang="en-US" dirty="0"/>
              <a:t> </a:t>
            </a:r>
            <a:r>
              <a:rPr lang="en-US" dirty="0" err="1"/>
              <a:t>Sivasankara</a:t>
            </a:r>
            <a:r>
              <a:rPr lang="en-US" dirty="0"/>
              <a:t> Reddy, student in MSCS </a:t>
            </a:r>
          </a:p>
          <a:p>
            <a:endParaRPr lang="en-US" dirty="0"/>
          </a:p>
          <a:p>
            <a:r>
              <a:rPr lang="en-US" dirty="0"/>
              <a:t>Harshith Umesh, student in MSCS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B0E5F-B173-7AD1-B7A8-1B4E2B73A8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867025" y="12712700"/>
            <a:ext cx="93249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E8214-0CC9-A751-7722-BF57925E23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2712700"/>
            <a:ext cx="527050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067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Containers</a:t>
            </a:r>
            <a:br>
              <a:rPr lang="en-US" dirty="0"/>
            </a:br>
            <a:r>
              <a:rPr lang="en-US" dirty="0"/>
              <a:t>Basic docker commands</a:t>
            </a:r>
          </a:p>
        </p:txBody>
      </p:sp>
    </p:spTree>
    <p:extLst>
      <p:ext uri="{BB962C8B-B14F-4D97-AF65-F5344CB8AC3E}">
        <p14:creationId xmlns:p14="http://schemas.microsoft.com/office/powerpoint/2010/main" val="1058209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A7B8-2A24-7C42-81A8-646E5920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containerize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597C2-9687-3347-9980-925C0450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  <a:r>
              <a:rPr lang="en-US" sz="2694" b="1" dirty="0">
                <a:solidFill>
                  <a:srgbClr val="002060"/>
                </a:solidFill>
              </a:rPr>
              <a:t>-- build once, run anywhere --</a:t>
            </a:r>
          </a:p>
          <a:p>
            <a:pPr marL="0" indent="0">
              <a:buNone/>
            </a:pPr>
            <a:endParaRPr lang="en-US" sz="2694" b="1" dirty="0">
              <a:solidFill>
                <a:srgbClr val="002060"/>
              </a:solidFill>
            </a:endParaRPr>
          </a:p>
          <a:p>
            <a:r>
              <a:rPr lang="en-US" dirty="0"/>
              <a:t>A container packs together an application and all its dependencies and isolates the application from the rest of the machine it runs on. </a:t>
            </a:r>
          </a:p>
          <a:p>
            <a:r>
              <a:rPr lang="en-US" b="1" dirty="0"/>
              <a:t>Running multiple instances</a:t>
            </a:r>
            <a:r>
              <a:rPr lang="en-US" dirty="0"/>
              <a:t>: Because the dependencies are isolated from each other you can run multiple containers on the same machine without them interfering with each other. </a:t>
            </a:r>
          </a:p>
          <a:p>
            <a:r>
              <a:rPr lang="en-US" b="1" dirty="0"/>
              <a:t>Automated installation on clusters</a:t>
            </a:r>
            <a:r>
              <a:rPr lang="en-US" dirty="0"/>
              <a:t>: Orchestrators (such as Kubernetes) automatically distribute containerized applications across a cluster of servers so you do not have to manually install applications.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2E4F1-3FCC-534A-8A36-09D0251914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97921-53B2-6A46-8B3A-44D4CA2C6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458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048D-3A20-974E-91CC-ADDBAC28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features that make containers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3943F-B7A0-054B-AF58-9AC891B68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Control groups </a:t>
            </a:r>
            <a:r>
              <a:rPr lang="en-US" dirty="0"/>
              <a:t>(</a:t>
            </a:r>
            <a:r>
              <a:rPr lang="en-US" dirty="0" err="1"/>
              <a:t>Cgroups</a:t>
            </a:r>
            <a:r>
              <a:rPr lang="en-US" dirty="0"/>
              <a:t>): limits the resources, such as memory, CPU, and network input/output, that a group of Linux processes can use </a:t>
            </a:r>
          </a:p>
          <a:p>
            <a:pPr lvl="1"/>
            <a:r>
              <a:rPr lang="en-US" dirty="0"/>
              <a:t>By limiting the resources a process can use, containers provide protection against attacks that consume excessive resources </a:t>
            </a:r>
          </a:p>
          <a:p>
            <a:r>
              <a:rPr lang="en-US" b="1" dirty="0"/>
              <a:t>Linux Namespaces: </a:t>
            </a:r>
            <a:r>
              <a:rPr lang="en-US" dirty="0"/>
              <a:t>restricts visibility of resources to a process</a:t>
            </a:r>
          </a:p>
          <a:p>
            <a:pPr lvl="1"/>
            <a:r>
              <a:rPr lang="en-US" dirty="0"/>
              <a:t>By putting a process in a namespace, you can restrict the resources that are visible to that process</a:t>
            </a:r>
          </a:p>
          <a:p>
            <a:r>
              <a:rPr lang="en-US" b="1" dirty="0"/>
              <a:t>Changing the Root Directory: </a:t>
            </a:r>
            <a:r>
              <a:rPr lang="en-US" dirty="0"/>
              <a:t>limits the set of files and directories that a process can see</a:t>
            </a:r>
          </a:p>
          <a:p>
            <a:pPr lvl="1"/>
            <a:r>
              <a:rPr lang="en-US" dirty="0"/>
              <a:t>By changing the root directory when the container is created, a container can not see the host’s entire filesystem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51D75-076C-5242-85BC-762006658E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58E16-A743-9942-85F8-8D8725535E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710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0E49-56D1-7747-9217-47638A84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 vs VMs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0E73D-A1ED-BF4C-91E6-A4A7A640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Hypervisors:  </a:t>
            </a:r>
            <a:r>
              <a:rPr lang="en-US" dirty="0"/>
              <a:t>pure virtual machine environment, a dedicated kernel-level VMM program runs instead of the OS kernel.</a:t>
            </a:r>
          </a:p>
          <a:p>
            <a:r>
              <a:rPr lang="en-US" b="1" dirty="0"/>
              <a:t>Hosted VM</a:t>
            </a:r>
            <a:r>
              <a:rPr lang="en-US" dirty="0"/>
              <a:t>:  VMs are hosted by the host OS, a VMM runs on the host OS and the guest OS runs on the VMM – e.g. VirtualBox on your laptop</a:t>
            </a:r>
          </a:p>
          <a:p>
            <a:r>
              <a:rPr lang="en-US" b="1" dirty="0"/>
              <a:t>Containers</a:t>
            </a:r>
            <a:r>
              <a:rPr lang="en-US" dirty="0"/>
              <a:t> </a:t>
            </a:r>
            <a:r>
              <a:rPr lang="en-US" b="1" u="sng" dirty="0">
                <a:solidFill>
                  <a:srgbClr val="800000"/>
                </a:solidFill>
              </a:rPr>
              <a:t>share the kernel with the OS </a:t>
            </a:r>
            <a:r>
              <a:rPr lang="en-US" dirty="0"/>
              <a:t>on the machine they are running on</a:t>
            </a:r>
          </a:p>
          <a:p>
            <a:r>
              <a:rPr lang="en-US" dirty="0"/>
              <a:t>VM – fixed resources, overhead of running a whole kernel. </a:t>
            </a:r>
          </a:p>
          <a:p>
            <a:r>
              <a:rPr lang="en-US" dirty="0"/>
              <a:t>Faster to start a container than a kernel</a:t>
            </a:r>
          </a:p>
          <a:p>
            <a:r>
              <a:rPr lang="en-US" dirty="0"/>
              <a:t>VMs offer better isolation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777E8-9C5D-0B46-9D4F-03EED6E08D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216AA-06CC-DF43-8E79-B48EB2D3F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106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6047-DB28-E94A-B986-21BA8765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Docker: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8B5E0-E791-B34F-A2C5-D5DD67DF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Docker in an application that allows you to create and built containers</a:t>
            </a:r>
          </a:p>
          <a:p>
            <a:pPr lvl="1"/>
            <a:r>
              <a:rPr lang="en-US" dirty="0"/>
              <a:t>Set of commands to manipulate images and containers</a:t>
            </a:r>
          </a:p>
          <a:p>
            <a:pPr marL="273965" lvl="1" indent="0">
              <a:buNone/>
            </a:pPr>
            <a:endParaRPr lang="en-US" dirty="0"/>
          </a:p>
          <a:p>
            <a:r>
              <a:rPr lang="en-US" b="1" dirty="0"/>
              <a:t>Image</a:t>
            </a:r>
            <a:r>
              <a:rPr lang="en-US" dirty="0"/>
              <a:t>: complete and executable version of an application </a:t>
            </a:r>
          </a:p>
          <a:p>
            <a:r>
              <a:rPr lang="en-US" b="1" dirty="0"/>
              <a:t>Container</a:t>
            </a:r>
            <a:r>
              <a:rPr lang="en-US" dirty="0"/>
              <a:t>: is the instantiation of an image</a:t>
            </a:r>
          </a:p>
          <a:p>
            <a:endParaRPr lang="en-US" dirty="0"/>
          </a:p>
          <a:p>
            <a:r>
              <a:rPr lang="en-US" dirty="0"/>
              <a:t>Docker maintains a repository of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0C526-CD0A-CF49-9F37-A2CBA74ED8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2ACC-C614-DC43-8A82-1B7E9C1821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20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push/pull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Allow you to pull an image from repo or push; you need to have a docker account to run push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docker push [OPTIONS] NAME[:TAG]</a:t>
            </a:r>
          </a:p>
          <a:p>
            <a:pPr marL="0" indent="0">
              <a:buNone/>
            </a:pPr>
            <a:r>
              <a:rPr lang="en-US" dirty="0"/>
              <a:t>docker pull [OPTIONS] NAME[:TAG|@DIGEST]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docker push registry-host:5000/</a:t>
            </a:r>
            <a:r>
              <a:rPr lang="en-US" dirty="0" err="1"/>
              <a:t>myadmin</a:t>
            </a:r>
            <a:r>
              <a:rPr lang="en-US" dirty="0"/>
              <a:t>/</a:t>
            </a:r>
            <a:r>
              <a:rPr lang="en-US" dirty="0" err="1"/>
              <a:t>rhel</a:t>
            </a:r>
            <a:r>
              <a:rPr lang="en-US" dirty="0"/>
              <a:t>-httpd</a:t>
            </a:r>
          </a:p>
          <a:p>
            <a:pPr marL="0" indent="0">
              <a:buNone/>
            </a:pPr>
            <a:r>
              <a:rPr lang="en-US" dirty="0"/>
              <a:t>$ docker pull Debian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https://docs.docker.com/engine/reference/commandline/push/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https://docs.docker.com/engine/reference/commandline/pull/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F5A7C-6E49-D64A-B051-C25BC3679B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76F79-C4D1-A14A-A9E5-1548E135D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005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run/stop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Run a command in a new container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docker run [OPTIONS] IMAGE [COMMAND] [ARG...]</a:t>
            </a:r>
          </a:p>
          <a:p>
            <a:pPr marL="0" indent="0">
              <a:buNone/>
            </a:pPr>
            <a:r>
              <a:rPr lang="en-US" dirty="0"/>
              <a:t>docker stop [OPTIONS] CONTAINER [CONTAINER...]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docker run </a:t>
            </a:r>
            <a:r>
              <a:rPr lang="en-US" dirty="0" err="1"/>
              <a:t>mydockerhello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docker stop </a:t>
            </a:r>
            <a:r>
              <a:rPr lang="en-US" dirty="0" err="1"/>
              <a:t>mydockerhello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https://docs.docker.com/engine/reference/commandline/run/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https://docs.docker.com/engine/reference/commandline/stop/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5C615-4372-8648-8503-3B0ACCEA5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60EAF-2082-8C46-A70A-2FC1A2BA7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083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Allows to see containers running or finished (finished containers are saved on disk)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docker </a:t>
            </a:r>
            <a:r>
              <a:rPr lang="en-US" dirty="0" err="1"/>
              <a:t>ps</a:t>
            </a:r>
            <a:r>
              <a:rPr lang="en-US" dirty="0"/>
              <a:t> [OPTIONS]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pPr marL="0" indent="0">
              <a:buNone/>
            </a:pPr>
            <a:r>
              <a:rPr lang="en-US" dirty="0"/>
              <a:t>$ docker </a:t>
            </a:r>
            <a:r>
              <a:rPr lang="en-US" dirty="0" err="1"/>
              <a:t>ps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docker </a:t>
            </a:r>
            <a:r>
              <a:rPr lang="en-US" dirty="0" err="1"/>
              <a:t>ps</a:t>
            </a:r>
            <a:r>
              <a:rPr lang="en-US" dirty="0"/>
              <a:t> –a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https://docs.docker.com/engine/reference/commandline/ps/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64D96-EF0E-DE42-B58D-5CEB435540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BD207-21B6-674C-8D51-DDA92D72B1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550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131B-4E0D-C047-A1DE-65558767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A4E0B-EDAA-B946-8B56-4DEF2EE12DE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List all images</a:t>
            </a:r>
          </a:p>
          <a:p>
            <a:endParaRPr lang="en-US" dirty="0"/>
          </a:p>
          <a:p>
            <a:r>
              <a:rPr lang="en-US" dirty="0"/>
              <a:t>docker images [OPTIONS] [REPOSITORY[:TAG]]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$docker images java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https://docs.docker.com/engine/reference/commandline/images/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7AD67-E3CA-AA4C-81DF-4B5A9F8E0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EA906-649D-C849-A0F3-E54FCE781F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7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rm/</a:t>
            </a:r>
            <a:r>
              <a:rPr lang="en-US" dirty="0" err="1"/>
              <a:t>rmi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Allows to remove containers/images, you can not remove an image before you removed all containers that are using it</a:t>
            </a:r>
          </a:p>
          <a:p>
            <a:endParaRPr lang="en-US" dirty="0"/>
          </a:p>
          <a:p>
            <a:r>
              <a:rPr lang="en-US" dirty="0"/>
              <a:t>docker rm [OPTIONS] CONTAINER [CONTAINER...]</a:t>
            </a:r>
          </a:p>
          <a:p>
            <a:r>
              <a:rPr lang="en-US" dirty="0"/>
              <a:t>docker </a:t>
            </a:r>
            <a:r>
              <a:rPr lang="en-US" dirty="0" err="1"/>
              <a:t>rmi</a:t>
            </a:r>
            <a:r>
              <a:rPr lang="en-US" dirty="0"/>
              <a:t> [OPTIONS] IMAGE [IMAGE...]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$ docker rm </a:t>
            </a:r>
            <a:r>
              <a:rPr lang="en-US" dirty="0" err="1"/>
              <a:t>redis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docker </a:t>
            </a:r>
            <a:r>
              <a:rPr lang="en-US" dirty="0" err="1"/>
              <a:t>rmi</a:t>
            </a:r>
            <a:r>
              <a:rPr lang="en-US" dirty="0"/>
              <a:t> </a:t>
            </a:r>
            <a:r>
              <a:rPr lang="en-US" dirty="0" err="1"/>
              <a:t>test:latest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https://docs.docker.com/engine/reference/commandline/rm/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https://docs.docker.com/engine/reference/commandline/rmi/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CB729-64F2-374E-A14C-8A1208C8BC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7C8B2-3A86-8D47-8A93-8C2E0775C7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Class resources</a:t>
            </a:r>
          </a:p>
        </p:txBody>
      </p:sp>
    </p:spTree>
    <p:extLst>
      <p:ext uri="{BB962C8B-B14F-4D97-AF65-F5344CB8AC3E}">
        <p14:creationId xmlns:p14="http://schemas.microsoft.com/office/powerpoint/2010/main" val="12356750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volume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the container ends, data is not persistent, it is lost. </a:t>
            </a:r>
          </a:p>
          <a:p>
            <a:r>
              <a:rPr lang="en-US" dirty="0"/>
              <a:t>To have data persistent after the container ends you can mount in the container a volume (file, directory) from the host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$ docker run –v /opt/data:/ var/lib/</a:t>
            </a:r>
            <a:r>
              <a:rPr lang="en-US" dirty="0" err="1"/>
              <a:t>mysql</a:t>
            </a:r>
            <a:r>
              <a:rPr lang="en-US" dirty="0"/>
              <a:t> </a:t>
            </a:r>
            <a:r>
              <a:rPr lang="en-US" dirty="0" err="1"/>
              <a:t>mysql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/var/lib/</a:t>
            </a:r>
            <a:r>
              <a:rPr lang="en-US" dirty="0" err="1"/>
              <a:t>mysql</a:t>
            </a:r>
            <a:r>
              <a:rPr lang="en-US" dirty="0"/>
              <a:t> of the container is mapped to /opt/data of the host.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https://docs.docker.com/engine/reference/commandline/run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F6E8B-EF39-7E41-9264-D685A43702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C789-CE06-4A40-9AF7-FF9F86B51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87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port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Containers are not accessible via networking from outside the host by default</a:t>
            </a:r>
          </a:p>
          <a:p>
            <a:r>
              <a:rPr lang="en-US" dirty="0"/>
              <a:t>Using port mapping you can access them from outside, using host ports</a:t>
            </a:r>
          </a:p>
          <a:p>
            <a:r>
              <a:rPr lang="en-US" dirty="0"/>
              <a:t>You can run multiple instances, but each host port can be mapped only once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$ docker run –p 8001:5000 mycontainer1</a:t>
            </a:r>
          </a:p>
          <a:p>
            <a:pPr marL="0" indent="0">
              <a:buNone/>
            </a:pPr>
            <a:r>
              <a:rPr lang="en-US" dirty="0"/>
              <a:t>$ docker run –p 8002:5000 mycontainer2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accessing via host port 8001 you will access mycontainer1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https://docs.docker.com/engine/reference/commandline/run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C222F-86F4-D94C-9F11-B11388B90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18BB3-E023-3F4D-B015-FD7AABE409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272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stdin, </a:t>
            </a:r>
            <a:r>
              <a:rPr lang="en-US" dirty="0" err="1"/>
              <a:t>stdout,stderr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8CA88-D55C-E34B-9410-A1D750254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0126B-D2A4-4C4D-BD8C-A1F525FAA6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95D4D3-162C-144D-A3C3-42512D846894}"/>
              </a:ext>
            </a:extLst>
          </p:cNvPr>
          <p:cNvSpPr txBox="1">
            <a:spLocks/>
          </p:cNvSpPr>
          <p:nvPr/>
        </p:nvSpPr>
        <p:spPr bwMode="auto">
          <a:xfrm>
            <a:off x="830094" y="1376690"/>
            <a:ext cx="9522550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94" dirty="0"/>
              <a:t>Containers are not mapped to stdin, </a:t>
            </a:r>
            <a:r>
              <a:rPr lang="en-US" sz="2594" dirty="0" err="1"/>
              <a:t>stdout</a:t>
            </a:r>
            <a:r>
              <a:rPr lang="en-US" sz="2594" dirty="0"/>
              <a:t>, stderr by default, option –</a:t>
            </a:r>
            <a:r>
              <a:rPr lang="en-US" sz="2594" dirty="0" err="1"/>
              <a:t>i</a:t>
            </a:r>
            <a:r>
              <a:rPr lang="en-US" sz="2594" dirty="0"/>
              <a:t> for run command</a:t>
            </a:r>
          </a:p>
          <a:p>
            <a:endParaRPr lang="en-US" sz="2594" dirty="0"/>
          </a:p>
          <a:p>
            <a:pPr marL="0" indent="0">
              <a:buNone/>
            </a:pPr>
            <a:r>
              <a:rPr lang="en-US" sz="2594" dirty="0"/>
              <a:t>$ docker run –</a:t>
            </a:r>
            <a:r>
              <a:rPr lang="en-US" sz="2594" dirty="0" err="1"/>
              <a:t>i</a:t>
            </a:r>
            <a:r>
              <a:rPr lang="en-US" sz="2594" dirty="0"/>
              <a:t> </a:t>
            </a:r>
            <a:r>
              <a:rPr lang="en-US" sz="2594" dirty="0" err="1"/>
              <a:t>mycontainer</a:t>
            </a:r>
            <a:endParaRPr lang="en-US" sz="2594" dirty="0"/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When running </a:t>
            </a:r>
            <a:r>
              <a:rPr lang="en-US" sz="2594" dirty="0" err="1"/>
              <a:t>mycontainer</a:t>
            </a:r>
            <a:r>
              <a:rPr lang="en-US" sz="2594" dirty="0"/>
              <a:t>, if you’re reading from stdin, you will be prompted to input from the keyboard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>
                <a:hlinkClick r:id="rId2"/>
              </a:rPr>
              <a:t>https://docs.docker.com/engine/reference/commandline/run</a:t>
            </a:r>
            <a:endParaRPr lang="en-US" sz="2594" dirty="0"/>
          </a:p>
        </p:txBody>
      </p:sp>
    </p:spTree>
    <p:extLst>
      <p:ext uri="{BB962C8B-B14F-4D97-AF65-F5344CB8AC3E}">
        <p14:creationId xmlns:p14="http://schemas.microsoft.com/office/powerpoint/2010/main" val="22383029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attach/detach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9E374-9333-8840-8E53-502E4AF62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E012B-DBA9-154B-95D2-162547211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0F3164-B7A8-9D4F-8091-3094A08AE6DB}"/>
              </a:ext>
            </a:extLst>
          </p:cNvPr>
          <p:cNvSpPr txBox="1">
            <a:spLocks/>
          </p:cNvSpPr>
          <p:nvPr/>
        </p:nvSpPr>
        <p:spPr bwMode="auto">
          <a:xfrm>
            <a:off x="830094" y="1376690"/>
            <a:ext cx="9522550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94" dirty="0"/>
              <a:t>run option –d runs the container in the background</a:t>
            </a:r>
          </a:p>
          <a:p>
            <a:r>
              <a:rPr lang="en-US" sz="2594" dirty="0"/>
              <a:t>run option –a attaches </a:t>
            </a:r>
            <a:r>
              <a:rPr lang="en-US" sz="2594" dirty="0" err="1"/>
              <a:t>stdout</a:t>
            </a:r>
            <a:r>
              <a:rPr lang="en-US" sz="2594" dirty="0"/>
              <a:t>, stdin, stderr for a container</a:t>
            </a:r>
          </a:p>
          <a:p>
            <a:endParaRPr lang="en-US" sz="2594" dirty="0"/>
          </a:p>
          <a:p>
            <a:pPr marL="0" indent="0">
              <a:buNone/>
            </a:pPr>
            <a:r>
              <a:rPr lang="en-US" sz="2594" dirty="0"/>
              <a:t>$ docker run –d </a:t>
            </a:r>
            <a:r>
              <a:rPr lang="en-US" sz="2594" dirty="0" err="1"/>
              <a:t>mycontainer</a:t>
            </a:r>
            <a:r>
              <a:rPr lang="en-US" sz="2594" dirty="0"/>
              <a:t> </a:t>
            </a:r>
          </a:p>
          <a:p>
            <a:pPr marL="0" indent="0">
              <a:buNone/>
            </a:pPr>
            <a:r>
              <a:rPr lang="en-US" sz="2594" dirty="0"/>
              <a:t>$ docker run –a </a:t>
            </a:r>
            <a:r>
              <a:rPr lang="en-US" sz="2594" dirty="0" err="1"/>
              <a:t>mycontainer</a:t>
            </a:r>
            <a:endParaRPr lang="en-US" sz="2594" dirty="0"/>
          </a:p>
          <a:p>
            <a:pPr marL="0" indent="0">
              <a:buNone/>
            </a:pPr>
            <a:r>
              <a:rPr lang="en-US" sz="2594" dirty="0"/>
              <a:t>$ docker run –</a:t>
            </a:r>
            <a:r>
              <a:rPr lang="en-US" sz="2594" dirty="0" err="1"/>
              <a:t>i</a:t>
            </a:r>
            <a:r>
              <a:rPr lang="en-US" sz="2594" dirty="0"/>
              <a:t> –a STDERR </a:t>
            </a:r>
            <a:r>
              <a:rPr lang="en-US" sz="2594" dirty="0" err="1"/>
              <a:t>mycontainer</a:t>
            </a:r>
            <a:endParaRPr lang="en-US" sz="2594" dirty="0"/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>
                <a:hlinkClick r:id="rId2"/>
              </a:rPr>
              <a:t>https://docs.docker.com/engine/reference/commandline/run</a:t>
            </a:r>
            <a:endParaRPr lang="en-US" sz="2594" dirty="0"/>
          </a:p>
        </p:txBody>
      </p:sp>
    </p:spTree>
    <p:extLst>
      <p:ext uri="{BB962C8B-B14F-4D97-AF65-F5344CB8AC3E}">
        <p14:creationId xmlns:p14="http://schemas.microsoft.com/office/powerpoint/2010/main" val="2259039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exec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33728F-A189-D442-AB28-5DDC808FB2BC}"/>
              </a:ext>
            </a:extLst>
          </p:cNvPr>
          <p:cNvSpPr txBox="1">
            <a:spLocks/>
          </p:cNvSpPr>
          <p:nvPr/>
        </p:nvSpPr>
        <p:spPr bwMode="auto">
          <a:xfrm>
            <a:off x="830094" y="1376690"/>
            <a:ext cx="9826596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94" dirty="0"/>
              <a:t>Run a command in a running container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docker exec [OPTIONS] CONTAINER COMMAND [ARG...]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$ docker run --name </a:t>
            </a:r>
            <a:r>
              <a:rPr lang="en-US" sz="2594" dirty="0" err="1"/>
              <a:t>ubuntu_bash</a:t>
            </a:r>
            <a:r>
              <a:rPr lang="en-US" sz="2594" dirty="0"/>
              <a:t> --rm -</a:t>
            </a:r>
            <a:r>
              <a:rPr lang="en-US" sz="2594" dirty="0" err="1"/>
              <a:t>i</a:t>
            </a:r>
            <a:r>
              <a:rPr lang="en-US" sz="2594" dirty="0"/>
              <a:t> -t ubuntu bash </a:t>
            </a:r>
          </a:p>
          <a:p>
            <a:pPr marL="0" indent="0">
              <a:buNone/>
            </a:pPr>
            <a:r>
              <a:rPr lang="en-US" sz="2594" dirty="0"/>
              <a:t>$ docker exec -d </a:t>
            </a:r>
            <a:r>
              <a:rPr lang="en-US" sz="2594" dirty="0" err="1"/>
              <a:t>ubuntu_bash</a:t>
            </a:r>
            <a:r>
              <a:rPr lang="en-US" sz="2594" dirty="0"/>
              <a:t> touch /</a:t>
            </a:r>
            <a:r>
              <a:rPr lang="en-US" sz="2594" dirty="0" err="1"/>
              <a:t>tmp</a:t>
            </a:r>
            <a:r>
              <a:rPr lang="en-US" sz="2594" dirty="0"/>
              <a:t>/</a:t>
            </a:r>
            <a:r>
              <a:rPr lang="en-US" sz="2594" dirty="0" err="1"/>
              <a:t>execWorks</a:t>
            </a:r>
            <a:endParaRPr lang="en-US" sz="2594" dirty="0"/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Result is  creating a new file /</a:t>
            </a:r>
            <a:r>
              <a:rPr lang="en-US" sz="2594" dirty="0" err="1"/>
              <a:t>tmp</a:t>
            </a:r>
            <a:r>
              <a:rPr lang="en-US" sz="2594" dirty="0"/>
              <a:t>/</a:t>
            </a:r>
            <a:r>
              <a:rPr lang="en-US" sz="2594" dirty="0" err="1"/>
              <a:t>execWorks</a:t>
            </a:r>
            <a:r>
              <a:rPr lang="en-US" sz="2594" dirty="0"/>
              <a:t> inside the running container </a:t>
            </a:r>
            <a:r>
              <a:rPr lang="en-US" sz="2594" dirty="0" err="1"/>
              <a:t>ubuntu_bash</a:t>
            </a:r>
            <a:r>
              <a:rPr lang="en-US" sz="2594" dirty="0"/>
              <a:t>, in the background.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>
                <a:hlinkClick r:id="rId2"/>
              </a:rPr>
              <a:t>https://docs.docker.com/engine/reference/commandline/exec</a:t>
            </a:r>
            <a:endParaRPr lang="en-US" sz="2594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3148C-FDAC-8446-BF98-7ECF499813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408B7-4CAC-5F4B-B528-09032838CA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56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5626E-4428-CB49-AFA1-EA7430B0D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31501-0700-9F45-AEFD-23078BED4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1AF1C1-4D24-C94D-A6E4-CC243AB3BAB4}"/>
              </a:ext>
            </a:extLst>
          </p:cNvPr>
          <p:cNvSpPr txBox="1">
            <a:spLocks/>
          </p:cNvSpPr>
          <p:nvPr/>
        </p:nvSpPr>
        <p:spPr bwMode="auto">
          <a:xfrm>
            <a:off x="830094" y="1376690"/>
            <a:ext cx="9826596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94" dirty="0"/>
              <a:t>When you install docker it creates three networks: </a:t>
            </a:r>
            <a:r>
              <a:rPr lang="en-US" sz="2594" i="1" dirty="0"/>
              <a:t>bridge</a:t>
            </a:r>
            <a:r>
              <a:rPr lang="en-US" sz="2594" dirty="0"/>
              <a:t>, </a:t>
            </a:r>
            <a:r>
              <a:rPr lang="en-US" sz="2594" i="1" dirty="0"/>
              <a:t>host</a:t>
            </a:r>
            <a:r>
              <a:rPr lang="en-US" sz="2594" dirty="0"/>
              <a:t> and </a:t>
            </a:r>
            <a:r>
              <a:rPr lang="en-US" sz="2594" i="1" dirty="0"/>
              <a:t>none</a:t>
            </a:r>
          </a:p>
          <a:p>
            <a:r>
              <a:rPr lang="en-US" sz="2594" dirty="0"/>
              <a:t>Bridge is an internal private network, all containers get an IP address on this internal network (172.17)</a:t>
            </a:r>
          </a:p>
          <a:p>
            <a:r>
              <a:rPr lang="en-US" sz="2594" dirty="0"/>
              <a:t>Containers can talk to each other using this IP</a:t>
            </a:r>
          </a:p>
          <a:p>
            <a:r>
              <a:rPr lang="en-US" sz="2594" dirty="0"/>
              <a:t>If you want to access them from outside there are several solutions, one is port mapping </a:t>
            </a:r>
          </a:p>
          <a:p>
            <a:r>
              <a:rPr lang="en-US" sz="2594" dirty="0"/>
              <a:t>You can also create your own private network using docker network create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>
                <a:hlinkClick r:id="rId2"/>
              </a:rPr>
              <a:t>https://docs.docker.com/engine/reference/commandline/network/</a:t>
            </a:r>
            <a:endParaRPr lang="en-US" sz="2594" dirty="0"/>
          </a:p>
        </p:txBody>
      </p:sp>
    </p:spTree>
    <p:extLst>
      <p:ext uri="{BB962C8B-B14F-4D97-AF65-F5344CB8AC3E}">
        <p14:creationId xmlns:p14="http://schemas.microsoft.com/office/powerpoint/2010/main" val="11164666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</a:t>
            </a:r>
            <a:r>
              <a:rPr lang="en-US" dirty="0" err="1"/>
              <a:t>Dockerfile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1B0829-0513-DC4B-B48C-CF119C284D04}"/>
              </a:ext>
            </a:extLst>
          </p:cNvPr>
          <p:cNvSpPr txBox="1">
            <a:spLocks/>
          </p:cNvSpPr>
          <p:nvPr/>
        </p:nvSpPr>
        <p:spPr bwMode="auto">
          <a:xfrm>
            <a:off x="623174" y="1376690"/>
            <a:ext cx="10033516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94" dirty="0"/>
              <a:t>It tells docker how to build a container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FROM </a:t>
            </a:r>
            <a:r>
              <a:rPr lang="en-US" sz="2594" dirty="0" err="1"/>
              <a:t>ubuntu:latest</a:t>
            </a:r>
            <a:r>
              <a:rPr lang="en-US" sz="2594" dirty="0"/>
              <a:t>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RUN apt-get update </a:t>
            </a:r>
          </a:p>
          <a:p>
            <a:pPr marL="0" indent="0">
              <a:buNone/>
            </a:pPr>
            <a:r>
              <a:rPr lang="en-US" sz="2594" dirty="0"/>
              <a:t>RUN apt-get install -y </a:t>
            </a:r>
            <a:r>
              <a:rPr lang="en-US" sz="2594" dirty="0" err="1"/>
              <a:t>gcc</a:t>
            </a:r>
            <a:r>
              <a:rPr lang="en-US" sz="2594" dirty="0"/>
              <a:t>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ADD </a:t>
            </a:r>
            <a:r>
              <a:rPr lang="en-US" sz="2594" dirty="0" err="1"/>
              <a:t>hello.c</a:t>
            </a:r>
            <a:r>
              <a:rPr lang="en-US" sz="2594" dirty="0"/>
              <a:t> /app/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WORKDIR /app/ RUN </a:t>
            </a:r>
            <a:r>
              <a:rPr lang="en-US" sz="2594" dirty="0" err="1"/>
              <a:t>gcc</a:t>
            </a:r>
            <a:r>
              <a:rPr lang="en-US" sz="2594" dirty="0"/>
              <a:t> </a:t>
            </a:r>
            <a:r>
              <a:rPr lang="en-US" sz="2594" dirty="0" err="1"/>
              <a:t>hello.c</a:t>
            </a:r>
            <a:r>
              <a:rPr lang="en-US" sz="2594" dirty="0"/>
              <a:t> -o hello </a:t>
            </a:r>
          </a:p>
          <a:p>
            <a:pPr marL="0" indent="0">
              <a:buNone/>
            </a:pPr>
            <a:r>
              <a:rPr lang="en-US" sz="2594" dirty="0"/>
              <a:t>ENTRYPOINT /app/hello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https://</a:t>
            </a:r>
            <a:r>
              <a:rPr lang="en-US" sz="2594" dirty="0" err="1"/>
              <a:t>github.com</a:t>
            </a:r>
            <a:r>
              <a:rPr lang="en-US" sz="2594" dirty="0"/>
              <a:t>/</a:t>
            </a:r>
            <a:r>
              <a:rPr lang="en-US" sz="2594" dirty="0" err="1"/>
              <a:t>iowaguy</a:t>
            </a:r>
            <a:r>
              <a:rPr lang="en-US" sz="2594" dirty="0"/>
              <a:t>/docker-tutorial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69A83-2989-BE4D-9344-B91E7204B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8EAB-D8CD-6346-A31C-071332169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05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74AB-6561-A84D-B880-69CEB474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basic commands: passing </a:t>
            </a:r>
            <a:r>
              <a:rPr lang="en-US" dirty="0" err="1"/>
              <a:t>args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2871-E384-EC4B-8927-E7E765B0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1B0829-0513-DC4B-B48C-CF119C284D04}"/>
              </a:ext>
            </a:extLst>
          </p:cNvPr>
          <p:cNvSpPr txBox="1">
            <a:spLocks/>
          </p:cNvSpPr>
          <p:nvPr/>
        </p:nvSpPr>
        <p:spPr bwMode="auto">
          <a:xfrm>
            <a:off x="623174" y="1376690"/>
            <a:ext cx="10033516" cy="4925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0"/>
              <a:buChar char="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0"/>
              <a:buChar char=""/>
              <a:defRPr sz="23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0"/>
              <a:buChar char="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0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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94" dirty="0"/>
              <a:t>FROM </a:t>
            </a:r>
            <a:r>
              <a:rPr lang="en-US" sz="2594" dirty="0" err="1"/>
              <a:t>ubuntu:latest</a:t>
            </a:r>
            <a:r>
              <a:rPr lang="en-US" sz="2594" dirty="0"/>
              <a:t>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RUN apt-get update </a:t>
            </a:r>
          </a:p>
          <a:p>
            <a:pPr marL="0" indent="0">
              <a:buNone/>
            </a:pPr>
            <a:r>
              <a:rPr lang="en-US" sz="2594" dirty="0"/>
              <a:t>RUN apt-get install -y </a:t>
            </a:r>
            <a:r>
              <a:rPr lang="en-US" sz="2594" dirty="0" err="1"/>
              <a:t>gcc</a:t>
            </a:r>
            <a:r>
              <a:rPr lang="en-US" sz="2594" dirty="0"/>
              <a:t>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ADD </a:t>
            </a:r>
            <a:r>
              <a:rPr lang="en-US" sz="2594" dirty="0" err="1"/>
              <a:t>hello.c</a:t>
            </a:r>
            <a:r>
              <a:rPr lang="en-US" sz="2594" dirty="0"/>
              <a:t> /app/ </a:t>
            </a:r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WORKDIR /app/ RUN </a:t>
            </a:r>
            <a:r>
              <a:rPr lang="en-US" sz="2594" dirty="0" err="1"/>
              <a:t>gcc</a:t>
            </a:r>
            <a:r>
              <a:rPr lang="en-US" sz="2594" dirty="0"/>
              <a:t> </a:t>
            </a:r>
            <a:r>
              <a:rPr lang="en-US" sz="2594" dirty="0" err="1"/>
              <a:t>hello.c</a:t>
            </a:r>
            <a:r>
              <a:rPr lang="en-US" sz="2594" dirty="0"/>
              <a:t> -o hello </a:t>
            </a:r>
          </a:p>
          <a:p>
            <a:pPr marL="0" indent="0">
              <a:buNone/>
            </a:pPr>
            <a:r>
              <a:rPr lang="en-US" sz="2594" b="1" dirty="0"/>
              <a:t>ENTRYPOINT /app/hello </a:t>
            </a:r>
            <a:r>
              <a:rPr lang="en-US" sz="2594" b="1" dirty="0" err="1"/>
              <a:t>classnumber</a:t>
            </a:r>
            <a:endParaRPr lang="en-US" sz="2594" b="1" dirty="0"/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endParaRPr lang="en-US" sz="2594" dirty="0"/>
          </a:p>
          <a:p>
            <a:pPr marL="0" indent="0">
              <a:buNone/>
            </a:pPr>
            <a:r>
              <a:rPr lang="en-US" sz="2594" dirty="0"/>
              <a:t>$docker run hello 4730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E9935-87A4-D640-A518-277474EE6E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783416" y="12712703"/>
            <a:ext cx="9324075" cy="73025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2394" kern="1200">
                <a:solidFill>
                  <a:schemeClr val="tx2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Introduction.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AE1-873C-E34E-BE8F-F24687B5F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30023" y="12712703"/>
            <a:ext cx="527013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94" kern="12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912937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825874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2738811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3651748" algn="l" rtl="0" fontAlgn="base">
              <a:spcBef>
                <a:spcPct val="0"/>
              </a:spcBef>
              <a:spcAft>
                <a:spcPct val="0"/>
              </a:spcAft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64685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5477622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6390559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7303496" algn="l" defTabSz="912937" rtl="0" eaLnBrk="1" latinLnBrk="0" hangingPunct="1">
              <a:defRPr sz="4792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C0472E53-FBB8-8D44-B4E4-4C2022510A5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0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S (1)" id="{3664E4D8-122F-6C4C-8306-C89FB0303DD9}" vid="{059FFB86-FC76-3547-BD10-36828673C8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12177</TotalTime>
  <Words>5352</Words>
  <Application>Microsoft Macintosh PowerPoint</Application>
  <PresentationFormat>Widescreen</PresentationFormat>
  <Paragraphs>932</Paragraphs>
  <Slides>97</Slides>
  <Notes>25</Notes>
  <HiddenSlides>20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8" baseType="lpstr">
      <vt:lpstr>ＭＳ Ｐゴシック</vt:lpstr>
      <vt:lpstr>Arial</vt:lpstr>
      <vt:lpstr>Bookman Old Style</vt:lpstr>
      <vt:lpstr>Calibri</vt:lpstr>
      <vt:lpstr>Ideal Sans</vt:lpstr>
      <vt:lpstr>Times New Roman</vt:lpstr>
      <vt:lpstr>Tw Cen MT</vt:lpstr>
      <vt:lpstr>Verdana</vt:lpstr>
      <vt:lpstr>Wingdings</vt:lpstr>
      <vt:lpstr>Wingdings 2</vt:lpstr>
      <vt:lpstr>Median</vt:lpstr>
      <vt:lpstr>4730: Distributed Systems</vt:lpstr>
      <vt:lpstr>PowerPoint Presentation</vt:lpstr>
      <vt:lpstr>Welcome to cs4730</vt:lpstr>
      <vt:lpstr>Introducing the team </vt:lpstr>
      <vt:lpstr>Hello!</vt:lpstr>
      <vt:lpstr>A little about me…</vt:lpstr>
      <vt:lpstr>Where I’ve been…</vt:lpstr>
      <vt:lpstr>The TAs</vt:lpstr>
      <vt:lpstr>PowerPoint Presentation</vt:lpstr>
      <vt:lpstr>Class resources</vt:lpstr>
      <vt:lpstr>CANVAS</vt:lpstr>
      <vt:lpstr>PIAZZA</vt:lpstr>
      <vt:lpstr>How to ask on Piazza</vt:lpstr>
      <vt:lpstr>OFFICE HOURS</vt:lpstr>
      <vt:lpstr>PowerPoint Presentation</vt:lpstr>
      <vt:lpstr>Individual meeting</vt:lpstr>
      <vt:lpstr>Academy integrity</vt:lpstr>
      <vt:lpstr>Exceptional situations</vt:lpstr>
      <vt:lpstr>Weather/Emergency </vt:lpstr>
      <vt:lpstr>This is an in-class person</vt:lpstr>
      <vt:lpstr>Prerequisites</vt:lpstr>
      <vt:lpstr>Grading policy</vt:lpstr>
      <vt:lpstr>Homework and/or In-class exercises</vt:lpstr>
      <vt:lpstr>Programming projects</vt:lpstr>
      <vt:lpstr>Late Policy</vt:lpstr>
      <vt:lpstr>Grade Changes</vt:lpstr>
      <vt:lpstr>Grade Changes (Continued)</vt:lpstr>
      <vt:lpstr>Cheating</vt:lpstr>
      <vt:lpstr>Question: Who Has Taken CS 3700/4700?</vt:lpstr>
      <vt:lpstr>Regrading</vt:lpstr>
      <vt:lpstr>Why do we need distributed systems</vt:lpstr>
      <vt:lpstr>PowerPoint Presentation</vt:lpstr>
      <vt:lpstr>What is a distributed system?</vt:lpstr>
      <vt:lpstr>What do we expect from distributed systems </vt:lpstr>
      <vt:lpstr>…not easy to achieve because </vt:lpstr>
      <vt:lpstr>Why do computer systems fail?</vt:lpstr>
      <vt:lpstr>Why do computers get compromised?</vt:lpstr>
      <vt:lpstr>..how do computer systems fail…</vt:lpstr>
      <vt:lpstr>Example 1: A network partition’s impact on github</vt:lpstr>
      <vt:lpstr>Example 2: Amazon</vt:lpstr>
      <vt:lpstr>Example 2: Delta</vt:lpstr>
      <vt:lpstr>Examples of distributed systems</vt:lpstr>
      <vt:lpstr>Looking under the hood of distributed systems</vt:lpstr>
      <vt:lpstr>Course overview </vt:lpstr>
      <vt:lpstr>Course overview </vt:lpstr>
      <vt:lpstr>Course overview </vt:lpstr>
      <vt:lpstr>Course overview </vt:lpstr>
      <vt:lpstr>Reference Material</vt:lpstr>
      <vt:lpstr>PowerPoint Presentation</vt:lpstr>
      <vt:lpstr>What are Distributed Systems?</vt:lpstr>
      <vt:lpstr>Definitions</vt:lpstr>
      <vt:lpstr>Outline</vt:lpstr>
      <vt:lpstr>History</vt:lpstr>
      <vt:lpstr>Early Example: Sabre</vt:lpstr>
      <vt:lpstr>Sabre</vt:lpstr>
      <vt:lpstr>PowerPoint Presentation</vt:lpstr>
      <vt:lpstr>Move Towards Microcomputers</vt:lpstr>
      <vt:lpstr>Today</vt:lpstr>
      <vt:lpstr>Outline</vt:lpstr>
      <vt:lpstr>Example 1: DNS</vt:lpstr>
      <vt:lpstr>Example 2: The Web</vt:lpstr>
      <vt:lpstr>Example 3: BitTorrent</vt:lpstr>
      <vt:lpstr>Example 4: Stock Market</vt:lpstr>
      <vt:lpstr>Outline</vt:lpstr>
      <vt:lpstr>Challenges</vt:lpstr>
      <vt:lpstr>Challenge 1: Global Knowledge</vt:lpstr>
      <vt:lpstr>Challenge 2: Time</vt:lpstr>
      <vt:lpstr>Challenge 3: Failures</vt:lpstr>
      <vt:lpstr>Challenge 4: Scalability</vt:lpstr>
      <vt:lpstr>Challenge 5: Concurrency</vt:lpstr>
      <vt:lpstr>Challenge 6: Security</vt:lpstr>
      <vt:lpstr>Challenge 7: Openness</vt:lpstr>
      <vt:lpstr>Outline</vt:lpstr>
      <vt:lpstr>Distributed System Architectures</vt:lpstr>
      <vt:lpstr>Transport Protocol</vt:lpstr>
      <vt:lpstr>Messaging Interface</vt:lpstr>
      <vt:lpstr>Serialization/Marshalling</vt:lpstr>
      <vt:lpstr>Naming</vt:lpstr>
      <vt:lpstr>Debugging distributed protocols</vt:lpstr>
      <vt:lpstr>PowerPoint Presentation</vt:lpstr>
      <vt:lpstr>Why containerize applications</vt:lpstr>
      <vt:lpstr>Linux features that make containers work</vt:lpstr>
      <vt:lpstr>Containers vs VMs</vt:lpstr>
      <vt:lpstr>What is Docker:</vt:lpstr>
      <vt:lpstr>Docker basic commands: push/pull</vt:lpstr>
      <vt:lpstr>Docker basic commands: run/stop</vt:lpstr>
      <vt:lpstr>Docker basic commands: ps</vt:lpstr>
      <vt:lpstr>Docker basic commands: images</vt:lpstr>
      <vt:lpstr>Docker basic commands: rm/rmi</vt:lpstr>
      <vt:lpstr>Docker basic commands: volume mapping</vt:lpstr>
      <vt:lpstr>Docker basic commands: port mapping</vt:lpstr>
      <vt:lpstr>Docker basic commands: stdin, stdout,stderr</vt:lpstr>
      <vt:lpstr>Docker basic commands: attach/detach</vt:lpstr>
      <vt:lpstr>Docker basic commands: exec</vt:lpstr>
      <vt:lpstr>Docker basic commands: Networking</vt:lpstr>
      <vt:lpstr>Docker basic commands: Dockerfile</vt:lpstr>
      <vt:lpstr>Docker basic commands: passing args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Jackson, Alden</dc:creator>
  <cp:lastModifiedBy>Jackson, Alden</cp:lastModifiedBy>
  <cp:revision>11</cp:revision>
  <cp:lastPrinted>2012-08-22T04:00:45Z</cp:lastPrinted>
  <dcterms:created xsi:type="dcterms:W3CDTF">2024-09-03T02:10:26Z</dcterms:created>
  <dcterms:modified xsi:type="dcterms:W3CDTF">2024-09-11T13:07:34Z</dcterms:modified>
</cp:coreProperties>
</file>