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72"/>
  </p:notesMasterIdLst>
  <p:handoutMasterIdLst>
    <p:handoutMasterId r:id="rId73"/>
  </p:handoutMasterIdLst>
  <p:sldIdLst>
    <p:sldId id="1132" r:id="rId2"/>
    <p:sldId id="1241" r:id="rId3"/>
    <p:sldId id="1164" r:id="rId4"/>
    <p:sldId id="1165" r:id="rId5"/>
    <p:sldId id="1166" r:id="rId6"/>
    <p:sldId id="1167" r:id="rId7"/>
    <p:sldId id="1168" r:id="rId8"/>
    <p:sldId id="1169" r:id="rId9"/>
    <p:sldId id="1170" r:id="rId10"/>
    <p:sldId id="1171" r:id="rId11"/>
    <p:sldId id="1172" r:id="rId12"/>
    <p:sldId id="1173" r:id="rId13"/>
    <p:sldId id="1174" r:id="rId14"/>
    <p:sldId id="1175" r:id="rId15"/>
    <p:sldId id="1176" r:id="rId16"/>
    <p:sldId id="1177" r:id="rId17"/>
    <p:sldId id="1178" r:id="rId18"/>
    <p:sldId id="1179" r:id="rId19"/>
    <p:sldId id="1180" r:id="rId20"/>
    <p:sldId id="1181" r:id="rId21"/>
    <p:sldId id="1182" r:id="rId22"/>
    <p:sldId id="1183" r:id="rId23"/>
    <p:sldId id="1184" r:id="rId24"/>
    <p:sldId id="1185" r:id="rId25"/>
    <p:sldId id="1186" r:id="rId26"/>
    <p:sldId id="1187" r:id="rId27"/>
    <p:sldId id="1188" r:id="rId28"/>
    <p:sldId id="1189" r:id="rId29"/>
    <p:sldId id="1248" r:id="rId30"/>
    <p:sldId id="1190" r:id="rId31"/>
    <p:sldId id="1191" r:id="rId32"/>
    <p:sldId id="1192" r:id="rId33"/>
    <p:sldId id="1193" r:id="rId34"/>
    <p:sldId id="1194" r:id="rId35"/>
    <p:sldId id="1195" r:id="rId36"/>
    <p:sldId id="1196" r:id="rId37"/>
    <p:sldId id="1197" r:id="rId38"/>
    <p:sldId id="1198" r:id="rId39"/>
    <p:sldId id="1249" r:id="rId40"/>
    <p:sldId id="1199" r:id="rId41"/>
    <p:sldId id="1200" r:id="rId42"/>
    <p:sldId id="1245" r:id="rId43"/>
    <p:sldId id="1201" r:id="rId44"/>
    <p:sldId id="1246" r:id="rId45"/>
    <p:sldId id="1202" r:id="rId46"/>
    <p:sldId id="1244" r:id="rId47"/>
    <p:sldId id="1243" r:id="rId48"/>
    <p:sldId id="1203" r:id="rId49"/>
    <p:sldId id="1204" r:id="rId50"/>
    <p:sldId id="1205" r:id="rId51"/>
    <p:sldId id="1206" r:id="rId52"/>
    <p:sldId id="1207" r:id="rId53"/>
    <p:sldId id="1208" r:id="rId54"/>
    <p:sldId id="1209" r:id="rId55"/>
    <p:sldId id="1210" r:id="rId56"/>
    <p:sldId id="1211" r:id="rId57"/>
    <p:sldId id="1212" r:id="rId58"/>
    <p:sldId id="1213" r:id="rId59"/>
    <p:sldId id="1214" r:id="rId60"/>
    <p:sldId id="1215" r:id="rId61"/>
    <p:sldId id="1216" r:id="rId62"/>
    <p:sldId id="1217" r:id="rId63"/>
    <p:sldId id="1218" r:id="rId64"/>
    <p:sldId id="1219" r:id="rId65"/>
    <p:sldId id="1220" r:id="rId66"/>
    <p:sldId id="1250" r:id="rId67"/>
    <p:sldId id="1221" r:id="rId68"/>
    <p:sldId id="1222" r:id="rId69"/>
    <p:sldId id="1247" r:id="rId70"/>
    <p:sldId id="1240" r:id="rId7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1132"/>
            <p14:sldId id="1241"/>
            <p14:sldId id="1164"/>
            <p14:sldId id="1165"/>
            <p14:sldId id="1166"/>
            <p14:sldId id="1167"/>
            <p14:sldId id="1168"/>
            <p14:sldId id="1169"/>
            <p14:sldId id="1170"/>
            <p14:sldId id="1171"/>
            <p14:sldId id="1172"/>
            <p14:sldId id="1173"/>
            <p14:sldId id="1174"/>
            <p14:sldId id="1175"/>
            <p14:sldId id="1176"/>
            <p14:sldId id="1177"/>
            <p14:sldId id="1178"/>
            <p14:sldId id="1179"/>
            <p14:sldId id="1180"/>
            <p14:sldId id="1181"/>
            <p14:sldId id="1182"/>
            <p14:sldId id="1183"/>
            <p14:sldId id="1184"/>
            <p14:sldId id="1185"/>
            <p14:sldId id="1186"/>
            <p14:sldId id="1187"/>
            <p14:sldId id="1188"/>
            <p14:sldId id="1189"/>
            <p14:sldId id="1248"/>
            <p14:sldId id="1190"/>
            <p14:sldId id="1191"/>
            <p14:sldId id="1192"/>
            <p14:sldId id="1193"/>
            <p14:sldId id="1194"/>
            <p14:sldId id="1195"/>
            <p14:sldId id="1196"/>
            <p14:sldId id="1197"/>
            <p14:sldId id="1198"/>
            <p14:sldId id="1249"/>
            <p14:sldId id="1199"/>
            <p14:sldId id="1200"/>
            <p14:sldId id="1245"/>
            <p14:sldId id="1201"/>
            <p14:sldId id="1246"/>
            <p14:sldId id="1202"/>
            <p14:sldId id="1244"/>
            <p14:sldId id="1243"/>
            <p14:sldId id="1203"/>
            <p14:sldId id="1204"/>
            <p14:sldId id="1205"/>
            <p14:sldId id="1206"/>
            <p14:sldId id="1207"/>
            <p14:sldId id="1208"/>
            <p14:sldId id="1209"/>
            <p14:sldId id="1210"/>
            <p14:sldId id="1211"/>
            <p14:sldId id="1212"/>
            <p14:sldId id="1213"/>
            <p14:sldId id="1214"/>
            <p14:sldId id="1215"/>
            <p14:sldId id="1216"/>
            <p14:sldId id="1217"/>
            <p14:sldId id="1218"/>
            <p14:sldId id="1219"/>
            <p14:sldId id="1220"/>
            <p14:sldId id="1250"/>
            <p14:sldId id="1221"/>
            <p14:sldId id="1222"/>
            <p14:sldId id="1247"/>
            <p14:sldId id="12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0204" autoAdjust="0"/>
  </p:normalViewPr>
  <p:slideViewPr>
    <p:cSldViewPr snapToGrid="0">
      <p:cViewPr varScale="1">
        <p:scale>
          <a:sx n="103" d="100"/>
          <a:sy n="103" d="100"/>
        </p:scale>
        <p:origin x="168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0C4F5CD-D0E5-DF41-B525-E9817144DF9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C92D3F-C647-AD4D-90DB-782548080CAA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6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A07C41-312C-9744-B9A7-4A759F40F35E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83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21F43D-8F7C-4246-B9AC-7C9676F9AEB9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00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111E57-8149-5149-81D3-88A1D3CBF89D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19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106C6B8-BF95-8146-9EAE-31547FA2163A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45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99391E-AECB-AB4A-B145-D35436FB90DE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38815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on p3: [2 2 0]</a:t>
            </a:r>
            <a:br>
              <a:rPr lang="en-US" dirty="0"/>
            </a:br>
            <a:r>
              <a:rPr lang="en-US" dirty="0"/>
              <a:t>1 on p3: [1 0 0]</a:t>
            </a:r>
          </a:p>
          <a:p>
            <a:r>
              <a:rPr lang="en-US" dirty="0"/>
              <a:t>1 -&gt;2 on p3 because one element is strictly &lt; and all the others are &lt;=</a:t>
            </a:r>
          </a:p>
          <a:p>
            <a:endParaRPr lang="en-US" dirty="0"/>
          </a:p>
          <a:p>
            <a:r>
              <a:rPr lang="en-US" dirty="0"/>
              <a:t>1 on p3: [1 0 0]</a:t>
            </a:r>
          </a:p>
          <a:p>
            <a:r>
              <a:rPr lang="en-US" dirty="0"/>
              <a:t>2 on p3</a:t>
            </a:r>
            <a:r>
              <a:rPr lang="en-US"/>
              <a:t>: []</a:t>
            </a:r>
            <a:endParaRPr lang="en-US" dirty="0"/>
          </a:p>
          <a:p>
            <a:r>
              <a:rPr lang="en-US" dirty="0"/>
              <a:t>1 -&gt; 2, all indices strictly less than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94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30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8249FE-AB81-374B-8AB9-27A48EFFF367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500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76A23F-7CC4-644E-944E-E313588D4438}" type="slidenum">
              <a:rPr lang="en-US" sz="1200"/>
              <a:pPr eaLnBrk="1" hangingPunct="1"/>
              <a:t>41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4D7CB0-F485-B946-9024-61D9223F868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878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5429B-7008-2D9F-F41C-3AEA3F6C8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968B7204-AEAA-D9DB-D1A7-B829BA7ADB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028FD8-381A-7544-9E60-5F5E9635D3FB}" type="slidenum">
              <a:rPr lang="en-US" sz="1200"/>
              <a:pPr eaLnBrk="1" hangingPunct="1"/>
              <a:t>42</a:t>
            </a:fld>
            <a:endParaRPr lang="en-US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FDE15FF9-D68E-5544-DD9B-7D2DDBE34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D5D0B4C-B057-8388-E228-D9D56F194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76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028FD8-381A-7544-9E60-5F5E9635D3FB}" type="slidenum">
              <a:rPr lang="en-US" sz="1200"/>
              <a:pPr eaLnBrk="1" hangingPunct="1"/>
              <a:t>43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74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08AF7-F251-FB03-C48A-ECDDD2C00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3FE177B1-3A3F-AC5A-A5C1-D0C566FF0B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028FD8-381A-7544-9E60-5F5E9635D3FB}" type="slidenum">
              <a:rPr lang="en-US" sz="1200"/>
              <a:pPr eaLnBrk="1" hangingPunct="1"/>
              <a:t>44</a:t>
            </a:fld>
            <a:endParaRPr lang="en-US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18F48EE5-F865-B3E2-00F4-48EA9AC6F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5BC7380-D718-6C96-6ED4-7A1503EE8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10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C8B66A-CC1B-7247-8B62-AB3D17C675B9}" type="slidenum">
              <a:rPr lang="en-US" sz="1200"/>
              <a:pPr eaLnBrk="1" hangingPunct="1"/>
              <a:t>48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018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5183BA-C457-6B41-B3C9-B1479D42C166}" type="slidenum">
              <a:rPr lang="en-US" sz="1200"/>
              <a:pPr eaLnBrk="1" hangingPunct="1"/>
              <a:t>51</a:t>
            </a:fld>
            <a:endParaRPr lang="en-US" sz="120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2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C431D78-1158-C249-9163-77912D6C834B}" type="slidenum">
              <a:rPr lang="en-US" sz="1200"/>
              <a:pPr eaLnBrk="1" hangingPunct="1"/>
              <a:t>52</a:t>
            </a:fld>
            <a:endParaRPr lang="en-US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78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46F8F0C-7CCD-9642-9732-7A680FDBBFF2}" type="slidenum">
              <a:rPr lang="en-US" sz="1200"/>
              <a:pPr eaLnBrk="1" hangingPunct="1"/>
              <a:t>53</a:t>
            </a:fld>
            <a:endParaRPr lang="en-US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05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38A180-0B78-484C-9037-A96C170F4D41}" type="slidenum">
              <a:rPr lang="en-US" sz="1200"/>
              <a:pPr eaLnBrk="1" hangingPunct="1"/>
              <a:t>54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37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4D7CB0-F485-B946-9024-61D9223F8680}" type="slidenum">
              <a:rPr lang="en-US" sz="1200"/>
              <a:pPr eaLnBrk="1" hangingPunct="1"/>
              <a:t>56</a:t>
            </a:fld>
            <a:endParaRPr 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853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4D7CB0-F485-B946-9024-61D9223F8680}" type="slidenum">
              <a:rPr lang="en-US" sz="1200"/>
              <a:pPr eaLnBrk="1" hangingPunct="1"/>
              <a:t>57</a:t>
            </a:fld>
            <a:endParaRPr 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7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4D7CB0-F485-B946-9024-61D9223F8680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045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0F8AB5C-F23A-0C4E-BA69-D400569F98CF}" type="slidenum">
              <a:rPr lang="en-US" sz="1200"/>
              <a:pPr eaLnBrk="1" hangingPunct="1"/>
              <a:t>59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/>
              <a:t>Group communication system provide services that enables communication in a group in the presence of process crashes and network partitions. More precisely, they offer two services: a group membership service that notifies user about the list with current group members and a reliable ordered delivery service (unicast and broadcast).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Modern group communication systems have a client-server architecture, where a relatively small number of servers running the distributed protocols, serve numerous servers. Example: 5 servers and clients logically organized in two groups.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Many applications use group communication systems as communication infrastructure.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73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6AE4B12-8EBD-954D-B3C0-557ED228DC12}" type="slidenum">
              <a:rPr lang="en-US" sz="1200"/>
              <a:pPr eaLnBrk="1" hangingPunct="1"/>
              <a:t>60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/>
              <a:t>The services provided by group communication systems were formalized in 2 models: VS and EVS. One property that distinguishes the 2 properties, is also relevant for security reasons.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Definition of view</a:t>
            </a:r>
          </a:p>
          <a:p>
            <a:pPr eaLnBrk="1" hangingPunct="1"/>
            <a:r>
              <a:rPr lang="en-US"/>
              <a:t>Virtual synchrony guarantees that</a:t>
            </a:r>
          </a:p>
          <a:p>
            <a:pPr eaLnBrk="1" hangingPunct="1"/>
            <a:r>
              <a:rPr lang="en-US"/>
              <a:t>Extended Virtual Synchrony relaxed the above requirement, and achieves better performance</a:t>
            </a:r>
          </a:p>
          <a:p>
            <a:pPr eaLnBrk="1" hangingPunct="1"/>
            <a:r>
              <a:rPr lang="en-US"/>
              <a:t>Give an example</a:t>
            </a:r>
          </a:p>
        </p:txBody>
      </p:sp>
    </p:spTree>
    <p:extLst>
      <p:ext uri="{BB962C8B-B14F-4D97-AF65-F5344CB8AC3E}">
        <p14:creationId xmlns:p14="http://schemas.microsoft.com/office/powerpoint/2010/main" val="17792516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732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38A180-0B78-484C-9037-A96C170F4D41}" type="slidenum">
              <a:rPr lang="en-US" sz="1200"/>
              <a:pPr eaLnBrk="1" hangingPunct="1"/>
              <a:t>70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21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02756" indent="-270291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0C16E104-234C-D648-899A-1DDDA606ADB9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10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51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02756" indent="-270291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32E5F0B6-BAF1-2D45-890B-C44B4E76ADDC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16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21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9F8C671-03B5-AA44-A056-E1CF6D9DB3B9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38C59DF-2DE1-744E-A0F4-9188298199B7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30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79390E-647E-034D-B142-BC74CC795ED8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2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888F77E-3EBC-4444-820D-DB2FB41373FC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9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438400"/>
            <a:ext cx="9753600" cy="12954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3"/>
          <p:cNvSpPr/>
          <p:nvPr/>
        </p:nvSpPr>
        <p:spPr>
          <a:xfrm>
            <a:off x="1219200" y="2438400"/>
            <a:ext cx="304800" cy="12954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 cap="rnd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2659593"/>
            <a:ext cx="9144000" cy="1007533"/>
          </a:xfrm>
        </p:spPr>
        <p:txBody>
          <a:bodyPr/>
          <a:lstStyle>
            <a:lvl1pPr marL="0" indent="0" algn="r">
              <a:buNone/>
              <a:defRPr sz="20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99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huji.ac.il/labs/transis/lab-projects/guide/intro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hyperlink" Target="http://www.cs.cornell.edu/Info/Projects/ISIS/" TargetMode="External"/><Relationship Id="rId4" Type="http://schemas.openxmlformats.org/officeDocument/2006/relationships/hyperlink" Target="http://www.cs.huji.ac.il/labs/transis/lab-projects/guide/chap3.html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0812" y="3887632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is-IS" dirty="0">
                <a:latin typeface="Bookman Old Style" charset="0"/>
              </a:rPr>
              <a:t>4730</a:t>
            </a:r>
            <a:r>
              <a:rPr lang="en-US" dirty="0">
                <a:latin typeface="Bookman Old Style" charset="0"/>
              </a:rPr>
              <a:t>: Distributed Systems</a:t>
            </a:r>
            <a:br>
              <a:rPr lang="en-US" dirty="0">
                <a:latin typeface="Bookman Old Style" charset="0"/>
              </a:rPr>
            </a:br>
            <a:br>
              <a:rPr lang="en-US" dirty="0">
                <a:latin typeface="Bookman Old Style" charset="0"/>
              </a:rPr>
            </a:br>
            <a:r>
              <a:rPr lang="en-US" dirty="0"/>
              <a:t>Leader election. Membership. Reliable Multicast. Virtual Synchrony</a:t>
            </a:r>
            <a:endParaRPr lang="en-US" dirty="0">
              <a:latin typeface="Bookman Old Style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09/25/24</a:t>
            </a:r>
          </a:p>
        </p:txBody>
      </p:sp>
      <p:sp>
        <p:nvSpPr>
          <p:cNvPr id="11267" name="TextBox 7"/>
          <p:cNvSpPr txBox="1">
            <a:spLocks noChangeArrowheads="1"/>
          </p:cNvSpPr>
          <p:nvPr/>
        </p:nvSpPr>
        <p:spPr bwMode="auto">
          <a:xfrm>
            <a:off x="7213600" y="5041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75966856"/>
      </p:ext>
    </p:extLst>
  </p:cSld>
  <p:clrMapOvr>
    <a:masterClrMapping/>
  </p:clrMapOvr>
  <p:transition advTm="1451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a typeface="+mj-ea"/>
              </a:rPr>
              <a:t>Example: Ring Election </a:t>
            </a:r>
          </a:p>
        </p:txBody>
      </p:sp>
      <p:sp>
        <p:nvSpPr>
          <p:cNvPr id="27657" name="Text Box 9"/>
          <p:cNvSpPr>
            <a:spLocks noGrp="1" noChangeArrowheads="1"/>
          </p:cNvSpPr>
          <p:nvPr>
            <p:ph sz="quarter" idx="1"/>
          </p:nvPr>
        </p:nvSpPr>
        <p:spPr>
          <a:noFill/>
          <a:extLst>
            <a:ext uri="{91240B29-F687-4f45-9708-019B960494DF}">
              <a14:hiddenLine xmlns=""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  <a:buSzTx/>
              <a:buFontTx/>
              <a:buNone/>
            </a:pPr>
            <a:r>
              <a:rPr lang="en-US" sz="1600" dirty="0">
                <a:solidFill>
                  <a:schemeClr val="accent2"/>
                </a:solidFill>
                <a:latin typeface="Helvetica" charset="0"/>
              </a:rPr>
              <a:t> 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65898" name="Text Box 10"/>
          <p:cNvSpPr txBox="1">
            <a:spLocks noChangeAspect="1" noChangeArrowheads="1"/>
          </p:cNvSpPr>
          <p:nvPr/>
        </p:nvSpPr>
        <p:spPr bwMode="auto">
          <a:xfrm>
            <a:off x="2679413" y="1815789"/>
            <a:ext cx="11217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</a:t>
            </a:r>
          </a:p>
        </p:txBody>
      </p:sp>
      <p:sp>
        <p:nvSpPr>
          <p:cNvPr id="165899" name="Text Box 11"/>
          <p:cNvSpPr txBox="1">
            <a:spLocks noChangeAspect="1" noChangeArrowheads="1"/>
          </p:cNvSpPr>
          <p:nvPr/>
        </p:nvSpPr>
        <p:spPr bwMode="auto">
          <a:xfrm>
            <a:off x="6353232" y="762000"/>
            <a:ext cx="103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2,3,4,0,1</a:t>
            </a:r>
          </a:p>
        </p:txBody>
      </p:sp>
      <p:sp>
        <p:nvSpPr>
          <p:cNvPr id="165900" name="Text Box 12"/>
          <p:cNvSpPr txBox="1">
            <a:spLocks noChangeAspect="1" noChangeArrowheads="1"/>
          </p:cNvSpPr>
          <p:nvPr/>
        </p:nvSpPr>
        <p:spPr bwMode="auto">
          <a:xfrm rot="2339013">
            <a:off x="880413" y="2628870"/>
            <a:ext cx="14319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2,3,4</a:t>
            </a:r>
          </a:p>
        </p:txBody>
      </p:sp>
      <p:sp>
        <p:nvSpPr>
          <p:cNvPr id="165901" name="Text Box 13"/>
          <p:cNvSpPr txBox="1">
            <a:spLocks noChangeAspect="1" noChangeArrowheads="1"/>
          </p:cNvSpPr>
          <p:nvPr/>
        </p:nvSpPr>
        <p:spPr bwMode="auto">
          <a:xfrm>
            <a:off x="2628612" y="2628589"/>
            <a:ext cx="12529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2,3</a:t>
            </a:r>
          </a:p>
        </p:txBody>
      </p:sp>
      <p:sp>
        <p:nvSpPr>
          <p:cNvPr id="165902" name="Text Box 14"/>
          <p:cNvSpPr txBox="1">
            <a:spLocks noChangeAspect="1" noChangeArrowheads="1"/>
          </p:cNvSpPr>
          <p:nvPr/>
        </p:nvSpPr>
        <p:spPr bwMode="auto">
          <a:xfrm>
            <a:off x="10286999" y="1828488"/>
            <a:ext cx="114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Leader(4): 2</a:t>
            </a:r>
          </a:p>
        </p:txBody>
      </p:sp>
      <p:sp>
        <p:nvSpPr>
          <p:cNvPr id="165903" name="Text Box 15"/>
          <p:cNvSpPr txBox="1">
            <a:spLocks noChangeAspect="1" noChangeArrowheads="1"/>
          </p:cNvSpPr>
          <p:nvPr/>
        </p:nvSpPr>
        <p:spPr bwMode="auto">
          <a:xfrm>
            <a:off x="9067799" y="2590800"/>
            <a:ext cx="12768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Leader(4): 2,3</a:t>
            </a:r>
          </a:p>
        </p:txBody>
      </p:sp>
      <p:sp>
        <p:nvSpPr>
          <p:cNvPr id="165904" name="Text Box 16"/>
          <p:cNvSpPr txBox="1">
            <a:spLocks noChangeAspect="1" noChangeArrowheads="1"/>
          </p:cNvSpPr>
          <p:nvPr/>
        </p:nvSpPr>
        <p:spPr bwMode="auto">
          <a:xfrm>
            <a:off x="2848031" y="3505200"/>
            <a:ext cx="103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Leader(4): 2,3,0,1</a:t>
            </a:r>
          </a:p>
        </p:txBody>
      </p:sp>
      <p:sp>
        <p:nvSpPr>
          <p:cNvPr id="165905" name="Text Box 17"/>
          <p:cNvSpPr txBox="1">
            <a:spLocks noChangeAspect="1" noChangeArrowheads="1"/>
          </p:cNvSpPr>
          <p:nvPr/>
        </p:nvSpPr>
        <p:spPr bwMode="auto">
          <a:xfrm>
            <a:off x="6248401" y="4698689"/>
            <a:ext cx="11217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</a:t>
            </a:r>
          </a:p>
        </p:txBody>
      </p:sp>
      <p:sp>
        <p:nvSpPr>
          <p:cNvPr id="165906" name="Text Box 18"/>
          <p:cNvSpPr txBox="1">
            <a:spLocks noChangeArrowheads="1"/>
          </p:cNvSpPr>
          <p:nvPr/>
        </p:nvSpPr>
        <p:spPr bwMode="auto">
          <a:xfrm>
            <a:off x="4902200" y="5715001"/>
            <a:ext cx="1333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2,3</a:t>
            </a:r>
          </a:p>
        </p:txBody>
      </p:sp>
      <p:sp>
        <p:nvSpPr>
          <p:cNvPr id="165907" name="Text Box 19"/>
          <p:cNvSpPr txBox="1">
            <a:spLocks noChangeAspect="1" noChangeArrowheads="1"/>
          </p:cNvSpPr>
          <p:nvPr/>
        </p:nvSpPr>
        <p:spPr bwMode="auto">
          <a:xfrm>
            <a:off x="5000282" y="3733800"/>
            <a:ext cx="1073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  2,3,0</a:t>
            </a:r>
          </a:p>
        </p:txBody>
      </p:sp>
      <p:sp>
        <p:nvSpPr>
          <p:cNvPr id="165908" name="Text Box 20"/>
          <p:cNvSpPr txBox="1">
            <a:spLocks noChangeAspect="1" noChangeArrowheads="1"/>
          </p:cNvSpPr>
          <p:nvPr/>
        </p:nvSpPr>
        <p:spPr bwMode="auto">
          <a:xfrm>
            <a:off x="6511583" y="3515380"/>
            <a:ext cx="103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Election: 2,3,0,1</a:t>
            </a:r>
          </a:p>
        </p:txBody>
      </p:sp>
      <p:sp>
        <p:nvSpPr>
          <p:cNvPr id="165909" name="Text Box 21"/>
          <p:cNvSpPr txBox="1">
            <a:spLocks noChangeAspect="1" noChangeArrowheads="1"/>
          </p:cNvSpPr>
          <p:nvPr/>
        </p:nvSpPr>
        <p:spPr bwMode="auto">
          <a:xfrm>
            <a:off x="10334281" y="4622488"/>
            <a:ext cx="11336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Leader(3): 2</a:t>
            </a:r>
          </a:p>
        </p:txBody>
      </p:sp>
      <p:sp>
        <p:nvSpPr>
          <p:cNvPr id="165910" name="Text Box 22"/>
          <p:cNvSpPr txBox="1">
            <a:spLocks noChangeArrowheads="1"/>
          </p:cNvSpPr>
          <p:nvPr/>
        </p:nvSpPr>
        <p:spPr bwMode="auto">
          <a:xfrm>
            <a:off x="9156699" y="5702301"/>
            <a:ext cx="13589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Leader(3): 2,3</a:t>
            </a:r>
          </a:p>
        </p:txBody>
      </p:sp>
      <p:sp>
        <p:nvSpPr>
          <p:cNvPr id="165911" name="Text Box 23"/>
          <p:cNvSpPr txBox="1">
            <a:spLocks noChangeAspect="1" noChangeArrowheads="1"/>
          </p:cNvSpPr>
          <p:nvPr/>
        </p:nvSpPr>
        <p:spPr bwMode="auto">
          <a:xfrm>
            <a:off x="8679632" y="3581400"/>
            <a:ext cx="1073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Leader(3):   2,3,0</a:t>
            </a:r>
          </a:p>
        </p:txBody>
      </p:sp>
      <p:sp>
        <p:nvSpPr>
          <p:cNvPr id="165912" name="Text Box 24"/>
          <p:cNvSpPr txBox="1">
            <a:spLocks noChangeAspect="1" noChangeArrowheads="1"/>
          </p:cNvSpPr>
          <p:nvPr/>
        </p:nvSpPr>
        <p:spPr bwMode="auto">
          <a:xfrm>
            <a:off x="10620431" y="3505200"/>
            <a:ext cx="10381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000000"/>
                </a:solidFill>
              </a:rPr>
              <a:t>Leader(3): 2,3,0,1</a:t>
            </a:r>
          </a:p>
        </p:txBody>
      </p:sp>
      <p:grpSp>
        <p:nvGrpSpPr>
          <p:cNvPr id="2" name="Group 25"/>
          <p:cNvGrpSpPr>
            <a:grpSpLocks noChangeAspect="1"/>
          </p:cNvGrpSpPr>
          <p:nvPr/>
        </p:nvGrpSpPr>
        <p:grpSpPr bwMode="auto">
          <a:xfrm>
            <a:off x="1371312" y="1004430"/>
            <a:ext cx="2016674" cy="2473112"/>
            <a:chOff x="528" y="568"/>
            <a:chExt cx="1352" cy="1658"/>
          </a:xfrm>
        </p:grpSpPr>
        <p:grpSp>
          <p:nvGrpSpPr>
            <p:cNvPr id="27789" name="Group 26"/>
            <p:cNvGrpSpPr>
              <a:grpSpLocks/>
            </p:cNvGrpSpPr>
            <p:nvPr/>
          </p:nvGrpSpPr>
          <p:grpSpPr bwMode="auto">
            <a:xfrm>
              <a:off x="568" y="568"/>
              <a:ext cx="1280" cy="1427"/>
              <a:chOff x="568" y="712"/>
              <a:chExt cx="1280" cy="1427"/>
            </a:xfrm>
          </p:grpSpPr>
          <p:sp>
            <p:nvSpPr>
              <p:cNvPr id="165915" name="Oval 27"/>
              <p:cNvSpPr>
                <a:spLocks noChangeArrowheads="1"/>
              </p:cNvSpPr>
              <p:nvPr/>
            </p:nvSpPr>
            <p:spPr bwMode="auto">
              <a:xfrm>
                <a:off x="1008" y="712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16" name="Oval 28"/>
              <p:cNvSpPr>
                <a:spLocks noChangeArrowheads="1"/>
              </p:cNvSpPr>
              <p:nvPr/>
            </p:nvSpPr>
            <p:spPr bwMode="auto">
              <a:xfrm>
                <a:off x="1528" y="1016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38100" cmpd="sng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17" name="Oval 29"/>
              <p:cNvSpPr>
                <a:spLocks noChangeArrowheads="1"/>
              </p:cNvSpPr>
              <p:nvPr/>
            </p:nvSpPr>
            <p:spPr bwMode="auto">
              <a:xfrm>
                <a:off x="568" y="1060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18" name="Oval 30"/>
              <p:cNvSpPr>
                <a:spLocks noChangeArrowheads="1"/>
              </p:cNvSpPr>
              <p:nvPr/>
            </p:nvSpPr>
            <p:spPr bwMode="auto">
              <a:xfrm>
                <a:off x="1520" y="1560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19" name="Oval 31"/>
              <p:cNvSpPr>
                <a:spLocks noChangeArrowheads="1"/>
              </p:cNvSpPr>
              <p:nvPr/>
            </p:nvSpPr>
            <p:spPr bwMode="auto">
              <a:xfrm>
                <a:off x="1088" y="1848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796" name="AutoShape 32"/>
              <p:cNvCxnSpPr>
                <a:cxnSpLocks noChangeShapeType="1"/>
                <a:stCxn id="165915" idx="6"/>
                <a:endCxn id="165916" idx="0"/>
              </p:cNvCxnSpPr>
              <p:nvPr/>
            </p:nvCxnSpPr>
            <p:spPr bwMode="auto">
              <a:xfrm>
                <a:off x="1312" y="856"/>
                <a:ext cx="368" cy="16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97" name="AutoShape 33"/>
              <p:cNvCxnSpPr>
                <a:cxnSpLocks noChangeShapeType="1"/>
                <a:stCxn id="165918" idx="4"/>
                <a:endCxn id="165919" idx="6"/>
              </p:cNvCxnSpPr>
              <p:nvPr/>
            </p:nvCxnSpPr>
            <p:spPr bwMode="auto">
              <a:xfrm rot="5400000">
                <a:off x="1460" y="1780"/>
                <a:ext cx="144" cy="28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98" name="AutoShape 34"/>
              <p:cNvCxnSpPr>
                <a:cxnSpLocks noChangeShapeType="1"/>
                <a:stCxn id="165917" idx="0"/>
                <a:endCxn id="165915" idx="2"/>
              </p:cNvCxnSpPr>
              <p:nvPr/>
            </p:nvCxnSpPr>
            <p:spPr bwMode="auto">
              <a:xfrm rot="5400000" flipH="1" flipV="1">
                <a:off x="762" y="814"/>
                <a:ext cx="204" cy="288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99" name="AutoShape 35"/>
              <p:cNvCxnSpPr>
                <a:cxnSpLocks noChangeShapeType="1"/>
                <a:stCxn id="165916" idx="6"/>
                <a:endCxn id="27803" idx="3"/>
              </p:cNvCxnSpPr>
              <p:nvPr/>
            </p:nvCxnSpPr>
            <p:spPr bwMode="auto">
              <a:xfrm>
                <a:off x="1832" y="1160"/>
                <a:ext cx="8" cy="570"/>
              </a:xfrm>
              <a:prstGeom prst="curvedConnector3">
                <a:avLst>
                  <a:gd name="adj1" fmla="val 2015696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800" name="AutoShape 36"/>
              <p:cNvCxnSpPr>
                <a:cxnSpLocks noChangeShapeType="1"/>
                <a:stCxn id="165919" idx="2"/>
                <a:endCxn id="165917" idx="2"/>
              </p:cNvCxnSpPr>
              <p:nvPr/>
            </p:nvCxnSpPr>
            <p:spPr bwMode="auto">
              <a:xfrm rot="10800000">
                <a:off x="568" y="1204"/>
                <a:ext cx="520" cy="788"/>
              </a:xfrm>
              <a:prstGeom prst="curvedConnector3">
                <a:avLst>
                  <a:gd name="adj1" fmla="val 104912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801" name="Text Box 37"/>
              <p:cNvSpPr txBox="1">
                <a:spLocks noChangeArrowheads="1"/>
              </p:cNvSpPr>
              <p:nvPr/>
            </p:nvSpPr>
            <p:spPr bwMode="auto">
              <a:xfrm>
                <a:off x="1040" y="784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802" name="Text Box 38"/>
              <p:cNvSpPr txBox="1">
                <a:spLocks noChangeArrowheads="1"/>
              </p:cNvSpPr>
              <p:nvPr/>
            </p:nvSpPr>
            <p:spPr bwMode="auto">
              <a:xfrm>
                <a:off x="1552" y="1060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803" name="Text Box 39"/>
              <p:cNvSpPr txBox="1">
                <a:spLocks noChangeArrowheads="1"/>
              </p:cNvSpPr>
              <p:nvPr/>
            </p:nvSpPr>
            <p:spPr bwMode="auto">
              <a:xfrm>
                <a:off x="1544" y="1616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804" name="Text Box 40"/>
              <p:cNvSpPr txBox="1">
                <a:spLocks noChangeArrowheads="1"/>
              </p:cNvSpPr>
              <p:nvPr/>
            </p:nvSpPr>
            <p:spPr bwMode="auto">
              <a:xfrm>
                <a:off x="1104" y="1912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805" name="Text Box 41"/>
              <p:cNvSpPr txBox="1">
                <a:spLocks noChangeArrowheads="1"/>
              </p:cNvSpPr>
              <p:nvPr/>
            </p:nvSpPr>
            <p:spPr bwMode="auto">
              <a:xfrm>
                <a:off x="584" y="1088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5930" name="Oval 42"/>
              <p:cNvSpPr>
                <a:spLocks noChangeArrowheads="1"/>
              </p:cNvSpPr>
              <p:nvPr/>
            </p:nvSpPr>
            <p:spPr bwMode="auto">
              <a:xfrm>
                <a:off x="704" y="1464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807" name="Text Box 43"/>
              <p:cNvSpPr txBox="1">
                <a:spLocks noChangeArrowheads="1"/>
              </p:cNvSpPr>
              <p:nvPr/>
            </p:nvSpPr>
            <p:spPr bwMode="auto">
              <a:xfrm>
                <a:off x="712" y="1504"/>
                <a:ext cx="344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808" name="Line 44"/>
              <p:cNvSpPr>
                <a:spLocks noChangeShapeType="1"/>
              </p:cNvSpPr>
              <p:nvPr/>
            </p:nvSpPr>
            <p:spPr bwMode="auto">
              <a:xfrm flipH="1">
                <a:off x="728" y="1432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809" name="Line 45"/>
              <p:cNvSpPr>
                <a:spLocks noChangeShapeType="1"/>
              </p:cNvSpPr>
              <p:nvPr/>
            </p:nvSpPr>
            <p:spPr bwMode="auto">
              <a:xfrm>
                <a:off x="680" y="1448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90" name="Text Box 46"/>
            <p:cNvSpPr txBox="1">
              <a:spLocks noChangeArrowheads="1"/>
            </p:cNvSpPr>
            <p:nvPr/>
          </p:nvSpPr>
          <p:spPr bwMode="auto">
            <a:xfrm>
              <a:off x="528" y="2040"/>
              <a:ext cx="1352" cy="186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1. P2 initiates election</a:t>
              </a:r>
            </a:p>
          </p:txBody>
        </p:sp>
      </p:grpSp>
      <p:grpSp>
        <p:nvGrpSpPr>
          <p:cNvPr id="4" name="Group 47"/>
          <p:cNvGrpSpPr>
            <a:grpSpLocks noChangeAspect="1"/>
          </p:cNvGrpSpPr>
          <p:nvPr/>
        </p:nvGrpSpPr>
        <p:grpSpPr bwMode="auto">
          <a:xfrm>
            <a:off x="5038384" y="992499"/>
            <a:ext cx="2819169" cy="2359748"/>
            <a:chOff x="2184" y="560"/>
            <a:chExt cx="1890" cy="1582"/>
          </a:xfrm>
        </p:grpSpPr>
        <p:grpSp>
          <p:nvGrpSpPr>
            <p:cNvPr id="27767" name="Group 48"/>
            <p:cNvGrpSpPr>
              <a:grpSpLocks/>
            </p:cNvGrpSpPr>
            <p:nvPr/>
          </p:nvGrpSpPr>
          <p:grpSpPr bwMode="auto">
            <a:xfrm>
              <a:off x="2264" y="560"/>
              <a:ext cx="1293" cy="1256"/>
              <a:chOff x="2360" y="704"/>
              <a:chExt cx="1293" cy="1256"/>
            </a:xfrm>
          </p:grpSpPr>
          <p:sp>
            <p:nvSpPr>
              <p:cNvPr id="165937" name="Oval 49"/>
              <p:cNvSpPr>
                <a:spLocks noChangeArrowheads="1"/>
              </p:cNvSpPr>
              <p:nvPr/>
            </p:nvSpPr>
            <p:spPr bwMode="auto">
              <a:xfrm>
                <a:off x="2800" y="70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38" name="Oval 50"/>
              <p:cNvSpPr>
                <a:spLocks noChangeArrowheads="1"/>
              </p:cNvSpPr>
              <p:nvPr/>
            </p:nvSpPr>
            <p:spPr bwMode="auto">
              <a:xfrm>
                <a:off x="3349" y="1028"/>
                <a:ext cx="304" cy="288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39" name="Oval 51"/>
              <p:cNvSpPr>
                <a:spLocks noChangeArrowheads="1"/>
              </p:cNvSpPr>
              <p:nvPr/>
            </p:nvSpPr>
            <p:spPr bwMode="auto">
              <a:xfrm>
                <a:off x="2360" y="1016"/>
                <a:ext cx="323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40" name="Oval 52"/>
              <p:cNvSpPr>
                <a:spLocks noChangeArrowheads="1"/>
              </p:cNvSpPr>
              <p:nvPr/>
            </p:nvSpPr>
            <p:spPr bwMode="auto">
              <a:xfrm>
                <a:off x="3312" y="155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41" name="Oval 53"/>
              <p:cNvSpPr>
                <a:spLocks noChangeArrowheads="1"/>
              </p:cNvSpPr>
              <p:nvPr/>
            </p:nvSpPr>
            <p:spPr bwMode="auto">
              <a:xfrm>
                <a:off x="2880" y="16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774" name="AutoShape 54"/>
              <p:cNvCxnSpPr>
                <a:cxnSpLocks noChangeShapeType="1"/>
                <a:stCxn id="165937" idx="6"/>
                <a:endCxn id="165938" idx="0"/>
              </p:cNvCxnSpPr>
              <p:nvPr/>
            </p:nvCxnSpPr>
            <p:spPr bwMode="auto">
              <a:xfrm>
                <a:off x="3104" y="848"/>
                <a:ext cx="397" cy="18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75" name="AutoShape 55"/>
              <p:cNvCxnSpPr>
                <a:cxnSpLocks noChangeShapeType="1"/>
                <a:stCxn id="165939" idx="0"/>
                <a:endCxn id="165937" idx="2"/>
              </p:cNvCxnSpPr>
              <p:nvPr/>
            </p:nvCxnSpPr>
            <p:spPr bwMode="auto">
              <a:xfrm rot="5400000" flipH="1" flipV="1">
                <a:off x="2577" y="793"/>
                <a:ext cx="168" cy="279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76" name="AutoShape 56"/>
              <p:cNvCxnSpPr>
                <a:cxnSpLocks noChangeShapeType="1"/>
                <a:stCxn id="165938" idx="6"/>
                <a:endCxn id="27780" idx="3"/>
              </p:cNvCxnSpPr>
              <p:nvPr/>
            </p:nvCxnSpPr>
            <p:spPr bwMode="auto">
              <a:xfrm flipH="1">
                <a:off x="3624" y="1172"/>
                <a:ext cx="29" cy="534"/>
              </a:xfrm>
              <a:prstGeom prst="curvedConnector3">
                <a:avLst>
                  <a:gd name="adj1" fmla="val -528469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77" name="AutoShape 57"/>
              <p:cNvCxnSpPr>
                <a:cxnSpLocks noChangeShapeType="1"/>
                <a:stCxn id="165940" idx="4"/>
                <a:endCxn id="165939" idx="2"/>
              </p:cNvCxnSpPr>
              <p:nvPr/>
            </p:nvCxnSpPr>
            <p:spPr bwMode="auto">
              <a:xfrm rot="5400000" flipH="1">
                <a:off x="2572" y="948"/>
                <a:ext cx="680" cy="1104"/>
              </a:xfrm>
              <a:prstGeom prst="curvedConnector4">
                <a:avLst>
                  <a:gd name="adj1" fmla="val -30051"/>
                  <a:gd name="adj2" fmla="val 113882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778" name="Text Box 58"/>
              <p:cNvSpPr txBox="1">
                <a:spLocks noChangeArrowheads="1"/>
              </p:cNvSpPr>
              <p:nvPr/>
            </p:nvSpPr>
            <p:spPr bwMode="auto">
              <a:xfrm>
                <a:off x="2832" y="754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779" name="Text Box 59"/>
              <p:cNvSpPr txBox="1">
                <a:spLocks noChangeArrowheads="1"/>
              </p:cNvSpPr>
              <p:nvPr/>
            </p:nvSpPr>
            <p:spPr bwMode="auto">
              <a:xfrm>
                <a:off x="3344" y="1052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780" name="Text Box 60"/>
              <p:cNvSpPr txBox="1">
                <a:spLocks noChangeArrowheads="1"/>
              </p:cNvSpPr>
              <p:nvPr/>
            </p:nvSpPr>
            <p:spPr bwMode="auto">
              <a:xfrm>
                <a:off x="3328" y="1592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781" name="Text Box 61"/>
              <p:cNvSpPr txBox="1">
                <a:spLocks noChangeArrowheads="1"/>
              </p:cNvSpPr>
              <p:nvPr/>
            </p:nvSpPr>
            <p:spPr bwMode="auto">
              <a:xfrm>
                <a:off x="2896" y="1720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782" name="Text Box 62"/>
              <p:cNvSpPr txBox="1">
                <a:spLocks noChangeArrowheads="1"/>
              </p:cNvSpPr>
              <p:nvPr/>
            </p:nvSpPr>
            <p:spPr bwMode="auto">
              <a:xfrm>
                <a:off x="2376" y="1060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5951" name="Oval 63"/>
              <p:cNvSpPr>
                <a:spLocks noChangeArrowheads="1"/>
              </p:cNvSpPr>
              <p:nvPr/>
            </p:nvSpPr>
            <p:spPr bwMode="auto">
              <a:xfrm>
                <a:off x="2496" y="1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784" name="Text Box 64"/>
              <p:cNvSpPr txBox="1">
                <a:spLocks noChangeArrowheads="1"/>
              </p:cNvSpPr>
              <p:nvPr/>
            </p:nvSpPr>
            <p:spPr bwMode="auto">
              <a:xfrm>
                <a:off x="2504" y="1496"/>
                <a:ext cx="344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785" name="Line 65"/>
              <p:cNvSpPr>
                <a:spLocks noChangeShapeType="1"/>
              </p:cNvSpPr>
              <p:nvPr/>
            </p:nvSpPr>
            <p:spPr bwMode="auto">
              <a:xfrm flipH="1">
                <a:off x="2520" y="1424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86" name="Line 66"/>
              <p:cNvSpPr>
                <a:spLocks noChangeShapeType="1"/>
              </p:cNvSpPr>
              <p:nvPr/>
            </p:nvSpPr>
            <p:spPr bwMode="auto">
              <a:xfrm>
                <a:off x="2472" y="1440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87" name="Line 67"/>
              <p:cNvSpPr>
                <a:spLocks noChangeShapeType="1"/>
              </p:cNvSpPr>
              <p:nvPr/>
            </p:nvSpPr>
            <p:spPr bwMode="auto">
              <a:xfrm flipH="1">
                <a:off x="2928" y="1640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88" name="Line 68"/>
              <p:cNvSpPr>
                <a:spLocks noChangeShapeType="1"/>
              </p:cNvSpPr>
              <p:nvPr/>
            </p:nvSpPr>
            <p:spPr bwMode="auto">
              <a:xfrm>
                <a:off x="2880" y="1656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68" name="Text Box 69"/>
            <p:cNvSpPr txBox="1">
              <a:spLocks noChangeArrowheads="1"/>
            </p:cNvSpPr>
            <p:nvPr/>
          </p:nvSpPr>
          <p:spPr bwMode="auto">
            <a:xfrm>
              <a:off x="2184" y="1956"/>
              <a:ext cx="1890" cy="186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2. P2 receives </a:t>
              </a:r>
              <a:r>
                <a:rPr lang="ja-JP" altLang="en-US" sz="1200">
                  <a:solidFill>
                    <a:srgbClr val="000000"/>
                  </a:solidFill>
                </a:rPr>
                <a:t>“</a:t>
              </a:r>
              <a:r>
                <a:rPr lang="en-US" altLang="ja-JP" sz="1200" dirty="0">
                  <a:solidFill>
                    <a:srgbClr val="000000"/>
                  </a:solidFill>
                </a:rPr>
                <a:t>ELECTION</a:t>
              </a:r>
              <a:r>
                <a:rPr lang="ja-JP" altLang="en-US" sz="1200">
                  <a:solidFill>
                    <a:srgbClr val="000000"/>
                  </a:solidFill>
                </a:rPr>
                <a:t>”</a:t>
              </a:r>
              <a:r>
                <a:rPr lang="en-US" altLang="ja-JP" sz="1200" dirty="0">
                  <a:solidFill>
                    <a:srgbClr val="000000"/>
                  </a:solidFill>
                </a:rPr>
                <a:t>, </a:t>
              </a:r>
              <a:r>
                <a:rPr lang="en-US" sz="1200" dirty="0">
                  <a:solidFill>
                    <a:srgbClr val="000000"/>
                  </a:solidFill>
                </a:rPr>
                <a:t>P4 dies</a:t>
              </a:r>
            </a:p>
          </p:txBody>
        </p:sp>
      </p:grpSp>
      <p:grpSp>
        <p:nvGrpSpPr>
          <p:cNvPr id="6" name="Group 70"/>
          <p:cNvGrpSpPr>
            <a:grpSpLocks noChangeAspect="1"/>
          </p:cNvGrpSpPr>
          <p:nvPr/>
        </p:nvGrpSpPr>
        <p:grpSpPr bwMode="auto">
          <a:xfrm>
            <a:off x="9191282" y="1009800"/>
            <a:ext cx="2052473" cy="2538742"/>
            <a:chOff x="3936" y="568"/>
            <a:chExt cx="1376" cy="1702"/>
          </a:xfrm>
        </p:grpSpPr>
        <p:grpSp>
          <p:nvGrpSpPr>
            <p:cNvPr id="27745" name="Group 71"/>
            <p:cNvGrpSpPr>
              <a:grpSpLocks/>
            </p:cNvGrpSpPr>
            <p:nvPr/>
          </p:nvGrpSpPr>
          <p:grpSpPr bwMode="auto">
            <a:xfrm>
              <a:off x="3936" y="568"/>
              <a:ext cx="1280" cy="1256"/>
              <a:chOff x="2360" y="704"/>
              <a:chExt cx="1280" cy="1256"/>
            </a:xfrm>
          </p:grpSpPr>
          <p:sp>
            <p:nvSpPr>
              <p:cNvPr id="165960" name="Oval 72"/>
              <p:cNvSpPr>
                <a:spLocks noChangeArrowheads="1"/>
              </p:cNvSpPr>
              <p:nvPr/>
            </p:nvSpPr>
            <p:spPr bwMode="auto">
              <a:xfrm>
                <a:off x="2800" y="70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61" name="Oval 73"/>
              <p:cNvSpPr>
                <a:spLocks noChangeArrowheads="1"/>
              </p:cNvSpPr>
              <p:nvPr/>
            </p:nvSpPr>
            <p:spPr bwMode="auto">
              <a:xfrm>
                <a:off x="3320" y="100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62" name="Oval 74"/>
              <p:cNvSpPr>
                <a:spLocks noChangeArrowheads="1"/>
              </p:cNvSpPr>
              <p:nvPr/>
            </p:nvSpPr>
            <p:spPr bwMode="auto">
              <a:xfrm>
                <a:off x="2360" y="101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63" name="Oval 75"/>
              <p:cNvSpPr>
                <a:spLocks noChangeArrowheads="1"/>
              </p:cNvSpPr>
              <p:nvPr/>
            </p:nvSpPr>
            <p:spPr bwMode="auto">
              <a:xfrm>
                <a:off x="3312" y="155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64" name="Oval 76"/>
              <p:cNvSpPr>
                <a:spLocks noChangeArrowheads="1"/>
              </p:cNvSpPr>
              <p:nvPr/>
            </p:nvSpPr>
            <p:spPr bwMode="auto">
              <a:xfrm>
                <a:off x="2880" y="16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752" name="AutoShape 77"/>
              <p:cNvCxnSpPr>
                <a:cxnSpLocks noChangeShapeType="1"/>
                <a:stCxn id="165960" idx="6"/>
                <a:endCxn id="165961" idx="0"/>
              </p:cNvCxnSpPr>
              <p:nvPr/>
            </p:nvCxnSpPr>
            <p:spPr bwMode="auto">
              <a:xfrm>
                <a:off x="3104" y="848"/>
                <a:ext cx="368" cy="16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53" name="AutoShape 78"/>
              <p:cNvCxnSpPr>
                <a:cxnSpLocks noChangeShapeType="1"/>
                <a:stCxn id="165962" idx="0"/>
                <a:endCxn id="165960" idx="2"/>
              </p:cNvCxnSpPr>
              <p:nvPr/>
            </p:nvCxnSpPr>
            <p:spPr bwMode="auto">
              <a:xfrm rot="-5400000">
                <a:off x="2572" y="788"/>
                <a:ext cx="168" cy="288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54" name="AutoShape 79"/>
              <p:cNvCxnSpPr>
                <a:cxnSpLocks noChangeShapeType="1"/>
                <a:stCxn id="165961" idx="6"/>
                <a:endCxn id="27758" idx="3"/>
              </p:cNvCxnSpPr>
              <p:nvPr/>
            </p:nvCxnSpPr>
            <p:spPr bwMode="auto">
              <a:xfrm>
                <a:off x="3624" y="1152"/>
                <a:ext cx="9" cy="553"/>
              </a:xfrm>
              <a:prstGeom prst="curvedConnector3">
                <a:avLst>
                  <a:gd name="adj1" fmla="val 180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55" name="AutoShape 80"/>
              <p:cNvCxnSpPr>
                <a:cxnSpLocks noChangeShapeType="1"/>
                <a:stCxn id="165963" idx="4"/>
                <a:endCxn id="165962" idx="2"/>
              </p:cNvCxnSpPr>
              <p:nvPr/>
            </p:nvCxnSpPr>
            <p:spPr bwMode="auto">
              <a:xfrm rot="16200000" flipV="1">
                <a:off x="2572" y="948"/>
                <a:ext cx="680" cy="1104"/>
              </a:xfrm>
              <a:prstGeom prst="curvedConnector4">
                <a:avLst>
                  <a:gd name="adj1" fmla="val -33972"/>
                  <a:gd name="adj2" fmla="val 107245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756" name="Text Box 81"/>
              <p:cNvSpPr txBox="1">
                <a:spLocks noChangeArrowheads="1"/>
              </p:cNvSpPr>
              <p:nvPr/>
            </p:nvSpPr>
            <p:spPr bwMode="auto">
              <a:xfrm>
                <a:off x="2832" y="742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757" name="Text Box 82"/>
              <p:cNvSpPr txBox="1">
                <a:spLocks noChangeArrowheads="1"/>
              </p:cNvSpPr>
              <p:nvPr/>
            </p:nvSpPr>
            <p:spPr bwMode="auto">
              <a:xfrm>
                <a:off x="3344" y="1049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758" name="Text Box 83"/>
              <p:cNvSpPr txBox="1">
                <a:spLocks noChangeArrowheads="1"/>
              </p:cNvSpPr>
              <p:nvPr/>
            </p:nvSpPr>
            <p:spPr bwMode="auto">
              <a:xfrm>
                <a:off x="3328" y="1592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759" name="Text Box 84"/>
              <p:cNvSpPr txBox="1">
                <a:spLocks noChangeArrowheads="1"/>
              </p:cNvSpPr>
              <p:nvPr/>
            </p:nvSpPr>
            <p:spPr bwMode="auto">
              <a:xfrm>
                <a:off x="2896" y="1720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760" name="Text Box 85"/>
              <p:cNvSpPr txBox="1">
                <a:spLocks noChangeArrowheads="1"/>
              </p:cNvSpPr>
              <p:nvPr/>
            </p:nvSpPr>
            <p:spPr bwMode="auto">
              <a:xfrm>
                <a:off x="2376" y="1049"/>
                <a:ext cx="296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5974" name="Oval 86"/>
              <p:cNvSpPr>
                <a:spLocks noChangeArrowheads="1"/>
              </p:cNvSpPr>
              <p:nvPr/>
            </p:nvSpPr>
            <p:spPr bwMode="auto">
              <a:xfrm>
                <a:off x="2496" y="1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762" name="Text Box 87"/>
              <p:cNvSpPr txBox="1">
                <a:spLocks noChangeArrowheads="1"/>
              </p:cNvSpPr>
              <p:nvPr/>
            </p:nvSpPr>
            <p:spPr bwMode="auto">
              <a:xfrm>
                <a:off x="2504" y="1496"/>
                <a:ext cx="344" cy="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763" name="Line 88"/>
              <p:cNvSpPr>
                <a:spLocks noChangeShapeType="1"/>
              </p:cNvSpPr>
              <p:nvPr/>
            </p:nvSpPr>
            <p:spPr bwMode="auto">
              <a:xfrm flipH="1">
                <a:off x="2520" y="1424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64" name="Line 89"/>
              <p:cNvSpPr>
                <a:spLocks noChangeShapeType="1"/>
              </p:cNvSpPr>
              <p:nvPr/>
            </p:nvSpPr>
            <p:spPr bwMode="auto">
              <a:xfrm>
                <a:off x="2472" y="1440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65" name="Line 90"/>
              <p:cNvSpPr>
                <a:spLocks noChangeShapeType="1"/>
              </p:cNvSpPr>
              <p:nvPr/>
            </p:nvSpPr>
            <p:spPr bwMode="auto">
              <a:xfrm flipH="1">
                <a:off x="2928" y="1640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66" name="Line 91"/>
              <p:cNvSpPr>
                <a:spLocks noChangeShapeType="1"/>
              </p:cNvSpPr>
              <p:nvPr/>
            </p:nvSpPr>
            <p:spPr bwMode="auto">
              <a:xfrm>
                <a:off x="2880" y="1656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46" name="Text Box 92"/>
            <p:cNvSpPr txBox="1">
              <a:spLocks noChangeArrowheads="1"/>
            </p:cNvSpPr>
            <p:nvPr/>
          </p:nvSpPr>
          <p:spPr bwMode="auto">
            <a:xfrm>
              <a:off x="3968" y="1960"/>
              <a:ext cx="1344" cy="310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3. P2 selects 4 and announces the result</a:t>
              </a:r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1197030" y="3729038"/>
            <a:ext cx="2476500" cy="2671763"/>
            <a:chOff x="448" y="2336"/>
            <a:chExt cx="1560" cy="1683"/>
          </a:xfrm>
        </p:grpSpPr>
        <p:grpSp>
          <p:nvGrpSpPr>
            <p:cNvPr id="27723" name="Group 94"/>
            <p:cNvGrpSpPr>
              <a:grpSpLocks/>
            </p:cNvGrpSpPr>
            <p:nvPr/>
          </p:nvGrpSpPr>
          <p:grpSpPr bwMode="auto">
            <a:xfrm>
              <a:off x="592" y="2336"/>
              <a:ext cx="1280" cy="1256"/>
              <a:chOff x="2360" y="704"/>
              <a:chExt cx="1280" cy="1256"/>
            </a:xfrm>
          </p:grpSpPr>
          <p:sp>
            <p:nvSpPr>
              <p:cNvPr id="165983" name="Oval 95"/>
              <p:cNvSpPr>
                <a:spLocks noChangeArrowheads="1"/>
              </p:cNvSpPr>
              <p:nvPr/>
            </p:nvSpPr>
            <p:spPr bwMode="auto">
              <a:xfrm>
                <a:off x="2800" y="70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84" name="Oval 96"/>
              <p:cNvSpPr>
                <a:spLocks noChangeArrowheads="1"/>
              </p:cNvSpPr>
              <p:nvPr/>
            </p:nvSpPr>
            <p:spPr bwMode="auto">
              <a:xfrm>
                <a:off x="3320" y="100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85" name="Oval 97"/>
              <p:cNvSpPr>
                <a:spLocks noChangeArrowheads="1"/>
              </p:cNvSpPr>
              <p:nvPr/>
            </p:nvSpPr>
            <p:spPr bwMode="auto">
              <a:xfrm>
                <a:off x="2360" y="101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86" name="Oval 98"/>
              <p:cNvSpPr>
                <a:spLocks noChangeArrowheads="1"/>
              </p:cNvSpPr>
              <p:nvPr/>
            </p:nvSpPr>
            <p:spPr bwMode="auto">
              <a:xfrm>
                <a:off x="3312" y="155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5987" name="Oval 99"/>
              <p:cNvSpPr>
                <a:spLocks noChangeArrowheads="1"/>
              </p:cNvSpPr>
              <p:nvPr/>
            </p:nvSpPr>
            <p:spPr bwMode="auto">
              <a:xfrm>
                <a:off x="2880" y="16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730" name="AutoShape 100"/>
              <p:cNvCxnSpPr>
                <a:cxnSpLocks noChangeShapeType="1"/>
                <a:stCxn id="165983" idx="6"/>
                <a:endCxn id="165984" idx="0"/>
              </p:cNvCxnSpPr>
              <p:nvPr/>
            </p:nvCxnSpPr>
            <p:spPr bwMode="auto">
              <a:xfrm>
                <a:off x="3104" y="848"/>
                <a:ext cx="368" cy="16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31" name="AutoShape 101"/>
              <p:cNvCxnSpPr>
                <a:cxnSpLocks noChangeShapeType="1"/>
                <a:stCxn id="165985" idx="0"/>
                <a:endCxn id="165983" idx="2"/>
              </p:cNvCxnSpPr>
              <p:nvPr/>
            </p:nvCxnSpPr>
            <p:spPr bwMode="auto">
              <a:xfrm rot="-5400000">
                <a:off x="2572" y="788"/>
                <a:ext cx="168" cy="288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32" name="AutoShape 102"/>
              <p:cNvCxnSpPr>
                <a:cxnSpLocks noChangeShapeType="1"/>
                <a:stCxn id="165984" idx="6"/>
                <a:endCxn id="27736" idx="3"/>
              </p:cNvCxnSpPr>
              <p:nvPr/>
            </p:nvCxnSpPr>
            <p:spPr bwMode="auto">
              <a:xfrm>
                <a:off x="3624" y="1152"/>
                <a:ext cx="8" cy="547"/>
              </a:xfrm>
              <a:prstGeom prst="curvedConnector3">
                <a:avLst>
                  <a:gd name="adj1" fmla="val 180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33" name="AutoShape 103"/>
              <p:cNvCxnSpPr>
                <a:cxnSpLocks noChangeShapeType="1"/>
                <a:stCxn id="165986" idx="4"/>
                <a:endCxn id="165985" idx="2"/>
              </p:cNvCxnSpPr>
              <p:nvPr/>
            </p:nvCxnSpPr>
            <p:spPr bwMode="auto">
              <a:xfrm rot="16200000" flipV="1">
                <a:off x="2572" y="948"/>
                <a:ext cx="680" cy="1104"/>
              </a:xfrm>
              <a:prstGeom prst="curvedConnector4">
                <a:avLst>
                  <a:gd name="adj1" fmla="val -33972"/>
                  <a:gd name="adj2" fmla="val 107245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734" name="Text Box 104"/>
              <p:cNvSpPr txBox="1">
                <a:spLocks noChangeArrowheads="1"/>
              </p:cNvSpPr>
              <p:nvPr/>
            </p:nvSpPr>
            <p:spPr bwMode="auto">
              <a:xfrm>
                <a:off x="2832" y="77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735" name="Text Box 105"/>
              <p:cNvSpPr txBox="1">
                <a:spLocks noChangeArrowheads="1"/>
              </p:cNvSpPr>
              <p:nvPr/>
            </p:nvSpPr>
            <p:spPr bwMode="auto">
              <a:xfrm>
                <a:off x="3344" y="106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736" name="Text Box 106"/>
              <p:cNvSpPr txBox="1">
                <a:spLocks noChangeArrowheads="1"/>
              </p:cNvSpPr>
              <p:nvPr/>
            </p:nvSpPr>
            <p:spPr bwMode="auto">
              <a:xfrm>
                <a:off x="3328" y="1592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737" name="Text Box 107"/>
              <p:cNvSpPr txBox="1">
                <a:spLocks noChangeArrowheads="1"/>
              </p:cNvSpPr>
              <p:nvPr/>
            </p:nvSpPr>
            <p:spPr bwMode="auto">
              <a:xfrm>
                <a:off x="2896" y="172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738" name="Text Box 108"/>
              <p:cNvSpPr txBox="1">
                <a:spLocks noChangeArrowheads="1"/>
              </p:cNvSpPr>
              <p:nvPr/>
            </p:nvSpPr>
            <p:spPr bwMode="auto">
              <a:xfrm>
                <a:off x="2376" y="108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5997" name="Oval 109"/>
              <p:cNvSpPr>
                <a:spLocks noChangeArrowheads="1"/>
              </p:cNvSpPr>
              <p:nvPr/>
            </p:nvSpPr>
            <p:spPr bwMode="auto">
              <a:xfrm>
                <a:off x="2496" y="1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740" name="Text Box 110"/>
              <p:cNvSpPr txBox="1">
                <a:spLocks noChangeArrowheads="1"/>
              </p:cNvSpPr>
              <p:nvPr/>
            </p:nvSpPr>
            <p:spPr bwMode="auto">
              <a:xfrm>
                <a:off x="2504" y="1496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741" name="Line 111"/>
              <p:cNvSpPr>
                <a:spLocks noChangeShapeType="1"/>
              </p:cNvSpPr>
              <p:nvPr/>
            </p:nvSpPr>
            <p:spPr bwMode="auto">
              <a:xfrm flipH="1">
                <a:off x="2520" y="1424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42" name="Line 112"/>
              <p:cNvSpPr>
                <a:spLocks noChangeShapeType="1"/>
              </p:cNvSpPr>
              <p:nvPr/>
            </p:nvSpPr>
            <p:spPr bwMode="auto">
              <a:xfrm>
                <a:off x="2472" y="1440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43" name="Line 113"/>
              <p:cNvSpPr>
                <a:spLocks noChangeShapeType="1"/>
              </p:cNvSpPr>
              <p:nvPr/>
            </p:nvSpPr>
            <p:spPr bwMode="auto">
              <a:xfrm flipH="1">
                <a:off x="2928" y="1640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44" name="Line 114"/>
              <p:cNvSpPr>
                <a:spLocks noChangeShapeType="1"/>
              </p:cNvSpPr>
              <p:nvPr/>
            </p:nvSpPr>
            <p:spPr bwMode="auto">
              <a:xfrm>
                <a:off x="2880" y="1656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24" name="Text Box 115"/>
            <p:cNvSpPr txBox="1">
              <a:spLocks noChangeArrowheads="1"/>
            </p:cNvSpPr>
            <p:nvPr/>
          </p:nvSpPr>
          <p:spPr bwMode="auto">
            <a:xfrm>
              <a:off x="448" y="3728"/>
              <a:ext cx="1560" cy="291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4. P2 receives </a:t>
              </a:r>
              <a:r>
                <a:rPr lang="ja-JP" altLang="en-US" sz="1200">
                  <a:solidFill>
                    <a:srgbClr val="000000"/>
                  </a:solidFill>
                </a:rPr>
                <a:t>“</a:t>
              </a:r>
              <a:r>
                <a:rPr lang="en-US" altLang="ja-JP" sz="1200" dirty="0">
                  <a:solidFill>
                    <a:srgbClr val="000000"/>
                  </a:solidFill>
                </a:rPr>
                <a:t>LEADER</a:t>
              </a:r>
              <a:r>
                <a:rPr lang="ja-JP" altLang="en-US" sz="1200">
                  <a:solidFill>
                    <a:srgbClr val="000000"/>
                  </a:solidFill>
                </a:rPr>
                <a:t>”</a:t>
              </a:r>
              <a:r>
                <a:rPr lang="en-US" sz="1200" dirty="0">
                  <a:solidFill>
                    <a:srgbClr val="000000"/>
                  </a:solidFill>
                </a:rPr>
                <a:t>, but P4 is not included</a:t>
              </a:r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4953000" y="3771902"/>
            <a:ext cx="2451100" cy="2552701"/>
            <a:chOff x="2160" y="2376"/>
            <a:chExt cx="1544" cy="1608"/>
          </a:xfrm>
        </p:grpSpPr>
        <p:grpSp>
          <p:nvGrpSpPr>
            <p:cNvPr id="27701" name="Group 117"/>
            <p:cNvGrpSpPr>
              <a:grpSpLocks/>
            </p:cNvGrpSpPr>
            <p:nvPr/>
          </p:nvGrpSpPr>
          <p:grpSpPr bwMode="auto">
            <a:xfrm>
              <a:off x="2336" y="2376"/>
              <a:ext cx="1280" cy="1256"/>
              <a:chOff x="2360" y="704"/>
              <a:chExt cx="1280" cy="1256"/>
            </a:xfrm>
          </p:grpSpPr>
          <p:sp>
            <p:nvSpPr>
              <p:cNvPr id="166006" name="Oval 118"/>
              <p:cNvSpPr>
                <a:spLocks noChangeArrowheads="1"/>
              </p:cNvSpPr>
              <p:nvPr/>
            </p:nvSpPr>
            <p:spPr bwMode="auto">
              <a:xfrm>
                <a:off x="2800" y="70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07" name="Oval 119"/>
              <p:cNvSpPr>
                <a:spLocks noChangeArrowheads="1"/>
              </p:cNvSpPr>
              <p:nvPr/>
            </p:nvSpPr>
            <p:spPr bwMode="auto">
              <a:xfrm>
                <a:off x="3320" y="100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08" name="Oval 120"/>
              <p:cNvSpPr>
                <a:spLocks noChangeArrowheads="1"/>
              </p:cNvSpPr>
              <p:nvPr/>
            </p:nvSpPr>
            <p:spPr bwMode="auto">
              <a:xfrm>
                <a:off x="2360" y="101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09" name="Oval 121"/>
              <p:cNvSpPr>
                <a:spLocks noChangeArrowheads="1"/>
              </p:cNvSpPr>
              <p:nvPr/>
            </p:nvSpPr>
            <p:spPr bwMode="auto">
              <a:xfrm>
                <a:off x="3312" y="155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10" name="Oval 122"/>
              <p:cNvSpPr>
                <a:spLocks noChangeArrowheads="1"/>
              </p:cNvSpPr>
              <p:nvPr/>
            </p:nvSpPr>
            <p:spPr bwMode="auto">
              <a:xfrm>
                <a:off x="2880" y="16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708" name="AutoShape 123"/>
              <p:cNvCxnSpPr>
                <a:cxnSpLocks noChangeShapeType="1"/>
                <a:stCxn id="166006" idx="6"/>
                <a:endCxn id="166007" idx="0"/>
              </p:cNvCxnSpPr>
              <p:nvPr/>
            </p:nvCxnSpPr>
            <p:spPr bwMode="auto">
              <a:xfrm>
                <a:off x="3104" y="848"/>
                <a:ext cx="368" cy="16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09" name="AutoShape 124"/>
              <p:cNvCxnSpPr>
                <a:cxnSpLocks noChangeShapeType="1"/>
                <a:stCxn id="166008" idx="0"/>
                <a:endCxn id="166006" idx="2"/>
              </p:cNvCxnSpPr>
              <p:nvPr/>
            </p:nvCxnSpPr>
            <p:spPr bwMode="auto">
              <a:xfrm rot="-5400000">
                <a:off x="2572" y="788"/>
                <a:ext cx="168" cy="288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10" name="AutoShape 125"/>
              <p:cNvCxnSpPr>
                <a:cxnSpLocks noChangeShapeType="1"/>
                <a:stCxn id="166007" idx="6"/>
                <a:endCxn id="27714" idx="3"/>
              </p:cNvCxnSpPr>
              <p:nvPr/>
            </p:nvCxnSpPr>
            <p:spPr bwMode="auto">
              <a:xfrm>
                <a:off x="3624" y="1152"/>
                <a:ext cx="8" cy="547"/>
              </a:xfrm>
              <a:prstGeom prst="curvedConnector3">
                <a:avLst>
                  <a:gd name="adj1" fmla="val 180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711" name="AutoShape 126"/>
              <p:cNvCxnSpPr>
                <a:cxnSpLocks noChangeShapeType="1"/>
                <a:stCxn id="166009" idx="4"/>
                <a:endCxn id="166008" idx="2"/>
              </p:cNvCxnSpPr>
              <p:nvPr/>
            </p:nvCxnSpPr>
            <p:spPr bwMode="auto">
              <a:xfrm rot="16200000" flipV="1">
                <a:off x="2572" y="948"/>
                <a:ext cx="680" cy="1104"/>
              </a:xfrm>
              <a:prstGeom prst="curvedConnector4">
                <a:avLst>
                  <a:gd name="adj1" fmla="val -19071"/>
                  <a:gd name="adj2" fmla="val 107245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712" name="Text Box 127"/>
              <p:cNvSpPr txBox="1">
                <a:spLocks noChangeArrowheads="1"/>
              </p:cNvSpPr>
              <p:nvPr/>
            </p:nvSpPr>
            <p:spPr bwMode="auto">
              <a:xfrm>
                <a:off x="2832" y="77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713" name="Text Box 128"/>
              <p:cNvSpPr txBox="1">
                <a:spLocks noChangeArrowheads="1"/>
              </p:cNvSpPr>
              <p:nvPr/>
            </p:nvSpPr>
            <p:spPr bwMode="auto">
              <a:xfrm>
                <a:off x="3344" y="106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714" name="Text Box 129"/>
              <p:cNvSpPr txBox="1">
                <a:spLocks noChangeArrowheads="1"/>
              </p:cNvSpPr>
              <p:nvPr/>
            </p:nvSpPr>
            <p:spPr bwMode="auto">
              <a:xfrm>
                <a:off x="3328" y="1592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715" name="Text Box 130"/>
              <p:cNvSpPr txBox="1">
                <a:spLocks noChangeArrowheads="1"/>
              </p:cNvSpPr>
              <p:nvPr/>
            </p:nvSpPr>
            <p:spPr bwMode="auto">
              <a:xfrm>
                <a:off x="2896" y="172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716" name="Text Box 131"/>
              <p:cNvSpPr txBox="1">
                <a:spLocks noChangeArrowheads="1"/>
              </p:cNvSpPr>
              <p:nvPr/>
            </p:nvSpPr>
            <p:spPr bwMode="auto">
              <a:xfrm>
                <a:off x="2376" y="108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6020" name="Oval 132"/>
              <p:cNvSpPr>
                <a:spLocks noChangeArrowheads="1"/>
              </p:cNvSpPr>
              <p:nvPr/>
            </p:nvSpPr>
            <p:spPr bwMode="auto">
              <a:xfrm>
                <a:off x="2496" y="1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718" name="Text Box 133"/>
              <p:cNvSpPr txBox="1">
                <a:spLocks noChangeArrowheads="1"/>
              </p:cNvSpPr>
              <p:nvPr/>
            </p:nvSpPr>
            <p:spPr bwMode="auto">
              <a:xfrm>
                <a:off x="2504" y="1496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719" name="Line 134"/>
              <p:cNvSpPr>
                <a:spLocks noChangeShapeType="1"/>
              </p:cNvSpPr>
              <p:nvPr/>
            </p:nvSpPr>
            <p:spPr bwMode="auto">
              <a:xfrm flipH="1">
                <a:off x="2520" y="1424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20" name="Line 135"/>
              <p:cNvSpPr>
                <a:spLocks noChangeShapeType="1"/>
              </p:cNvSpPr>
              <p:nvPr/>
            </p:nvSpPr>
            <p:spPr bwMode="auto">
              <a:xfrm>
                <a:off x="2472" y="1440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21" name="Line 136"/>
              <p:cNvSpPr>
                <a:spLocks noChangeShapeType="1"/>
              </p:cNvSpPr>
              <p:nvPr/>
            </p:nvSpPr>
            <p:spPr bwMode="auto">
              <a:xfrm flipH="1">
                <a:off x="2928" y="1640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22" name="Line 137"/>
              <p:cNvSpPr>
                <a:spLocks noChangeShapeType="1"/>
              </p:cNvSpPr>
              <p:nvPr/>
            </p:nvSpPr>
            <p:spPr bwMode="auto">
              <a:xfrm>
                <a:off x="2880" y="1656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02" name="Text Box 138"/>
            <p:cNvSpPr txBox="1">
              <a:spLocks noChangeArrowheads="1"/>
            </p:cNvSpPr>
            <p:nvPr/>
          </p:nvSpPr>
          <p:spPr bwMode="auto">
            <a:xfrm>
              <a:off x="2160" y="3810"/>
              <a:ext cx="1544" cy="174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5. P2 re-initiates election</a:t>
              </a:r>
            </a:p>
          </p:txBody>
        </p:sp>
      </p:grp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9143999" y="3657601"/>
            <a:ext cx="2273300" cy="2590801"/>
            <a:chOff x="3936" y="2328"/>
            <a:chExt cx="1432" cy="1632"/>
          </a:xfrm>
        </p:grpSpPr>
        <p:grpSp>
          <p:nvGrpSpPr>
            <p:cNvPr id="27679" name="Group 140"/>
            <p:cNvGrpSpPr>
              <a:grpSpLocks/>
            </p:cNvGrpSpPr>
            <p:nvPr/>
          </p:nvGrpSpPr>
          <p:grpSpPr bwMode="auto">
            <a:xfrm>
              <a:off x="3936" y="2328"/>
              <a:ext cx="1280" cy="1256"/>
              <a:chOff x="2360" y="704"/>
              <a:chExt cx="1280" cy="1256"/>
            </a:xfrm>
          </p:grpSpPr>
          <p:sp>
            <p:nvSpPr>
              <p:cNvPr id="166029" name="Oval 141"/>
              <p:cNvSpPr>
                <a:spLocks noChangeArrowheads="1"/>
              </p:cNvSpPr>
              <p:nvPr/>
            </p:nvSpPr>
            <p:spPr bwMode="auto">
              <a:xfrm>
                <a:off x="2800" y="70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30" name="Oval 142"/>
              <p:cNvSpPr>
                <a:spLocks noChangeArrowheads="1"/>
              </p:cNvSpPr>
              <p:nvPr/>
            </p:nvSpPr>
            <p:spPr bwMode="auto">
              <a:xfrm>
                <a:off x="3320" y="100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31" name="Oval 143"/>
              <p:cNvSpPr>
                <a:spLocks noChangeArrowheads="1"/>
              </p:cNvSpPr>
              <p:nvPr/>
            </p:nvSpPr>
            <p:spPr bwMode="auto">
              <a:xfrm>
                <a:off x="2360" y="101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32" name="Oval 144"/>
              <p:cNvSpPr>
                <a:spLocks noChangeArrowheads="1"/>
              </p:cNvSpPr>
              <p:nvPr/>
            </p:nvSpPr>
            <p:spPr bwMode="auto">
              <a:xfrm>
                <a:off x="3312" y="155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66033" name="Oval 145"/>
              <p:cNvSpPr>
                <a:spLocks noChangeArrowheads="1"/>
              </p:cNvSpPr>
              <p:nvPr/>
            </p:nvSpPr>
            <p:spPr bwMode="auto">
              <a:xfrm>
                <a:off x="2880" y="16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cxnSp>
            <p:nvCxnSpPr>
              <p:cNvPr id="27686" name="AutoShape 146"/>
              <p:cNvCxnSpPr>
                <a:cxnSpLocks noChangeShapeType="1"/>
                <a:stCxn id="166029" idx="6"/>
                <a:endCxn id="166030" idx="0"/>
              </p:cNvCxnSpPr>
              <p:nvPr/>
            </p:nvCxnSpPr>
            <p:spPr bwMode="auto">
              <a:xfrm>
                <a:off x="3104" y="848"/>
                <a:ext cx="368" cy="160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687" name="AutoShape 147"/>
              <p:cNvCxnSpPr>
                <a:cxnSpLocks noChangeShapeType="1"/>
                <a:stCxn id="166031" idx="0"/>
                <a:endCxn id="166029" idx="2"/>
              </p:cNvCxnSpPr>
              <p:nvPr/>
            </p:nvCxnSpPr>
            <p:spPr bwMode="auto">
              <a:xfrm rot="-5400000">
                <a:off x="2572" y="788"/>
                <a:ext cx="168" cy="288"/>
              </a:xfrm>
              <a:prstGeom prst="curvedConnector2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688" name="AutoShape 148"/>
              <p:cNvCxnSpPr>
                <a:cxnSpLocks noChangeShapeType="1"/>
                <a:stCxn id="166030" idx="6"/>
                <a:endCxn id="27692" idx="3"/>
              </p:cNvCxnSpPr>
              <p:nvPr/>
            </p:nvCxnSpPr>
            <p:spPr bwMode="auto">
              <a:xfrm>
                <a:off x="3624" y="1152"/>
                <a:ext cx="8" cy="547"/>
              </a:xfrm>
              <a:prstGeom prst="curvedConnector3">
                <a:avLst>
                  <a:gd name="adj1" fmla="val 180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689" name="AutoShape 149"/>
              <p:cNvCxnSpPr>
                <a:cxnSpLocks noChangeShapeType="1"/>
                <a:stCxn id="166032" idx="4"/>
                <a:endCxn id="166031" idx="2"/>
              </p:cNvCxnSpPr>
              <p:nvPr/>
            </p:nvCxnSpPr>
            <p:spPr bwMode="auto">
              <a:xfrm rot="16200000" flipV="1">
                <a:off x="2572" y="948"/>
                <a:ext cx="680" cy="1104"/>
              </a:xfrm>
              <a:prstGeom prst="curvedConnector4">
                <a:avLst>
                  <a:gd name="adj1" fmla="val -24560"/>
                  <a:gd name="adj2" fmla="val 101448"/>
                </a:avLst>
              </a:prstGeom>
              <a:noFill/>
              <a:ln w="12700">
                <a:solidFill>
                  <a:srgbClr val="000000"/>
                </a:solidFill>
                <a:prstDash val="dash"/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690" name="Text Box 150"/>
              <p:cNvSpPr txBox="1">
                <a:spLocks noChangeArrowheads="1"/>
              </p:cNvSpPr>
              <p:nvPr/>
            </p:nvSpPr>
            <p:spPr bwMode="auto">
              <a:xfrm>
                <a:off x="2832" y="77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P1</a:t>
                </a:r>
              </a:p>
            </p:txBody>
          </p:sp>
          <p:sp>
            <p:nvSpPr>
              <p:cNvPr id="27691" name="Text Box 151"/>
              <p:cNvSpPr txBox="1">
                <a:spLocks noChangeArrowheads="1"/>
              </p:cNvSpPr>
              <p:nvPr/>
            </p:nvSpPr>
            <p:spPr bwMode="auto">
              <a:xfrm>
                <a:off x="3344" y="106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P2</a:t>
                </a:r>
              </a:p>
            </p:txBody>
          </p:sp>
          <p:sp>
            <p:nvSpPr>
              <p:cNvPr id="27692" name="Text Box 152"/>
              <p:cNvSpPr txBox="1">
                <a:spLocks noChangeArrowheads="1"/>
              </p:cNvSpPr>
              <p:nvPr/>
            </p:nvSpPr>
            <p:spPr bwMode="auto">
              <a:xfrm>
                <a:off x="3328" y="1592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P3</a:t>
                </a:r>
              </a:p>
            </p:txBody>
          </p:sp>
          <p:sp>
            <p:nvSpPr>
              <p:cNvPr id="27693" name="Text Box 153"/>
              <p:cNvSpPr txBox="1">
                <a:spLocks noChangeArrowheads="1"/>
              </p:cNvSpPr>
              <p:nvPr/>
            </p:nvSpPr>
            <p:spPr bwMode="auto">
              <a:xfrm>
                <a:off x="2896" y="172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P4</a:t>
                </a:r>
              </a:p>
            </p:txBody>
          </p:sp>
          <p:sp>
            <p:nvSpPr>
              <p:cNvPr id="27694" name="Text Box 154"/>
              <p:cNvSpPr txBox="1">
                <a:spLocks noChangeArrowheads="1"/>
              </p:cNvSpPr>
              <p:nvPr/>
            </p:nvSpPr>
            <p:spPr bwMode="auto">
              <a:xfrm>
                <a:off x="2376" y="108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P0</a:t>
                </a:r>
              </a:p>
            </p:txBody>
          </p:sp>
          <p:sp>
            <p:nvSpPr>
              <p:cNvPr id="166043" name="Oval 155"/>
              <p:cNvSpPr>
                <a:spLocks noChangeArrowheads="1"/>
              </p:cNvSpPr>
              <p:nvPr/>
            </p:nvSpPr>
            <p:spPr bwMode="auto">
              <a:xfrm>
                <a:off x="2496" y="1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000000"/>
                  </a:solidFill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27696" name="Text Box 156"/>
              <p:cNvSpPr txBox="1">
                <a:spLocks noChangeArrowheads="1"/>
              </p:cNvSpPr>
              <p:nvPr/>
            </p:nvSpPr>
            <p:spPr bwMode="auto">
              <a:xfrm>
                <a:off x="2504" y="1496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P5</a:t>
                </a:r>
              </a:p>
            </p:txBody>
          </p:sp>
          <p:sp>
            <p:nvSpPr>
              <p:cNvPr id="27697" name="Line 157"/>
              <p:cNvSpPr>
                <a:spLocks noChangeShapeType="1"/>
              </p:cNvSpPr>
              <p:nvPr/>
            </p:nvSpPr>
            <p:spPr bwMode="auto">
              <a:xfrm flipH="1">
                <a:off x="2520" y="1424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698" name="Line 158"/>
              <p:cNvSpPr>
                <a:spLocks noChangeShapeType="1"/>
              </p:cNvSpPr>
              <p:nvPr/>
            </p:nvSpPr>
            <p:spPr bwMode="auto">
              <a:xfrm>
                <a:off x="2472" y="1440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699" name="Line 159"/>
              <p:cNvSpPr>
                <a:spLocks noChangeShapeType="1"/>
              </p:cNvSpPr>
              <p:nvPr/>
            </p:nvSpPr>
            <p:spPr bwMode="auto">
              <a:xfrm flipH="1">
                <a:off x="2928" y="1640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700" name="Line 160"/>
              <p:cNvSpPr>
                <a:spLocks noChangeShapeType="1"/>
              </p:cNvSpPr>
              <p:nvPr/>
            </p:nvSpPr>
            <p:spPr bwMode="auto">
              <a:xfrm>
                <a:off x="2880" y="1656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680" name="Text Box 161"/>
            <p:cNvSpPr txBox="1">
              <a:spLocks noChangeArrowheads="1"/>
            </p:cNvSpPr>
            <p:nvPr/>
          </p:nvSpPr>
          <p:spPr bwMode="auto">
            <a:xfrm>
              <a:off x="4224" y="3786"/>
              <a:ext cx="1144" cy="174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dirty="0">
                  <a:solidFill>
                    <a:srgbClr val="000000"/>
                  </a:solidFill>
                </a:rPr>
                <a:t>6. P3 is finally elected</a:t>
              </a:r>
            </a:p>
          </p:txBody>
        </p:sp>
      </p:grpSp>
      <p:sp>
        <p:nvSpPr>
          <p:cNvPr id="160" name="TextBox 108"/>
          <p:cNvSpPr txBox="1">
            <a:spLocks noChangeArrowheads="1"/>
          </p:cNvSpPr>
          <p:nvPr/>
        </p:nvSpPr>
        <p:spPr bwMode="auto">
          <a:xfrm>
            <a:off x="6788412" y="152401"/>
            <a:ext cx="387958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000000"/>
                </a:solidFill>
              </a:rPr>
              <a:t>Example from 425, Prof. </a:t>
            </a:r>
            <a:r>
              <a:rPr lang="en-US" sz="1600" dirty="0" err="1">
                <a:solidFill>
                  <a:srgbClr val="000000"/>
                </a:solidFill>
              </a:rPr>
              <a:t>Klara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Nahrstedt</a:t>
            </a:r>
            <a:endParaRPr lang="en-US" sz="1600" dirty="0">
              <a:solidFill>
                <a:srgbClr val="000000"/>
              </a:solidFill>
            </a:endParaRPr>
          </a:p>
          <a:p>
            <a:pPr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9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 Algorithm Analysis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Worst case 2(N-1) messages are passed (when does this happen? )</a:t>
            </a:r>
          </a:p>
          <a:p>
            <a:pPr lvl="1"/>
            <a:r>
              <a:rPr lang="en-US" dirty="0"/>
              <a:t>One round for the ELECTION message</a:t>
            </a:r>
          </a:p>
          <a:p>
            <a:pPr lvl="1"/>
            <a:r>
              <a:rPr lang="en-US" dirty="0"/>
              <a:t>One round for the LEADER</a:t>
            </a:r>
          </a:p>
          <a:p>
            <a:pPr lvl="1"/>
            <a:r>
              <a:rPr lang="en-US" dirty="0"/>
              <a:t>Assumes that only a single process starts an election.</a:t>
            </a:r>
          </a:p>
          <a:p>
            <a:endParaRPr lang="en-US" dirty="0"/>
          </a:p>
          <a:p>
            <a:r>
              <a:rPr lang="en-US" dirty="0"/>
              <a:t>Multiple elections cause an increase in messages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24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2: Leader Election: Bully Algorithm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5F8F3E-638F-573A-D0F8-07577D4EC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8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Bully Algorithm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  <a:p>
            <a:pPr lvl="1"/>
            <a:r>
              <a:rPr lang="en-US" dirty="0"/>
              <a:t>Synchronous model</a:t>
            </a:r>
          </a:p>
          <a:p>
            <a:pPr lvl="1"/>
            <a:r>
              <a:rPr lang="en-US" dirty="0"/>
              <a:t>Processes know each other’s ids</a:t>
            </a:r>
          </a:p>
          <a:p>
            <a:pPr lvl="1"/>
            <a:r>
              <a:rPr lang="en-US" dirty="0"/>
              <a:t>A process can detect that another process failed based on message transmission time and processing time</a:t>
            </a:r>
          </a:p>
          <a:p>
            <a:r>
              <a:rPr lang="en-US" dirty="0"/>
              <a:t>Process p starts election</a:t>
            </a:r>
          </a:p>
          <a:p>
            <a:pPr lvl="1"/>
            <a:r>
              <a:rPr lang="en-US" dirty="0"/>
              <a:t>When it detected that the coordinator has failed</a:t>
            </a:r>
          </a:p>
          <a:p>
            <a:pPr lvl="1"/>
            <a:r>
              <a:rPr lang="en-US" dirty="0"/>
              <a:t>When it recovered from a crash</a:t>
            </a:r>
          </a:p>
          <a:p>
            <a:r>
              <a:rPr lang="en-US" dirty="0"/>
              <a:t>High-numbered processes </a:t>
            </a:r>
            <a:r>
              <a:rPr lang="ja-JP" altLang="en-US"/>
              <a:t>“</a:t>
            </a:r>
            <a:r>
              <a:rPr lang="en-US" dirty="0"/>
              <a:t>bully</a:t>
            </a:r>
            <a:r>
              <a:rPr lang="ja-JP" altLang="en-US"/>
              <a:t>”</a:t>
            </a:r>
            <a:r>
              <a:rPr lang="en-US" dirty="0"/>
              <a:t> low-numbered processes out of the election, until only one process remains.</a:t>
            </a:r>
          </a:p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29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Bully Algorithm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process starts the algorithm by sending ELECTION message to only the nodes that have a higher id than itself</a:t>
            </a:r>
          </a:p>
          <a:p>
            <a:pPr lvl="1"/>
            <a:r>
              <a:rPr lang="en-US" dirty="0"/>
              <a:t>If no answer OK is received, then it announces itself as the new leader to the lower processes, with a LEADER message</a:t>
            </a:r>
          </a:p>
          <a:p>
            <a:pPr lvl="1"/>
            <a:r>
              <a:rPr lang="en-US" dirty="0"/>
              <a:t>If any OK is received, then there is a process with a higher id, wait for the LEADER message; if none received start a new election algorithm </a:t>
            </a:r>
          </a:p>
          <a:p>
            <a:r>
              <a:rPr lang="en-US" dirty="0"/>
              <a:t>If a process received an ELECTION message, sends an OK and then starts a new election</a:t>
            </a:r>
          </a:p>
          <a:p>
            <a:r>
              <a:rPr lang="en-US" dirty="0"/>
              <a:t>If a process detects that the leader has failed and it has the highest id, then sends a LEADER message to all processes with lower identifiers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93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Bully Algorithm Message Cost</a:t>
            </a:r>
            <a:endParaRPr lang="en-US" dirty="0"/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case:  The node with second highest identifier detects failure and elects itself</a:t>
            </a:r>
          </a:p>
          <a:p>
            <a:pPr lvl="1"/>
            <a:r>
              <a:rPr lang="en-US" dirty="0"/>
              <a:t>Total messages = N-2</a:t>
            </a:r>
          </a:p>
          <a:p>
            <a:pPr lvl="2"/>
            <a:r>
              <a:rPr lang="en-US" dirty="0"/>
              <a:t>One message for each of the other processes indicating the process with the second highest identifier is the new coordinator</a:t>
            </a:r>
          </a:p>
          <a:p>
            <a:r>
              <a:rPr lang="en-US" dirty="0"/>
              <a:t>Worst case: The node with lowest identifier detects failure</a:t>
            </a:r>
          </a:p>
          <a:p>
            <a:pPr lvl="1"/>
            <a:r>
              <a:rPr lang="en-US" dirty="0"/>
              <a:t>Total messages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requires N-1 processes to initiate the election algorithm each sending messages to processes with higher identifiers</a:t>
            </a:r>
          </a:p>
          <a:p>
            <a:pPr lvl="1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24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a typeface="+mj-ea"/>
              </a:rPr>
              <a:t>Example Bully Election 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57900" y="1638300"/>
            <a:ext cx="1016000" cy="1092200"/>
            <a:chOff x="2856" y="1032"/>
            <a:chExt cx="640" cy="688"/>
          </a:xfrm>
        </p:grpSpPr>
        <p:sp>
          <p:nvSpPr>
            <p:cNvPr id="31875" name="Line 11"/>
            <p:cNvSpPr>
              <a:spLocks noChangeShapeType="1"/>
            </p:cNvSpPr>
            <p:nvPr/>
          </p:nvSpPr>
          <p:spPr bwMode="auto">
            <a:xfrm flipV="1">
              <a:off x="3424" y="1176"/>
              <a:ext cx="0" cy="25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876" name="AutoShape 12"/>
            <p:cNvCxnSpPr>
              <a:cxnSpLocks noChangeShapeType="1"/>
            </p:cNvCxnSpPr>
            <p:nvPr/>
          </p:nvCxnSpPr>
          <p:spPr bwMode="auto">
            <a:xfrm rot="-5400000">
              <a:off x="2784" y="1232"/>
              <a:ext cx="688" cy="288"/>
            </a:xfrm>
            <a:prstGeom prst="curvedConnector2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77" name="Text Box 13"/>
            <p:cNvSpPr txBox="1">
              <a:spLocks noChangeArrowheads="1"/>
            </p:cNvSpPr>
            <p:nvPr/>
          </p:nvSpPr>
          <p:spPr bwMode="auto">
            <a:xfrm>
              <a:off x="3160" y="1256"/>
              <a:ext cx="3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OK</a:t>
              </a:r>
            </a:p>
          </p:txBody>
        </p:sp>
        <p:sp>
          <p:nvSpPr>
            <p:cNvPr id="31878" name="Text Box 14"/>
            <p:cNvSpPr txBox="1">
              <a:spLocks noChangeArrowheads="1"/>
            </p:cNvSpPr>
            <p:nvPr/>
          </p:nvSpPr>
          <p:spPr bwMode="auto">
            <a:xfrm>
              <a:off x="2856" y="1160"/>
              <a:ext cx="33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chemeClr val="tx1"/>
                  </a:solidFill>
                </a:rPr>
                <a:t>OK</a:t>
              </a:r>
            </a:p>
          </p:txBody>
        </p:sp>
      </p:grpSp>
      <p:sp>
        <p:nvSpPr>
          <p:cNvPr id="185360" name="Oval 16"/>
          <p:cNvSpPr>
            <a:spLocks noChangeArrowheads="1"/>
          </p:cNvSpPr>
          <p:nvPr/>
        </p:nvSpPr>
        <p:spPr bwMode="auto">
          <a:xfrm>
            <a:off x="2082800" y="9017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61" name="Oval 17"/>
          <p:cNvSpPr>
            <a:spLocks noChangeArrowheads="1"/>
          </p:cNvSpPr>
          <p:nvPr/>
        </p:nvSpPr>
        <p:spPr bwMode="auto">
          <a:xfrm>
            <a:off x="2908300" y="13843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 cmpd="sng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63" name="Oval 19"/>
          <p:cNvSpPr>
            <a:spLocks noChangeArrowheads="1"/>
          </p:cNvSpPr>
          <p:nvPr/>
        </p:nvSpPr>
        <p:spPr bwMode="auto">
          <a:xfrm>
            <a:off x="2895600" y="22479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62" name="Oval 18"/>
          <p:cNvSpPr>
            <a:spLocks noChangeArrowheads="1"/>
          </p:cNvSpPr>
          <p:nvPr/>
        </p:nvSpPr>
        <p:spPr bwMode="auto">
          <a:xfrm>
            <a:off x="1384300" y="13970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64" name="Oval 20"/>
          <p:cNvSpPr>
            <a:spLocks noChangeArrowheads="1"/>
          </p:cNvSpPr>
          <p:nvPr/>
        </p:nvSpPr>
        <p:spPr bwMode="auto">
          <a:xfrm>
            <a:off x="2209800" y="27051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60" name="Text Box 26"/>
          <p:cNvSpPr txBox="1">
            <a:spLocks noChangeArrowheads="1"/>
          </p:cNvSpPr>
          <p:nvPr/>
        </p:nvSpPr>
        <p:spPr bwMode="auto">
          <a:xfrm>
            <a:off x="2133600" y="10160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1761" name="Text Box 27"/>
          <p:cNvSpPr txBox="1">
            <a:spLocks noChangeArrowheads="1"/>
          </p:cNvSpPr>
          <p:nvPr/>
        </p:nvSpPr>
        <p:spPr bwMode="auto">
          <a:xfrm>
            <a:off x="2946400" y="14732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31762" name="Text Box 28"/>
          <p:cNvSpPr txBox="1">
            <a:spLocks noChangeArrowheads="1"/>
          </p:cNvSpPr>
          <p:nvPr/>
        </p:nvSpPr>
        <p:spPr bwMode="auto">
          <a:xfrm>
            <a:off x="2933700" y="2336800"/>
            <a:ext cx="59690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31763" name="Text Box 29"/>
          <p:cNvSpPr txBox="1">
            <a:spLocks noChangeArrowheads="1"/>
          </p:cNvSpPr>
          <p:nvPr/>
        </p:nvSpPr>
        <p:spPr bwMode="auto">
          <a:xfrm>
            <a:off x="2235200" y="28067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P4</a:t>
            </a:r>
          </a:p>
        </p:txBody>
      </p:sp>
      <p:sp>
        <p:nvSpPr>
          <p:cNvPr id="31764" name="Text Box 30"/>
          <p:cNvSpPr txBox="1">
            <a:spLocks noChangeArrowheads="1"/>
          </p:cNvSpPr>
          <p:nvPr/>
        </p:nvSpPr>
        <p:spPr bwMode="auto">
          <a:xfrm>
            <a:off x="1409700" y="14986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185375" name="Oval 31"/>
          <p:cNvSpPr>
            <a:spLocks noChangeArrowheads="1"/>
          </p:cNvSpPr>
          <p:nvPr/>
        </p:nvSpPr>
        <p:spPr bwMode="auto">
          <a:xfrm>
            <a:off x="1244600" y="2209800"/>
            <a:ext cx="4826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66" name="Text Box 32"/>
          <p:cNvSpPr txBox="1">
            <a:spLocks noChangeArrowheads="1"/>
          </p:cNvSpPr>
          <p:nvPr/>
        </p:nvSpPr>
        <p:spPr bwMode="auto">
          <a:xfrm>
            <a:off x="1244600" y="2286000"/>
            <a:ext cx="546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P5</a:t>
            </a:r>
          </a:p>
        </p:txBody>
      </p:sp>
      <p:sp>
        <p:nvSpPr>
          <p:cNvPr id="31769" name="Text Box 35"/>
          <p:cNvSpPr txBox="1">
            <a:spLocks noChangeArrowheads="1"/>
          </p:cNvSpPr>
          <p:nvPr/>
        </p:nvSpPr>
        <p:spPr bwMode="auto">
          <a:xfrm>
            <a:off x="1320800" y="3238501"/>
            <a:ext cx="2146300" cy="307777"/>
          </a:xfrm>
          <a:prstGeom prst="rect">
            <a:avLst/>
          </a:prstGeom>
          <a:solidFill>
            <a:srgbClr val="FF9B63"/>
          </a:solidFill>
          <a:ln w="3175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</a:rPr>
              <a:t>1. P2 initiates election</a:t>
            </a:r>
          </a:p>
        </p:txBody>
      </p:sp>
      <p:sp>
        <p:nvSpPr>
          <p:cNvPr id="31770" name="Text Box 37"/>
          <p:cNvSpPr txBox="1">
            <a:spLocks noChangeArrowheads="1"/>
          </p:cNvSpPr>
          <p:nvPr/>
        </p:nvSpPr>
        <p:spPr bwMode="auto">
          <a:xfrm>
            <a:off x="5016500" y="3213101"/>
            <a:ext cx="2476500" cy="307777"/>
          </a:xfrm>
          <a:prstGeom prst="rect">
            <a:avLst/>
          </a:prstGeom>
          <a:solidFill>
            <a:srgbClr val="FF9B63"/>
          </a:solidFill>
          <a:ln w="3175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</a:rPr>
              <a:t>2. P2 receives </a:t>
            </a:r>
            <a:r>
              <a:rPr lang="ja-JP" altLang="en-US" sz="1400">
                <a:solidFill>
                  <a:schemeClr val="tx1"/>
                </a:solidFill>
              </a:rPr>
              <a:t>“</a:t>
            </a:r>
            <a:r>
              <a:rPr lang="en-US" sz="1400" dirty="0">
                <a:solidFill>
                  <a:schemeClr val="tx1"/>
                </a:solidFill>
              </a:rPr>
              <a:t>replies”</a:t>
            </a:r>
          </a:p>
        </p:txBody>
      </p:sp>
      <p:sp>
        <p:nvSpPr>
          <p:cNvPr id="185382" name="Oval 38"/>
          <p:cNvSpPr>
            <a:spLocks noChangeArrowheads="1"/>
          </p:cNvSpPr>
          <p:nvPr/>
        </p:nvSpPr>
        <p:spPr bwMode="auto">
          <a:xfrm>
            <a:off x="5880100" y="9271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83" name="Oval 39"/>
          <p:cNvSpPr>
            <a:spLocks noChangeArrowheads="1"/>
          </p:cNvSpPr>
          <p:nvPr/>
        </p:nvSpPr>
        <p:spPr bwMode="auto">
          <a:xfrm>
            <a:off x="6705600" y="14097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84" name="Oval 40"/>
          <p:cNvSpPr>
            <a:spLocks noChangeArrowheads="1"/>
          </p:cNvSpPr>
          <p:nvPr/>
        </p:nvSpPr>
        <p:spPr bwMode="auto">
          <a:xfrm>
            <a:off x="5181600" y="14224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85" name="Oval 41"/>
          <p:cNvSpPr>
            <a:spLocks noChangeArrowheads="1"/>
          </p:cNvSpPr>
          <p:nvPr/>
        </p:nvSpPr>
        <p:spPr bwMode="auto">
          <a:xfrm>
            <a:off x="6692900" y="22733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386" name="Oval 42"/>
          <p:cNvSpPr>
            <a:spLocks noChangeArrowheads="1"/>
          </p:cNvSpPr>
          <p:nvPr/>
        </p:nvSpPr>
        <p:spPr bwMode="auto">
          <a:xfrm>
            <a:off x="6007100" y="27305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76" name="Text Box 48"/>
          <p:cNvSpPr txBox="1">
            <a:spLocks noChangeArrowheads="1"/>
          </p:cNvSpPr>
          <p:nvPr/>
        </p:nvSpPr>
        <p:spPr bwMode="auto">
          <a:xfrm>
            <a:off x="5930900" y="10414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1777" name="Text Box 49"/>
          <p:cNvSpPr txBox="1">
            <a:spLocks noChangeArrowheads="1"/>
          </p:cNvSpPr>
          <p:nvPr/>
        </p:nvSpPr>
        <p:spPr bwMode="auto">
          <a:xfrm>
            <a:off x="6743700" y="14986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31778" name="Text Box 50"/>
          <p:cNvSpPr txBox="1">
            <a:spLocks noChangeArrowheads="1"/>
          </p:cNvSpPr>
          <p:nvPr/>
        </p:nvSpPr>
        <p:spPr bwMode="auto">
          <a:xfrm>
            <a:off x="6731000" y="23622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31779" name="Text Box 51"/>
          <p:cNvSpPr txBox="1">
            <a:spLocks noChangeArrowheads="1"/>
          </p:cNvSpPr>
          <p:nvPr/>
        </p:nvSpPr>
        <p:spPr bwMode="auto">
          <a:xfrm>
            <a:off x="6032500" y="28321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P4</a:t>
            </a:r>
          </a:p>
        </p:txBody>
      </p:sp>
      <p:sp>
        <p:nvSpPr>
          <p:cNvPr id="31780" name="Text Box 52"/>
          <p:cNvSpPr txBox="1">
            <a:spLocks noChangeArrowheads="1"/>
          </p:cNvSpPr>
          <p:nvPr/>
        </p:nvSpPr>
        <p:spPr bwMode="auto">
          <a:xfrm>
            <a:off x="5207000" y="15240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185397" name="Oval 53"/>
          <p:cNvSpPr>
            <a:spLocks noChangeArrowheads="1"/>
          </p:cNvSpPr>
          <p:nvPr/>
        </p:nvSpPr>
        <p:spPr bwMode="auto">
          <a:xfrm>
            <a:off x="5041900" y="22352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82" name="Text Box 54"/>
          <p:cNvSpPr txBox="1">
            <a:spLocks noChangeArrowheads="1"/>
          </p:cNvSpPr>
          <p:nvPr/>
        </p:nvSpPr>
        <p:spPr bwMode="auto">
          <a:xfrm>
            <a:off x="5041900" y="2311400"/>
            <a:ext cx="546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P5</a:t>
            </a:r>
          </a:p>
        </p:txBody>
      </p:sp>
      <p:sp>
        <p:nvSpPr>
          <p:cNvPr id="31783" name="Line 55"/>
          <p:cNvSpPr>
            <a:spLocks noChangeShapeType="1"/>
          </p:cNvSpPr>
          <p:nvPr/>
        </p:nvSpPr>
        <p:spPr bwMode="auto">
          <a:xfrm flipH="1">
            <a:off x="5080000" y="2184400"/>
            <a:ext cx="444500" cy="508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4" name="Line 56"/>
          <p:cNvSpPr>
            <a:spLocks noChangeShapeType="1"/>
          </p:cNvSpPr>
          <p:nvPr/>
        </p:nvSpPr>
        <p:spPr bwMode="auto">
          <a:xfrm>
            <a:off x="5003800" y="2209800"/>
            <a:ext cx="546100" cy="469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Text Box 58"/>
          <p:cNvSpPr txBox="1">
            <a:spLocks noChangeArrowheads="1"/>
          </p:cNvSpPr>
          <p:nvPr/>
        </p:nvSpPr>
        <p:spPr bwMode="auto">
          <a:xfrm>
            <a:off x="8890000" y="3200401"/>
            <a:ext cx="2463800" cy="307777"/>
          </a:xfrm>
          <a:prstGeom prst="rect">
            <a:avLst/>
          </a:prstGeom>
          <a:solidFill>
            <a:srgbClr val="FF9B63"/>
          </a:solidFill>
          <a:ln w="3175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tx1"/>
                </a:solidFill>
              </a:rPr>
              <a:t>3. P3 &amp; P4 initiate election</a:t>
            </a:r>
          </a:p>
        </p:txBody>
      </p:sp>
      <p:sp>
        <p:nvSpPr>
          <p:cNvPr id="185403" name="Oval 59"/>
          <p:cNvSpPr>
            <a:spLocks noChangeArrowheads="1"/>
          </p:cNvSpPr>
          <p:nvPr/>
        </p:nvSpPr>
        <p:spPr bwMode="auto">
          <a:xfrm>
            <a:off x="9753600" y="9271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404" name="Oval 60"/>
          <p:cNvSpPr>
            <a:spLocks noChangeArrowheads="1"/>
          </p:cNvSpPr>
          <p:nvPr/>
        </p:nvSpPr>
        <p:spPr bwMode="auto">
          <a:xfrm>
            <a:off x="10579100" y="14097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405" name="Oval 61"/>
          <p:cNvSpPr>
            <a:spLocks noChangeArrowheads="1"/>
          </p:cNvSpPr>
          <p:nvPr/>
        </p:nvSpPr>
        <p:spPr bwMode="auto">
          <a:xfrm>
            <a:off x="9055100" y="14224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406" name="Oval 62"/>
          <p:cNvSpPr>
            <a:spLocks noChangeArrowheads="1"/>
          </p:cNvSpPr>
          <p:nvPr/>
        </p:nvSpPr>
        <p:spPr bwMode="auto">
          <a:xfrm>
            <a:off x="10566400" y="22733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185407" name="Oval 63"/>
          <p:cNvSpPr>
            <a:spLocks noChangeArrowheads="1"/>
          </p:cNvSpPr>
          <p:nvPr/>
        </p:nvSpPr>
        <p:spPr bwMode="auto">
          <a:xfrm>
            <a:off x="9880600" y="27305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91" name="Text Box 69"/>
          <p:cNvSpPr txBox="1">
            <a:spLocks noChangeArrowheads="1"/>
          </p:cNvSpPr>
          <p:nvPr/>
        </p:nvSpPr>
        <p:spPr bwMode="auto">
          <a:xfrm>
            <a:off x="9804400" y="10414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1792" name="Text Box 70"/>
          <p:cNvSpPr txBox="1">
            <a:spLocks noChangeArrowheads="1"/>
          </p:cNvSpPr>
          <p:nvPr/>
        </p:nvSpPr>
        <p:spPr bwMode="auto">
          <a:xfrm>
            <a:off x="10617200" y="14986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31793" name="Text Box 71"/>
          <p:cNvSpPr txBox="1">
            <a:spLocks noChangeArrowheads="1"/>
          </p:cNvSpPr>
          <p:nvPr/>
        </p:nvSpPr>
        <p:spPr bwMode="auto">
          <a:xfrm>
            <a:off x="10604500" y="23622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31794" name="Text Box 72"/>
          <p:cNvSpPr txBox="1">
            <a:spLocks noChangeArrowheads="1"/>
          </p:cNvSpPr>
          <p:nvPr/>
        </p:nvSpPr>
        <p:spPr bwMode="auto">
          <a:xfrm>
            <a:off x="9906000" y="28321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P4</a:t>
            </a:r>
          </a:p>
        </p:txBody>
      </p:sp>
      <p:sp>
        <p:nvSpPr>
          <p:cNvPr id="31795" name="Text Box 73"/>
          <p:cNvSpPr txBox="1">
            <a:spLocks noChangeArrowheads="1"/>
          </p:cNvSpPr>
          <p:nvPr/>
        </p:nvSpPr>
        <p:spPr bwMode="auto">
          <a:xfrm>
            <a:off x="9080500" y="1524000"/>
            <a:ext cx="46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185418" name="Oval 74"/>
          <p:cNvSpPr>
            <a:spLocks noChangeArrowheads="1"/>
          </p:cNvSpPr>
          <p:nvPr/>
        </p:nvSpPr>
        <p:spPr bwMode="auto">
          <a:xfrm>
            <a:off x="8915400" y="2235200"/>
            <a:ext cx="482600" cy="457200"/>
          </a:xfrm>
          <a:prstGeom prst="ellipse">
            <a:avLst/>
          </a:prstGeom>
          <a:solidFill>
            <a:srgbClr val="C0D6DC"/>
          </a:solidFill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Helvetica" pitchFamily="34" charset="0"/>
              <a:ea typeface="+mn-ea"/>
            </a:endParaRPr>
          </a:p>
        </p:txBody>
      </p:sp>
      <p:sp>
        <p:nvSpPr>
          <p:cNvPr id="31797" name="Text Box 75"/>
          <p:cNvSpPr txBox="1">
            <a:spLocks noChangeArrowheads="1"/>
          </p:cNvSpPr>
          <p:nvPr/>
        </p:nvSpPr>
        <p:spPr bwMode="auto">
          <a:xfrm>
            <a:off x="8915400" y="2311400"/>
            <a:ext cx="546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</a:rPr>
              <a:t>P5</a:t>
            </a:r>
          </a:p>
        </p:txBody>
      </p:sp>
      <p:sp>
        <p:nvSpPr>
          <p:cNvPr id="31798" name="Line 76"/>
          <p:cNvSpPr>
            <a:spLocks noChangeShapeType="1"/>
          </p:cNvSpPr>
          <p:nvPr/>
        </p:nvSpPr>
        <p:spPr bwMode="auto">
          <a:xfrm flipH="1">
            <a:off x="8953500" y="2184400"/>
            <a:ext cx="444500" cy="508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9" name="Line 77"/>
          <p:cNvSpPr>
            <a:spLocks noChangeShapeType="1"/>
          </p:cNvSpPr>
          <p:nvPr/>
        </p:nvSpPr>
        <p:spPr bwMode="auto">
          <a:xfrm>
            <a:off x="8877300" y="2209800"/>
            <a:ext cx="546100" cy="469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1219200" y="3644901"/>
            <a:ext cx="2247900" cy="2568576"/>
            <a:chOff x="464" y="2296"/>
            <a:chExt cx="1416" cy="1618"/>
          </a:xfrm>
        </p:grpSpPr>
        <p:grpSp>
          <p:nvGrpSpPr>
            <p:cNvPr id="31859" name="Group 79"/>
            <p:cNvGrpSpPr>
              <a:grpSpLocks/>
            </p:cNvGrpSpPr>
            <p:nvPr/>
          </p:nvGrpSpPr>
          <p:grpSpPr bwMode="auto">
            <a:xfrm>
              <a:off x="464" y="2296"/>
              <a:ext cx="1392" cy="1424"/>
              <a:chOff x="464" y="2320"/>
              <a:chExt cx="1392" cy="1424"/>
            </a:xfrm>
          </p:grpSpPr>
          <p:sp>
            <p:nvSpPr>
              <p:cNvPr id="185424" name="Oval 80"/>
              <p:cNvSpPr>
                <a:spLocks noChangeArrowheads="1"/>
              </p:cNvSpPr>
              <p:nvPr/>
            </p:nvSpPr>
            <p:spPr bwMode="auto">
              <a:xfrm>
                <a:off x="1016" y="2320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25" name="Oval 81"/>
              <p:cNvSpPr>
                <a:spLocks noChangeArrowheads="1"/>
              </p:cNvSpPr>
              <p:nvPr/>
            </p:nvSpPr>
            <p:spPr bwMode="auto">
              <a:xfrm>
                <a:off x="1536" y="262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26" name="Oval 82"/>
              <p:cNvSpPr>
                <a:spLocks noChangeArrowheads="1"/>
              </p:cNvSpPr>
              <p:nvPr/>
            </p:nvSpPr>
            <p:spPr bwMode="auto">
              <a:xfrm>
                <a:off x="576" y="263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27" name="Oval 83"/>
              <p:cNvSpPr>
                <a:spLocks noChangeArrowheads="1"/>
              </p:cNvSpPr>
              <p:nvPr/>
            </p:nvSpPr>
            <p:spPr bwMode="auto">
              <a:xfrm>
                <a:off x="1528" y="316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28" name="Oval 84"/>
              <p:cNvSpPr>
                <a:spLocks noChangeArrowheads="1"/>
              </p:cNvSpPr>
              <p:nvPr/>
            </p:nvSpPr>
            <p:spPr bwMode="auto">
              <a:xfrm>
                <a:off x="1096" y="345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66" name="Text Box 90"/>
              <p:cNvSpPr txBox="1">
                <a:spLocks noChangeArrowheads="1"/>
              </p:cNvSpPr>
              <p:nvPr/>
            </p:nvSpPr>
            <p:spPr bwMode="auto">
              <a:xfrm>
                <a:off x="1048" y="2392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31867" name="Text Box 91"/>
              <p:cNvSpPr txBox="1">
                <a:spLocks noChangeArrowheads="1"/>
              </p:cNvSpPr>
              <p:nvPr/>
            </p:nvSpPr>
            <p:spPr bwMode="auto">
              <a:xfrm>
                <a:off x="1560" y="268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31868" name="Text Box 92"/>
              <p:cNvSpPr txBox="1">
                <a:spLocks noChangeArrowheads="1"/>
              </p:cNvSpPr>
              <p:nvPr/>
            </p:nvSpPr>
            <p:spPr bwMode="auto">
              <a:xfrm>
                <a:off x="1552" y="322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31869" name="Text Box 93"/>
              <p:cNvSpPr txBox="1">
                <a:spLocks noChangeArrowheads="1"/>
              </p:cNvSpPr>
              <p:nvPr/>
            </p:nvSpPr>
            <p:spPr bwMode="auto">
              <a:xfrm>
                <a:off x="1112" y="352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P4</a:t>
                </a:r>
              </a:p>
            </p:txBody>
          </p:sp>
          <p:sp>
            <p:nvSpPr>
              <p:cNvPr id="31870" name="Text Box 94"/>
              <p:cNvSpPr txBox="1">
                <a:spLocks noChangeArrowheads="1"/>
              </p:cNvSpPr>
              <p:nvPr/>
            </p:nvSpPr>
            <p:spPr bwMode="auto">
              <a:xfrm>
                <a:off x="592" y="269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P0</a:t>
                </a:r>
              </a:p>
            </p:txBody>
          </p:sp>
          <p:sp>
            <p:nvSpPr>
              <p:cNvPr id="185439" name="Oval 95"/>
              <p:cNvSpPr>
                <a:spLocks noChangeArrowheads="1"/>
              </p:cNvSpPr>
              <p:nvPr/>
            </p:nvSpPr>
            <p:spPr bwMode="auto">
              <a:xfrm>
                <a:off x="488" y="314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72" name="Text Box 96"/>
              <p:cNvSpPr txBox="1">
                <a:spLocks noChangeArrowheads="1"/>
              </p:cNvSpPr>
              <p:nvPr/>
            </p:nvSpPr>
            <p:spPr bwMode="auto">
              <a:xfrm>
                <a:off x="488" y="3192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P5</a:t>
                </a:r>
              </a:p>
            </p:txBody>
          </p:sp>
          <p:sp>
            <p:nvSpPr>
              <p:cNvPr id="31873" name="Line 97"/>
              <p:cNvSpPr>
                <a:spLocks noChangeShapeType="1"/>
              </p:cNvSpPr>
              <p:nvPr/>
            </p:nvSpPr>
            <p:spPr bwMode="auto">
              <a:xfrm flipH="1">
                <a:off x="512" y="3112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74" name="Line 98"/>
              <p:cNvSpPr>
                <a:spLocks noChangeShapeType="1"/>
              </p:cNvSpPr>
              <p:nvPr/>
            </p:nvSpPr>
            <p:spPr bwMode="auto">
              <a:xfrm>
                <a:off x="464" y="3128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60" name="Text Box 99"/>
            <p:cNvSpPr txBox="1">
              <a:spLocks noChangeArrowheads="1"/>
            </p:cNvSpPr>
            <p:nvPr/>
          </p:nvSpPr>
          <p:spPr bwMode="auto">
            <a:xfrm>
              <a:off x="528" y="3720"/>
              <a:ext cx="1352" cy="194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tx1"/>
                  </a:solidFill>
                </a:rPr>
                <a:t>4. P3 receives reply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298700" y="5118109"/>
            <a:ext cx="584200" cy="328613"/>
            <a:chOff x="1144" y="3224"/>
            <a:chExt cx="368" cy="207"/>
          </a:xfrm>
        </p:grpSpPr>
        <p:cxnSp>
          <p:nvCxnSpPr>
            <p:cNvPr id="31857" name="AutoShape 101"/>
            <p:cNvCxnSpPr>
              <a:cxnSpLocks noChangeShapeType="1"/>
              <a:stCxn id="185428" idx="0"/>
              <a:endCxn id="31868" idx="1"/>
            </p:cNvCxnSpPr>
            <p:nvPr/>
          </p:nvCxnSpPr>
          <p:spPr bwMode="auto">
            <a:xfrm rot="5400000" flipH="1" flipV="1">
              <a:off x="1289" y="3217"/>
              <a:ext cx="125" cy="304"/>
            </a:xfrm>
            <a:prstGeom prst="curvedConnector2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58" name="Text Box 102"/>
            <p:cNvSpPr txBox="1">
              <a:spLocks noChangeArrowheads="1"/>
            </p:cNvSpPr>
            <p:nvPr/>
          </p:nvSpPr>
          <p:spPr bwMode="auto">
            <a:xfrm>
              <a:off x="1144" y="3224"/>
              <a:ext cx="36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chemeClr val="tx1"/>
                  </a:solidFill>
                </a:rPr>
                <a:t>OK</a:t>
              </a:r>
            </a:p>
          </p:txBody>
        </p:sp>
      </p:grpSp>
      <p:grpSp>
        <p:nvGrpSpPr>
          <p:cNvPr id="7" name="Group 110"/>
          <p:cNvGrpSpPr>
            <a:grpSpLocks/>
          </p:cNvGrpSpPr>
          <p:nvPr/>
        </p:nvGrpSpPr>
        <p:grpSpPr bwMode="auto">
          <a:xfrm>
            <a:off x="9334501" y="1958976"/>
            <a:ext cx="1927225" cy="1044576"/>
            <a:chOff x="4138" y="1216"/>
            <a:chExt cx="1214" cy="658"/>
          </a:xfrm>
        </p:grpSpPr>
        <p:sp>
          <p:nvSpPr>
            <p:cNvPr id="31845" name="Text Box 111"/>
            <p:cNvSpPr txBox="1">
              <a:spLocks noChangeArrowheads="1"/>
            </p:cNvSpPr>
            <p:nvPr/>
          </p:nvSpPr>
          <p:spPr bwMode="auto">
            <a:xfrm>
              <a:off x="4760" y="1680"/>
              <a:ext cx="5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chemeClr val="tx1"/>
                  </a:solidFill>
                </a:rPr>
                <a:t>Election</a:t>
              </a:r>
            </a:p>
          </p:txBody>
        </p:sp>
        <p:sp>
          <p:nvSpPr>
            <p:cNvPr id="31846" name="Line 112"/>
            <p:cNvSpPr>
              <a:spLocks noChangeShapeType="1"/>
            </p:cNvSpPr>
            <p:nvPr/>
          </p:nvSpPr>
          <p:spPr bwMode="auto">
            <a:xfrm flipH="1" flipV="1">
              <a:off x="4138" y="1568"/>
              <a:ext cx="358" cy="20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" name="Text Box 113"/>
            <p:cNvSpPr txBox="1">
              <a:spLocks noChangeArrowheads="1"/>
            </p:cNvSpPr>
            <p:nvPr/>
          </p:nvSpPr>
          <p:spPr bwMode="auto">
            <a:xfrm>
              <a:off x="4208" y="1504"/>
              <a:ext cx="5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chemeClr val="tx1"/>
                  </a:solidFill>
                </a:rPr>
                <a:t>Election</a:t>
              </a:r>
            </a:p>
          </p:txBody>
        </p:sp>
        <p:cxnSp>
          <p:nvCxnSpPr>
            <p:cNvPr id="31848" name="AutoShape 114"/>
            <p:cNvCxnSpPr>
              <a:cxnSpLocks noChangeShapeType="1"/>
            </p:cNvCxnSpPr>
            <p:nvPr/>
          </p:nvCxnSpPr>
          <p:spPr bwMode="auto">
            <a:xfrm rot="5400000" flipH="1">
              <a:off x="4571" y="956"/>
              <a:ext cx="65" cy="888"/>
            </a:xfrm>
            <a:prstGeom prst="curvedConnector3">
              <a:avLst>
                <a:gd name="adj1" fmla="val 307694"/>
              </a:avLst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49" name="Text Box 115"/>
            <p:cNvSpPr txBox="1">
              <a:spLocks noChangeArrowheads="1"/>
            </p:cNvSpPr>
            <p:nvPr/>
          </p:nvSpPr>
          <p:spPr bwMode="auto">
            <a:xfrm>
              <a:off x="4288" y="1216"/>
              <a:ext cx="5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chemeClr val="tx1"/>
                  </a:solidFill>
                </a:rPr>
                <a:t>Election</a:t>
              </a:r>
            </a:p>
          </p:txBody>
        </p:sp>
        <p:sp>
          <p:nvSpPr>
            <p:cNvPr id="31850" name="Line 116"/>
            <p:cNvSpPr>
              <a:spLocks noChangeShapeType="1"/>
            </p:cNvSpPr>
            <p:nvPr/>
          </p:nvSpPr>
          <p:spPr bwMode="auto">
            <a:xfrm flipH="1">
              <a:off x="4720" y="1624"/>
              <a:ext cx="192" cy="13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17"/>
          <p:cNvGrpSpPr>
            <a:grpSpLocks/>
          </p:cNvGrpSpPr>
          <p:nvPr/>
        </p:nvGrpSpPr>
        <p:grpSpPr bwMode="auto">
          <a:xfrm>
            <a:off x="4978400" y="3594101"/>
            <a:ext cx="2260600" cy="2593976"/>
            <a:chOff x="2176" y="2264"/>
            <a:chExt cx="1424" cy="1634"/>
          </a:xfrm>
        </p:grpSpPr>
        <p:grpSp>
          <p:nvGrpSpPr>
            <p:cNvPr id="31829" name="Group 118"/>
            <p:cNvGrpSpPr>
              <a:grpSpLocks/>
            </p:cNvGrpSpPr>
            <p:nvPr/>
          </p:nvGrpSpPr>
          <p:grpSpPr bwMode="auto">
            <a:xfrm>
              <a:off x="2176" y="2264"/>
              <a:ext cx="1392" cy="1424"/>
              <a:chOff x="2176" y="2264"/>
              <a:chExt cx="1392" cy="1424"/>
            </a:xfrm>
          </p:grpSpPr>
          <p:sp>
            <p:nvSpPr>
              <p:cNvPr id="185463" name="Oval 119"/>
              <p:cNvSpPr>
                <a:spLocks noChangeArrowheads="1"/>
              </p:cNvSpPr>
              <p:nvPr/>
            </p:nvSpPr>
            <p:spPr bwMode="auto">
              <a:xfrm>
                <a:off x="2728" y="226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64" name="Oval 120"/>
              <p:cNvSpPr>
                <a:spLocks noChangeArrowheads="1"/>
              </p:cNvSpPr>
              <p:nvPr/>
            </p:nvSpPr>
            <p:spPr bwMode="auto">
              <a:xfrm>
                <a:off x="3248" y="256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65" name="Oval 121"/>
              <p:cNvSpPr>
                <a:spLocks noChangeArrowheads="1"/>
              </p:cNvSpPr>
              <p:nvPr/>
            </p:nvSpPr>
            <p:spPr bwMode="auto">
              <a:xfrm>
                <a:off x="2288" y="257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66" name="Oval 122"/>
              <p:cNvSpPr>
                <a:spLocks noChangeArrowheads="1"/>
              </p:cNvSpPr>
              <p:nvPr/>
            </p:nvSpPr>
            <p:spPr bwMode="auto">
              <a:xfrm>
                <a:off x="3240" y="311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67" name="Oval 123"/>
              <p:cNvSpPr>
                <a:spLocks noChangeArrowheads="1"/>
              </p:cNvSpPr>
              <p:nvPr/>
            </p:nvSpPr>
            <p:spPr bwMode="auto">
              <a:xfrm>
                <a:off x="2808" y="3400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36" name="Text Box 129"/>
              <p:cNvSpPr txBox="1">
                <a:spLocks noChangeArrowheads="1"/>
              </p:cNvSpPr>
              <p:nvPr/>
            </p:nvSpPr>
            <p:spPr bwMode="auto">
              <a:xfrm>
                <a:off x="2760" y="233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31837" name="Text Box 130"/>
              <p:cNvSpPr txBox="1">
                <a:spLocks noChangeArrowheads="1"/>
              </p:cNvSpPr>
              <p:nvPr/>
            </p:nvSpPr>
            <p:spPr bwMode="auto">
              <a:xfrm>
                <a:off x="3272" y="262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31838" name="Text Box 131"/>
              <p:cNvSpPr txBox="1">
                <a:spLocks noChangeArrowheads="1"/>
              </p:cNvSpPr>
              <p:nvPr/>
            </p:nvSpPr>
            <p:spPr bwMode="auto">
              <a:xfrm>
                <a:off x="3264" y="3168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31839" name="Text Box 132"/>
              <p:cNvSpPr txBox="1">
                <a:spLocks noChangeArrowheads="1"/>
              </p:cNvSpPr>
              <p:nvPr/>
            </p:nvSpPr>
            <p:spPr bwMode="auto">
              <a:xfrm>
                <a:off x="2824" y="346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P4</a:t>
                </a:r>
              </a:p>
            </p:txBody>
          </p:sp>
          <p:sp>
            <p:nvSpPr>
              <p:cNvPr id="31840" name="Text Box 133"/>
              <p:cNvSpPr txBox="1">
                <a:spLocks noChangeArrowheads="1"/>
              </p:cNvSpPr>
              <p:nvPr/>
            </p:nvSpPr>
            <p:spPr bwMode="auto">
              <a:xfrm>
                <a:off x="2304" y="264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P0</a:t>
                </a:r>
              </a:p>
            </p:txBody>
          </p:sp>
          <p:sp>
            <p:nvSpPr>
              <p:cNvPr id="185478" name="Oval 134"/>
              <p:cNvSpPr>
                <a:spLocks noChangeArrowheads="1"/>
              </p:cNvSpPr>
              <p:nvPr/>
            </p:nvSpPr>
            <p:spPr bwMode="auto">
              <a:xfrm>
                <a:off x="2200" y="308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42" name="Text Box 135"/>
              <p:cNvSpPr txBox="1">
                <a:spLocks noChangeArrowheads="1"/>
              </p:cNvSpPr>
              <p:nvPr/>
            </p:nvSpPr>
            <p:spPr bwMode="auto">
              <a:xfrm>
                <a:off x="2200" y="3136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P5</a:t>
                </a:r>
              </a:p>
            </p:txBody>
          </p:sp>
          <p:sp>
            <p:nvSpPr>
              <p:cNvPr id="31843" name="Line 136"/>
              <p:cNvSpPr>
                <a:spLocks noChangeShapeType="1"/>
              </p:cNvSpPr>
              <p:nvPr/>
            </p:nvSpPr>
            <p:spPr bwMode="auto">
              <a:xfrm flipH="1">
                <a:off x="2224" y="3056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44" name="Line 137"/>
              <p:cNvSpPr>
                <a:spLocks noChangeShapeType="1"/>
              </p:cNvSpPr>
              <p:nvPr/>
            </p:nvSpPr>
            <p:spPr bwMode="auto">
              <a:xfrm>
                <a:off x="2176" y="3072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30" name="Text Box 138"/>
            <p:cNvSpPr txBox="1">
              <a:spLocks noChangeArrowheads="1"/>
            </p:cNvSpPr>
            <p:nvPr/>
          </p:nvSpPr>
          <p:spPr bwMode="auto">
            <a:xfrm>
              <a:off x="2248" y="3704"/>
              <a:ext cx="1352" cy="194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tx1"/>
                  </a:solidFill>
                </a:rPr>
                <a:t>5. P4 receives no reply</a:t>
              </a:r>
            </a:p>
          </p:txBody>
        </p:sp>
      </p:grp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8877300" y="3606801"/>
            <a:ext cx="2260600" cy="2593976"/>
            <a:chOff x="2176" y="2264"/>
            <a:chExt cx="1424" cy="1634"/>
          </a:xfrm>
        </p:grpSpPr>
        <p:grpSp>
          <p:nvGrpSpPr>
            <p:cNvPr id="31813" name="Group 140"/>
            <p:cNvGrpSpPr>
              <a:grpSpLocks/>
            </p:cNvGrpSpPr>
            <p:nvPr/>
          </p:nvGrpSpPr>
          <p:grpSpPr bwMode="auto">
            <a:xfrm>
              <a:off x="2176" y="2264"/>
              <a:ext cx="1392" cy="1424"/>
              <a:chOff x="2176" y="2264"/>
              <a:chExt cx="1392" cy="1424"/>
            </a:xfrm>
          </p:grpSpPr>
          <p:sp>
            <p:nvSpPr>
              <p:cNvPr id="185485" name="Oval 141"/>
              <p:cNvSpPr>
                <a:spLocks noChangeArrowheads="1"/>
              </p:cNvSpPr>
              <p:nvPr/>
            </p:nvSpPr>
            <p:spPr bwMode="auto">
              <a:xfrm>
                <a:off x="2728" y="2264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86" name="Oval 142"/>
              <p:cNvSpPr>
                <a:spLocks noChangeArrowheads="1"/>
              </p:cNvSpPr>
              <p:nvPr/>
            </p:nvSpPr>
            <p:spPr bwMode="auto">
              <a:xfrm>
                <a:off x="3248" y="256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87" name="Oval 143"/>
              <p:cNvSpPr>
                <a:spLocks noChangeArrowheads="1"/>
              </p:cNvSpPr>
              <p:nvPr/>
            </p:nvSpPr>
            <p:spPr bwMode="auto">
              <a:xfrm>
                <a:off x="2288" y="2576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88" name="Oval 144"/>
              <p:cNvSpPr>
                <a:spLocks noChangeArrowheads="1"/>
              </p:cNvSpPr>
              <p:nvPr/>
            </p:nvSpPr>
            <p:spPr bwMode="auto">
              <a:xfrm>
                <a:off x="3240" y="3112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185489" name="Oval 145"/>
              <p:cNvSpPr>
                <a:spLocks noChangeArrowheads="1"/>
              </p:cNvSpPr>
              <p:nvPr/>
            </p:nvSpPr>
            <p:spPr bwMode="auto">
              <a:xfrm>
                <a:off x="2808" y="3400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20" name="Text Box 151"/>
              <p:cNvSpPr txBox="1">
                <a:spLocks noChangeArrowheads="1"/>
              </p:cNvSpPr>
              <p:nvPr/>
            </p:nvSpPr>
            <p:spPr bwMode="auto">
              <a:xfrm>
                <a:off x="2760" y="2336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31821" name="Text Box 152"/>
              <p:cNvSpPr txBox="1">
                <a:spLocks noChangeArrowheads="1"/>
              </p:cNvSpPr>
              <p:nvPr/>
            </p:nvSpPr>
            <p:spPr bwMode="auto">
              <a:xfrm>
                <a:off x="3272" y="262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31822" name="Text Box 153"/>
              <p:cNvSpPr txBox="1">
                <a:spLocks noChangeArrowheads="1"/>
              </p:cNvSpPr>
              <p:nvPr/>
            </p:nvSpPr>
            <p:spPr bwMode="auto">
              <a:xfrm>
                <a:off x="3264" y="3168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31823" name="Text Box 154"/>
              <p:cNvSpPr txBox="1">
                <a:spLocks noChangeArrowheads="1"/>
              </p:cNvSpPr>
              <p:nvPr/>
            </p:nvSpPr>
            <p:spPr bwMode="auto">
              <a:xfrm>
                <a:off x="2824" y="3464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P4</a:t>
                </a:r>
              </a:p>
            </p:txBody>
          </p:sp>
          <p:sp>
            <p:nvSpPr>
              <p:cNvPr id="31824" name="Text Box 155"/>
              <p:cNvSpPr txBox="1">
                <a:spLocks noChangeArrowheads="1"/>
              </p:cNvSpPr>
              <p:nvPr/>
            </p:nvSpPr>
            <p:spPr bwMode="auto">
              <a:xfrm>
                <a:off x="2304" y="2640"/>
                <a:ext cx="29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P0</a:t>
                </a:r>
              </a:p>
            </p:txBody>
          </p:sp>
          <p:sp>
            <p:nvSpPr>
              <p:cNvPr id="185500" name="Oval 156"/>
              <p:cNvSpPr>
                <a:spLocks noChangeArrowheads="1"/>
              </p:cNvSpPr>
              <p:nvPr/>
            </p:nvSpPr>
            <p:spPr bwMode="auto">
              <a:xfrm>
                <a:off x="2200" y="3088"/>
                <a:ext cx="304" cy="288"/>
              </a:xfrm>
              <a:prstGeom prst="ellipse">
                <a:avLst/>
              </a:prstGeom>
              <a:solidFill>
                <a:srgbClr val="C0D6DC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Helvetica" pitchFamily="34" charset="0"/>
                  <a:ea typeface="+mn-ea"/>
                </a:endParaRPr>
              </a:p>
            </p:txBody>
          </p:sp>
          <p:sp>
            <p:nvSpPr>
              <p:cNvPr id="31826" name="Text Box 157"/>
              <p:cNvSpPr txBox="1">
                <a:spLocks noChangeArrowheads="1"/>
              </p:cNvSpPr>
              <p:nvPr/>
            </p:nvSpPr>
            <p:spPr bwMode="auto">
              <a:xfrm>
                <a:off x="2200" y="3136"/>
                <a:ext cx="344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tx1"/>
                    </a:solidFill>
                  </a:rPr>
                  <a:t>P5</a:t>
                </a:r>
              </a:p>
            </p:txBody>
          </p:sp>
          <p:sp>
            <p:nvSpPr>
              <p:cNvPr id="31827" name="Line 158"/>
              <p:cNvSpPr>
                <a:spLocks noChangeShapeType="1"/>
              </p:cNvSpPr>
              <p:nvPr/>
            </p:nvSpPr>
            <p:spPr bwMode="auto">
              <a:xfrm flipH="1">
                <a:off x="2224" y="3056"/>
                <a:ext cx="280" cy="3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8" name="Line 159"/>
              <p:cNvSpPr>
                <a:spLocks noChangeShapeType="1"/>
              </p:cNvSpPr>
              <p:nvPr/>
            </p:nvSpPr>
            <p:spPr bwMode="auto">
              <a:xfrm>
                <a:off x="2176" y="3072"/>
                <a:ext cx="344" cy="2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14" name="Text Box 160"/>
            <p:cNvSpPr txBox="1">
              <a:spLocks noChangeArrowheads="1"/>
            </p:cNvSpPr>
            <p:nvPr/>
          </p:nvSpPr>
          <p:spPr bwMode="auto">
            <a:xfrm>
              <a:off x="2248" y="3704"/>
              <a:ext cx="1352" cy="194"/>
            </a:xfrm>
            <a:prstGeom prst="rect">
              <a:avLst/>
            </a:prstGeom>
            <a:solidFill>
              <a:srgbClr val="FF9B63"/>
            </a:solidFill>
            <a:ln w="3175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400" dirty="0">
                  <a:solidFill>
                    <a:schemeClr val="tx1"/>
                  </a:solidFill>
                </a:rPr>
                <a:t>6. P4 announces itself </a:t>
              </a:r>
            </a:p>
          </p:txBody>
        </p:sp>
      </p:grpSp>
      <p:grpSp>
        <p:nvGrpSpPr>
          <p:cNvPr id="12" name="Group 161"/>
          <p:cNvGrpSpPr>
            <a:grpSpLocks/>
          </p:cNvGrpSpPr>
          <p:nvPr/>
        </p:nvGrpSpPr>
        <p:grpSpPr bwMode="auto">
          <a:xfrm>
            <a:off x="9315450" y="4013202"/>
            <a:ext cx="1377950" cy="1465263"/>
            <a:chOff x="4288" y="2528"/>
            <a:chExt cx="868" cy="923"/>
          </a:xfrm>
        </p:grpSpPr>
        <p:cxnSp>
          <p:nvCxnSpPr>
            <p:cNvPr id="31808" name="AutoShape 162"/>
            <p:cNvCxnSpPr>
              <a:cxnSpLocks noChangeShapeType="1"/>
              <a:stCxn id="185489" idx="0"/>
              <a:endCxn id="31821" idx="1"/>
            </p:cNvCxnSpPr>
            <p:nvPr/>
          </p:nvCxnSpPr>
          <p:spPr bwMode="auto">
            <a:xfrm rot="5400000" flipH="1" flipV="1">
              <a:off x="4665" y="2917"/>
              <a:ext cx="670" cy="312"/>
            </a:xfrm>
            <a:prstGeom prst="curvedConnector2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09" name="AutoShape 163"/>
            <p:cNvCxnSpPr>
              <a:cxnSpLocks noChangeShapeType="1"/>
              <a:stCxn id="185489" idx="7"/>
              <a:endCxn id="185488" idx="2"/>
            </p:cNvCxnSpPr>
            <p:nvPr/>
          </p:nvCxnSpPr>
          <p:spPr bwMode="auto">
            <a:xfrm rot="5400000" flipH="1" flipV="1">
              <a:off x="4945" y="3271"/>
              <a:ext cx="186" cy="173"/>
            </a:xfrm>
            <a:prstGeom prst="curvedConnector2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810" name="AutoShape 164"/>
            <p:cNvCxnSpPr>
              <a:cxnSpLocks noChangeShapeType="1"/>
              <a:stCxn id="185489" idx="1"/>
              <a:endCxn id="31824" idx="2"/>
            </p:cNvCxnSpPr>
            <p:nvPr/>
          </p:nvCxnSpPr>
          <p:spPr bwMode="auto">
            <a:xfrm rot="16200000" flipV="1">
              <a:off x="4242" y="2955"/>
              <a:ext cx="589" cy="40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811" name="Line 165"/>
            <p:cNvSpPr>
              <a:spLocks noChangeShapeType="1"/>
            </p:cNvSpPr>
            <p:nvPr/>
          </p:nvSpPr>
          <p:spPr bwMode="auto">
            <a:xfrm flipH="1" flipV="1">
              <a:off x="4716" y="2528"/>
              <a:ext cx="40" cy="86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1812" name="Text Box 166"/>
            <p:cNvSpPr txBox="1">
              <a:spLocks noChangeArrowheads="1"/>
            </p:cNvSpPr>
            <p:nvPr/>
          </p:nvSpPr>
          <p:spPr bwMode="auto">
            <a:xfrm>
              <a:off x="4288" y="3104"/>
              <a:ext cx="57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Leader</a:t>
              </a:r>
            </a:p>
          </p:txBody>
        </p:sp>
      </p:grpSp>
      <p:sp>
        <p:nvSpPr>
          <p:cNvPr id="138" name="TextBox 108"/>
          <p:cNvSpPr txBox="1">
            <a:spLocks noChangeArrowheads="1"/>
          </p:cNvSpPr>
          <p:nvPr/>
        </p:nvSpPr>
        <p:spPr bwMode="auto">
          <a:xfrm>
            <a:off x="6788412" y="152401"/>
            <a:ext cx="387958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000000"/>
                </a:solidFill>
              </a:rPr>
              <a:t>Example from 425, Prof. </a:t>
            </a:r>
            <a:r>
              <a:rPr lang="en-US" sz="1600" dirty="0" err="1">
                <a:solidFill>
                  <a:srgbClr val="000000"/>
                </a:solidFill>
              </a:rPr>
              <a:t>Klara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Nahrstedt</a:t>
            </a:r>
            <a:endParaRPr lang="en-US" sz="1600" dirty="0">
              <a:solidFill>
                <a:srgbClr val="000000"/>
              </a:solidFill>
            </a:endParaRPr>
          </a:p>
          <a:p>
            <a:pPr eaLnBrk="1" hangingPunct="1"/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8" name="AutoShape 164">
            <a:extLst>
              <a:ext uri="{FF2B5EF4-FFF2-40B4-BE49-F238E27FC236}">
                <a16:creationId xmlns:a16="http://schemas.microsoft.com/office/drawing/2014/main" id="{012A6980-6BB8-5993-07A9-CE357D6D8F3F}"/>
              </a:ext>
            </a:extLst>
          </p:cNvPr>
          <p:cNvCxnSpPr>
            <a:cxnSpLocks noChangeShapeType="1"/>
            <a:endCxn id="185364" idx="0"/>
          </p:cNvCxnSpPr>
          <p:nvPr/>
        </p:nvCxnSpPr>
        <p:spPr bwMode="auto">
          <a:xfrm rot="5400000">
            <a:off x="2297098" y="1987149"/>
            <a:ext cx="871954" cy="563949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64">
            <a:extLst>
              <a:ext uri="{FF2B5EF4-FFF2-40B4-BE49-F238E27FC236}">
                <a16:creationId xmlns:a16="http://schemas.microsoft.com/office/drawing/2014/main" id="{F771510A-6C65-0D32-56CC-FBCAA6FC9073}"/>
              </a:ext>
            </a:extLst>
          </p:cNvPr>
          <p:cNvCxnSpPr>
            <a:cxnSpLocks noChangeShapeType="1"/>
            <a:stCxn id="31761" idx="1"/>
            <a:endCxn id="31766" idx="3"/>
          </p:cNvCxnSpPr>
          <p:nvPr/>
        </p:nvCxnSpPr>
        <p:spPr bwMode="auto">
          <a:xfrm rot="10800000" flipV="1">
            <a:off x="1790700" y="1642477"/>
            <a:ext cx="1155700" cy="8128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64">
            <a:extLst>
              <a:ext uri="{FF2B5EF4-FFF2-40B4-BE49-F238E27FC236}">
                <a16:creationId xmlns:a16="http://schemas.microsoft.com/office/drawing/2014/main" id="{6F712A6B-A71D-6EA2-DD96-76C2E6236BCD}"/>
              </a:ext>
            </a:extLst>
          </p:cNvPr>
          <p:cNvCxnSpPr>
            <a:cxnSpLocks noChangeShapeType="1"/>
            <a:stCxn id="31761" idx="2"/>
            <a:endCxn id="185363" idx="0"/>
          </p:cNvCxnSpPr>
          <p:nvPr/>
        </p:nvCxnSpPr>
        <p:spPr bwMode="auto">
          <a:xfrm rot="5400000">
            <a:off x="2941052" y="2007602"/>
            <a:ext cx="436146" cy="444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08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2: Membership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5FC3B-3AB3-F169-EE2E-9F78DF06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50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Membership Service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Needed for distributed protocols that require knowledge of alive processes</a:t>
            </a:r>
          </a:p>
          <a:p>
            <a:pPr lvl="1"/>
            <a:r>
              <a:rPr lang="en-US" dirty="0"/>
              <a:t>Static: list is known before, track processes that crash</a:t>
            </a:r>
          </a:p>
          <a:p>
            <a:pPr lvl="1"/>
            <a:r>
              <a:rPr lang="en-US" dirty="0"/>
              <a:t>Dynamic: processes can join, leave and crash</a:t>
            </a:r>
          </a:p>
          <a:p>
            <a:r>
              <a:rPr lang="en-US" dirty="0"/>
              <a:t>Need to detect failures  </a:t>
            </a:r>
            <a:r>
              <a:rPr lang="en-US" i="1" dirty="0"/>
              <a:t>Remember, we know we can not do it accurately!</a:t>
            </a:r>
          </a:p>
          <a:p>
            <a:r>
              <a:rPr lang="en-US" dirty="0"/>
              <a:t>Need to agree on the current list of processes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5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Membership Protocol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Leader: one of the processes (oldest) will act as leader</a:t>
            </a:r>
          </a:p>
          <a:p>
            <a:r>
              <a:rPr lang="en-US" dirty="0"/>
              <a:t>Each process: maintains a list with alive processes (</a:t>
            </a:r>
            <a:r>
              <a:rPr lang="en-US" i="1" dirty="0">
                <a:solidFill>
                  <a:srgbClr val="0070C0"/>
                </a:solidFill>
              </a:rPr>
              <a:t>list must be the same</a:t>
            </a:r>
            <a:r>
              <a:rPr lang="en-US" dirty="0"/>
              <a:t>) </a:t>
            </a:r>
          </a:p>
          <a:p>
            <a:r>
              <a:rPr lang="en-US" dirty="0"/>
              <a:t>All processes:  track each other (ping or I am alive)</a:t>
            </a:r>
          </a:p>
          <a:p>
            <a:pPr lvl="1"/>
            <a:r>
              <a:rPr lang="en-US" dirty="0"/>
              <a:t>If timeout occurs - process that did not answer is considered crashed. </a:t>
            </a:r>
            <a:r>
              <a:rPr lang="en-US" i="1" dirty="0">
                <a:solidFill>
                  <a:srgbClr val="0070C0"/>
                </a:solidFill>
              </a:rPr>
              <a:t>Will have to rejoin with another identifier</a:t>
            </a:r>
          </a:p>
          <a:p>
            <a:endParaRPr lang="en-US" dirty="0"/>
          </a:p>
          <a:p>
            <a:r>
              <a:rPr lang="en-US" dirty="0"/>
              <a:t>Two cases: </a:t>
            </a:r>
          </a:p>
          <a:p>
            <a:pPr lvl="1"/>
            <a:r>
              <a:rPr lang="en-US" dirty="0"/>
              <a:t>leader is alive (normal-case)</a:t>
            </a:r>
          </a:p>
          <a:p>
            <a:pPr lvl="1"/>
            <a:r>
              <a:rPr lang="en-US" dirty="0"/>
              <a:t>leader fails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6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Leader election: Ring and Bully</a:t>
            </a:r>
          </a:p>
          <a:p>
            <a:r>
              <a:rPr lang="en-US" dirty="0"/>
              <a:t>Membership algorithm</a:t>
            </a:r>
          </a:p>
          <a:p>
            <a:r>
              <a:rPr lang="en-US" b="1" dirty="0"/>
              <a:t>Reliable multicast</a:t>
            </a:r>
          </a:p>
          <a:p>
            <a:pPr lvl="1"/>
            <a:r>
              <a:rPr lang="en-US" b="1" dirty="0"/>
              <a:t>FIFO</a:t>
            </a:r>
          </a:p>
          <a:p>
            <a:pPr lvl="1"/>
            <a:r>
              <a:rPr lang="en-US" b="1" dirty="0"/>
              <a:t>Causal</a:t>
            </a:r>
          </a:p>
          <a:p>
            <a:pPr lvl="1"/>
            <a:r>
              <a:rPr lang="en-US" b="1" dirty="0"/>
              <a:t>Total Order</a:t>
            </a:r>
          </a:p>
          <a:p>
            <a:r>
              <a:rPr lang="en-US" dirty="0"/>
              <a:t>Virtual Synchrony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98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Normal-Case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Leader detects a failure or receives a join, he starts a </a:t>
            </a:r>
            <a:r>
              <a:rPr lang="en-US" dirty="0">
                <a:solidFill>
                  <a:srgbClr val="0070C0"/>
                </a:solidFill>
              </a:rPr>
              <a:t>two-phase protocol </a:t>
            </a:r>
            <a:r>
              <a:rPr lang="en-US" dirty="0"/>
              <a:t>to ensure the list of alive members is updated consistently</a:t>
            </a:r>
          </a:p>
          <a:p>
            <a:r>
              <a:rPr lang="en-US" dirty="0"/>
              <a:t>Phase 1: leader sends all add and delete events to everybody</a:t>
            </a:r>
          </a:p>
          <a:p>
            <a:pPr lvl="1"/>
            <a:r>
              <a:rPr lang="en-US" dirty="0"/>
              <a:t>Every process acknowledges</a:t>
            </a:r>
          </a:p>
          <a:p>
            <a:pPr lvl="1"/>
            <a:r>
              <a:rPr lang="en-US" dirty="0"/>
              <a:t>Leader must wait for a </a:t>
            </a:r>
            <a:r>
              <a:rPr lang="en-US" dirty="0">
                <a:solidFill>
                  <a:srgbClr val="0070C0"/>
                </a:solidFill>
              </a:rPr>
              <a:t>majority</a:t>
            </a:r>
            <a:r>
              <a:rPr lang="en-US" dirty="0"/>
              <a:t> of acknowledgements</a:t>
            </a:r>
          </a:p>
          <a:p>
            <a:endParaRPr lang="en-US" dirty="0"/>
          </a:p>
          <a:p>
            <a:r>
              <a:rPr lang="en-US" dirty="0"/>
              <a:t>Phase 2: If leader receives majority, then sends the modifications (may include any failure detected during first phase)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17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Fails</a:t>
            </a:r>
            <a:endParaRPr lang="en-US" dirty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a process detects that the leader failed, second process on the list becomes the leader, </a:t>
            </a:r>
            <a:r>
              <a:rPr lang="en-US" dirty="0">
                <a:solidFill>
                  <a:srgbClr val="0070C0"/>
                </a:solidFill>
              </a:rPr>
              <a:t>three phase protocol</a:t>
            </a:r>
          </a:p>
          <a:p>
            <a:r>
              <a:rPr lang="en-US" dirty="0"/>
              <a:t>Phase 1: new leader informs the other processes that leader has failed, asks for pending add/delete operations, collects acknowledgments and current membership information</a:t>
            </a:r>
          </a:p>
          <a:p>
            <a:r>
              <a:rPr lang="en-US" dirty="0"/>
              <a:t>Phase 2 and 3 similar with normal case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77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3: Reliable multicast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96A9F-118F-14DD-EDAF-703F31BB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59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Unicast, Broadcast, Multicast</a:t>
            </a:r>
          </a:p>
        </p:txBody>
      </p:sp>
      <p:sp>
        <p:nvSpPr>
          <p:cNvPr id="27650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Unicast</a:t>
            </a:r>
            <a:r>
              <a:rPr lang="en-US" dirty="0"/>
              <a:t>: Messages are sent from exactly one process to one process</a:t>
            </a:r>
          </a:p>
          <a:p>
            <a:endParaRPr lang="en-US" b="1" dirty="0">
              <a:sym typeface="Symbol" charset="0"/>
            </a:endParaRPr>
          </a:p>
          <a:p>
            <a:r>
              <a:rPr lang="en-US" b="1" dirty="0">
                <a:sym typeface="Symbol" charset="0"/>
              </a:rPr>
              <a:t>Broadcast</a:t>
            </a:r>
            <a:r>
              <a:rPr lang="en-US" dirty="0">
                <a:sym typeface="Symbol" charset="0"/>
              </a:rPr>
              <a:t>: </a:t>
            </a:r>
            <a:r>
              <a:rPr lang="en-US" dirty="0"/>
              <a:t>Messages are sent from exactly one process to all processes on the network</a:t>
            </a:r>
          </a:p>
          <a:p>
            <a:endParaRPr lang="en-US" b="1" dirty="0"/>
          </a:p>
          <a:p>
            <a:r>
              <a:rPr lang="en-US" b="1" dirty="0"/>
              <a:t>Multicast</a:t>
            </a:r>
            <a:r>
              <a:rPr lang="en-US" dirty="0"/>
              <a:t>:  Messages are sent from exactly one process to several processes (referred as group) on the network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98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Reliable Communication</a:t>
            </a:r>
          </a:p>
        </p:txBody>
      </p:sp>
      <p:sp>
        <p:nvSpPr>
          <p:cNvPr id="29698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Unicast</a:t>
            </a:r>
            <a:r>
              <a:rPr lang="en-US" dirty="0"/>
              <a:t>: one sender and one receiver</a:t>
            </a:r>
          </a:p>
          <a:p>
            <a:r>
              <a:rPr lang="en-US" b="1" dirty="0"/>
              <a:t>Multicast</a:t>
            </a:r>
            <a:r>
              <a:rPr lang="en-US" dirty="0"/>
              <a:t>: one sender and many receivers</a:t>
            </a:r>
          </a:p>
          <a:p>
            <a:r>
              <a:rPr lang="en-US" b="1" dirty="0"/>
              <a:t>Reliable unicast</a:t>
            </a:r>
            <a:r>
              <a:rPr lang="en-US" dirty="0"/>
              <a:t>: guarantees delivery of messages, if the other party fails, there is no service</a:t>
            </a:r>
          </a:p>
          <a:p>
            <a:r>
              <a:rPr lang="en-US" b="1" dirty="0"/>
              <a:t>Reliable multicast</a:t>
            </a:r>
            <a:r>
              <a:rPr lang="en-US" dirty="0"/>
              <a:t>: </a:t>
            </a:r>
            <a:r>
              <a:rPr lang="en-US" i="1" dirty="0"/>
              <a:t>What is the meaning of reliable multicast in the context of process failures?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91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Naïve Approach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reliable one-to-one send operation.</a:t>
            </a:r>
          </a:p>
          <a:p>
            <a:endParaRPr lang="en-US" dirty="0"/>
          </a:p>
          <a:p>
            <a:r>
              <a:rPr lang="en-US" dirty="0"/>
              <a:t>A basic multicast primitive guarantees a correct (non-faulty) process will eventually deliver the message, as long as the sender does not crash.</a:t>
            </a:r>
          </a:p>
          <a:p>
            <a:endParaRPr lang="en-US" dirty="0"/>
          </a:p>
          <a:p>
            <a:r>
              <a:rPr lang="en-US" dirty="0"/>
              <a:t>What if the sender crashes </a:t>
            </a:r>
            <a:r>
              <a:rPr lang="en-US" i="1" dirty="0"/>
              <a:t>after</a:t>
            </a:r>
            <a:r>
              <a:rPr lang="en-US" dirty="0"/>
              <a:t> she sent the message and </a:t>
            </a:r>
            <a:r>
              <a:rPr lang="en-US" dirty="0">
                <a:solidFill>
                  <a:srgbClr val="0070C0"/>
                </a:solidFill>
              </a:rPr>
              <a:t>some processes received the message and some other did not</a:t>
            </a:r>
            <a:r>
              <a:rPr lang="en-US" dirty="0"/>
              <a:t>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85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of Reliability in Multicast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Integrity</a:t>
            </a:r>
            <a:r>
              <a:rPr lang="en-US" dirty="0"/>
              <a:t>: A correct process p delivers a message m at most once.</a:t>
            </a:r>
          </a:p>
          <a:p>
            <a:endParaRPr lang="en-US" b="1" dirty="0"/>
          </a:p>
          <a:p>
            <a:r>
              <a:rPr lang="en-US" b="1" dirty="0"/>
              <a:t>Validity</a:t>
            </a:r>
            <a:r>
              <a:rPr lang="en-US" dirty="0"/>
              <a:t>: If a correct process multicasts message m, then it will eventually deliver m.</a:t>
            </a:r>
          </a:p>
          <a:p>
            <a:pPr lvl="1"/>
            <a:r>
              <a:rPr lang="en-US" dirty="0"/>
              <a:t>Each process delivers its own messages</a:t>
            </a:r>
          </a:p>
          <a:p>
            <a:endParaRPr lang="en-US" b="1" dirty="0"/>
          </a:p>
          <a:p>
            <a:r>
              <a:rPr lang="en-US" b="1" dirty="0"/>
              <a:t>Agreement</a:t>
            </a:r>
            <a:r>
              <a:rPr lang="en-US" dirty="0"/>
              <a:t>: If a correct process delivers message m, then all the other correct processes in the group will eventually deliver m.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84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Flavors of Ordered Multicast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FIFO ordering</a:t>
            </a:r>
            <a:r>
              <a:rPr lang="en-US" dirty="0"/>
              <a:t>: If a correct process  multicasts m and then multicasts m</a:t>
            </a:r>
            <a:r>
              <a:rPr lang="ja-JP" altLang="en-US" dirty="0"/>
              <a:t>’</a:t>
            </a:r>
            <a:r>
              <a:rPr lang="en-US" altLang="ja-JP" dirty="0"/>
              <a:t>, then every correct process that delivers m</a:t>
            </a:r>
            <a:r>
              <a:rPr lang="ja-JP" altLang="en-US" dirty="0"/>
              <a:t>’</a:t>
            </a:r>
            <a:r>
              <a:rPr lang="en-US" altLang="ja-JP" dirty="0"/>
              <a:t> will have already delivered m.</a:t>
            </a:r>
          </a:p>
          <a:p>
            <a:endParaRPr lang="en-US" b="1" dirty="0"/>
          </a:p>
          <a:p>
            <a:r>
              <a:rPr lang="en-US" b="1" dirty="0"/>
              <a:t>Causal ordering</a:t>
            </a:r>
            <a:r>
              <a:rPr lang="en-US" dirty="0"/>
              <a:t>: If multicast m </a:t>
            </a:r>
            <a:r>
              <a:rPr lang="en-US" dirty="0">
                <a:sym typeface="Wingdings" charset="0"/>
              </a:rPr>
              <a:t> multicast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altLang="ja-JP" dirty="0">
                <a:sym typeface="Wingdings" charset="0"/>
              </a:rPr>
              <a:t> then any correct process that delivers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altLang="ja-JP" dirty="0">
                <a:sym typeface="Wingdings" charset="0"/>
              </a:rPr>
              <a:t> will have already delivered m.</a:t>
            </a:r>
          </a:p>
          <a:p>
            <a:endParaRPr lang="en-US" b="1" dirty="0">
              <a:sym typeface="Wingdings" charset="0"/>
            </a:endParaRPr>
          </a:p>
          <a:p>
            <a:r>
              <a:rPr lang="en-US" b="1" dirty="0">
                <a:sym typeface="Wingdings" charset="0"/>
              </a:rPr>
              <a:t>Total ordering</a:t>
            </a:r>
            <a:r>
              <a:rPr lang="en-US" dirty="0">
                <a:sym typeface="Wingdings" charset="0"/>
              </a:rPr>
              <a:t>: If a correct process delivers message m before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altLang="ja-JP" dirty="0">
                <a:sym typeface="Wingdings" charset="0"/>
              </a:rPr>
              <a:t>, then any other correct process that delivers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altLang="ja-JP" dirty="0">
                <a:sym typeface="Wingdings" charset="0"/>
              </a:rPr>
              <a:t> will have already delivered m.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47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Processing</a:t>
            </a:r>
          </a:p>
        </p:txBody>
      </p:sp>
      <p:sp>
        <p:nvSpPr>
          <p:cNvPr id="37893" name="Line 11"/>
          <p:cNvSpPr>
            <a:spLocks noChangeShapeType="1"/>
          </p:cNvSpPr>
          <p:nvPr/>
        </p:nvSpPr>
        <p:spPr bwMode="auto">
          <a:xfrm>
            <a:off x="4256088" y="2295526"/>
            <a:ext cx="5421312" cy="3175"/>
          </a:xfrm>
          <a:prstGeom prst="line">
            <a:avLst/>
          </a:pr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Rectangle 14"/>
          <p:cNvSpPr>
            <a:spLocks noChangeArrowheads="1"/>
          </p:cNvSpPr>
          <p:nvPr/>
        </p:nvSpPr>
        <p:spPr bwMode="auto">
          <a:xfrm>
            <a:off x="6796088" y="3141664"/>
            <a:ext cx="304800" cy="395287"/>
          </a:xfrm>
          <a:prstGeom prst="rect">
            <a:avLst/>
          </a:prstGeom>
          <a:solidFill>
            <a:srgbClr val="0080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Rectangle 15"/>
          <p:cNvSpPr>
            <a:spLocks noChangeArrowheads="1"/>
          </p:cNvSpPr>
          <p:nvPr/>
        </p:nvSpPr>
        <p:spPr bwMode="auto">
          <a:xfrm>
            <a:off x="7326314" y="2438400"/>
            <a:ext cx="20462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Delivery </a:t>
            </a:r>
          </a:p>
          <a:p>
            <a:r>
              <a:rPr lang="en-US">
                <a:solidFill>
                  <a:srgbClr val="000000"/>
                </a:solidFill>
              </a:rPr>
              <a:t>queue</a:t>
            </a:r>
            <a:endParaRPr lang="en-US"/>
          </a:p>
        </p:txBody>
      </p:sp>
      <p:sp>
        <p:nvSpPr>
          <p:cNvPr id="37896" name="Rectangle 16"/>
          <p:cNvSpPr>
            <a:spLocks noChangeArrowheads="1"/>
          </p:cNvSpPr>
          <p:nvPr/>
        </p:nvSpPr>
        <p:spPr bwMode="auto">
          <a:xfrm>
            <a:off x="4191000" y="2971800"/>
            <a:ext cx="144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Hold-back</a:t>
            </a:r>
            <a:endParaRPr lang="en-US"/>
          </a:p>
        </p:txBody>
      </p:sp>
      <p:sp>
        <p:nvSpPr>
          <p:cNvPr id="37897" name="Rectangle 17"/>
          <p:cNvSpPr>
            <a:spLocks noChangeArrowheads="1"/>
          </p:cNvSpPr>
          <p:nvPr/>
        </p:nvSpPr>
        <p:spPr bwMode="auto">
          <a:xfrm>
            <a:off x="4191000" y="3276600"/>
            <a:ext cx="947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queue</a:t>
            </a:r>
            <a:endParaRPr lang="en-US"/>
          </a:p>
        </p:txBody>
      </p:sp>
      <p:sp>
        <p:nvSpPr>
          <p:cNvPr id="37898" name="Rectangle 18"/>
          <p:cNvSpPr>
            <a:spLocks noChangeArrowheads="1"/>
          </p:cNvSpPr>
          <p:nvPr/>
        </p:nvSpPr>
        <p:spPr bwMode="auto">
          <a:xfrm>
            <a:off x="7100889" y="1651000"/>
            <a:ext cx="9858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deliver</a:t>
            </a:r>
            <a:endParaRPr lang="en-US" sz="2200"/>
          </a:p>
        </p:txBody>
      </p:sp>
      <p:sp>
        <p:nvSpPr>
          <p:cNvPr id="37899" name="Freeform 19"/>
          <p:cNvSpPr>
            <a:spLocks/>
          </p:cNvSpPr>
          <p:nvPr/>
        </p:nvSpPr>
        <p:spPr bwMode="auto">
          <a:xfrm>
            <a:off x="6532563" y="3536951"/>
            <a:ext cx="227012" cy="150813"/>
          </a:xfrm>
          <a:custGeom>
            <a:avLst/>
            <a:gdLst>
              <a:gd name="T0" fmla="*/ 2147483647 w 104"/>
              <a:gd name="T1" fmla="*/ 2147483647 h 57"/>
              <a:gd name="T2" fmla="*/ 0 w 104"/>
              <a:gd name="T3" fmla="*/ 0 h 57"/>
              <a:gd name="T4" fmla="*/ 2147483647 w 104"/>
              <a:gd name="T5" fmla="*/ 0 h 57"/>
              <a:gd name="T6" fmla="*/ 2147483647 w 104"/>
              <a:gd name="T7" fmla="*/ 2147483647 h 57"/>
              <a:gd name="T8" fmla="*/ 2147483647 w 104"/>
              <a:gd name="T9" fmla="*/ 2147483647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"/>
              <a:gd name="T16" fmla="*/ 0 h 57"/>
              <a:gd name="T17" fmla="*/ 104 w 104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" h="57">
                <a:moveTo>
                  <a:pt x="17" y="38"/>
                </a:moveTo>
                <a:lnTo>
                  <a:pt x="0" y="0"/>
                </a:lnTo>
                <a:lnTo>
                  <a:pt x="104" y="0"/>
                </a:lnTo>
                <a:lnTo>
                  <a:pt x="17" y="57"/>
                </a:lnTo>
                <a:lnTo>
                  <a:pt x="17" y="38"/>
                </a:lnTo>
                <a:close/>
              </a:path>
            </a:pathLst>
          </a:cu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Freeform 20"/>
          <p:cNvSpPr>
            <a:spLocks/>
          </p:cNvSpPr>
          <p:nvPr/>
        </p:nvSpPr>
        <p:spPr bwMode="auto">
          <a:xfrm>
            <a:off x="6532563" y="3536951"/>
            <a:ext cx="227012" cy="150813"/>
          </a:xfrm>
          <a:custGeom>
            <a:avLst/>
            <a:gdLst>
              <a:gd name="T0" fmla="*/ 2147483647 w 104"/>
              <a:gd name="T1" fmla="*/ 2147483647 h 57"/>
              <a:gd name="T2" fmla="*/ 0 w 104"/>
              <a:gd name="T3" fmla="*/ 0 h 57"/>
              <a:gd name="T4" fmla="*/ 2147483647 w 104"/>
              <a:gd name="T5" fmla="*/ 0 h 57"/>
              <a:gd name="T6" fmla="*/ 2147483647 w 104"/>
              <a:gd name="T7" fmla="*/ 2147483647 h 57"/>
              <a:gd name="T8" fmla="*/ 2147483647 w 104"/>
              <a:gd name="T9" fmla="*/ 2147483647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"/>
              <a:gd name="T16" fmla="*/ 0 h 57"/>
              <a:gd name="T17" fmla="*/ 104 w 104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" h="57">
                <a:moveTo>
                  <a:pt x="17" y="38"/>
                </a:moveTo>
                <a:lnTo>
                  <a:pt x="0" y="0"/>
                </a:lnTo>
                <a:lnTo>
                  <a:pt x="104" y="0"/>
                </a:lnTo>
                <a:lnTo>
                  <a:pt x="17" y="57"/>
                </a:lnTo>
                <a:lnTo>
                  <a:pt x="17" y="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21"/>
          <p:cNvSpPr>
            <a:spLocks noChangeShapeType="1"/>
          </p:cNvSpPr>
          <p:nvPr/>
        </p:nvSpPr>
        <p:spPr bwMode="auto">
          <a:xfrm flipV="1">
            <a:off x="6038851" y="3638550"/>
            <a:ext cx="493713" cy="196850"/>
          </a:xfrm>
          <a:prstGeom prst="line">
            <a:avLst/>
          </a:pr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Rectangle 22"/>
          <p:cNvSpPr>
            <a:spLocks noChangeArrowheads="1"/>
          </p:cNvSpPr>
          <p:nvPr/>
        </p:nvSpPr>
        <p:spPr bwMode="auto">
          <a:xfrm>
            <a:off x="2520950" y="5227639"/>
            <a:ext cx="13287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Incoming</a:t>
            </a:r>
            <a:endParaRPr lang="en-US" sz="2200"/>
          </a:p>
        </p:txBody>
      </p:sp>
      <p:sp>
        <p:nvSpPr>
          <p:cNvPr id="37903" name="Rectangle 23"/>
          <p:cNvSpPr>
            <a:spLocks noChangeArrowheads="1"/>
          </p:cNvSpPr>
          <p:nvPr/>
        </p:nvSpPr>
        <p:spPr bwMode="auto">
          <a:xfrm>
            <a:off x="2484438" y="5570539"/>
            <a:ext cx="14779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messages</a:t>
            </a:r>
            <a:endParaRPr lang="en-US" sz="2200"/>
          </a:p>
        </p:txBody>
      </p:sp>
      <p:sp>
        <p:nvSpPr>
          <p:cNvPr id="37904" name="Freeform 24"/>
          <p:cNvSpPr>
            <a:spLocks/>
          </p:cNvSpPr>
          <p:nvPr/>
        </p:nvSpPr>
        <p:spPr bwMode="auto">
          <a:xfrm>
            <a:off x="5507038" y="4681539"/>
            <a:ext cx="190500" cy="147637"/>
          </a:xfrm>
          <a:custGeom>
            <a:avLst/>
            <a:gdLst>
              <a:gd name="T0" fmla="*/ 0 w 87"/>
              <a:gd name="T1" fmla="*/ 2147483647 h 56"/>
              <a:gd name="T2" fmla="*/ 0 w 87"/>
              <a:gd name="T3" fmla="*/ 0 h 56"/>
              <a:gd name="T4" fmla="*/ 2147483647 w 87"/>
              <a:gd name="T5" fmla="*/ 0 h 56"/>
              <a:gd name="T6" fmla="*/ 2147483647 w 87"/>
              <a:gd name="T7" fmla="*/ 2147483647 h 56"/>
              <a:gd name="T8" fmla="*/ 0 w 87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56"/>
              <a:gd name="T17" fmla="*/ 87 w 87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56">
                <a:moveTo>
                  <a:pt x="0" y="19"/>
                </a:moveTo>
                <a:lnTo>
                  <a:pt x="0" y="0"/>
                </a:lnTo>
                <a:lnTo>
                  <a:pt x="87" y="0"/>
                </a:lnTo>
                <a:lnTo>
                  <a:pt x="17" y="56"/>
                </a:lnTo>
                <a:lnTo>
                  <a:pt x="0" y="19"/>
                </a:lnTo>
                <a:close/>
              </a:path>
            </a:pathLst>
          </a:cu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Freeform 25"/>
          <p:cNvSpPr>
            <a:spLocks/>
          </p:cNvSpPr>
          <p:nvPr/>
        </p:nvSpPr>
        <p:spPr bwMode="auto">
          <a:xfrm>
            <a:off x="5507038" y="4681539"/>
            <a:ext cx="190500" cy="147637"/>
          </a:xfrm>
          <a:custGeom>
            <a:avLst/>
            <a:gdLst>
              <a:gd name="T0" fmla="*/ 0 w 87"/>
              <a:gd name="T1" fmla="*/ 2147483647 h 56"/>
              <a:gd name="T2" fmla="*/ 0 w 87"/>
              <a:gd name="T3" fmla="*/ 0 h 56"/>
              <a:gd name="T4" fmla="*/ 2147483647 w 87"/>
              <a:gd name="T5" fmla="*/ 0 h 56"/>
              <a:gd name="T6" fmla="*/ 2147483647 w 87"/>
              <a:gd name="T7" fmla="*/ 2147483647 h 56"/>
              <a:gd name="T8" fmla="*/ 0 w 87"/>
              <a:gd name="T9" fmla="*/ 2147483647 h 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56"/>
              <a:gd name="T17" fmla="*/ 87 w 87"/>
              <a:gd name="T18" fmla="*/ 56 h 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56">
                <a:moveTo>
                  <a:pt x="0" y="19"/>
                </a:moveTo>
                <a:lnTo>
                  <a:pt x="0" y="0"/>
                </a:lnTo>
                <a:lnTo>
                  <a:pt x="87" y="0"/>
                </a:lnTo>
                <a:lnTo>
                  <a:pt x="17" y="56"/>
                </a:lnTo>
                <a:lnTo>
                  <a:pt x="0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26"/>
          <p:cNvSpPr>
            <a:spLocks noChangeShapeType="1"/>
          </p:cNvSpPr>
          <p:nvPr/>
        </p:nvSpPr>
        <p:spPr bwMode="auto">
          <a:xfrm flipH="1">
            <a:off x="3800476" y="4732338"/>
            <a:ext cx="1706563" cy="742950"/>
          </a:xfrm>
          <a:prstGeom prst="line">
            <a:avLst/>
          </a:pr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Freeform 27"/>
          <p:cNvSpPr>
            <a:spLocks/>
          </p:cNvSpPr>
          <p:nvPr/>
        </p:nvSpPr>
        <p:spPr bwMode="auto">
          <a:xfrm>
            <a:off x="4408488" y="4929188"/>
            <a:ext cx="341312" cy="398462"/>
          </a:xfrm>
          <a:custGeom>
            <a:avLst/>
            <a:gdLst>
              <a:gd name="T0" fmla="*/ 0 w 156"/>
              <a:gd name="T1" fmla="*/ 2147483647 h 151"/>
              <a:gd name="T2" fmla="*/ 2147483647 w 156"/>
              <a:gd name="T3" fmla="*/ 0 h 151"/>
              <a:gd name="T4" fmla="*/ 2147483647 w 156"/>
              <a:gd name="T5" fmla="*/ 2147483647 h 151"/>
              <a:gd name="T6" fmla="*/ 2147483647 w 156"/>
              <a:gd name="T7" fmla="*/ 2147483647 h 151"/>
              <a:gd name="T8" fmla="*/ 0 w 156"/>
              <a:gd name="T9" fmla="*/ 2147483647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151"/>
              <a:gd name="T17" fmla="*/ 156 w 156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151">
                <a:moveTo>
                  <a:pt x="0" y="38"/>
                </a:moveTo>
                <a:lnTo>
                  <a:pt x="121" y="0"/>
                </a:lnTo>
                <a:lnTo>
                  <a:pt x="156" y="113"/>
                </a:lnTo>
                <a:lnTo>
                  <a:pt x="52" y="151"/>
                </a:lnTo>
                <a:lnTo>
                  <a:pt x="0" y="38"/>
                </a:lnTo>
                <a:close/>
              </a:path>
            </a:pathLst>
          </a:custGeom>
          <a:solidFill>
            <a:srgbClr val="FFFF00"/>
          </a:solidFill>
          <a:ln w="1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Rectangle 28"/>
          <p:cNvSpPr>
            <a:spLocks noChangeArrowheads="1"/>
          </p:cNvSpPr>
          <p:nvPr/>
        </p:nvSpPr>
        <p:spPr bwMode="auto">
          <a:xfrm>
            <a:off x="6796088" y="2794000"/>
            <a:ext cx="304800" cy="395288"/>
          </a:xfrm>
          <a:prstGeom prst="rect">
            <a:avLst/>
          </a:prstGeom>
          <a:solidFill>
            <a:srgbClr val="0080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9" name="Rectangle 29"/>
          <p:cNvSpPr>
            <a:spLocks noChangeArrowheads="1"/>
          </p:cNvSpPr>
          <p:nvPr/>
        </p:nvSpPr>
        <p:spPr bwMode="auto">
          <a:xfrm>
            <a:off x="6796088" y="2446339"/>
            <a:ext cx="304800" cy="395287"/>
          </a:xfrm>
          <a:prstGeom prst="rect">
            <a:avLst/>
          </a:prstGeom>
          <a:solidFill>
            <a:srgbClr val="0080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0" name="Freeform 30"/>
          <p:cNvSpPr>
            <a:spLocks/>
          </p:cNvSpPr>
          <p:nvPr/>
        </p:nvSpPr>
        <p:spPr bwMode="auto">
          <a:xfrm>
            <a:off x="6835776" y="1600201"/>
            <a:ext cx="188913" cy="398463"/>
          </a:xfrm>
          <a:custGeom>
            <a:avLst/>
            <a:gdLst>
              <a:gd name="T0" fmla="*/ 2147483647 w 87"/>
              <a:gd name="T1" fmla="*/ 2147483647 h 151"/>
              <a:gd name="T2" fmla="*/ 0 w 87"/>
              <a:gd name="T3" fmla="*/ 2147483647 h 151"/>
              <a:gd name="T4" fmla="*/ 2147483647 w 87"/>
              <a:gd name="T5" fmla="*/ 0 h 151"/>
              <a:gd name="T6" fmla="*/ 2147483647 w 87"/>
              <a:gd name="T7" fmla="*/ 2147483647 h 151"/>
              <a:gd name="T8" fmla="*/ 2147483647 w 87"/>
              <a:gd name="T9" fmla="*/ 2147483647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151"/>
              <a:gd name="T17" fmla="*/ 87 w 8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151">
                <a:moveTo>
                  <a:pt x="35" y="151"/>
                </a:moveTo>
                <a:lnTo>
                  <a:pt x="0" y="151"/>
                </a:lnTo>
                <a:lnTo>
                  <a:pt x="35" y="0"/>
                </a:lnTo>
                <a:lnTo>
                  <a:pt x="87" y="151"/>
                </a:lnTo>
                <a:lnTo>
                  <a:pt x="35" y="151"/>
                </a:lnTo>
                <a:close/>
              </a:path>
            </a:pathLst>
          </a:cu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1" name="Freeform 31"/>
          <p:cNvSpPr>
            <a:spLocks/>
          </p:cNvSpPr>
          <p:nvPr/>
        </p:nvSpPr>
        <p:spPr bwMode="auto">
          <a:xfrm>
            <a:off x="6835776" y="1600201"/>
            <a:ext cx="188913" cy="398463"/>
          </a:xfrm>
          <a:custGeom>
            <a:avLst/>
            <a:gdLst>
              <a:gd name="T0" fmla="*/ 2147483647 w 87"/>
              <a:gd name="T1" fmla="*/ 2147483647 h 151"/>
              <a:gd name="T2" fmla="*/ 0 w 87"/>
              <a:gd name="T3" fmla="*/ 2147483647 h 151"/>
              <a:gd name="T4" fmla="*/ 2147483647 w 87"/>
              <a:gd name="T5" fmla="*/ 0 h 151"/>
              <a:gd name="T6" fmla="*/ 2147483647 w 87"/>
              <a:gd name="T7" fmla="*/ 2147483647 h 151"/>
              <a:gd name="T8" fmla="*/ 2147483647 w 87"/>
              <a:gd name="T9" fmla="*/ 2147483647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151"/>
              <a:gd name="T17" fmla="*/ 87 w 8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151">
                <a:moveTo>
                  <a:pt x="35" y="151"/>
                </a:moveTo>
                <a:lnTo>
                  <a:pt x="0" y="151"/>
                </a:lnTo>
                <a:lnTo>
                  <a:pt x="35" y="0"/>
                </a:lnTo>
                <a:lnTo>
                  <a:pt x="87" y="151"/>
                </a:lnTo>
                <a:lnTo>
                  <a:pt x="35" y="1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2" name="Line 32"/>
          <p:cNvSpPr>
            <a:spLocks noChangeShapeType="1"/>
          </p:cNvSpPr>
          <p:nvPr/>
        </p:nvSpPr>
        <p:spPr bwMode="auto">
          <a:xfrm flipV="1">
            <a:off x="6911975" y="2047876"/>
            <a:ext cx="1588" cy="398463"/>
          </a:xfrm>
          <a:prstGeom prst="line">
            <a:avLst/>
          </a:pr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3" name="Rectangle 33"/>
          <p:cNvSpPr>
            <a:spLocks noChangeArrowheads="1"/>
          </p:cNvSpPr>
          <p:nvPr/>
        </p:nvSpPr>
        <p:spPr bwMode="auto">
          <a:xfrm>
            <a:off x="5697538" y="4233863"/>
            <a:ext cx="303212" cy="398462"/>
          </a:xfrm>
          <a:prstGeom prst="rect">
            <a:avLst/>
          </a:prstGeom>
          <a:solidFill>
            <a:srgbClr val="FFFF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4" name="Rectangle 34"/>
          <p:cNvSpPr>
            <a:spLocks noChangeArrowheads="1"/>
          </p:cNvSpPr>
          <p:nvPr/>
        </p:nvSpPr>
        <p:spPr bwMode="auto">
          <a:xfrm>
            <a:off x="5697538" y="3886201"/>
            <a:ext cx="303212" cy="396875"/>
          </a:xfrm>
          <a:prstGeom prst="rect">
            <a:avLst/>
          </a:prstGeom>
          <a:solidFill>
            <a:srgbClr val="FFFF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Rectangle 35"/>
          <p:cNvSpPr>
            <a:spLocks noChangeArrowheads="1"/>
          </p:cNvSpPr>
          <p:nvPr/>
        </p:nvSpPr>
        <p:spPr bwMode="auto">
          <a:xfrm>
            <a:off x="5697538" y="3536951"/>
            <a:ext cx="303212" cy="398463"/>
          </a:xfrm>
          <a:prstGeom prst="rect">
            <a:avLst/>
          </a:prstGeom>
          <a:solidFill>
            <a:srgbClr val="FFFF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6" name="Rectangle 36"/>
          <p:cNvSpPr>
            <a:spLocks noChangeArrowheads="1"/>
          </p:cNvSpPr>
          <p:nvPr/>
        </p:nvSpPr>
        <p:spPr bwMode="auto">
          <a:xfrm>
            <a:off x="5697538" y="3189288"/>
            <a:ext cx="303212" cy="398462"/>
          </a:xfrm>
          <a:prstGeom prst="rect">
            <a:avLst/>
          </a:prstGeom>
          <a:solidFill>
            <a:srgbClr val="FFFF00"/>
          </a:solidFill>
          <a:ln w="17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7" name="Line 37"/>
          <p:cNvSpPr>
            <a:spLocks noChangeShapeType="1"/>
          </p:cNvSpPr>
          <p:nvPr/>
        </p:nvSpPr>
        <p:spPr bwMode="auto">
          <a:xfrm>
            <a:off x="6303964" y="3787775"/>
            <a:ext cx="377825" cy="395288"/>
          </a:xfrm>
          <a:prstGeom prst="line">
            <a:avLst/>
          </a:prstGeom>
          <a:noFill/>
          <a:ln w="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8" name="Rectangle 38"/>
          <p:cNvSpPr>
            <a:spLocks noChangeArrowheads="1"/>
          </p:cNvSpPr>
          <p:nvPr/>
        </p:nvSpPr>
        <p:spPr bwMode="auto">
          <a:xfrm>
            <a:off x="6835776" y="4035426"/>
            <a:ext cx="284162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2200">
                <a:solidFill>
                  <a:srgbClr val="000000"/>
                </a:solidFill>
              </a:rPr>
              <a:t>When ordering delivery guarantees are met, message is moved to delivery queue </a:t>
            </a:r>
            <a:endParaRPr lang="en-US" sz="2200"/>
          </a:p>
        </p:txBody>
      </p:sp>
      <p:sp>
        <p:nvSpPr>
          <p:cNvPr id="37919" name="TextBox 45"/>
          <p:cNvSpPr txBox="1">
            <a:spLocks noChangeArrowheads="1"/>
          </p:cNvSpPr>
          <p:nvPr/>
        </p:nvSpPr>
        <p:spPr bwMode="auto">
          <a:xfrm>
            <a:off x="5854700" y="3792539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22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156E5B-CEF8-6032-507C-932E279C5E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Week 4: Stop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18C3613-29DA-EACB-2613-20D0A9DDA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C3792B-016D-3FE2-E17D-F30B5A680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7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reading for </a:t>
            </a:r>
            <a:r>
              <a:rPr lang="en-US" i="1" dirty="0"/>
              <a:t>leader election</a:t>
            </a:r>
            <a:r>
              <a:rPr lang="en-US" dirty="0"/>
              <a:t>…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5715000" cy="4937760"/>
          </a:xfrm>
        </p:spPr>
        <p:txBody>
          <a:bodyPr/>
          <a:lstStyle/>
          <a:p>
            <a:r>
              <a:rPr lang="en-US" dirty="0"/>
              <a:t>An improved algorithm for decentralized </a:t>
            </a:r>
            <a:r>
              <a:rPr lang="en-US" dirty="0" err="1"/>
              <a:t>extrem</a:t>
            </a:r>
            <a:r>
              <a:rPr lang="en-US" dirty="0"/>
              <a:t>-finding in circular elections of processes,  E. Chang and R. Roberts, Communications of the ACM,  1979.</a:t>
            </a:r>
          </a:p>
          <a:p>
            <a:r>
              <a:rPr lang="en-US" dirty="0"/>
              <a:t>Elections in a distributed computing system, H. Garcia-Molina, IEEE Transactions on Computers, 1982.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15718" name="Picture 7" descr="MC900437990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05000"/>
            <a:ext cx="2751138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660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FIFO Reliable Multicast Algorithm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/>
              <a:t>S</a:t>
            </a:r>
            <a:r>
              <a:rPr lang="en-US" sz="2400" baseline="30000" dirty="0" err="1"/>
              <a:t>p</a:t>
            </a:r>
            <a:r>
              <a:rPr lang="en-US" sz="2400" baseline="-25000" dirty="0" err="1"/>
              <a:t>G</a:t>
            </a:r>
            <a:r>
              <a:rPr lang="en-US" sz="2400" dirty="0"/>
              <a:t>: count of messages p has sent to group G.</a:t>
            </a:r>
          </a:p>
          <a:p>
            <a:pPr eaLnBrk="1" hangingPunct="1"/>
            <a:r>
              <a:rPr lang="en-US" sz="2400" dirty="0" err="1"/>
              <a:t>R</a:t>
            </a:r>
            <a:r>
              <a:rPr lang="en-US" sz="2400" baseline="30000" dirty="0" err="1"/>
              <a:t>q</a:t>
            </a:r>
            <a:r>
              <a:rPr lang="en-US" sz="2400" baseline="-25000" dirty="0" err="1"/>
              <a:t>G</a:t>
            </a:r>
            <a:r>
              <a:rPr lang="en-US" sz="2400" dirty="0"/>
              <a:t>: the sequence of the latest message that p has delivered from q to the group G.  </a:t>
            </a:r>
          </a:p>
          <a:p>
            <a:pPr eaLnBrk="1" hangingPunct="1"/>
            <a:endParaRPr lang="en-US" sz="2400" b="1" dirty="0"/>
          </a:p>
          <a:p>
            <a:pPr eaLnBrk="1" hangingPunct="1"/>
            <a:r>
              <a:rPr lang="en-US" sz="2400" b="1" dirty="0"/>
              <a:t>When sending</a:t>
            </a:r>
            <a:r>
              <a:rPr lang="en-US" sz="2400" dirty="0"/>
              <a:t>:  p multicasts message m to group G</a:t>
            </a:r>
          </a:p>
          <a:p>
            <a:pPr lvl="1" eaLnBrk="1" hangingPunct="1"/>
            <a:r>
              <a:rPr lang="en-US" sz="2400" dirty="0" err="1">
                <a:ea typeface="Arial" charset="0"/>
                <a:cs typeface="Arial" charset="0"/>
              </a:rPr>
              <a:t>S</a:t>
            </a:r>
            <a:r>
              <a:rPr lang="en-US" sz="2400" baseline="30000" dirty="0" err="1">
                <a:ea typeface="Arial" charset="0"/>
                <a:cs typeface="Arial" charset="0"/>
              </a:rPr>
              <a:t>p</a:t>
            </a:r>
            <a:r>
              <a:rPr lang="en-US" sz="2400" baseline="-25000" dirty="0" err="1">
                <a:ea typeface="Arial" charset="0"/>
                <a:cs typeface="Arial" charset="0"/>
              </a:rPr>
              <a:t>G</a:t>
            </a:r>
            <a:r>
              <a:rPr lang="en-US" sz="2400" baseline="-25000" dirty="0">
                <a:ea typeface="Arial" charset="0"/>
                <a:cs typeface="Arial" charset="0"/>
              </a:rPr>
              <a:t> </a:t>
            </a:r>
            <a:r>
              <a:rPr lang="en-US" sz="2400" dirty="0">
                <a:ea typeface="Arial" charset="0"/>
                <a:cs typeface="Arial" charset="0"/>
              </a:rPr>
              <a:t>=  </a:t>
            </a:r>
            <a:r>
              <a:rPr lang="en-US" sz="2400" dirty="0" err="1">
                <a:ea typeface="Arial" charset="0"/>
                <a:cs typeface="Arial" charset="0"/>
              </a:rPr>
              <a:t>S</a:t>
            </a:r>
            <a:r>
              <a:rPr lang="en-US" sz="2400" baseline="30000" dirty="0" err="1">
                <a:ea typeface="Arial" charset="0"/>
                <a:cs typeface="Arial" charset="0"/>
              </a:rPr>
              <a:t>p</a:t>
            </a:r>
            <a:r>
              <a:rPr lang="en-US" sz="2400" baseline="-25000" dirty="0" err="1">
                <a:ea typeface="Arial" charset="0"/>
                <a:cs typeface="Arial" charset="0"/>
              </a:rPr>
              <a:t>G</a:t>
            </a:r>
            <a:r>
              <a:rPr lang="en-US" sz="2400" baseline="-25000" dirty="0">
                <a:ea typeface="Arial" charset="0"/>
                <a:cs typeface="Arial" charset="0"/>
              </a:rPr>
              <a:t>  </a:t>
            </a:r>
            <a:r>
              <a:rPr lang="en-US" sz="2400" dirty="0">
                <a:ea typeface="Arial" charset="0"/>
                <a:cs typeface="Arial" charset="0"/>
              </a:rPr>
              <a:t>+ 1 </a:t>
            </a:r>
          </a:p>
          <a:p>
            <a:pPr lvl="1" eaLnBrk="1" hangingPunct="1"/>
            <a:r>
              <a:rPr lang="en-US" sz="2400" dirty="0" err="1">
                <a:ea typeface="Arial" charset="0"/>
                <a:cs typeface="Arial" charset="0"/>
              </a:rPr>
              <a:t>S</a:t>
            </a:r>
            <a:r>
              <a:rPr lang="en-US" sz="2400" baseline="30000" dirty="0" err="1">
                <a:ea typeface="Arial" charset="0"/>
                <a:cs typeface="Arial" charset="0"/>
              </a:rPr>
              <a:t>p</a:t>
            </a:r>
            <a:r>
              <a:rPr lang="en-US" sz="2400" baseline="-25000" dirty="0" err="1">
                <a:ea typeface="Arial" charset="0"/>
                <a:cs typeface="Arial" charset="0"/>
              </a:rPr>
              <a:t>G</a:t>
            </a:r>
            <a:r>
              <a:rPr lang="en-US" sz="2400" baseline="-25000" dirty="0">
                <a:ea typeface="Arial" charset="0"/>
                <a:cs typeface="Arial" charset="0"/>
              </a:rPr>
              <a:t> </a:t>
            </a:r>
            <a:r>
              <a:rPr lang="en-US" sz="2400" dirty="0">
                <a:ea typeface="Arial" charset="0"/>
                <a:cs typeface="Arial" charset="0"/>
              </a:rPr>
              <a:t>is included with m</a:t>
            </a:r>
          </a:p>
          <a:p>
            <a:pPr eaLnBrk="1" hangingPunct="1"/>
            <a:endParaRPr lang="en-US" sz="2400" b="1" dirty="0"/>
          </a:p>
          <a:p>
            <a:pPr eaLnBrk="1" hangingPunct="1"/>
            <a:r>
              <a:rPr lang="en-US" sz="2400" b="1" dirty="0"/>
              <a:t>When receiving</a:t>
            </a:r>
            <a:r>
              <a:rPr lang="en-US" sz="2400" dirty="0"/>
              <a:t>: p receives message m from q with sequence number S for group G:</a:t>
            </a:r>
          </a:p>
          <a:p>
            <a:pPr lvl="1" eaLnBrk="1" hangingPunct="1"/>
            <a:r>
              <a:rPr lang="en-US" sz="2400" dirty="0">
                <a:ea typeface="Arial" charset="0"/>
                <a:cs typeface="Arial" charset="0"/>
              </a:rPr>
              <a:t>If S = R</a:t>
            </a:r>
            <a:r>
              <a:rPr lang="en-US" sz="2400" baseline="30000" dirty="0">
                <a:ea typeface="Arial" charset="0"/>
                <a:cs typeface="Arial" charset="0"/>
              </a:rPr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G</a:t>
            </a:r>
            <a:r>
              <a:rPr lang="en-US" sz="2400" dirty="0">
                <a:ea typeface="Arial" charset="0"/>
                <a:cs typeface="Arial" charset="0"/>
              </a:rPr>
              <a:t>+1, p delivers m and </a:t>
            </a:r>
            <a:r>
              <a:rPr lang="en-US" sz="2400" dirty="0" err="1">
                <a:ea typeface="Arial" charset="0"/>
                <a:cs typeface="Arial" charset="0"/>
              </a:rPr>
              <a:t>R</a:t>
            </a:r>
            <a:r>
              <a:rPr lang="en-US" sz="2400" baseline="30000" dirty="0" err="1">
                <a:ea typeface="Arial" charset="0"/>
                <a:cs typeface="Arial" charset="0"/>
              </a:rPr>
              <a:t>q</a:t>
            </a:r>
            <a:r>
              <a:rPr lang="en-US" sz="2400" baseline="-25000" dirty="0" err="1">
                <a:ea typeface="Arial" charset="0"/>
                <a:cs typeface="Arial" charset="0"/>
              </a:rPr>
              <a:t>G</a:t>
            </a:r>
            <a:r>
              <a:rPr lang="en-US" sz="2400" baseline="-25000" dirty="0">
                <a:ea typeface="Arial" charset="0"/>
                <a:cs typeface="Arial" charset="0"/>
              </a:rPr>
              <a:t> = </a:t>
            </a:r>
            <a:r>
              <a:rPr lang="en-US" sz="2400" dirty="0" err="1">
                <a:ea typeface="Arial" charset="0"/>
                <a:cs typeface="Arial" charset="0"/>
              </a:rPr>
              <a:t>R</a:t>
            </a:r>
            <a:r>
              <a:rPr lang="en-US" sz="2400" baseline="30000" dirty="0" err="1">
                <a:ea typeface="Arial" charset="0"/>
                <a:cs typeface="Arial" charset="0"/>
              </a:rPr>
              <a:t>q</a:t>
            </a:r>
            <a:r>
              <a:rPr lang="en-US" sz="2400" baseline="-25000" dirty="0" err="1">
                <a:ea typeface="Arial" charset="0"/>
                <a:cs typeface="Arial" charset="0"/>
              </a:rPr>
              <a:t>G</a:t>
            </a:r>
            <a:r>
              <a:rPr lang="en-US" sz="2400" baseline="-25000" dirty="0">
                <a:ea typeface="Arial" charset="0"/>
                <a:cs typeface="Arial" charset="0"/>
              </a:rPr>
              <a:t> </a:t>
            </a:r>
            <a:r>
              <a:rPr lang="en-US" sz="2400" dirty="0">
                <a:ea typeface="Arial" charset="0"/>
                <a:cs typeface="Arial" charset="0"/>
              </a:rPr>
              <a:t>+ 1</a:t>
            </a:r>
          </a:p>
          <a:p>
            <a:pPr lvl="1" eaLnBrk="1" hangingPunct="1"/>
            <a:r>
              <a:rPr lang="en-US" sz="2400" dirty="0">
                <a:ea typeface="Arial" charset="0"/>
                <a:cs typeface="Arial" charset="0"/>
              </a:rPr>
              <a:t>If S &gt; R</a:t>
            </a:r>
            <a:r>
              <a:rPr lang="en-US" sz="2400" baseline="30000" dirty="0">
                <a:ea typeface="Arial" charset="0"/>
                <a:cs typeface="Arial" charset="0"/>
              </a:rPr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G</a:t>
            </a:r>
            <a:r>
              <a:rPr lang="en-US" sz="2400" dirty="0">
                <a:ea typeface="Arial" charset="0"/>
                <a:cs typeface="Arial" charset="0"/>
              </a:rPr>
              <a:t>+1, p places the message in the hold-back queue (</a:t>
            </a:r>
            <a:r>
              <a:rPr lang="en-US" sz="2400" dirty="0">
                <a:solidFill>
                  <a:srgbClr val="0070C0"/>
                </a:solidFill>
                <a:ea typeface="Arial" charset="0"/>
                <a:cs typeface="Arial" charset="0"/>
              </a:rPr>
              <a:t>need to receive other messages first from q</a:t>
            </a:r>
            <a:r>
              <a:rPr lang="en-US" sz="2400" dirty="0">
                <a:ea typeface="Arial" charset="0"/>
                <a:cs typeface="Arial" charset="0"/>
              </a:rPr>
              <a:t>)</a:t>
            </a:r>
          </a:p>
          <a:p>
            <a:pPr lvl="1" eaLnBrk="1" hangingPunct="1"/>
            <a:r>
              <a:rPr lang="en-US" sz="2400" dirty="0">
                <a:ea typeface="Arial" charset="0"/>
                <a:cs typeface="Arial" charset="0"/>
              </a:rPr>
              <a:t>If S &lt; R</a:t>
            </a:r>
            <a:r>
              <a:rPr lang="en-US" sz="2400" baseline="30000" dirty="0">
                <a:ea typeface="Arial" charset="0"/>
                <a:cs typeface="Arial" charset="0"/>
              </a:rPr>
              <a:t>q</a:t>
            </a:r>
            <a:r>
              <a:rPr lang="en-US" sz="2400" baseline="-25000" dirty="0">
                <a:ea typeface="Arial" charset="0"/>
                <a:cs typeface="Arial" charset="0"/>
              </a:rPr>
              <a:t>G</a:t>
            </a:r>
            <a:r>
              <a:rPr lang="en-US" sz="2400" dirty="0">
                <a:ea typeface="Arial" charset="0"/>
                <a:cs typeface="Arial" charset="0"/>
              </a:rPr>
              <a:t>+1, p drops the message (</a:t>
            </a:r>
            <a:r>
              <a:rPr lang="en-US" sz="2400" dirty="0">
                <a:solidFill>
                  <a:srgbClr val="0070C0"/>
                </a:solidFill>
                <a:ea typeface="Arial" charset="0"/>
                <a:cs typeface="Arial" charset="0"/>
              </a:rPr>
              <a:t>old message</a:t>
            </a:r>
            <a:r>
              <a:rPr lang="en-US" sz="2400" dirty="0">
                <a:ea typeface="Arial" charset="0"/>
                <a:cs typeface="Arial" charset="0"/>
              </a:rPr>
              <a:t>)</a:t>
            </a:r>
          </a:p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70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FIFO Example</a:t>
            </a:r>
          </a:p>
        </p:txBody>
      </p:sp>
      <p:sp>
        <p:nvSpPr>
          <p:cNvPr id="39941" name="Rectangle 2"/>
          <p:cNvSpPr>
            <a:spLocks noChangeArrowheads="1"/>
          </p:cNvSpPr>
          <p:nvPr/>
        </p:nvSpPr>
        <p:spPr bwMode="auto">
          <a:xfrm>
            <a:off x="2743200" y="22987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42" name="Line 3"/>
          <p:cNvSpPr>
            <a:spLocks noChangeShapeType="1"/>
          </p:cNvSpPr>
          <p:nvPr/>
        </p:nvSpPr>
        <p:spPr bwMode="auto">
          <a:xfrm>
            <a:off x="2921000" y="23114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4"/>
          <p:cNvSpPr>
            <a:spLocks noChangeShapeType="1"/>
          </p:cNvSpPr>
          <p:nvPr/>
        </p:nvSpPr>
        <p:spPr bwMode="auto">
          <a:xfrm>
            <a:off x="3098800" y="2298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7"/>
          <p:cNvSpPr>
            <a:spLocks noChangeShapeType="1"/>
          </p:cNvSpPr>
          <p:nvPr/>
        </p:nvSpPr>
        <p:spPr bwMode="auto">
          <a:xfrm flipV="1">
            <a:off x="3632200" y="2362200"/>
            <a:ext cx="57023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2197100" y="21971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2197100" y="28067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2171700" y="34417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3886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>
            <a:off x="3886200" y="2362200"/>
            <a:ext cx="30099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V="1">
            <a:off x="3644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4"/>
          <p:cNvSpPr>
            <a:spLocks noChangeShapeType="1"/>
          </p:cNvSpPr>
          <p:nvPr/>
        </p:nvSpPr>
        <p:spPr bwMode="auto">
          <a:xfrm flipV="1">
            <a:off x="36449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Text Box 15"/>
          <p:cNvSpPr txBox="1">
            <a:spLocks noChangeArrowheads="1"/>
          </p:cNvSpPr>
          <p:nvPr/>
        </p:nvSpPr>
        <p:spPr bwMode="auto">
          <a:xfrm>
            <a:off x="2711450" y="22098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0 0</a:t>
            </a:r>
          </a:p>
        </p:txBody>
      </p:sp>
      <p:sp>
        <p:nvSpPr>
          <p:cNvPr id="39953" name="Line 19"/>
          <p:cNvSpPr>
            <a:spLocks noChangeShapeType="1"/>
          </p:cNvSpPr>
          <p:nvPr/>
        </p:nvSpPr>
        <p:spPr bwMode="auto">
          <a:xfrm>
            <a:off x="4914900" y="2362200"/>
            <a:ext cx="1206500" cy="1320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20"/>
          <p:cNvSpPr>
            <a:spLocks noChangeShapeType="1"/>
          </p:cNvSpPr>
          <p:nvPr/>
        </p:nvSpPr>
        <p:spPr bwMode="auto">
          <a:xfrm>
            <a:off x="4940300" y="2387600"/>
            <a:ext cx="1193800" cy="6223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Rectangle 25"/>
          <p:cNvSpPr>
            <a:spLocks noChangeArrowheads="1"/>
          </p:cNvSpPr>
          <p:nvPr/>
        </p:nvSpPr>
        <p:spPr bwMode="auto">
          <a:xfrm>
            <a:off x="2755900" y="28956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56" name="Line 26"/>
          <p:cNvSpPr>
            <a:spLocks noChangeShapeType="1"/>
          </p:cNvSpPr>
          <p:nvPr/>
        </p:nvSpPr>
        <p:spPr bwMode="auto">
          <a:xfrm>
            <a:off x="2933700" y="2908300"/>
            <a:ext cx="15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7"/>
          <p:cNvSpPr>
            <a:spLocks noChangeShapeType="1"/>
          </p:cNvSpPr>
          <p:nvPr/>
        </p:nvSpPr>
        <p:spPr bwMode="auto">
          <a:xfrm>
            <a:off x="3111500" y="2895600"/>
            <a:ext cx="1588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Rectangle 28"/>
          <p:cNvSpPr>
            <a:spLocks noChangeArrowheads="1"/>
          </p:cNvSpPr>
          <p:nvPr/>
        </p:nvSpPr>
        <p:spPr bwMode="auto">
          <a:xfrm>
            <a:off x="2755900" y="35941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59" name="Line 29"/>
          <p:cNvSpPr>
            <a:spLocks noChangeShapeType="1"/>
          </p:cNvSpPr>
          <p:nvPr/>
        </p:nvSpPr>
        <p:spPr bwMode="auto">
          <a:xfrm>
            <a:off x="2933700" y="36068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30"/>
          <p:cNvSpPr>
            <a:spLocks noChangeShapeType="1"/>
          </p:cNvSpPr>
          <p:nvPr/>
        </p:nvSpPr>
        <p:spPr bwMode="auto">
          <a:xfrm>
            <a:off x="3111500" y="35941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31"/>
          <p:cNvSpPr>
            <a:spLocks noChangeShapeType="1"/>
          </p:cNvSpPr>
          <p:nvPr/>
        </p:nvSpPr>
        <p:spPr bwMode="auto">
          <a:xfrm flipV="1">
            <a:off x="7251700" y="2374900"/>
            <a:ext cx="3302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32"/>
          <p:cNvSpPr>
            <a:spLocks noChangeShapeType="1"/>
          </p:cNvSpPr>
          <p:nvPr/>
        </p:nvSpPr>
        <p:spPr bwMode="auto">
          <a:xfrm>
            <a:off x="7289800" y="30353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33"/>
          <p:cNvSpPr>
            <a:spLocks noChangeShapeType="1"/>
          </p:cNvSpPr>
          <p:nvPr/>
        </p:nvSpPr>
        <p:spPr bwMode="auto">
          <a:xfrm flipV="1">
            <a:off x="8204200" y="2362200"/>
            <a:ext cx="571500" cy="431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Rectangle 34"/>
          <p:cNvSpPr>
            <a:spLocks noChangeArrowheads="1"/>
          </p:cNvSpPr>
          <p:nvPr/>
        </p:nvSpPr>
        <p:spPr bwMode="auto">
          <a:xfrm>
            <a:off x="3657600" y="21717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65" name="Line 35"/>
          <p:cNvSpPr>
            <a:spLocks noChangeShapeType="1"/>
          </p:cNvSpPr>
          <p:nvPr/>
        </p:nvSpPr>
        <p:spPr bwMode="auto">
          <a:xfrm>
            <a:off x="3835400" y="21844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Line 36"/>
          <p:cNvSpPr>
            <a:spLocks noChangeShapeType="1"/>
          </p:cNvSpPr>
          <p:nvPr/>
        </p:nvSpPr>
        <p:spPr bwMode="auto">
          <a:xfrm>
            <a:off x="40132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Rectangle 37"/>
          <p:cNvSpPr>
            <a:spLocks noChangeArrowheads="1"/>
          </p:cNvSpPr>
          <p:nvPr/>
        </p:nvSpPr>
        <p:spPr bwMode="auto">
          <a:xfrm>
            <a:off x="4711700" y="21463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68" name="Line 38"/>
          <p:cNvSpPr>
            <a:spLocks noChangeShapeType="1"/>
          </p:cNvSpPr>
          <p:nvPr/>
        </p:nvSpPr>
        <p:spPr bwMode="auto">
          <a:xfrm>
            <a:off x="48895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>
            <a:off x="5067300" y="2146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0" name="Rectangle 40"/>
          <p:cNvSpPr>
            <a:spLocks noChangeArrowheads="1"/>
          </p:cNvSpPr>
          <p:nvPr/>
        </p:nvSpPr>
        <p:spPr bwMode="auto">
          <a:xfrm>
            <a:off x="3987800" y="30226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71" name="Line 41"/>
          <p:cNvSpPr>
            <a:spLocks noChangeShapeType="1"/>
          </p:cNvSpPr>
          <p:nvPr/>
        </p:nvSpPr>
        <p:spPr bwMode="auto">
          <a:xfrm>
            <a:off x="4165600" y="3035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>
            <a:off x="4343400" y="30226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3" name="Rectangle 43"/>
          <p:cNvSpPr>
            <a:spLocks noChangeArrowheads="1"/>
          </p:cNvSpPr>
          <p:nvPr/>
        </p:nvSpPr>
        <p:spPr bwMode="auto">
          <a:xfrm>
            <a:off x="5803900" y="36830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74" name="Line 44"/>
          <p:cNvSpPr>
            <a:spLocks noChangeShapeType="1"/>
          </p:cNvSpPr>
          <p:nvPr/>
        </p:nvSpPr>
        <p:spPr bwMode="auto">
          <a:xfrm>
            <a:off x="5981700" y="3695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5" name="Line 45"/>
          <p:cNvSpPr>
            <a:spLocks noChangeShapeType="1"/>
          </p:cNvSpPr>
          <p:nvPr/>
        </p:nvSpPr>
        <p:spPr bwMode="auto">
          <a:xfrm>
            <a:off x="61595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6" name="Rectangle 46"/>
          <p:cNvSpPr>
            <a:spLocks noChangeArrowheads="1"/>
          </p:cNvSpPr>
          <p:nvPr/>
        </p:nvSpPr>
        <p:spPr bwMode="auto">
          <a:xfrm>
            <a:off x="5905500" y="30226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77" name="Line 47"/>
          <p:cNvSpPr>
            <a:spLocks noChangeShapeType="1"/>
          </p:cNvSpPr>
          <p:nvPr/>
        </p:nvSpPr>
        <p:spPr bwMode="auto">
          <a:xfrm>
            <a:off x="6083300" y="3035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8" name="Line 48"/>
          <p:cNvSpPr>
            <a:spLocks noChangeShapeType="1"/>
          </p:cNvSpPr>
          <p:nvPr/>
        </p:nvSpPr>
        <p:spPr bwMode="auto">
          <a:xfrm>
            <a:off x="6261100" y="30226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9" name="Rectangle 49"/>
          <p:cNvSpPr>
            <a:spLocks noChangeArrowheads="1"/>
          </p:cNvSpPr>
          <p:nvPr/>
        </p:nvSpPr>
        <p:spPr bwMode="auto">
          <a:xfrm>
            <a:off x="6616700" y="36830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80" name="Line 50"/>
          <p:cNvSpPr>
            <a:spLocks noChangeShapeType="1"/>
          </p:cNvSpPr>
          <p:nvPr/>
        </p:nvSpPr>
        <p:spPr bwMode="auto">
          <a:xfrm>
            <a:off x="6794500" y="3695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1" name="Line 51"/>
          <p:cNvSpPr>
            <a:spLocks noChangeShapeType="1"/>
          </p:cNvSpPr>
          <p:nvPr/>
        </p:nvSpPr>
        <p:spPr bwMode="auto">
          <a:xfrm>
            <a:off x="69723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2" name="Rectangle 52"/>
          <p:cNvSpPr>
            <a:spLocks noChangeArrowheads="1"/>
          </p:cNvSpPr>
          <p:nvPr/>
        </p:nvSpPr>
        <p:spPr bwMode="auto">
          <a:xfrm>
            <a:off x="6718300" y="29083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83" name="Line 53"/>
          <p:cNvSpPr>
            <a:spLocks noChangeShapeType="1"/>
          </p:cNvSpPr>
          <p:nvPr/>
        </p:nvSpPr>
        <p:spPr bwMode="auto">
          <a:xfrm>
            <a:off x="6896100" y="2921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4" name="Line 54"/>
          <p:cNvSpPr>
            <a:spLocks noChangeShapeType="1"/>
          </p:cNvSpPr>
          <p:nvPr/>
        </p:nvSpPr>
        <p:spPr bwMode="auto">
          <a:xfrm>
            <a:off x="7073900" y="2908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5" name="Rectangle 55"/>
          <p:cNvSpPr>
            <a:spLocks noChangeArrowheads="1"/>
          </p:cNvSpPr>
          <p:nvPr/>
        </p:nvSpPr>
        <p:spPr bwMode="auto">
          <a:xfrm>
            <a:off x="7289800" y="21590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86" name="Line 56"/>
          <p:cNvSpPr>
            <a:spLocks noChangeShapeType="1"/>
          </p:cNvSpPr>
          <p:nvPr/>
        </p:nvSpPr>
        <p:spPr bwMode="auto">
          <a:xfrm>
            <a:off x="74676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7" name="Line 57"/>
          <p:cNvSpPr>
            <a:spLocks noChangeShapeType="1"/>
          </p:cNvSpPr>
          <p:nvPr/>
        </p:nvSpPr>
        <p:spPr bwMode="auto">
          <a:xfrm>
            <a:off x="76454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8" name="Rectangle 58"/>
          <p:cNvSpPr>
            <a:spLocks noChangeArrowheads="1"/>
          </p:cNvSpPr>
          <p:nvPr/>
        </p:nvSpPr>
        <p:spPr bwMode="auto">
          <a:xfrm>
            <a:off x="7416800" y="36703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89" name="Line 59"/>
          <p:cNvSpPr>
            <a:spLocks noChangeShapeType="1"/>
          </p:cNvSpPr>
          <p:nvPr/>
        </p:nvSpPr>
        <p:spPr bwMode="auto">
          <a:xfrm>
            <a:off x="7594600" y="3683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0" name="Line 60"/>
          <p:cNvSpPr>
            <a:spLocks noChangeShapeType="1"/>
          </p:cNvSpPr>
          <p:nvPr/>
        </p:nvSpPr>
        <p:spPr bwMode="auto">
          <a:xfrm>
            <a:off x="7772400" y="36703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1" name="Rectangle 61"/>
          <p:cNvSpPr>
            <a:spLocks noChangeArrowheads="1"/>
          </p:cNvSpPr>
          <p:nvPr/>
        </p:nvSpPr>
        <p:spPr bwMode="auto">
          <a:xfrm>
            <a:off x="8382000" y="2171700"/>
            <a:ext cx="546100" cy="215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Helvetica" charset="0"/>
            </a:endParaRPr>
          </a:p>
        </p:txBody>
      </p:sp>
      <p:sp>
        <p:nvSpPr>
          <p:cNvPr id="39992" name="Line 62"/>
          <p:cNvSpPr>
            <a:spLocks noChangeShapeType="1"/>
          </p:cNvSpPr>
          <p:nvPr/>
        </p:nvSpPr>
        <p:spPr bwMode="auto">
          <a:xfrm>
            <a:off x="8737600" y="21590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3" name="Line 63"/>
          <p:cNvSpPr>
            <a:spLocks noChangeShapeType="1"/>
          </p:cNvSpPr>
          <p:nvPr/>
        </p:nvSpPr>
        <p:spPr bwMode="auto">
          <a:xfrm>
            <a:off x="8572500" y="2171700"/>
            <a:ext cx="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4" name="Text Box 64"/>
          <p:cNvSpPr txBox="1">
            <a:spLocks noChangeArrowheads="1"/>
          </p:cNvSpPr>
          <p:nvPr/>
        </p:nvSpPr>
        <p:spPr bwMode="auto">
          <a:xfrm>
            <a:off x="3616325" y="21336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1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0 0</a:t>
            </a:r>
          </a:p>
        </p:txBody>
      </p:sp>
      <p:sp>
        <p:nvSpPr>
          <p:cNvPr id="39995" name="Text Box 65"/>
          <p:cNvSpPr txBox="1">
            <a:spLocks noChangeArrowheads="1"/>
          </p:cNvSpPr>
          <p:nvPr/>
        </p:nvSpPr>
        <p:spPr bwMode="auto">
          <a:xfrm>
            <a:off x="4670425" y="21082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2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0 0</a:t>
            </a:r>
          </a:p>
        </p:txBody>
      </p:sp>
      <p:sp>
        <p:nvSpPr>
          <p:cNvPr id="39996" name="Text Box 66"/>
          <p:cNvSpPr txBox="1">
            <a:spLocks noChangeArrowheads="1"/>
          </p:cNvSpPr>
          <p:nvPr/>
        </p:nvSpPr>
        <p:spPr bwMode="auto">
          <a:xfrm>
            <a:off x="3946525" y="29845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1</a:t>
            </a:r>
            <a:r>
              <a:rPr lang="en-US" sz="1600" b="1"/>
              <a:t> 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9997" name="Text Box 67"/>
          <p:cNvSpPr txBox="1">
            <a:spLocks noChangeArrowheads="1"/>
          </p:cNvSpPr>
          <p:nvPr/>
        </p:nvSpPr>
        <p:spPr bwMode="auto">
          <a:xfrm>
            <a:off x="5864225" y="29718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2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/>
              <a:t>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9998" name="Text Box 68"/>
          <p:cNvSpPr txBox="1">
            <a:spLocks noChangeArrowheads="1"/>
          </p:cNvSpPr>
          <p:nvPr/>
        </p:nvSpPr>
        <p:spPr bwMode="auto">
          <a:xfrm>
            <a:off x="6677025" y="28702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2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/>
              <a:t>1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9999" name="Text Box 69"/>
          <p:cNvSpPr txBox="1">
            <a:spLocks noChangeArrowheads="1"/>
          </p:cNvSpPr>
          <p:nvPr/>
        </p:nvSpPr>
        <p:spPr bwMode="auto">
          <a:xfrm>
            <a:off x="7248525" y="21209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2</a:t>
            </a:r>
            <a:r>
              <a:rPr lang="en-US" sz="1600" b="1">
                <a:solidFill>
                  <a:srgbClr val="0000FF"/>
                </a:solidFill>
              </a:rPr>
              <a:t> 1 0</a:t>
            </a:r>
          </a:p>
        </p:txBody>
      </p:sp>
      <p:sp>
        <p:nvSpPr>
          <p:cNvPr id="40000" name="Text Box 70"/>
          <p:cNvSpPr txBox="1">
            <a:spLocks noChangeArrowheads="1"/>
          </p:cNvSpPr>
          <p:nvPr/>
        </p:nvSpPr>
        <p:spPr bwMode="auto">
          <a:xfrm>
            <a:off x="2727325" y="28575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/>
              <a:t>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40001" name="Text Box 71"/>
          <p:cNvSpPr txBox="1">
            <a:spLocks noChangeArrowheads="1"/>
          </p:cNvSpPr>
          <p:nvPr/>
        </p:nvSpPr>
        <p:spPr bwMode="auto">
          <a:xfrm>
            <a:off x="2727325" y="35560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0 0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/>
              <a:t>0</a:t>
            </a:r>
          </a:p>
        </p:txBody>
      </p:sp>
      <p:sp>
        <p:nvSpPr>
          <p:cNvPr id="40002" name="Text Box 72"/>
          <p:cNvSpPr txBox="1">
            <a:spLocks noChangeArrowheads="1"/>
          </p:cNvSpPr>
          <p:nvPr/>
        </p:nvSpPr>
        <p:spPr bwMode="auto">
          <a:xfrm>
            <a:off x="8353425" y="21336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/>
              <a:t>2</a:t>
            </a:r>
            <a:r>
              <a:rPr lang="en-US" sz="1600" b="1">
                <a:solidFill>
                  <a:srgbClr val="0000FF"/>
                </a:solidFill>
              </a:rPr>
              <a:t> 1 0</a:t>
            </a:r>
          </a:p>
        </p:txBody>
      </p:sp>
      <p:sp>
        <p:nvSpPr>
          <p:cNvPr id="40003" name="Text Box 73"/>
          <p:cNvSpPr txBox="1">
            <a:spLocks noChangeArrowheads="1"/>
          </p:cNvSpPr>
          <p:nvPr/>
        </p:nvSpPr>
        <p:spPr bwMode="auto">
          <a:xfrm>
            <a:off x="5762625" y="36449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0 0</a:t>
            </a:r>
            <a:r>
              <a:rPr lang="en-US" sz="1600" b="1" dirty="0">
                <a:solidFill>
                  <a:schemeClr val="hlink"/>
                </a:solidFill>
              </a:rPr>
              <a:t> </a:t>
            </a:r>
            <a:r>
              <a:rPr lang="en-US" sz="1600" b="1" dirty="0"/>
              <a:t>0</a:t>
            </a:r>
          </a:p>
        </p:txBody>
      </p:sp>
      <p:sp>
        <p:nvSpPr>
          <p:cNvPr id="40004" name="Text Box 74"/>
          <p:cNvSpPr txBox="1">
            <a:spLocks noChangeArrowheads="1"/>
          </p:cNvSpPr>
          <p:nvPr/>
        </p:nvSpPr>
        <p:spPr bwMode="auto">
          <a:xfrm>
            <a:off x="6575425" y="36449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0000FF"/>
                </a:solidFill>
              </a:rPr>
              <a:t>1 0</a:t>
            </a:r>
            <a:r>
              <a:rPr lang="en-US" sz="1600" b="1" dirty="0">
                <a:solidFill>
                  <a:schemeClr val="hlink"/>
                </a:solidFill>
              </a:rPr>
              <a:t> </a:t>
            </a:r>
            <a:r>
              <a:rPr lang="en-US" sz="1600" b="1" dirty="0"/>
              <a:t>0</a:t>
            </a:r>
          </a:p>
        </p:txBody>
      </p:sp>
      <p:sp>
        <p:nvSpPr>
          <p:cNvPr id="40005" name="Text Box 75"/>
          <p:cNvSpPr txBox="1">
            <a:spLocks noChangeArrowheads="1"/>
          </p:cNvSpPr>
          <p:nvPr/>
        </p:nvSpPr>
        <p:spPr bwMode="auto">
          <a:xfrm>
            <a:off x="7375525" y="3632200"/>
            <a:ext cx="869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00FF"/>
                </a:solidFill>
              </a:rPr>
              <a:t>2 1</a:t>
            </a:r>
            <a:r>
              <a:rPr lang="en-US" sz="1600" b="1">
                <a:solidFill>
                  <a:schemeClr val="hlink"/>
                </a:solidFill>
              </a:rPr>
              <a:t> </a:t>
            </a:r>
            <a:r>
              <a:rPr lang="en-US" sz="1600" b="1"/>
              <a:t>0</a:t>
            </a:r>
          </a:p>
        </p:txBody>
      </p:sp>
      <p:sp>
        <p:nvSpPr>
          <p:cNvPr id="40006" name="Text Box 76"/>
          <p:cNvSpPr txBox="1">
            <a:spLocks noChangeArrowheads="1"/>
          </p:cNvSpPr>
          <p:nvPr/>
        </p:nvSpPr>
        <p:spPr bwMode="auto">
          <a:xfrm>
            <a:off x="8077200" y="24130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0007" name="Text Box 77"/>
          <p:cNvSpPr txBox="1">
            <a:spLocks noChangeArrowheads="1"/>
          </p:cNvSpPr>
          <p:nvPr/>
        </p:nvSpPr>
        <p:spPr bwMode="auto">
          <a:xfrm>
            <a:off x="3771900" y="25146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0008" name="Text Box 78"/>
          <p:cNvSpPr txBox="1">
            <a:spLocks noChangeArrowheads="1"/>
          </p:cNvSpPr>
          <p:nvPr/>
        </p:nvSpPr>
        <p:spPr bwMode="auto">
          <a:xfrm>
            <a:off x="4356100" y="26162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0009" name="Text Box 79"/>
          <p:cNvSpPr txBox="1">
            <a:spLocks noChangeArrowheads="1"/>
          </p:cNvSpPr>
          <p:nvPr/>
        </p:nvSpPr>
        <p:spPr bwMode="auto">
          <a:xfrm>
            <a:off x="4851400" y="24765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0010" name="Text Box 80"/>
          <p:cNvSpPr txBox="1">
            <a:spLocks noChangeArrowheads="1"/>
          </p:cNvSpPr>
          <p:nvPr/>
        </p:nvSpPr>
        <p:spPr bwMode="auto">
          <a:xfrm>
            <a:off x="5422900" y="24384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0011" name="Text Box 81"/>
          <p:cNvSpPr txBox="1">
            <a:spLocks noChangeArrowheads="1"/>
          </p:cNvSpPr>
          <p:nvPr/>
        </p:nvSpPr>
        <p:spPr bwMode="auto">
          <a:xfrm>
            <a:off x="7086600" y="25019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0012" name="Text Box 82"/>
          <p:cNvSpPr txBox="1">
            <a:spLocks noChangeArrowheads="1"/>
          </p:cNvSpPr>
          <p:nvPr/>
        </p:nvSpPr>
        <p:spPr bwMode="auto">
          <a:xfrm>
            <a:off x="7175500" y="32258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82" name="AutoShape 83"/>
          <p:cNvSpPr>
            <a:spLocks noChangeArrowheads="1"/>
          </p:cNvSpPr>
          <p:nvPr/>
        </p:nvSpPr>
        <p:spPr bwMode="auto">
          <a:xfrm>
            <a:off x="8153400" y="1295400"/>
            <a:ext cx="2362200" cy="609600"/>
          </a:xfrm>
          <a:prstGeom prst="wedgeEllipseCallout">
            <a:avLst>
              <a:gd name="adj1" fmla="val -29722"/>
              <a:gd name="adj2" fmla="val 74819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/>
              <a:t>Reject:  1 &lt; 1 + 1</a:t>
            </a:r>
          </a:p>
        </p:txBody>
      </p:sp>
      <p:grpSp>
        <p:nvGrpSpPr>
          <p:cNvPr id="3" name="Group 84"/>
          <p:cNvGrpSpPr>
            <a:grpSpLocks/>
          </p:cNvGrpSpPr>
          <p:nvPr/>
        </p:nvGrpSpPr>
        <p:grpSpPr bwMode="auto">
          <a:xfrm>
            <a:off x="3048000" y="1955800"/>
            <a:ext cx="3989388" cy="2603500"/>
            <a:chOff x="960" y="1232"/>
            <a:chExt cx="2513" cy="1640"/>
          </a:xfrm>
        </p:grpSpPr>
        <p:sp>
          <p:nvSpPr>
            <p:cNvPr id="40037" name="AutoShape 85"/>
            <p:cNvSpPr>
              <a:spLocks noChangeArrowheads="1"/>
            </p:cNvSpPr>
            <p:nvPr/>
          </p:nvSpPr>
          <p:spPr bwMode="auto">
            <a:xfrm>
              <a:off x="960" y="2504"/>
              <a:ext cx="854" cy="368"/>
            </a:xfrm>
            <a:prstGeom prst="wedgeEllipseCallout">
              <a:avLst>
                <a:gd name="adj1" fmla="val 21958"/>
                <a:gd name="adj2" fmla="val -185597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/>
                <a:t>Accept  1 = 0 + 1</a:t>
              </a:r>
            </a:p>
          </p:txBody>
        </p:sp>
        <p:sp>
          <p:nvSpPr>
            <p:cNvPr id="40038" name="AutoShape 86"/>
            <p:cNvSpPr>
              <a:spLocks noChangeArrowheads="1"/>
            </p:cNvSpPr>
            <p:nvPr/>
          </p:nvSpPr>
          <p:spPr bwMode="auto">
            <a:xfrm>
              <a:off x="2656" y="1232"/>
              <a:ext cx="817" cy="368"/>
            </a:xfrm>
            <a:prstGeom prst="wedgeEllipseCallout">
              <a:avLst>
                <a:gd name="adj1" fmla="val -31514"/>
                <a:gd name="adj2" fmla="val 136144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/>
                <a:t>Accept:  2 = 1 + 1</a:t>
              </a:r>
            </a:p>
          </p:txBody>
        </p:sp>
      </p:grpSp>
      <p:grpSp>
        <p:nvGrpSpPr>
          <p:cNvPr id="19" name="Group 87"/>
          <p:cNvGrpSpPr>
            <a:grpSpLocks/>
          </p:cNvGrpSpPr>
          <p:nvPr/>
        </p:nvGrpSpPr>
        <p:grpSpPr bwMode="auto">
          <a:xfrm>
            <a:off x="4876800" y="3835400"/>
            <a:ext cx="2362200" cy="1371600"/>
            <a:chOff x="2130" y="2416"/>
            <a:chExt cx="1488" cy="864"/>
          </a:xfrm>
        </p:grpSpPr>
        <p:grpSp>
          <p:nvGrpSpPr>
            <p:cNvPr id="40029" name="Group 88"/>
            <p:cNvGrpSpPr>
              <a:grpSpLocks/>
            </p:cNvGrpSpPr>
            <p:nvPr/>
          </p:nvGrpSpPr>
          <p:grpSpPr bwMode="auto">
            <a:xfrm>
              <a:off x="2274" y="2416"/>
              <a:ext cx="548" cy="381"/>
              <a:chOff x="2578" y="2416"/>
              <a:chExt cx="548" cy="381"/>
            </a:xfrm>
          </p:grpSpPr>
          <p:grpSp>
            <p:nvGrpSpPr>
              <p:cNvPr id="40031" name="Group 89"/>
              <p:cNvGrpSpPr>
                <a:grpSpLocks/>
              </p:cNvGrpSpPr>
              <p:nvPr/>
            </p:nvGrpSpPr>
            <p:grpSpPr bwMode="auto">
              <a:xfrm>
                <a:off x="2744" y="2608"/>
                <a:ext cx="360" cy="144"/>
                <a:chOff x="1024" y="3016"/>
                <a:chExt cx="360" cy="144"/>
              </a:xfrm>
            </p:grpSpPr>
            <p:sp>
              <p:nvSpPr>
                <p:cNvPr id="40034" name="Rectangle 90"/>
                <p:cNvSpPr>
                  <a:spLocks noChangeArrowheads="1"/>
                </p:cNvSpPr>
                <p:nvPr/>
              </p:nvSpPr>
              <p:spPr bwMode="auto">
                <a:xfrm>
                  <a:off x="1024" y="3016"/>
                  <a:ext cx="360" cy="136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Helvetica" charset="0"/>
                  </a:endParaRPr>
                </a:p>
              </p:txBody>
            </p:sp>
            <p:sp>
              <p:nvSpPr>
                <p:cNvPr id="40035" name="Line 91"/>
                <p:cNvSpPr>
                  <a:spLocks noChangeShapeType="1"/>
                </p:cNvSpPr>
                <p:nvPr/>
              </p:nvSpPr>
              <p:spPr bwMode="auto">
                <a:xfrm>
                  <a:off x="1144" y="3024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36" name="Line 92"/>
                <p:cNvSpPr>
                  <a:spLocks noChangeShapeType="1"/>
                </p:cNvSpPr>
                <p:nvPr/>
              </p:nvSpPr>
              <p:spPr bwMode="auto">
                <a:xfrm>
                  <a:off x="1264" y="3016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032" name="AutoShape 93"/>
              <p:cNvSpPr>
                <a:spLocks noChangeArrowheads="1"/>
              </p:cNvSpPr>
              <p:nvPr/>
            </p:nvSpPr>
            <p:spPr bwMode="auto">
              <a:xfrm>
                <a:off x="2808" y="2416"/>
                <a:ext cx="184" cy="200"/>
              </a:xfrm>
              <a:prstGeom prst="curvedRightArrow">
                <a:avLst>
                  <a:gd name="adj1" fmla="val 21739"/>
                  <a:gd name="adj2" fmla="val 43478"/>
                  <a:gd name="adj3" fmla="val 33333"/>
                </a:avLst>
              </a:prstGeom>
              <a:solidFill>
                <a:schemeClr val="bg1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3" name="Text Box 94"/>
              <p:cNvSpPr txBox="1">
                <a:spLocks noChangeArrowheads="1"/>
              </p:cNvSpPr>
              <p:nvPr/>
            </p:nvSpPr>
            <p:spPr bwMode="auto">
              <a:xfrm>
                <a:off x="2578" y="2584"/>
                <a:ext cx="54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0000FF"/>
                    </a:solidFill>
                  </a:rPr>
                  <a:t>2 0</a:t>
                </a:r>
                <a:r>
                  <a:rPr lang="en-US" sz="1600" b="1" dirty="0">
                    <a:solidFill>
                      <a:schemeClr val="hlink"/>
                    </a:solidFill>
                  </a:rPr>
                  <a:t> </a:t>
                </a:r>
                <a:r>
                  <a:rPr lang="en-US" sz="1600" b="1" dirty="0"/>
                  <a:t>0</a:t>
                </a:r>
              </a:p>
            </p:txBody>
          </p:sp>
        </p:grpSp>
        <p:sp>
          <p:nvSpPr>
            <p:cNvPr id="40030" name="AutoShape 95"/>
            <p:cNvSpPr>
              <a:spLocks noChangeArrowheads="1"/>
            </p:cNvSpPr>
            <p:nvPr/>
          </p:nvSpPr>
          <p:spPr bwMode="auto">
            <a:xfrm>
              <a:off x="2130" y="2912"/>
              <a:ext cx="1488" cy="368"/>
            </a:xfrm>
            <a:prstGeom prst="wedgeEllipseCallout">
              <a:avLst>
                <a:gd name="adj1" fmla="val -9403"/>
                <a:gd name="adj2" fmla="val -172556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 dirty="0"/>
                <a:t>Buffer hold-back </a:t>
              </a:r>
            </a:p>
            <a:p>
              <a:pPr algn="ctr"/>
              <a:r>
                <a:rPr lang="en-US" sz="1400" b="1" dirty="0"/>
                <a:t> 2 &gt; 0 + 1</a:t>
              </a:r>
            </a:p>
          </p:txBody>
        </p:sp>
      </p:grpSp>
      <p:sp>
        <p:nvSpPr>
          <p:cNvPr id="95" name="AutoShape 96"/>
          <p:cNvSpPr>
            <a:spLocks noChangeArrowheads="1"/>
          </p:cNvSpPr>
          <p:nvPr/>
        </p:nvSpPr>
        <p:spPr bwMode="auto">
          <a:xfrm>
            <a:off x="7366000" y="4076700"/>
            <a:ext cx="2463800" cy="584200"/>
          </a:xfrm>
          <a:prstGeom prst="wedgeEllipseCallout">
            <a:avLst>
              <a:gd name="adj1" fmla="val -75438"/>
              <a:gd name="adj2" fmla="val -89948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 dirty="0"/>
              <a:t>Accept:  </a:t>
            </a:r>
            <a:r>
              <a:rPr lang="en-US" sz="1600" b="1" dirty="0"/>
              <a:t>1 = 0 + 1</a:t>
            </a:r>
          </a:p>
        </p:txBody>
      </p:sp>
      <p:grpSp>
        <p:nvGrpSpPr>
          <p:cNvPr id="83" name="Group 97"/>
          <p:cNvGrpSpPr>
            <a:grpSpLocks/>
          </p:cNvGrpSpPr>
          <p:nvPr/>
        </p:nvGrpSpPr>
        <p:grpSpPr bwMode="auto">
          <a:xfrm>
            <a:off x="6461126" y="3962400"/>
            <a:ext cx="3749675" cy="1676400"/>
            <a:chOff x="3118" y="2408"/>
            <a:chExt cx="2362" cy="1056"/>
          </a:xfrm>
        </p:grpSpPr>
        <p:grpSp>
          <p:nvGrpSpPr>
            <p:cNvPr id="40022" name="Group 98"/>
            <p:cNvGrpSpPr>
              <a:grpSpLocks/>
            </p:cNvGrpSpPr>
            <p:nvPr/>
          </p:nvGrpSpPr>
          <p:grpSpPr bwMode="auto">
            <a:xfrm>
              <a:off x="3118" y="2408"/>
              <a:ext cx="548" cy="213"/>
              <a:chOff x="3254" y="2392"/>
              <a:chExt cx="548" cy="213"/>
            </a:xfrm>
          </p:grpSpPr>
          <p:grpSp>
            <p:nvGrpSpPr>
              <p:cNvPr id="40024" name="Group 99"/>
              <p:cNvGrpSpPr>
                <a:grpSpLocks/>
              </p:cNvGrpSpPr>
              <p:nvPr/>
            </p:nvGrpSpPr>
            <p:grpSpPr bwMode="auto">
              <a:xfrm>
                <a:off x="3264" y="2416"/>
                <a:ext cx="360" cy="144"/>
                <a:chOff x="1024" y="3016"/>
                <a:chExt cx="360" cy="144"/>
              </a:xfrm>
            </p:grpSpPr>
            <p:sp>
              <p:nvSpPr>
                <p:cNvPr id="40026" name="Rectangle 100"/>
                <p:cNvSpPr>
                  <a:spLocks noChangeArrowheads="1"/>
                </p:cNvSpPr>
                <p:nvPr/>
              </p:nvSpPr>
              <p:spPr bwMode="auto">
                <a:xfrm>
                  <a:off x="1024" y="3016"/>
                  <a:ext cx="360" cy="136"/>
                </a:xfrm>
                <a:prstGeom prst="rect">
                  <a:avLst/>
                </a:prstGeom>
                <a:noFill/>
                <a:ln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Helvetica" charset="0"/>
                  </a:endParaRPr>
                </a:p>
              </p:txBody>
            </p:sp>
            <p:sp>
              <p:nvSpPr>
                <p:cNvPr id="40027" name="Line 101"/>
                <p:cNvSpPr>
                  <a:spLocks noChangeShapeType="1"/>
                </p:cNvSpPr>
                <p:nvPr/>
              </p:nvSpPr>
              <p:spPr bwMode="auto">
                <a:xfrm>
                  <a:off x="1144" y="3024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28" name="Line 102"/>
                <p:cNvSpPr>
                  <a:spLocks noChangeShapeType="1"/>
                </p:cNvSpPr>
                <p:nvPr/>
              </p:nvSpPr>
              <p:spPr bwMode="auto">
                <a:xfrm>
                  <a:off x="1264" y="3016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med" len="lg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025" name="Text Box 103"/>
              <p:cNvSpPr txBox="1">
                <a:spLocks noChangeArrowheads="1"/>
              </p:cNvSpPr>
              <p:nvPr/>
            </p:nvSpPr>
            <p:spPr bwMode="auto">
              <a:xfrm>
                <a:off x="3254" y="2392"/>
                <a:ext cx="54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0000FF"/>
                    </a:solidFill>
                  </a:rPr>
                  <a:t>2 0</a:t>
                </a:r>
                <a:r>
                  <a:rPr lang="en-US" sz="1600" b="1">
                    <a:solidFill>
                      <a:schemeClr val="hlink"/>
                    </a:solidFill>
                  </a:rPr>
                  <a:t> </a:t>
                </a:r>
                <a:r>
                  <a:rPr lang="en-US" sz="1600" b="1"/>
                  <a:t>0</a:t>
                </a:r>
              </a:p>
            </p:txBody>
          </p:sp>
        </p:grpSp>
        <p:sp>
          <p:nvSpPr>
            <p:cNvPr id="40023" name="AutoShape 104"/>
            <p:cNvSpPr>
              <a:spLocks noChangeArrowheads="1"/>
            </p:cNvSpPr>
            <p:nvPr/>
          </p:nvSpPr>
          <p:spPr bwMode="auto">
            <a:xfrm>
              <a:off x="3864" y="2968"/>
              <a:ext cx="1616" cy="496"/>
            </a:xfrm>
            <a:prstGeom prst="wedgeEllipseCallout">
              <a:avLst>
                <a:gd name="adj1" fmla="val -93926"/>
                <a:gd name="adj2" fmla="val -132861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/>
                <a:t>Accept in deliver buffer  </a:t>
              </a:r>
            </a:p>
            <a:p>
              <a:pPr algn="ctr"/>
              <a:r>
                <a:rPr lang="en-US" sz="1400" b="1"/>
                <a:t>2 = 1 + 1</a:t>
              </a:r>
            </a:p>
          </p:txBody>
        </p:sp>
      </p:grpSp>
      <p:sp>
        <p:nvSpPr>
          <p:cNvPr id="40021" name="AutoShape 107"/>
          <p:cNvSpPr>
            <a:spLocks noChangeArrowheads="1"/>
          </p:cNvSpPr>
          <p:nvPr/>
        </p:nvSpPr>
        <p:spPr bwMode="auto">
          <a:xfrm>
            <a:off x="7769554" y="2819400"/>
            <a:ext cx="2412374" cy="381000"/>
          </a:xfrm>
          <a:prstGeom prst="wedgeEllipseCallout">
            <a:avLst>
              <a:gd name="adj1" fmla="val -57652"/>
              <a:gd name="adj2" fmla="val -160964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 dirty="0"/>
              <a:t>Accept  1 = 0 + 1</a:t>
            </a:r>
          </a:p>
        </p:txBody>
      </p:sp>
      <p:sp>
        <p:nvSpPr>
          <p:cNvPr id="40019" name="TextBox 108"/>
          <p:cNvSpPr txBox="1">
            <a:spLocks noChangeArrowheads="1"/>
          </p:cNvSpPr>
          <p:nvPr/>
        </p:nvSpPr>
        <p:spPr bwMode="auto">
          <a:xfrm>
            <a:off x="6096001" y="192088"/>
            <a:ext cx="43418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Example from 425, Prof. </a:t>
            </a:r>
            <a:r>
              <a:rPr lang="en-US" sz="1800" dirty="0" err="1">
                <a:solidFill>
                  <a:srgbClr val="000000"/>
                </a:solidFill>
              </a:rPr>
              <a:t>Klara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Nahrstedt</a:t>
            </a:r>
            <a:endParaRPr lang="en-US" sz="1800" dirty="0">
              <a:solidFill>
                <a:srgbClr val="000000"/>
              </a:solidFill>
            </a:endParaRPr>
          </a:p>
          <a:p>
            <a:pPr eaLnBrk="1" hangingPunct="1"/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91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FIFO ordering - 2 </a:t>
            </a:r>
          </a:p>
        </p:txBody>
      </p:sp>
      <p:sp>
        <p:nvSpPr>
          <p:cNvPr id="41989" name="Line 7"/>
          <p:cNvSpPr>
            <a:spLocks noChangeShapeType="1"/>
          </p:cNvSpPr>
          <p:nvPr/>
        </p:nvSpPr>
        <p:spPr bwMode="auto">
          <a:xfrm flipV="1">
            <a:off x="3632200" y="2362200"/>
            <a:ext cx="57023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11"/>
          <p:cNvSpPr>
            <a:spLocks noChangeShapeType="1"/>
          </p:cNvSpPr>
          <p:nvPr/>
        </p:nvSpPr>
        <p:spPr bwMode="auto">
          <a:xfrm>
            <a:off x="3886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12"/>
          <p:cNvSpPr>
            <a:spLocks noChangeShapeType="1"/>
          </p:cNvSpPr>
          <p:nvPr/>
        </p:nvSpPr>
        <p:spPr bwMode="auto">
          <a:xfrm>
            <a:off x="3886200" y="2362200"/>
            <a:ext cx="30099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13"/>
          <p:cNvSpPr>
            <a:spLocks noChangeShapeType="1"/>
          </p:cNvSpPr>
          <p:nvPr/>
        </p:nvSpPr>
        <p:spPr bwMode="auto">
          <a:xfrm flipV="1">
            <a:off x="3644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14"/>
          <p:cNvSpPr>
            <a:spLocks noChangeShapeType="1"/>
          </p:cNvSpPr>
          <p:nvPr/>
        </p:nvSpPr>
        <p:spPr bwMode="auto">
          <a:xfrm flipV="1">
            <a:off x="36449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19"/>
          <p:cNvSpPr>
            <a:spLocks noChangeShapeType="1"/>
          </p:cNvSpPr>
          <p:nvPr/>
        </p:nvSpPr>
        <p:spPr bwMode="auto">
          <a:xfrm>
            <a:off x="5334000" y="2362200"/>
            <a:ext cx="1206500" cy="1320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20"/>
          <p:cNvSpPr>
            <a:spLocks noChangeShapeType="1"/>
          </p:cNvSpPr>
          <p:nvPr/>
        </p:nvSpPr>
        <p:spPr bwMode="auto">
          <a:xfrm>
            <a:off x="5359400" y="2387600"/>
            <a:ext cx="1193800" cy="6223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31"/>
          <p:cNvSpPr>
            <a:spLocks noChangeShapeType="1"/>
          </p:cNvSpPr>
          <p:nvPr/>
        </p:nvSpPr>
        <p:spPr bwMode="auto">
          <a:xfrm flipV="1">
            <a:off x="4889500" y="2374900"/>
            <a:ext cx="3302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32"/>
          <p:cNvSpPr>
            <a:spLocks noChangeShapeType="1"/>
          </p:cNvSpPr>
          <p:nvPr/>
        </p:nvSpPr>
        <p:spPr bwMode="auto">
          <a:xfrm>
            <a:off x="4927600" y="30353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33"/>
          <p:cNvSpPr>
            <a:spLocks noChangeShapeType="1"/>
          </p:cNvSpPr>
          <p:nvPr/>
        </p:nvSpPr>
        <p:spPr bwMode="auto">
          <a:xfrm flipV="1">
            <a:off x="8077200" y="2362200"/>
            <a:ext cx="698500" cy="609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Text Box 76"/>
          <p:cNvSpPr txBox="1">
            <a:spLocks noChangeArrowheads="1"/>
          </p:cNvSpPr>
          <p:nvPr/>
        </p:nvSpPr>
        <p:spPr bwMode="auto">
          <a:xfrm>
            <a:off x="8077200" y="24130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42000" name="Text Box 77"/>
          <p:cNvSpPr txBox="1">
            <a:spLocks noChangeArrowheads="1"/>
          </p:cNvSpPr>
          <p:nvPr/>
        </p:nvSpPr>
        <p:spPr bwMode="auto">
          <a:xfrm>
            <a:off x="3771900" y="25146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2001" name="Text Box 78"/>
          <p:cNvSpPr txBox="1">
            <a:spLocks noChangeArrowheads="1"/>
          </p:cNvSpPr>
          <p:nvPr/>
        </p:nvSpPr>
        <p:spPr bwMode="auto">
          <a:xfrm>
            <a:off x="4356100" y="26162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2002" name="Text Box 79"/>
          <p:cNvSpPr txBox="1">
            <a:spLocks noChangeArrowheads="1"/>
          </p:cNvSpPr>
          <p:nvPr/>
        </p:nvSpPr>
        <p:spPr bwMode="auto">
          <a:xfrm>
            <a:off x="5270500" y="24765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42003" name="Text Box 80"/>
          <p:cNvSpPr txBox="1">
            <a:spLocks noChangeArrowheads="1"/>
          </p:cNvSpPr>
          <p:nvPr/>
        </p:nvSpPr>
        <p:spPr bwMode="auto">
          <a:xfrm>
            <a:off x="5842000" y="24384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42004" name="Text Box 81"/>
          <p:cNvSpPr txBox="1">
            <a:spLocks noChangeArrowheads="1"/>
          </p:cNvSpPr>
          <p:nvPr/>
        </p:nvSpPr>
        <p:spPr bwMode="auto">
          <a:xfrm>
            <a:off x="4724400" y="25019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2005" name="Text Box 82"/>
          <p:cNvSpPr txBox="1">
            <a:spLocks noChangeArrowheads="1"/>
          </p:cNvSpPr>
          <p:nvPr/>
        </p:nvSpPr>
        <p:spPr bwMode="auto">
          <a:xfrm>
            <a:off x="4813300" y="32258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2006" name="Line 32"/>
          <p:cNvSpPr>
            <a:spLocks noChangeShapeType="1"/>
          </p:cNvSpPr>
          <p:nvPr/>
        </p:nvSpPr>
        <p:spPr bwMode="auto">
          <a:xfrm>
            <a:off x="8153400" y="29718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Text Box 82"/>
          <p:cNvSpPr txBox="1">
            <a:spLocks noChangeArrowheads="1"/>
          </p:cNvSpPr>
          <p:nvPr/>
        </p:nvSpPr>
        <p:spPr bwMode="auto">
          <a:xfrm>
            <a:off x="7988300" y="32004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42008" name="TextBox 97"/>
          <p:cNvSpPr txBox="1">
            <a:spLocks noChangeArrowheads="1"/>
          </p:cNvSpPr>
          <p:nvPr/>
        </p:nvSpPr>
        <p:spPr bwMode="auto">
          <a:xfrm>
            <a:off x="2743201" y="2286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p1</a:t>
            </a:r>
          </a:p>
        </p:txBody>
      </p:sp>
      <p:sp>
        <p:nvSpPr>
          <p:cNvPr id="42009" name="TextBox 98"/>
          <p:cNvSpPr txBox="1">
            <a:spLocks noChangeArrowheads="1"/>
          </p:cNvSpPr>
          <p:nvPr/>
        </p:nvSpPr>
        <p:spPr bwMode="auto">
          <a:xfrm>
            <a:off x="2759076" y="28194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p2</a:t>
            </a:r>
          </a:p>
        </p:txBody>
      </p:sp>
      <p:sp>
        <p:nvSpPr>
          <p:cNvPr id="42010" name="TextBox 99"/>
          <p:cNvSpPr txBox="1">
            <a:spLocks noChangeArrowheads="1"/>
          </p:cNvSpPr>
          <p:nvPr/>
        </p:nvSpPr>
        <p:spPr bwMode="auto">
          <a:xfrm>
            <a:off x="2819401" y="3516314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p3</a:t>
            </a:r>
          </a:p>
        </p:txBody>
      </p:sp>
      <p:sp>
        <p:nvSpPr>
          <p:cNvPr id="42011" name="TextBox 100"/>
          <p:cNvSpPr txBox="1">
            <a:spLocks noChangeArrowheads="1"/>
          </p:cNvSpPr>
          <p:nvPr/>
        </p:nvSpPr>
        <p:spPr bwMode="auto">
          <a:xfrm>
            <a:off x="2590801" y="4419600"/>
            <a:ext cx="273671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P1 will deliver, 1, 2, 3, 4, </a:t>
            </a:r>
          </a:p>
          <a:p>
            <a:pPr eaLnBrk="1" hangingPunct="1"/>
            <a:r>
              <a:rPr lang="en-US" sz="1800" dirty="0"/>
              <a:t>P2 will deliver 1, 2, 3, 4 </a:t>
            </a:r>
          </a:p>
          <a:p>
            <a:pPr eaLnBrk="1" hangingPunct="1"/>
            <a:r>
              <a:rPr lang="en-US" sz="1800" dirty="0"/>
              <a:t>P3 will deliver 2, 1, 3, 4 </a:t>
            </a:r>
          </a:p>
        </p:txBody>
      </p:sp>
      <p:sp>
        <p:nvSpPr>
          <p:cNvPr id="42012" name="TextBox 2"/>
          <p:cNvSpPr txBox="1">
            <a:spLocks noChangeArrowheads="1"/>
          </p:cNvSpPr>
          <p:nvPr/>
        </p:nvSpPr>
        <p:spPr bwMode="auto">
          <a:xfrm>
            <a:off x="6324601" y="4419600"/>
            <a:ext cx="390363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Messages from different senders</a:t>
            </a:r>
          </a:p>
          <a:p>
            <a:pPr eaLnBrk="1" hangingPunct="1"/>
            <a:r>
              <a:rPr lang="en-US" sz="1800"/>
              <a:t>can be interleaved, as long as FIFO </a:t>
            </a:r>
          </a:p>
          <a:p>
            <a:pPr eaLnBrk="1" hangingPunct="1"/>
            <a:r>
              <a:rPr lang="en-US" sz="1800"/>
              <a:t>is enforced for each sender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85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FIFO ordering - 3 </a:t>
            </a:r>
          </a:p>
        </p:txBody>
      </p:sp>
      <p:sp>
        <p:nvSpPr>
          <p:cNvPr id="43013" name="Line 7"/>
          <p:cNvSpPr>
            <a:spLocks noChangeShapeType="1"/>
          </p:cNvSpPr>
          <p:nvPr/>
        </p:nvSpPr>
        <p:spPr bwMode="auto">
          <a:xfrm flipV="1">
            <a:off x="3632200" y="2362200"/>
            <a:ext cx="57023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Line 11"/>
          <p:cNvSpPr>
            <a:spLocks noChangeShapeType="1"/>
          </p:cNvSpPr>
          <p:nvPr/>
        </p:nvSpPr>
        <p:spPr bwMode="auto">
          <a:xfrm>
            <a:off x="3886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12"/>
          <p:cNvSpPr>
            <a:spLocks noChangeShapeType="1"/>
          </p:cNvSpPr>
          <p:nvPr/>
        </p:nvSpPr>
        <p:spPr bwMode="auto">
          <a:xfrm>
            <a:off x="3886200" y="2362200"/>
            <a:ext cx="30099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Line 13"/>
          <p:cNvSpPr>
            <a:spLocks noChangeShapeType="1"/>
          </p:cNvSpPr>
          <p:nvPr/>
        </p:nvSpPr>
        <p:spPr bwMode="auto">
          <a:xfrm flipV="1">
            <a:off x="3644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Line 14"/>
          <p:cNvSpPr>
            <a:spLocks noChangeShapeType="1"/>
          </p:cNvSpPr>
          <p:nvPr/>
        </p:nvSpPr>
        <p:spPr bwMode="auto">
          <a:xfrm flipV="1">
            <a:off x="36449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Line 19"/>
          <p:cNvSpPr>
            <a:spLocks noChangeShapeType="1"/>
          </p:cNvSpPr>
          <p:nvPr/>
        </p:nvSpPr>
        <p:spPr bwMode="auto">
          <a:xfrm>
            <a:off x="5334000" y="2362200"/>
            <a:ext cx="1206500" cy="1320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Line 20"/>
          <p:cNvSpPr>
            <a:spLocks noChangeShapeType="1"/>
          </p:cNvSpPr>
          <p:nvPr/>
        </p:nvSpPr>
        <p:spPr bwMode="auto">
          <a:xfrm>
            <a:off x="5359400" y="2387600"/>
            <a:ext cx="1193800" cy="6223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Line 31"/>
          <p:cNvSpPr>
            <a:spLocks noChangeShapeType="1"/>
          </p:cNvSpPr>
          <p:nvPr/>
        </p:nvSpPr>
        <p:spPr bwMode="auto">
          <a:xfrm flipV="1">
            <a:off x="4889500" y="2362200"/>
            <a:ext cx="1130300" cy="6477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32"/>
          <p:cNvSpPr>
            <a:spLocks noChangeShapeType="1"/>
          </p:cNvSpPr>
          <p:nvPr/>
        </p:nvSpPr>
        <p:spPr bwMode="auto">
          <a:xfrm>
            <a:off x="4927600" y="30353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33"/>
          <p:cNvSpPr>
            <a:spLocks noChangeShapeType="1"/>
          </p:cNvSpPr>
          <p:nvPr/>
        </p:nvSpPr>
        <p:spPr bwMode="auto">
          <a:xfrm flipV="1">
            <a:off x="8077200" y="2362200"/>
            <a:ext cx="698500" cy="609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Text Box 76"/>
          <p:cNvSpPr txBox="1">
            <a:spLocks noChangeArrowheads="1"/>
          </p:cNvSpPr>
          <p:nvPr/>
        </p:nvSpPr>
        <p:spPr bwMode="auto">
          <a:xfrm>
            <a:off x="8077200" y="24130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43024" name="Text Box 77"/>
          <p:cNvSpPr txBox="1">
            <a:spLocks noChangeArrowheads="1"/>
          </p:cNvSpPr>
          <p:nvPr/>
        </p:nvSpPr>
        <p:spPr bwMode="auto">
          <a:xfrm>
            <a:off x="3771900" y="25146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3025" name="Text Box 78"/>
          <p:cNvSpPr txBox="1">
            <a:spLocks noChangeArrowheads="1"/>
          </p:cNvSpPr>
          <p:nvPr/>
        </p:nvSpPr>
        <p:spPr bwMode="auto">
          <a:xfrm>
            <a:off x="4356100" y="2616200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3026" name="Text Box 79"/>
          <p:cNvSpPr txBox="1">
            <a:spLocks noChangeArrowheads="1"/>
          </p:cNvSpPr>
          <p:nvPr/>
        </p:nvSpPr>
        <p:spPr bwMode="auto">
          <a:xfrm>
            <a:off x="5181600" y="2373314"/>
            <a:ext cx="31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43027" name="Text Box 80"/>
          <p:cNvSpPr txBox="1">
            <a:spLocks noChangeArrowheads="1"/>
          </p:cNvSpPr>
          <p:nvPr/>
        </p:nvSpPr>
        <p:spPr bwMode="auto">
          <a:xfrm>
            <a:off x="5943600" y="23622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3</a:t>
            </a:r>
          </a:p>
        </p:txBody>
      </p:sp>
      <p:sp>
        <p:nvSpPr>
          <p:cNvPr id="43028" name="Text Box 81"/>
          <p:cNvSpPr txBox="1">
            <a:spLocks noChangeArrowheads="1"/>
          </p:cNvSpPr>
          <p:nvPr/>
        </p:nvSpPr>
        <p:spPr bwMode="auto">
          <a:xfrm>
            <a:off x="4864100" y="25019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3029" name="Text Box 82"/>
          <p:cNvSpPr txBox="1">
            <a:spLocks noChangeArrowheads="1"/>
          </p:cNvSpPr>
          <p:nvPr/>
        </p:nvSpPr>
        <p:spPr bwMode="auto">
          <a:xfrm>
            <a:off x="4813300" y="32258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3030" name="Line 32"/>
          <p:cNvSpPr>
            <a:spLocks noChangeShapeType="1"/>
          </p:cNvSpPr>
          <p:nvPr/>
        </p:nvSpPr>
        <p:spPr bwMode="auto">
          <a:xfrm>
            <a:off x="8153400" y="2971800"/>
            <a:ext cx="381000" cy="673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Text Box 82"/>
          <p:cNvSpPr txBox="1">
            <a:spLocks noChangeArrowheads="1"/>
          </p:cNvSpPr>
          <p:nvPr/>
        </p:nvSpPr>
        <p:spPr bwMode="auto">
          <a:xfrm>
            <a:off x="7988300" y="3200400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4</a:t>
            </a:r>
          </a:p>
        </p:txBody>
      </p:sp>
      <p:sp>
        <p:nvSpPr>
          <p:cNvPr id="43032" name="TextBox 97"/>
          <p:cNvSpPr txBox="1">
            <a:spLocks noChangeArrowheads="1"/>
          </p:cNvSpPr>
          <p:nvPr/>
        </p:nvSpPr>
        <p:spPr bwMode="auto">
          <a:xfrm>
            <a:off x="2743201" y="22860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p1</a:t>
            </a:r>
          </a:p>
        </p:txBody>
      </p:sp>
      <p:sp>
        <p:nvSpPr>
          <p:cNvPr id="43033" name="TextBox 98"/>
          <p:cNvSpPr txBox="1">
            <a:spLocks noChangeArrowheads="1"/>
          </p:cNvSpPr>
          <p:nvPr/>
        </p:nvSpPr>
        <p:spPr bwMode="auto">
          <a:xfrm>
            <a:off x="2759076" y="28194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p2</a:t>
            </a:r>
          </a:p>
        </p:txBody>
      </p:sp>
      <p:sp>
        <p:nvSpPr>
          <p:cNvPr id="43034" name="TextBox 99"/>
          <p:cNvSpPr txBox="1">
            <a:spLocks noChangeArrowheads="1"/>
          </p:cNvSpPr>
          <p:nvPr/>
        </p:nvSpPr>
        <p:spPr bwMode="auto">
          <a:xfrm>
            <a:off x="2819401" y="3516314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p3</a:t>
            </a:r>
          </a:p>
        </p:txBody>
      </p:sp>
      <p:sp>
        <p:nvSpPr>
          <p:cNvPr id="43035" name="TextBox 100"/>
          <p:cNvSpPr txBox="1">
            <a:spLocks noChangeArrowheads="1"/>
          </p:cNvSpPr>
          <p:nvPr/>
        </p:nvSpPr>
        <p:spPr bwMode="auto">
          <a:xfrm>
            <a:off x="4852020" y="4121745"/>
            <a:ext cx="273671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P1 will deliver, 1, 3, 2, 4, </a:t>
            </a:r>
          </a:p>
          <a:p>
            <a:pPr eaLnBrk="1" hangingPunct="1"/>
            <a:r>
              <a:rPr lang="en-US" sz="1800" dirty="0"/>
              <a:t>P2 will deliver 1, 2, 3, 4 </a:t>
            </a:r>
          </a:p>
          <a:p>
            <a:pPr eaLnBrk="1" hangingPunct="1"/>
            <a:r>
              <a:rPr lang="en-US" sz="1800" dirty="0"/>
              <a:t>P3 will deliver 2, 1, 3, 4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935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Causal ordering </a:t>
            </a:r>
          </a:p>
        </p:txBody>
      </p:sp>
      <p:sp>
        <p:nvSpPr>
          <p:cNvPr id="44037" name="Line 7"/>
          <p:cNvSpPr>
            <a:spLocks noChangeShapeType="1"/>
          </p:cNvSpPr>
          <p:nvPr/>
        </p:nvSpPr>
        <p:spPr bwMode="auto">
          <a:xfrm flipV="1">
            <a:off x="3022600" y="2886306"/>
            <a:ext cx="27686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8" name="Line 12"/>
          <p:cNvSpPr>
            <a:spLocks noChangeShapeType="1"/>
          </p:cNvSpPr>
          <p:nvPr/>
        </p:nvSpPr>
        <p:spPr bwMode="auto">
          <a:xfrm>
            <a:off x="3276600" y="2886306"/>
            <a:ext cx="3048000" cy="12954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13"/>
          <p:cNvSpPr>
            <a:spLocks noChangeShapeType="1"/>
          </p:cNvSpPr>
          <p:nvPr/>
        </p:nvSpPr>
        <p:spPr bwMode="auto">
          <a:xfrm>
            <a:off x="3035300" y="3546706"/>
            <a:ext cx="29845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14"/>
          <p:cNvSpPr>
            <a:spLocks noChangeShapeType="1"/>
          </p:cNvSpPr>
          <p:nvPr/>
        </p:nvSpPr>
        <p:spPr bwMode="auto">
          <a:xfrm flipV="1">
            <a:off x="3035300" y="4181706"/>
            <a:ext cx="32893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20"/>
          <p:cNvSpPr>
            <a:spLocks noChangeShapeType="1"/>
          </p:cNvSpPr>
          <p:nvPr/>
        </p:nvSpPr>
        <p:spPr bwMode="auto">
          <a:xfrm>
            <a:off x="4114800" y="2886306"/>
            <a:ext cx="3810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Text Box 78"/>
          <p:cNvSpPr txBox="1">
            <a:spLocks noChangeArrowheads="1"/>
          </p:cNvSpPr>
          <p:nvPr/>
        </p:nvSpPr>
        <p:spPr bwMode="auto">
          <a:xfrm>
            <a:off x="3276600" y="2962506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4043" name="Text Box 82"/>
          <p:cNvSpPr txBox="1">
            <a:spLocks noChangeArrowheads="1"/>
          </p:cNvSpPr>
          <p:nvPr/>
        </p:nvSpPr>
        <p:spPr bwMode="auto">
          <a:xfrm>
            <a:off x="4940300" y="3749906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4044" name="TextBox 97"/>
          <p:cNvSpPr txBox="1">
            <a:spLocks noChangeArrowheads="1"/>
          </p:cNvSpPr>
          <p:nvPr/>
        </p:nvSpPr>
        <p:spPr bwMode="auto">
          <a:xfrm>
            <a:off x="2133601" y="2810106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p1</a:t>
            </a:r>
          </a:p>
        </p:txBody>
      </p:sp>
      <p:sp>
        <p:nvSpPr>
          <p:cNvPr id="44045" name="TextBox 98"/>
          <p:cNvSpPr txBox="1">
            <a:spLocks noChangeArrowheads="1"/>
          </p:cNvSpPr>
          <p:nvPr/>
        </p:nvSpPr>
        <p:spPr bwMode="auto">
          <a:xfrm>
            <a:off x="2149476" y="3343506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p2</a:t>
            </a:r>
          </a:p>
        </p:txBody>
      </p:sp>
      <p:sp>
        <p:nvSpPr>
          <p:cNvPr id="44046" name="TextBox 99"/>
          <p:cNvSpPr txBox="1">
            <a:spLocks noChangeArrowheads="1"/>
          </p:cNvSpPr>
          <p:nvPr/>
        </p:nvSpPr>
        <p:spPr bwMode="auto">
          <a:xfrm>
            <a:off x="2209801" y="4040420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p3</a:t>
            </a:r>
          </a:p>
        </p:txBody>
      </p:sp>
      <p:sp>
        <p:nvSpPr>
          <p:cNvPr id="44047" name="TextBox 2"/>
          <p:cNvSpPr txBox="1">
            <a:spLocks noChangeArrowheads="1"/>
          </p:cNvSpPr>
          <p:nvPr/>
        </p:nvSpPr>
        <p:spPr bwMode="auto">
          <a:xfrm>
            <a:off x="2514600" y="5019906"/>
            <a:ext cx="373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What can you say about messages 1 and 2?</a:t>
            </a:r>
          </a:p>
          <a:p>
            <a:pPr eaLnBrk="1" hangingPunct="1"/>
            <a:r>
              <a:rPr lang="en-US" sz="1800" dirty="0"/>
              <a:t>Can p3 deliver 2 if she wants to preserve causal ordering?</a:t>
            </a:r>
          </a:p>
        </p:txBody>
      </p:sp>
      <p:sp>
        <p:nvSpPr>
          <p:cNvPr id="44048" name="Rectangle 6"/>
          <p:cNvSpPr>
            <a:spLocks noChangeArrowheads="1"/>
          </p:cNvSpPr>
          <p:nvPr/>
        </p:nvSpPr>
        <p:spPr bwMode="auto">
          <a:xfrm>
            <a:off x="1956110" y="1735476"/>
            <a:ext cx="827978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C10000"/>
                </a:solidFill>
              </a:rPr>
              <a:t>Causal ordering</a:t>
            </a:r>
            <a:r>
              <a:rPr lang="en-US" sz="2400" dirty="0"/>
              <a:t>: If multicast m </a:t>
            </a:r>
            <a:r>
              <a:rPr lang="en-US" sz="2400" dirty="0">
                <a:sym typeface="Wingdings" charset="0"/>
              </a:rPr>
              <a:t> multicast m</a:t>
            </a:r>
            <a:r>
              <a:rPr lang="ja-JP" altLang="en-US" sz="2400">
                <a:sym typeface="Wingdings" charset="0"/>
              </a:rPr>
              <a:t>’</a:t>
            </a:r>
            <a:r>
              <a:rPr lang="en-US" altLang="ja-JP" sz="2400" dirty="0">
                <a:sym typeface="Wingdings" charset="0"/>
              </a:rPr>
              <a:t> then any correct process that delivers m</a:t>
            </a:r>
            <a:r>
              <a:rPr lang="ja-JP" altLang="en-US" sz="2400">
                <a:sym typeface="Wingdings" charset="0"/>
              </a:rPr>
              <a:t>’</a:t>
            </a:r>
            <a:r>
              <a:rPr lang="en-US" altLang="ja-JP" sz="2400" dirty="0">
                <a:sym typeface="Wingdings" charset="0"/>
              </a:rPr>
              <a:t> will have already delivered m.</a:t>
            </a:r>
            <a:endParaRPr lang="en-US" sz="2400" dirty="0">
              <a:sym typeface="Wingdings" charset="0"/>
            </a:endParaRPr>
          </a:p>
        </p:txBody>
      </p:sp>
      <p:sp>
        <p:nvSpPr>
          <p:cNvPr id="44049" name="Line 7"/>
          <p:cNvSpPr>
            <a:spLocks noChangeShapeType="1"/>
          </p:cNvSpPr>
          <p:nvPr/>
        </p:nvSpPr>
        <p:spPr bwMode="auto">
          <a:xfrm flipV="1">
            <a:off x="7061200" y="2810106"/>
            <a:ext cx="27686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0" name="Line 12"/>
          <p:cNvSpPr>
            <a:spLocks noChangeShapeType="1"/>
          </p:cNvSpPr>
          <p:nvPr/>
        </p:nvSpPr>
        <p:spPr bwMode="auto">
          <a:xfrm>
            <a:off x="7315200" y="2810106"/>
            <a:ext cx="838200" cy="1371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13"/>
          <p:cNvSpPr>
            <a:spLocks noChangeShapeType="1"/>
          </p:cNvSpPr>
          <p:nvPr/>
        </p:nvSpPr>
        <p:spPr bwMode="auto">
          <a:xfrm>
            <a:off x="7073900" y="3470506"/>
            <a:ext cx="29845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Line 14"/>
          <p:cNvSpPr>
            <a:spLocks noChangeShapeType="1"/>
          </p:cNvSpPr>
          <p:nvPr/>
        </p:nvSpPr>
        <p:spPr bwMode="auto">
          <a:xfrm flipV="1">
            <a:off x="7073900" y="4105506"/>
            <a:ext cx="31369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3" name="Line 20"/>
          <p:cNvSpPr>
            <a:spLocks noChangeShapeType="1"/>
          </p:cNvSpPr>
          <p:nvPr/>
        </p:nvSpPr>
        <p:spPr bwMode="auto">
          <a:xfrm>
            <a:off x="7391400" y="2886306"/>
            <a:ext cx="1143000" cy="609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Text Box 78"/>
          <p:cNvSpPr txBox="1">
            <a:spLocks noChangeArrowheads="1"/>
          </p:cNvSpPr>
          <p:nvPr/>
        </p:nvSpPr>
        <p:spPr bwMode="auto">
          <a:xfrm>
            <a:off x="7785100" y="2810106"/>
            <a:ext cx="31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1</a:t>
            </a:r>
          </a:p>
        </p:txBody>
      </p:sp>
      <p:sp>
        <p:nvSpPr>
          <p:cNvPr id="44055" name="Text Box 82"/>
          <p:cNvSpPr txBox="1">
            <a:spLocks noChangeArrowheads="1"/>
          </p:cNvSpPr>
          <p:nvPr/>
        </p:nvSpPr>
        <p:spPr bwMode="auto">
          <a:xfrm>
            <a:off x="8978900" y="3673706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2</a:t>
            </a:r>
          </a:p>
        </p:txBody>
      </p:sp>
      <p:sp>
        <p:nvSpPr>
          <p:cNvPr id="44056" name="TextBox 38"/>
          <p:cNvSpPr txBox="1">
            <a:spLocks noChangeArrowheads="1"/>
          </p:cNvSpPr>
          <p:nvPr/>
        </p:nvSpPr>
        <p:spPr bwMode="auto">
          <a:xfrm>
            <a:off x="6172201" y="2733906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p1</a:t>
            </a:r>
          </a:p>
        </p:txBody>
      </p:sp>
      <p:sp>
        <p:nvSpPr>
          <p:cNvPr id="44057" name="TextBox 39"/>
          <p:cNvSpPr txBox="1">
            <a:spLocks noChangeArrowheads="1"/>
          </p:cNvSpPr>
          <p:nvPr/>
        </p:nvSpPr>
        <p:spPr bwMode="auto">
          <a:xfrm>
            <a:off x="6188076" y="3267306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p2</a:t>
            </a:r>
          </a:p>
        </p:txBody>
      </p:sp>
      <p:sp>
        <p:nvSpPr>
          <p:cNvPr id="44058" name="TextBox 40"/>
          <p:cNvSpPr txBox="1">
            <a:spLocks noChangeArrowheads="1"/>
          </p:cNvSpPr>
          <p:nvPr/>
        </p:nvSpPr>
        <p:spPr bwMode="auto">
          <a:xfrm>
            <a:off x="6248401" y="3964220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p3</a:t>
            </a:r>
          </a:p>
        </p:txBody>
      </p:sp>
      <p:sp>
        <p:nvSpPr>
          <p:cNvPr id="44059" name="Line 20"/>
          <p:cNvSpPr>
            <a:spLocks noChangeShapeType="1"/>
          </p:cNvSpPr>
          <p:nvPr/>
        </p:nvSpPr>
        <p:spPr bwMode="auto">
          <a:xfrm>
            <a:off x="5105400" y="3572106"/>
            <a:ext cx="3810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Line 20"/>
          <p:cNvSpPr>
            <a:spLocks noChangeShapeType="1"/>
          </p:cNvSpPr>
          <p:nvPr/>
        </p:nvSpPr>
        <p:spPr bwMode="auto">
          <a:xfrm flipV="1">
            <a:off x="8915400" y="2810106"/>
            <a:ext cx="6858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1" name="Line 20"/>
          <p:cNvSpPr>
            <a:spLocks noChangeShapeType="1"/>
          </p:cNvSpPr>
          <p:nvPr/>
        </p:nvSpPr>
        <p:spPr bwMode="auto">
          <a:xfrm>
            <a:off x="8915400" y="3495906"/>
            <a:ext cx="914400" cy="609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2" name="TextBox 45"/>
          <p:cNvSpPr txBox="1">
            <a:spLocks noChangeArrowheads="1"/>
          </p:cNvSpPr>
          <p:nvPr/>
        </p:nvSpPr>
        <p:spPr bwMode="auto">
          <a:xfrm>
            <a:off x="7010400" y="4867507"/>
            <a:ext cx="3124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Can p3 deliver 2 is he wants to preserve causal ordering?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612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Multicast Algorithm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Use vector clocks: </a:t>
            </a:r>
          </a:p>
          <a:p>
            <a:pPr lvl="1" eaLnBrk="1" hangingPunct="1">
              <a:buFont typeface="Wingdings" charset="0"/>
              <a:buNone/>
            </a:pPr>
            <a:r>
              <a:rPr lang="en-US" i="1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		V(a) &lt; V(b) </a:t>
            </a:r>
            <a:r>
              <a:rPr lang="en-US" i="1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iff</a:t>
            </a:r>
            <a:r>
              <a:rPr lang="en-US" i="1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  a happens before b </a:t>
            </a:r>
            <a:endParaRPr lang="en-US" dirty="0">
              <a:latin typeface="Microsoft Sans Serif" panose="020B0604020202020204" pitchFamily="34" charset="0"/>
              <a:ea typeface="Arial" charset="0"/>
              <a:cs typeface="Microsoft Sans Serif" panose="020B0604020202020204" pitchFamily="34" charset="0"/>
            </a:endParaRPr>
          </a:p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Each process maintains </a:t>
            </a:r>
            <a:r>
              <a:rPr lang="en-US" sz="2800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a vector clock per group</a:t>
            </a:r>
          </a:p>
          <a:p>
            <a:pPr lvl="1" eaLnBrk="1" hangingPunct="1">
              <a:buClr>
                <a:srgbClr val="000066"/>
              </a:buClr>
              <a:buSzPct val="50000"/>
              <a:buFont typeface="Wingdings" charset="0"/>
              <a:buChar char="l"/>
            </a:pP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j ] counts the number of group </a:t>
            </a:r>
            <a:r>
              <a:rPr lang="en-US" i="1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messages from process j to process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delivered to the application</a:t>
            </a:r>
          </a:p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When process </a:t>
            </a:r>
            <a:r>
              <a:rPr lang="en-US" sz="2800" i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2800" i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receives a</a:t>
            </a:r>
            <a:r>
              <a:rPr lang="en-US" sz="2800" i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&lt;</a:t>
            </a:r>
            <a:r>
              <a:rPr lang="en-US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m,V</a:t>
            </a:r>
            <a:r>
              <a:rPr lang="en-US" sz="2800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2800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j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&gt; from j, then </a:t>
            </a:r>
          </a:p>
          <a:p>
            <a:pPr lvl="1" eaLnBrk="1" hangingPunct="1"/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  = max(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[k],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j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[k])        if k ≠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endParaRPr lang="en-US" dirty="0">
              <a:latin typeface="Microsoft Sans Serif" panose="020B0604020202020204" pitchFamily="34" charset="0"/>
              <a:ea typeface="Arial" charset="0"/>
              <a:cs typeface="Microsoft Sans Serif" panose="020B0604020202020204" pitchFamily="34" charset="0"/>
            </a:endParaRPr>
          </a:p>
          <a:p>
            <a:pPr lvl="1" eaLnBrk="1" hangingPunct="1"/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 =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  + 1                      if k =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endParaRPr lang="en-US" dirty="0">
              <a:latin typeface="Microsoft Sans Serif" panose="020B0604020202020204" pitchFamily="34" charset="0"/>
              <a:ea typeface="Arial" charset="0"/>
              <a:cs typeface="Microsoft Sans Serif" panose="020B0604020202020204" pitchFamily="34" charset="0"/>
            </a:endParaRPr>
          </a:p>
          <a:p>
            <a:pPr eaLnBrk="1" hangingPunct="1"/>
            <a:endParaRPr lang="en-US" u="sng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64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Reliable Multicast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Initialize </a:t>
            </a:r>
            <a:r>
              <a:rPr lang="en-US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en-US" sz="2800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2800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2800" baseline="-25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[ j ] = 0, j = 1, 2, …N processes</a:t>
            </a:r>
          </a:p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When sending: process </a:t>
            </a:r>
            <a:r>
              <a:rPr lang="en-US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to group G</a:t>
            </a:r>
          </a:p>
          <a:p>
            <a:pPr lvl="1" eaLnBrk="1" hangingPunct="1"/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sz="2400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sz="2400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</a:t>
            </a:r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] = </a:t>
            </a:r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sz="2400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sz="2400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</a:t>
            </a:r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] + 1  (increment state of </a:t>
            </a:r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)</a:t>
            </a:r>
          </a:p>
          <a:p>
            <a:pPr lvl="1" eaLnBrk="1" hangingPunct="1"/>
            <a:r>
              <a:rPr lang="en-US" sz="24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Send message with entire vector </a:t>
            </a:r>
            <a:r>
              <a:rPr lang="en-US" sz="24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sz="2400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sz="2400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sz="2400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endParaRPr lang="en-US" sz="2400" dirty="0">
              <a:latin typeface="Microsoft Sans Serif" panose="020B0604020202020204" pitchFamily="34" charset="0"/>
              <a:ea typeface="Arial" charset="0"/>
              <a:cs typeface="Microsoft Sans Serif" panose="020B0604020202020204" pitchFamily="34" charset="0"/>
            </a:endParaRPr>
          </a:p>
          <a:p>
            <a:pPr eaLnBrk="1" hangingPunct="1"/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When receiving: process </a:t>
            </a:r>
            <a:r>
              <a:rPr lang="en-US" sz="28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28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received m from process j for  group G	</a:t>
            </a:r>
          </a:p>
          <a:p>
            <a:pPr lvl="1" eaLnBrk="1" hangingPunct="1"/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Put m,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j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in hold-back queue</a:t>
            </a:r>
          </a:p>
          <a:p>
            <a:pPr lvl="1" eaLnBrk="1" hangingPunct="1"/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Wait till causality is met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j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j ] =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j ] + 1 and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j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 ≤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[k], any k ≠ j</a:t>
            </a:r>
          </a:p>
          <a:p>
            <a:pPr lvl="1" eaLnBrk="1" hangingPunct="1">
              <a:buFont typeface="Wingdings" charset="0"/>
              <a:buNone/>
            </a:pP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  then deliver m and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j ] = </a:t>
            </a:r>
            <a:r>
              <a:rPr lang="en-US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V</a:t>
            </a:r>
            <a:r>
              <a:rPr lang="en-US" baseline="30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G</a:t>
            </a:r>
            <a:r>
              <a:rPr lang="en-US" baseline="-25000" dirty="0" err="1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i</a:t>
            </a:r>
            <a:r>
              <a:rPr lang="en-US" baseline="-25000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 </a:t>
            </a:r>
            <a:r>
              <a:rPr lang="en-US" dirty="0">
                <a:latin typeface="Microsoft Sans Serif" panose="020B0604020202020204" pitchFamily="34" charset="0"/>
                <a:ea typeface="Arial" charset="0"/>
                <a:cs typeface="Microsoft Sans Serif" panose="020B0604020202020204" pitchFamily="34" charset="0"/>
              </a:rPr>
              <a:t>[ j ] + 1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1588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Example</a:t>
            </a:r>
          </a:p>
        </p:txBody>
      </p:sp>
      <p:sp>
        <p:nvSpPr>
          <p:cNvPr id="47109" name="Line 7"/>
          <p:cNvSpPr>
            <a:spLocks noChangeShapeType="1"/>
          </p:cNvSpPr>
          <p:nvPr/>
        </p:nvSpPr>
        <p:spPr bwMode="auto">
          <a:xfrm flipV="1">
            <a:off x="3632200" y="2374900"/>
            <a:ext cx="49403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0" name="Text Box 8"/>
          <p:cNvSpPr txBox="1">
            <a:spLocks noChangeArrowheads="1"/>
          </p:cNvSpPr>
          <p:nvPr/>
        </p:nvSpPr>
        <p:spPr bwMode="auto">
          <a:xfrm>
            <a:off x="2197100" y="2197101"/>
            <a:ext cx="1155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P1</a:t>
            </a:r>
          </a:p>
        </p:txBody>
      </p:sp>
      <p:sp>
        <p:nvSpPr>
          <p:cNvPr id="47111" name="Text Box 9"/>
          <p:cNvSpPr txBox="1">
            <a:spLocks noChangeArrowheads="1"/>
          </p:cNvSpPr>
          <p:nvPr/>
        </p:nvSpPr>
        <p:spPr bwMode="auto">
          <a:xfrm>
            <a:off x="2197100" y="2806701"/>
            <a:ext cx="1155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P2</a:t>
            </a:r>
          </a:p>
        </p:txBody>
      </p:sp>
      <p:sp>
        <p:nvSpPr>
          <p:cNvPr id="47112" name="Text Box 10"/>
          <p:cNvSpPr txBox="1">
            <a:spLocks noChangeArrowheads="1"/>
          </p:cNvSpPr>
          <p:nvPr/>
        </p:nvSpPr>
        <p:spPr bwMode="auto">
          <a:xfrm>
            <a:off x="2171700" y="3441701"/>
            <a:ext cx="1155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P3</a:t>
            </a:r>
          </a:p>
        </p:txBody>
      </p:sp>
      <p:sp>
        <p:nvSpPr>
          <p:cNvPr id="47113" name="Line 11"/>
          <p:cNvSpPr>
            <a:spLocks noChangeShapeType="1"/>
          </p:cNvSpPr>
          <p:nvPr/>
        </p:nvSpPr>
        <p:spPr bwMode="auto">
          <a:xfrm>
            <a:off x="3886200" y="2374900"/>
            <a:ext cx="3810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>
            <a:off x="3886200" y="2362200"/>
            <a:ext cx="3441700" cy="1308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 flipV="1">
            <a:off x="3644900" y="3009900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 flipV="1">
            <a:off x="3683000" y="3683000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7" name="Line 31"/>
          <p:cNvSpPr>
            <a:spLocks noChangeShapeType="1"/>
          </p:cNvSpPr>
          <p:nvPr/>
        </p:nvSpPr>
        <p:spPr bwMode="auto">
          <a:xfrm flipV="1">
            <a:off x="5118100" y="2387600"/>
            <a:ext cx="330200" cy="635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8" name="Line 32"/>
          <p:cNvSpPr>
            <a:spLocks noChangeShapeType="1"/>
          </p:cNvSpPr>
          <p:nvPr/>
        </p:nvSpPr>
        <p:spPr bwMode="auto">
          <a:xfrm>
            <a:off x="5130800" y="3022600"/>
            <a:ext cx="431800" cy="6985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19" name="Line 33"/>
          <p:cNvSpPr>
            <a:spLocks noChangeShapeType="1"/>
          </p:cNvSpPr>
          <p:nvPr/>
        </p:nvSpPr>
        <p:spPr bwMode="auto">
          <a:xfrm flipV="1">
            <a:off x="6858000" y="2349500"/>
            <a:ext cx="469900" cy="546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7120" name="Text Box 82"/>
          <p:cNvSpPr txBox="1">
            <a:spLocks noChangeArrowheads="1"/>
          </p:cNvSpPr>
          <p:nvPr/>
        </p:nvSpPr>
        <p:spPr bwMode="auto">
          <a:xfrm>
            <a:off x="4508500" y="3238501"/>
            <a:ext cx="1054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(1,1,0)</a:t>
            </a:r>
          </a:p>
        </p:txBody>
      </p:sp>
      <p:sp>
        <p:nvSpPr>
          <p:cNvPr id="23" name="AutoShape 83"/>
          <p:cNvSpPr>
            <a:spLocks noChangeArrowheads="1"/>
          </p:cNvSpPr>
          <p:nvPr/>
        </p:nvSpPr>
        <p:spPr bwMode="auto">
          <a:xfrm>
            <a:off x="7543800" y="1536700"/>
            <a:ext cx="1600200" cy="457200"/>
          </a:xfrm>
          <a:prstGeom prst="wedgeEllipseCallout">
            <a:avLst>
              <a:gd name="adj1" fmla="val -50667"/>
              <a:gd name="adj2" fmla="val 96181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/>
              <a:t>Reject:</a:t>
            </a:r>
          </a:p>
        </p:txBody>
      </p:sp>
      <p:sp>
        <p:nvSpPr>
          <p:cNvPr id="24" name="AutoShape 85"/>
          <p:cNvSpPr>
            <a:spLocks noChangeArrowheads="1"/>
          </p:cNvSpPr>
          <p:nvPr/>
        </p:nvSpPr>
        <p:spPr bwMode="auto">
          <a:xfrm>
            <a:off x="3048000" y="3975100"/>
            <a:ext cx="1447800" cy="495300"/>
          </a:xfrm>
          <a:prstGeom prst="wedgeEllipseCallout">
            <a:avLst>
              <a:gd name="adj1" fmla="val 28356"/>
              <a:gd name="adj2" fmla="val -202245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/>
              <a:t>Accept</a:t>
            </a:r>
          </a:p>
        </p:txBody>
      </p:sp>
      <p:sp>
        <p:nvSpPr>
          <p:cNvPr id="47123" name="Oval 115"/>
          <p:cNvSpPr>
            <a:spLocks noChangeArrowheads="1"/>
          </p:cNvSpPr>
          <p:nvPr/>
        </p:nvSpPr>
        <p:spPr bwMode="auto">
          <a:xfrm>
            <a:off x="2717800" y="22733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24" name="Text Box 116"/>
          <p:cNvSpPr txBox="1">
            <a:spLocks noChangeArrowheads="1"/>
          </p:cNvSpPr>
          <p:nvPr/>
        </p:nvSpPr>
        <p:spPr bwMode="auto">
          <a:xfrm>
            <a:off x="2790825" y="2247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0,0,0</a:t>
            </a:r>
          </a:p>
        </p:txBody>
      </p:sp>
      <p:sp>
        <p:nvSpPr>
          <p:cNvPr id="47125" name="Oval 118"/>
          <p:cNvSpPr>
            <a:spLocks noChangeArrowheads="1"/>
          </p:cNvSpPr>
          <p:nvPr/>
        </p:nvSpPr>
        <p:spPr bwMode="auto">
          <a:xfrm>
            <a:off x="2730500" y="28956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26" name="Text Box 119"/>
          <p:cNvSpPr txBox="1">
            <a:spLocks noChangeArrowheads="1"/>
          </p:cNvSpPr>
          <p:nvPr/>
        </p:nvSpPr>
        <p:spPr bwMode="auto">
          <a:xfrm>
            <a:off x="2803525" y="28702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0,0,0</a:t>
            </a:r>
          </a:p>
        </p:txBody>
      </p:sp>
      <p:sp>
        <p:nvSpPr>
          <p:cNvPr id="47127" name="Oval 120"/>
          <p:cNvSpPr>
            <a:spLocks noChangeArrowheads="1"/>
          </p:cNvSpPr>
          <p:nvPr/>
        </p:nvSpPr>
        <p:spPr bwMode="auto">
          <a:xfrm>
            <a:off x="2743200" y="35560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28" name="Text Box 121"/>
          <p:cNvSpPr txBox="1">
            <a:spLocks noChangeArrowheads="1"/>
          </p:cNvSpPr>
          <p:nvPr/>
        </p:nvSpPr>
        <p:spPr bwMode="auto">
          <a:xfrm>
            <a:off x="2816225" y="35306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0,0,0</a:t>
            </a:r>
          </a:p>
        </p:txBody>
      </p:sp>
      <p:sp>
        <p:nvSpPr>
          <p:cNvPr id="47129" name="Oval 122"/>
          <p:cNvSpPr>
            <a:spLocks noChangeArrowheads="1"/>
          </p:cNvSpPr>
          <p:nvPr/>
        </p:nvSpPr>
        <p:spPr bwMode="auto">
          <a:xfrm>
            <a:off x="3556000" y="21209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30" name="Text Box 123"/>
          <p:cNvSpPr txBox="1">
            <a:spLocks noChangeArrowheads="1"/>
          </p:cNvSpPr>
          <p:nvPr/>
        </p:nvSpPr>
        <p:spPr bwMode="auto">
          <a:xfrm>
            <a:off x="3629025" y="2095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1,0,0</a:t>
            </a:r>
          </a:p>
        </p:txBody>
      </p:sp>
      <p:sp>
        <p:nvSpPr>
          <p:cNvPr id="47131" name="Oval 124"/>
          <p:cNvSpPr>
            <a:spLocks noChangeArrowheads="1"/>
          </p:cNvSpPr>
          <p:nvPr/>
        </p:nvSpPr>
        <p:spPr bwMode="auto">
          <a:xfrm>
            <a:off x="4991100" y="21463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32" name="Text Box 125"/>
          <p:cNvSpPr txBox="1">
            <a:spLocks noChangeArrowheads="1"/>
          </p:cNvSpPr>
          <p:nvPr/>
        </p:nvSpPr>
        <p:spPr bwMode="auto">
          <a:xfrm>
            <a:off x="5064125" y="21209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1,1,0</a:t>
            </a:r>
          </a:p>
        </p:txBody>
      </p:sp>
      <p:sp>
        <p:nvSpPr>
          <p:cNvPr id="47133" name="Oval 126"/>
          <p:cNvSpPr>
            <a:spLocks noChangeArrowheads="1"/>
          </p:cNvSpPr>
          <p:nvPr/>
        </p:nvSpPr>
        <p:spPr bwMode="auto">
          <a:xfrm>
            <a:off x="3784600" y="30099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34" name="Text Box 127"/>
          <p:cNvSpPr txBox="1">
            <a:spLocks noChangeArrowheads="1"/>
          </p:cNvSpPr>
          <p:nvPr/>
        </p:nvSpPr>
        <p:spPr bwMode="auto">
          <a:xfrm>
            <a:off x="3857625" y="29845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1,0,0</a:t>
            </a:r>
          </a:p>
        </p:txBody>
      </p:sp>
      <p:sp>
        <p:nvSpPr>
          <p:cNvPr id="38" name="AutoShape 136"/>
          <p:cNvSpPr>
            <a:spLocks noChangeArrowheads="1"/>
          </p:cNvSpPr>
          <p:nvPr/>
        </p:nvSpPr>
        <p:spPr bwMode="auto">
          <a:xfrm>
            <a:off x="4648200" y="4648200"/>
            <a:ext cx="2894012" cy="838200"/>
          </a:xfrm>
          <a:prstGeom prst="wedgeEllipseCallout">
            <a:avLst>
              <a:gd name="adj1" fmla="val -22805"/>
              <a:gd name="adj2" fmla="val -132156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 dirty="0"/>
              <a:t>Buffer missing P1(1) </a:t>
            </a:r>
          </a:p>
          <a:p>
            <a:pPr algn="ctr"/>
            <a:r>
              <a:rPr lang="en-US" sz="1400" b="1" dirty="0"/>
              <a:t>(1,1,0) &gt;(0,1,0)</a:t>
            </a:r>
          </a:p>
        </p:txBody>
      </p:sp>
      <p:sp>
        <p:nvSpPr>
          <p:cNvPr id="47136" name="Oval 137"/>
          <p:cNvSpPr>
            <a:spLocks noChangeArrowheads="1"/>
          </p:cNvSpPr>
          <p:nvPr/>
        </p:nvSpPr>
        <p:spPr bwMode="auto">
          <a:xfrm>
            <a:off x="5130800" y="37084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37" name="Text Box 138"/>
          <p:cNvSpPr txBox="1">
            <a:spLocks noChangeArrowheads="1"/>
          </p:cNvSpPr>
          <p:nvPr/>
        </p:nvSpPr>
        <p:spPr bwMode="auto">
          <a:xfrm>
            <a:off x="5149850" y="3668714"/>
            <a:ext cx="86995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rgbClr val="002060"/>
                </a:solidFill>
              </a:rPr>
              <a:t>1</a:t>
            </a:r>
            <a:r>
              <a:rPr lang="en-US" sz="1400" b="1">
                <a:solidFill>
                  <a:srgbClr val="0033CC"/>
                </a:solidFill>
              </a:rPr>
              <a:t>,1,</a:t>
            </a:r>
            <a:r>
              <a:rPr lang="en-US" sz="1400" b="1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7138" name="Oval 139"/>
          <p:cNvSpPr>
            <a:spLocks noChangeArrowheads="1"/>
          </p:cNvSpPr>
          <p:nvPr/>
        </p:nvSpPr>
        <p:spPr bwMode="auto">
          <a:xfrm>
            <a:off x="4686300" y="29337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39" name="Text Box 140"/>
          <p:cNvSpPr txBox="1">
            <a:spLocks noChangeArrowheads="1"/>
          </p:cNvSpPr>
          <p:nvPr/>
        </p:nvSpPr>
        <p:spPr bwMode="auto">
          <a:xfrm>
            <a:off x="4759325" y="2908300"/>
            <a:ext cx="8699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1,1,0</a:t>
            </a:r>
          </a:p>
        </p:txBody>
      </p:sp>
      <p:sp>
        <p:nvSpPr>
          <p:cNvPr id="47140" name="Oval 141"/>
          <p:cNvSpPr>
            <a:spLocks noChangeArrowheads="1"/>
          </p:cNvSpPr>
          <p:nvPr/>
        </p:nvSpPr>
        <p:spPr bwMode="auto">
          <a:xfrm>
            <a:off x="6896100" y="2171700"/>
            <a:ext cx="774700" cy="24130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7141" name="Text Box 142"/>
          <p:cNvSpPr txBox="1">
            <a:spLocks noChangeArrowheads="1"/>
          </p:cNvSpPr>
          <p:nvPr/>
        </p:nvSpPr>
        <p:spPr bwMode="auto">
          <a:xfrm>
            <a:off x="6969125" y="2125664"/>
            <a:ext cx="86995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>
                <a:solidFill>
                  <a:schemeClr val="hlink"/>
                </a:solidFill>
              </a:rPr>
              <a:t>1,1,0</a:t>
            </a:r>
          </a:p>
        </p:txBody>
      </p:sp>
      <p:grpSp>
        <p:nvGrpSpPr>
          <p:cNvPr id="3" name="Group 154"/>
          <p:cNvGrpSpPr>
            <a:grpSpLocks/>
          </p:cNvGrpSpPr>
          <p:nvPr/>
        </p:nvGrpSpPr>
        <p:grpSpPr bwMode="auto">
          <a:xfrm>
            <a:off x="6362701" y="3632200"/>
            <a:ext cx="1425575" cy="1028700"/>
            <a:chOff x="3048" y="2288"/>
            <a:chExt cx="898" cy="648"/>
          </a:xfrm>
        </p:grpSpPr>
        <p:sp>
          <p:nvSpPr>
            <p:cNvPr id="47154" name="AutoShape 96"/>
            <p:cNvSpPr>
              <a:spLocks noChangeArrowheads="1"/>
            </p:cNvSpPr>
            <p:nvPr/>
          </p:nvSpPr>
          <p:spPr bwMode="auto">
            <a:xfrm>
              <a:off x="3048" y="2624"/>
              <a:ext cx="840" cy="312"/>
            </a:xfrm>
            <a:prstGeom prst="wedgeEllipseCallout">
              <a:avLst>
                <a:gd name="adj1" fmla="val 21676"/>
                <a:gd name="adj2" fmla="val -102245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/>
                <a:t>Accept</a:t>
              </a:r>
            </a:p>
          </p:txBody>
        </p:sp>
        <p:sp>
          <p:nvSpPr>
            <p:cNvPr id="47155" name="Oval 145"/>
            <p:cNvSpPr>
              <a:spLocks noChangeArrowheads="1"/>
            </p:cNvSpPr>
            <p:nvPr/>
          </p:nvSpPr>
          <p:spPr bwMode="auto">
            <a:xfrm>
              <a:off x="3352" y="2304"/>
              <a:ext cx="488" cy="15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7156" name="Text Box 146"/>
            <p:cNvSpPr txBox="1">
              <a:spLocks noChangeArrowheads="1"/>
            </p:cNvSpPr>
            <p:nvPr/>
          </p:nvSpPr>
          <p:spPr bwMode="auto">
            <a:xfrm>
              <a:off x="3398" y="2288"/>
              <a:ext cx="548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chemeClr val="hlink"/>
                  </a:solidFill>
                </a:rPr>
                <a:t>1,0,0</a:t>
              </a:r>
            </a:p>
          </p:txBody>
        </p:sp>
      </p:grpSp>
      <p:grpSp>
        <p:nvGrpSpPr>
          <p:cNvPr id="7" name="Group 153"/>
          <p:cNvGrpSpPr>
            <a:grpSpLocks/>
          </p:cNvGrpSpPr>
          <p:nvPr/>
        </p:nvGrpSpPr>
        <p:grpSpPr bwMode="auto">
          <a:xfrm>
            <a:off x="7518400" y="3606800"/>
            <a:ext cx="2540000" cy="1651000"/>
            <a:chOff x="3776" y="2272"/>
            <a:chExt cx="1600" cy="1232"/>
          </a:xfrm>
        </p:grpSpPr>
        <p:sp>
          <p:nvSpPr>
            <p:cNvPr id="47151" name="AutoShape 104"/>
            <p:cNvSpPr>
              <a:spLocks noChangeArrowheads="1"/>
            </p:cNvSpPr>
            <p:nvPr/>
          </p:nvSpPr>
          <p:spPr bwMode="auto">
            <a:xfrm>
              <a:off x="4080" y="2784"/>
              <a:ext cx="1296" cy="720"/>
            </a:xfrm>
            <a:prstGeom prst="wedgeEllipseCallout">
              <a:avLst>
                <a:gd name="adj1" fmla="val -52194"/>
                <a:gd name="adj2" fmla="val -101574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med" len="lg"/>
            </a:ln>
          </p:spPr>
          <p:txBody>
            <a:bodyPr/>
            <a:lstStyle/>
            <a:p>
              <a:pPr algn="ctr"/>
              <a:r>
                <a:rPr lang="en-US" sz="1400" b="1"/>
                <a:t>Accept in deliver buffer </a:t>
              </a:r>
            </a:p>
          </p:txBody>
        </p:sp>
        <p:sp>
          <p:nvSpPr>
            <p:cNvPr id="47152" name="Oval 147"/>
            <p:cNvSpPr>
              <a:spLocks noChangeArrowheads="1"/>
            </p:cNvSpPr>
            <p:nvPr/>
          </p:nvSpPr>
          <p:spPr bwMode="auto">
            <a:xfrm>
              <a:off x="3776" y="2288"/>
              <a:ext cx="488" cy="152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7153" name="Text Box 148"/>
            <p:cNvSpPr txBox="1">
              <a:spLocks noChangeArrowheads="1"/>
            </p:cNvSpPr>
            <p:nvPr/>
          </p:nvSpPr>
          <p:spPr bwMode="auto">
            <a:xfrm>
              <a:off x="3822" y="2272"/>
              <a:ext cx="54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solidFill>
                    <a:schemeClr val="hlink"/>
                  </a:solidFill>
                </a:rPr>
                <a:t>1,1,0</a:t>
              </a:r>
            </a:p>
          </p:txBody>
        </p:sp>
      </p:grpSp>
      <p:sp>
        <p:nvSpPr>
          <p:cNvPr id="47144" name="Text Box 149"/>
          <p:cNvSpPr txBox="1">
            <a:spLocks noChangeArrowheads="1"/>
          </p:cNvSpPr>
          <p:nvPr/>
        </p:nvSpPr>
        <p:spPr bwMode="auto">
          <a:xfrm>
            <a:off x="3276600" y="2514601"/>
            <a:ext cx="914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(1,0,0)</a:t>
            </a:r>
          </a:p>
        </p:txBody>
      </p:sp>
      <p:sp>
        <p:nvSpPr>
          <p:cNvPr id="47145" name="Text Box 150"/>
          <p:cNvSpPr txBox="1">
            <a:spLocks noChangeArrowheads="1"/>
          </p:cNvSpPr>
          <p:nvPr/>
        </p:nvSpPr>
        <p:spPr bwMode="auto">
          <a:xfrm>
            <a:off x="5715000" y="3213101"/>
            <a:ext cx="889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(1,0,0)</a:t>
            </a:r>
          </a:p>
        </p:txBody>
      </p:sp>
      <p:sp>
        <p:nvSpPr>
          <p:cNvPr id="47146" name="Text Box 151"/>
          <p:cNvSpPr txBox="1">
            <a:spLocks noChangeArrowheads="1"/>
          </p:cNvSpPr>
          <p:nvPr/>
        </p:nvSpPr>
        <p:spPr bwMode="auto">
          <a:xfrm>
            <a:off x="5232400" y="2451101"/>
            <a:ext cx="939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(1,1,0)</a:t>
            </a:r>
          </a:p>
        </p:txBody>
      </p:sp>
      <p:sp>
        <p:nvSpPr>
          <p:cNvPr id="47147" name="Text Box 152"/>
          <p:cNvSpPr txBox="1">
            <a:spLocks noChangeArrowheads="1"/>
          </p:cNvSpPr>
          <p:nvPr/>
        </p:nvSpPr>
        <p:spPr bwMode="auto">
          <a:xfrm>
            <a:off x="7048500" y="2501901"/>
            <a:ext cx="11049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/>
              <a:t>(1,1,0)</a:t>
            </a:r>
          </a:p>
        </p:txBody>
      </p:sp>
      <p:sp>
        <p:nvSpPr>
          <p:cNvPr id="57" name="AutoShape 155"/>
          <p:cNvSpPr>
            <a:spLocks noChangeArrowheads="1"/>
          </p:cNvSpPr>
          <p:nvPr/>
        </p:nvSpPr>
        <p:spPr bwMode="auto">
          <a:xfrm>
            <a:off x="5715000" y="1714500"/>
            <a:ext cx="1447800" cy="457200"/>
          </a:xfrm>
          <a:prstGeom prst="wedgeEllipseCallout">
            <a:avLst>
              <a:gd name="adj1" fmla="val -55986"/>
              <a:gd name="adj2" fmla="val 54514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 type="none" w="sm" len="sm"/>
            <a:tailEnd type="none" w="med" len="lg"/>
          </a:ln>
        </p:spPr>
        <p:txBody>
          <a:bodyPr/>
          <a:lstStyle/>
          <a:p>
            <a:pPr algn="ctr"/>
            <a:r>
              <a:rPr lang="en-US" sz="1400" b="1"/>
              <a:t>Accept</a:t>
            </a:r>
          </a:p>
        </p:txBody>
      </p:sp>
      <p:sp>
        <p:nvSpPr>
          <p:cNvPr id="47149" name="Rectangle 58"/>
          <p:cNvSpPr>
            <a:spLocks noChangeArrowheads="1"/>
          </p:cNvSpPr>
          <p:nvPr/>
        </p:nvSpPr>
        <p:spPr bwMode="auto">
          <a:xfrm>
            <a:off x="1447800" y="5867400"/>
            <a:ext cx="769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/>
            <a:r>
              <a:rPr lang="en-US" sz="1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process </a:t>
            </a:r>
            <a:r>
              <a:rPr lang="en-US" sz="14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14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received m from process j </a:t>
            </a:r>
          </a:p>
          <a:p>
            <a:pPr lvl="1"/>
            <a:r>
              <a:rPr lang="en-US" sz="1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Causality is met </a:t>
            </a:r>
            <a:r>
              <a:rPr lang="en-US" sz="1400" b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en-US" sz="1400" b="1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1400" b="1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j</a:t>
            </a:r>
            <a:r>
              <a:rPr lang="en-US" sz="1400" b="1" baseline="-25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[ j ] = </a:t>
            </a:r>
            <a:r>
              <a:rPr lang="en-US" sz="1400" b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en-US" sz="1400" b="1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1400" b="1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1400" b="1" baseline="-25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[ j ] + 1 and </a:t>
            </a:r>
            <a:r>
              <a:rPr lang="en-US" sz="1400" b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en-US" sz="1400" b="1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1400" b="1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j</a:t>
            </a:r>
            <a:r>
              <a:rPr lang="en-US" sz="1400" b="1" baseline="-25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[k] ≤ </a:t>
            </a:r>
            <a:r>
              <a:rPr lang="en-US" sz="1400" b="1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V</a:t>
            </a:r>
            <a:r>
              <a:rPr lang="en-US" sz="1400" b="1" baseline="30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G</a:t>
            </a:r>
            <a:r>
              <a:rPr lang="en-US" sz="1400" b="1" baseline="-25000" dirty="0" err="1">
                <a:latin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en-US" sz="1400" b="1" baseline="-25000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en-US" sz="1400" b="1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[k], any k ≠ j</a:t>
            </a:r>
          </a:p>
        </p:txBody>
      </p:sp>
      <p:sp>
        <p:nvSpPr>
          <p:cNvPr id="47150" name="TextBox 59"/>
          <p:cNvSpPr txBox="1">
            <a:spLocks noChangeArrowheads="1"/>
          </p:cNvSpPr>
          <p:nvPr/>
        </p:nvSpPr>
        <p:spPr bwMode="auto">
          <a:xfrm>
            <a:off x="6326187" y="228601"/>
            <a:ext cx="387958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/>
              <a:t>Example from 425, Prof. </a:t>
            </a:r>
            <a:r>
              <a:rPr lang="en-US" sz="1600" dirty="0" err="1">
                <a:solidFill>
                  <a:srgbClr val="000000"/>
                </a:solidFill>
              </a:rPr>
              <a:t>Klara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Nahrstedt</a:t>
            </a:r>
            <a:endParaRPr lang="en-US" sz="1600" dirty="0">
              <a:solidFill>
                <a:srgbClr val="000000"/>
              </a:solidFill>
            </a:endParaRPr>
          </a:p>
          <a:p>
            <a:pPr eaLnBrk="1" hangingPunct="1"/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0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 autoUpdateAnimBg="0"/>
      <p:bldP spid="24" grpId="0" animBg="1" autoUpdateAnimBg="0"/>
      <p:bldP spid="38" grpId="0" animBg="1" autoUpdateAnimBg="0"/>
      <p:bldP spid="57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Vector Clocks vs Total Order</a:t>
            </a:r>
          </a:p>
        </p:txBody>
      </p:sp>
      <p:sp>
        <p:nvSpPr>
          <p:cNvPr id="48133" name="Line 7"/>
          <p:cNvSpPr>
            <a:spLocks noChangeShapeType="1"/>
          </p:cNvSpPr>
          <p:nvPr/>
        </p:nvSpPr>
        <p:spPr bwMode="auto">
          <a:xfrm flipV="1">
            <a:off x="3632200" y="1936594"/>
            <a:ext cx="49784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4" name="Line 11"/>
          <p:cNvSpPr>
            <a:spLocks noChangeShapeType="1"/>
          </p:cNvSpPr>
          <p:nvPr/>
        </p:nvSpPr>
        <p:spPr bwMode="auto">
          <a:xfrm>
            <a:off x="3886200" y="1949294"/>
            <a:ext cx="228600" cy="13589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Line 12"/>
          <p:cNvSpPr>
            <a:spLocks noChangeShapeType="1"/>
          </p:cNvSpPr>
          <p:nvPr/>
        </p:nvSpPr>
        <p:spPr bwMode="auto">
          <a:xfrm>
            <a:off x="3886200" y="1936594"/>
            <a:ext cx="1143000" cy="19812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6" name="Line 13"/>
          <p:cNvSpPr>
            <a:spLocks noChangeShapeType="1"/>
          </p:cNvSpPr>
          <p:nvPr/>
        </p:nvSpPr>
        <p:spPr bwMode="auto">
          <a:xfrm flipV="1">
            <a:off x="3644900" y="2584294"/>
            <a:ext cx="5041900" cy="127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Line 14"/>
          <p:cNvSpPr>
            <a:spLocks noChangeShapeType="1"/>
          </p:cNvSpPr>
          <p:nvPr/>
        </p:nvSpPr>
        <p:spPr bwMode="auto">
          <a:xfrm flipV="1">
            <a:off x="3644900" y="3257394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Line 19"/>
          <p:cNvSpPr>
            <a:spLocks noChangeShapeType="1"/>
          </p:cNvSpPr>
          <p:nvPr/>
        </p:nvSpPr>
        <p:spPr bwMode="auto">
          <a:xfrm>
            <a:off x="5257800" y="2546194"/>
            <a:ext cx="16002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Line 31"/>
          <p:cNvSpPr>
            <a:spLocks noChangeShapeType="1"/>
          </p:cNvSpPr>
          <p:nvPr/>
        </p:nvSpPr>
        <p:spPr bwMode="auto">
          <a:xfrm flipV="1">
            <a:off x="5257800" y="1860394"/>
            <a:ext cx="3048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0" name="Line 32"/>
          <p:cNvSpPr>
            <a:spLocks noChangeShapeType="1"/>
          </p:cNvSpPr>
          <p:nvPr/>
        </p:nvSpPr>
        <p:spPr bwMode="auto">
          <a:xfrm>
            <a:off x="5257800" y="2546194"/>
            <a:ext cx="2438400" cy="1371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Line 33"/>
          <p:cNvSpPr>
            <a:spLocks noChangeShapeType="1"/>
          </p:cNvSpPr>
          <p:nvPr/>
        </p:nvSpPr>
        <p:spPr bwMode="auto">
          <a:xfrm flipV="1">
            <a:off x="5867400" y="1936594"/>
            <a:ext cx="685800" cy="12954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Text Box 76"/>
          <p:cNvSpPr txBox="1">
            <a:spLocks noChangeArrowheads="1"/>
          </p:cNvSpPr>
          <p:nvPr/>
        </p:nvSpPr>
        <p:spPr bwMode="auto">
          <a:xfrm>
            <a:off x="8077200" y="1987394"/>
            <a:ext cx="31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48143" name="Line 32"/>
          <p:cNvSpPr>
            <a:spLocks noChangeShapeType="1"/>
          </p:cNvSpPr>
          <p:nvPr/>
        </p:nvSpPr>
        <p:spPr bwMode="auto">
          <a:xfrm flipV="1">
            <a:off x="5867400" y="2546194"/>
            <a:ext cx="9906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TextBox 25"/>
          <p:cNvSpPr txBox="1">
            <a:spLocks noChangeArrowheads="1"/>
          </p:cNvSpPr>
          <p:nvPr/>
        </p:nvSpPr>
        <p:spPr bwMode="auto">
          <a:xfrm>
            <a:off x="2743201" y="1860394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p1</a:t>
            </a:r>
          </a:p>
        </p:txBody>
      </p:sp>
      <p:sp>
        <p:nvSpPr>
          <p:cNvPr id="48145" name="TextBox 26"/>
          <p:cNvSpPr txBox="1">
            <a:spLocks noChangeArrowheads="1"/>
          </p:cNvSpPr>
          <p:nvPr/>
        </p:nvSpPr>
        <p:spPr bwMode="auto">
          <a:xfrm>
            <a:off x="2759076" y="2393794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p2</a:t>
            </a:r>
          </a:p>
        </p:txBody>
      </p:sp>
      <p:sp>
        <p:nvSpPr>
          <p:cNvPr id="48146" name="TextBox 27"/>
          <p:cNvSpPr txBox="1">
            <a:spLocks noChangeArrowheads="1"/>
          </p:cNvSpPr>
          <p:nvPr/>
        </p:nvSpPr>
        <p:spPr bwMode="auto">
          <a:xfrm>
            <a:off x="2819401" y="309070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p3</a:t>
            </a:r>
          </a:p>
        </p:txBody>
      </p:sp>
      <p:sp>
        <p:nvSpPr>
          <p:cNvPr id="48147" name="Line 14"/>
          <p:cNvSpPr>
            <a:spLocks noChangeShapeType="1"/>
          </p:cNvSpPr>
          <p:nvPr/>
        </p:nvSpPr>
        <p:spPr bwMode="auto">
          <a:xfrm flipV="1">
            <a:off x="3657600" y="3917794"/>
            <a:ext cx="5143500" cy="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8" name="TextBox 30"/>
          <p:cNvSpPr txBox="1">
            <a:spLocks noChangeArrowheads="1"/>
          </p:cNvSpPr>
          <p:nvPr/>
        </p:nvSpPr>
        <p:spPr bwMode="auto">
          <a:xfrm>
            <a:off x="2759076" y="3776508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p4</a:t>
            </a:r>
          </a:p>
        </p:txBody>
      </p:sp>
      <p:sp>
        <p:nvSpPr>
          <p:cNvPr id="48149" name="Line 20"/>
          <p:cNvSpPr>
            <a:spLocks noChangeShapeType="1"/>
          </p:cNvSpPr>
          <p:nvPr/>
        </p:nvSpPr>
        <p:spPr bwMode="auto">
          <a:xfrm>
            <a:off x="3886200" y="1936594"/>
            <a:ext cx="9144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Line 32"/>
          <p:cNvSpPr>
            <a:spLocks noChangeShapeType="1"/>
          </p:cNvSpPr>
          <p:nvPr/>
        </p:nvSpPr>
        <p:spPr bwMode="auto">
          <a:xfrm>
            <a:off x="5867400" y="3231994"/>
            <a:ext cx="838200" cy="685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TextBox 33"/>
          <p:cNvSpPr txBox="1">
            <a:spLocks noChangeArrowheads="1"/>
          </p:cNvSpPr>
          <p:nvPr/>
        </p:nvSpPr>
        <p:spPr bwMode="auto">
          <a:xfrm>
            <a:off x="4200525" y="4342450"/>
            <a:ext cx="379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2 and 3 are not causally related !!!!!</a:t>
            </a:r>
          </a:p>
        </p:txBody>
      </p:sp>
      <p:sp>
        <p:nvSpPr>
          <p:cNvPr id="48152" name="TextBox 34"/>
          <p:cNvSpPr txBox="1">
            <a:spLocks noChangeArrowheads="1"/>
          </p:cNvSpPr>
          <p:nvPr/>
        </p:nvSpPr>
        <p:spPr bwMode="auto">
          <a:xfrm>
            <a:off x="4874905" y="4929051"/>
            <a:ext cx="249299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P1 will deliver, 1, 2, 3 </a:t>
            </a:r>
          </a:p>
          <a:p>
            <a:pPr eaLnBrk="1" hangingPunct="1"/>
            <a:r>
              <a:rPr lang="en-US" sz="1800" dirty="0"/>
              <a:t>P2 will deliver  1, 2, 3  </a:t>
            </a:r>
          </a:p>
          <a:p>
            <a:pPr eaLnBrk="1" hangingPunct="1"/>
            <a:r>
              <a:rPr lang="en-US" sz="1800" dirty="0"/>
              <a:t>P3 will deliver  1, 3, 2</a:t>
            </a:r>
          </a:p>
          <a:p>
            <a:pPr eaLnBrk="1" hangingPunct="1"/>
            <a:r>
              <a:rPr lang="en-US" sz="1800" dirty="0"/>
              <a:t>P4 will deliver  1, 3, 2 </a:t>
            </a:r>
          </a:p>
        </p:txBody>
      </p:sp>
      <p:sp>
        <p:nvSpPr>
          <p:cNvPr id="48153" name="TextBox 36"/>
          <p:cNvSpPr txBox="1">
            <a:spLocks noChangeArrowheads="1"/>
          </p:cNvSpPr>
          <p:nvPr/>
        </p:nvSpPr>
        <p:spPr bwMode="auto">
          <a:xfrm>
            <a:off x="3573464" y="2088994"/>
            <a:ext cx="541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1</a:t>
            </a:r>
          </a:p>
        </p:txBody>
      </p:sp>
      <p:sp>
        <p:nvSpPr>
          <p:cNvPr id="48154" name="TextBox 37"/>
          <p:cNvSpPr txBox="1">
            <a:spLocks noChangeArrowheads="1"/>
          </p:cNvSpPr>
          <p:nvPr/>
        </p:nvSpPr>
        <p:spPr bwMode="auto">
          <a:xfrm>
            <a:off x="5257800" y="2241394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2</a:t>
            </a:r>
          </a:p>
        </p:txBody>
      </p:sp>
      <p:sp>
        <p:nvSpPr>
          <p:cNvPr id="48155" name="TextBox 38"/>
          <p:cNvSpPr txBox="1">
            <a:spLocks noChangeArrowheads="1"/>
          </p:cNvSpPr>
          <p:nvPr/>
        </p:nvSpPr>
        <p:spPr bwMode="auto">
          <a:xfrm>
            <a:off x="5791200" y="3460594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0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690741-08BD-38DE-6A9F-19F80776E7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6DDEC5-33A2-69F2-E51F-7C65FD1D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972808-A4DF-7038-8179-D26C4E9CD5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1: Leader Election: Ring Algorithm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A6630-B8EC-3A07-7DFA-D858A01B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210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Toolkit for distributed programming</a:t>
            </a:r>
          </a:p>
          <a:p>
            <a:endParaRPr lang="en-US" dirty="0"/>
          </a:p>
          <a:p>
            <a:r>
              <a:rPr lang="en-US" dirty="0"/>
              <a:t>Useful for managing replicated data, synchronizing distributed computations, automating recovery, and dynamically reconfiguring a system to accommodate changing workloads</a:t>
            </a:r>
          </a:p>
          <a:p>
            <a:endParaRPr lang="en-US" dirty="0"/>
          </a:p>
          <a:p>
            <a:r>
              <a:rPr lang="en-US" dirty="0"/>
              <a:t>Developed at Cornell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427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Isis Total Ordered Multicast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sequences associated with each message and ID of processes to determine order</a:t>
            </a:r>
          </a:p>
          <a:p>
            <a:endParaRPr lang="en-US" dirty="0"/>
          </a:p>
          <a:p>
            <a:r>
              <a:rPr lang="en-US" dirty="0"/>
              <a:t>Each process maintains a queue with messages received </a:t>
            </a:r>
          </a:p>
          <a:p>
            <a:endParaRPr lang="en-US" dirty="0"/>
          </a:p>
          <a:p>
            <a:r>
              <a:rPr lang="en-US" dirty="0"/>
              <a:t>Messages can be ready to deliver or not based on what a process knows about what other processes did (the sequence)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328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D9F3262-A39D-C3F5-558D-8BB25B450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C9A4691B-C86C-9C16-8455-D6887931A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Isis </a:t>
            </a:r>
            <a:r>
              <a:rPr lang="en-US" dirty="0"/>
              <a:t>Total Ordered Multicast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EE3F82F3-8D42-95B5-037C-C5F713069C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SzPct val="100000"/>
              <a:buNone/>
            </a:pPr>
            <a:r>
              <a:rPr lang="en-US" sz="2100" dirty="0"/>
              <a:t>Sender multicasts the message to everyone</a:t>
            </a:r>
          </a:p>
          <a:p>
            <a:pPr marL="0" indent="0">
              <a:lnSpc>
                <a:spcPct val="90000"/>
              </a:lnSpc>
              <a:buSzPct val="100000"/>
              <a:buNone/>
            </a:pPr>
            <a:r>
              <a:rPr lang="en-US" sz="2100" dirty="0"/>
              <a:t>Upon receiving a message M each receiver  </a:t>
            </a:r>
            <a:r>
              <a:rPr lang="en-US" sz="2100" dirty="0" err="1"/>
              <a:t>R</a:t>
            </a:r>
            <a:r>
              <a:rPr lang="en-US" sz="2100" baseline="-25000" dirty="0" err="1"/>
              <a:t>i</a:t>
            </a:r>
            <a:endParaRPr lang="en-US" sz="2100" dirty="0"/>
          </a:p>
          <a:p>
            <a:pPr marL="952500" lvl="1" indent="-4953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Adds M to the queue </a:t>
            </a:r>
          </a:p>
          <a:p>
            <a:pPr marL="952500" lvl="1" indent="-4953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Marks the message </a:t>
            </a:r>
            <a:r>
              <a:rPr lang="en-US" sz="1800" i="1" dirty="0">
                <a:ea typeface="Arial" charset="0"/>
                <a:cs typeface="Arial" charset="0"/>
              </a:rPr>
              <a:t>undeliverable</a:t>
            </a:r>
            <a:endParaRPr lang="en-US" sz="1800" dirty="0">
              <a:ea typeface="Arial" charset="0"/>
              <a:cs typeface="Arial" charset="0"/>
            </a:endParaRPr>
          </a:p>
          <a:p>
            <a:pPr marL="952500" lvl="1" indent="-4953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Sends </a:t>
            </a:r>
            <a:r>
              <a:rPr lang="en-US" sz="1800" dirty="0" err="1">
                <a:ea typeface="Arial" charset="0"/>
                <a:cs typeface="Arial" charset="0"/>
              </a:rPr>
              <a:t>ack</a:t>
            </a:r>
            <a:r>
              <a:rPr lang="en-US" sz="1800" dirty="0">
                <a:ea typeface="Arial" charset="0"/>
                <a:cs typeface="Arial" charset="0"/>
              </a:rPr>
              <a:t> to the sender with a sequence number </a:t>
            </a:r>
            <a:r>
              <a:rPr lang="en-US" sz="1800" dirty="0" err="1">
                <a:ea typeface="Arial" charset="0"/>
                <a:cs typeface="Arial" charset="0"/>
              </a:rPr>
              <a:t>seq</a:t>
            </a:r>
            <a:r>
              <a:rPr lang="en-US" sz="1800" dirty="0">
                <a:ea typeface="Arial" charset="0"/>
                <a:cs typeface="Arial" charset="0"/>
              </a:rPr>
              <a:t> that is </a:t>
            </a:r>
            <a:r>
              <a:rPr lang="en-US" sz="1800" i="1" dirty="0">
                <a:ea typeface="Arial" charset="0"/>
                <a:cs typeface="Arial" charset="0"/>
              </a:rPr>
              <a:t>the latest sequence number received</a:t>
            </a:r>
            <a:r>
              <a:rPr lang="en-US" sz="1800" dirty="0">
                <a:ea typeface="Arial" charset="0"/>
                <a:cs typeface="Arial" charset="0"/>
              </a:rPr>
              <a:t> + 1, suffixed with the </a:t>
            </a:r>
            <a:r>
              <a:rPr lang="en-US" sz="1800" dirty="0" err="1">
                <a:ea typeface="Arial" charset="0"/>
                <a:cs typeface="Arial" charset="0"/>
              </a:rPr>
              <a:t>R</a:t>
            </a:r>
            <a:r>
              <a:rPr lang="en-US" sz="1800" baseline="-25000" dirty="0" err="1">
                <a:ea typeface="Arial" charset="0"/>
                <a:cs typeface="Arial" charset="0"/>
              </a:rPr>
              <a:t>i</a:t>
            </a:r>
            <a:r>
              <a:rPr lang="ja-JP" altLang="en-US" sz="1800" dirty="0">
                <a:ea typeface="Arial" charset="0"/>
                <a:cs typeface="Arial" charset="0"/>
              </a:rPr>
              <a:t>’</a:t>
            </a:r>
            <a:r>
              <a:rPr lang="en-US" altLang="ja-JP" sz="1800" dirty="0">
                <a:ea typeface="Arial" charset="0"/>
                <a:cs typeface="Arial" charset="0"/>
              </a:rPr>
              <a:t>s ID. </a:t>
            </a:r>
          </a:p>
          <a:p>
            <a:pPr marL="0" indent="0">
              <a:lnSpc>
                <a:spcPct val="90000"/>
              </a:lnSpc>
              <a:buSzPct val="100000"/>
              <a:buNone/>
            </a:pPr>
            <a:r>
              <a:rPr lang="en-US" sz="2100" dirty="0"/>
              <a:t>Sender collects all </a:t>
            </a:r>
            <a:r>
              <a:rPr lang="en-US" sz="2100" dirty="0" err="1"/>
              <a:t>acks</a:t>
            </a:r>
            <a:r>
              <a:rPr lang="en-US" sz="2100" dirty="0"/>
              <a:t> from the receivers</a:t>
            </a:r>
          </a:p>
          <a:p>
            <a:pPr marL="952500" lvl="1" indent="-4953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calculates </a:t>
            </a:r>
            <a:r>
              <a:rPr lang="en-US" sz="1800" dirty="0" err="1">
                <a:ea typeface="Arial" charset="0"/>
                <a:cs typeface="Arial" charset="0"/>
              </a:rPr>
              <a:t>final_seq</a:t>
            </a:r>
            <a:r>
              <a:rPr lang="en-US" sz="1800" dirty="0">
                <a:ea typeface="Arial" charset="0"/>
                <a:cs typeface="Arial" charset="0"/>
              </a:rPr>
              <a:t> = </a:t>
            </a:r>
            <a:r>
              <a:rPr lang="en-US" sz="1800" i="1" dirty="0">
                <a:ea typeface="Arial" charset="0"/>
                <a:cs typeface="Arial" charset="0"/>
              </a:rPr>
              <a:t>maximum ({</a:t>
            </a:r>
            <a:r>
              <a:rPr lang="en-US" sz="1800" i="1" dirty="0" err="1">
                <a:ea typeface="Arial" charset="0"/>
                <a:cs typeface="Arial" charset="0"/>
              </a:rPr>
              <a:t>seq</a:t>
            </a:r>
            <a:r>
              <a:rPr lang="en-US" sz="1800" i="1" baseline="-25000" dirty="0" err="1">
                <a:ea typeface="Arial" charset="0"/>
                <a:cs typeface="Arial" charset="0"/>
              </a:rPr>
              <a:t>i</a:t>
            </a:r>
            <a:r>
              <a:rPr lang="en-US" sz="1800" i="1" baseline="-25000" dirty="0">
                <a:ea typeface="Arial" charset="0"/>
                <a:cs typeface="Arial" charset="0"/>
              </a:rPr>
              <a:t>}</a:t>
            </a:r>
            <a:r>
              <a:rPr lang="en-US" sz="1800" i="1" dirty="0">
                <a:ea typeface="Arial" charset="0"/>
                <a:cs typeface="Arial" charset="0"/>
              </a:rPr>
              <a:t>)</a:t>
            </a:r>
            <a:endParaRPr lang="en-US" sz="1800" dirty="0">
              <a:ea typeface="Arial" charset="0"/>
              <a:cs typeface="Arial" charset="0"/>
            </a:endParaRPr>
          </a:p>
          <a:p>
            <a:pPr marL="952500" lvl="1" indent="-4953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multicasts </a:t>
            </a:r>
            <a:r>
              <a:rPr lang="en-US" sz="1800" dirty="0" err="1">
                <a:ea typeface="Arial" charset="0"/>
                <a:cs typeface="Arial" charset="0"/>
              </a:rPr>
              <a:t>final_seq</a:t>
            </a:r>
            <a:r>
              <a:rPr lang="en-US" sz="1800" dirty="0">
                <a:ea typeface="Arial" charset="0"/>
                <a:cs typeface="Arial" charset="0"/>
              </a:rPr>
              <a:t> to all processes </a:t>
            </a:r>
          </a:p>
          <a:p>
            <a:pPr marL="0" indent="0">
              <a:lnSpc>
                <a:spcPct val="90000"/>
              </a:lnSpc>
              <a:buSzPct val="100000"/>
              <a:buNone/>
            </a:pPr>
            <a:r>
              <a:rPr lang="en-US" sz="2100" dirty="0"/>
              <a:t>Upon receiving final </a:t>
            </a:r>
            <a:r>
              <a:rPr lang="en-US" sz="2100" dirty="0" err="1"/>
              <a:t>seq</a:t>
            </a:r>
            <a:r>
              <a:rPr lang="en-US" sz="2100" dirty="0"/>
              <a:t> each receiver</a:t>
            </a:r>
          </a:p>
          <a:p>
            <a:pPr marL="952500" lvl="1" indent="-4953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marks M as </a:t>
            </a:r>
            <a:r>
              <a:rPr lang="en-US" sz="1800" i="1" dirty="0">
                <a:ea typeface="Arial" charset="0"/>
                <a:cs typeface="Arial" charset="0"/>
              </a:rPr>
              <a:t>deliverable</a:t>
            </a:r>
            <a:r>
              <a:rPr lang="en-US" sz="1800" dirty="0">
                <a:ea typeface="Arial" charset="0"/>
                <a:cs typeface="Arial" charset="0"/>
              </a:rPr>
              <a:t>, </a:t>
            </a:r>
          </a:p>
          <a:p>
            <a:pPr marL="952500" lvl="1" indent="-4953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reorders the queue based on </a:t>
            </a:r>
            <a:r>
              <a:rPr lang="en-US" sz="1800" dirty="0" err="1">
                <a:ea typeface="Arial" charset="0"/>
                <a:cs typeface="Arial" charset="0"/>
              </a:rPr>
              <a:t>seq</a:t>
            </a:r>
            <a:endParaRPr lang="en-US" sz="1800" dirty="0">
              <a:ea typeface="Arial" charset="0"/>
              <a:cs typeface="Arial" charset="0"/>
            </a:endParaRPr>
          </a:p>
          <a:p>
            <a:pPr marL="952500" lvl="1" indent="-495300">
              <a:lnSpc>
                <a:spcPct val="90000"/>
              </a:lnSpc>
              <a:buFont typeface="Times" charset="0"/>
              <a:buAutoNum type="arabicPeriod"/>
            </a:pPr>
            <a:r>
              <a:rPr lang="en-US" sz="1800" dirty="0">
                <a:ea typeface="Arial" charset="0"/>
                <a:cs typeface="Arial" charset="0"/>
              </a:rPr>
              <a:t>delivers the set of messages with lower </a:t>
            </a:r>
            <a:r>
              <a:rPr lang="en-US" sz="1800" dirty="0" err="1">
                <a:ea typeface="Arial" charset="0"/>
                <a:cs typeface="Arial" charset="0"/>
              </a:rPr>
              <a:t>seq</a:t>
            </a:r>
            <a:r>
              <a:rPr lang="en-US" sz="1800" dirty="0">
                <a:ea typeface="Arial" charset="0"/>
                <a:cs typeface="Arial" charset="0"/>
              </a:rPr>
              <a:t>  and marked as </a:t>
            </a:r>
            <a:r>
              <a:rPr lang="en-US" sz="1800" i="1" dirty="0">
                <a:ea typeface="Arial" charset="0"/>
                <a:cs typeface="Arial" charset="0"/>
              </a:rPr>
              <a:t>deliverable</a:t>
            </a:r>
            <a:r>
              <a:rPr lang="en-US" sz="1800" dirty="0">
                <a:ea typeface="Arial" charset="0"/>
                <a:cs typeface="Arial" charset="0"/>
              </a:rPr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3B60E9-26C0-56F5-E19C-4A11926546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5EEC29-E1A2-396E-0103-1ABFB28B25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67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Isis Total Ordered Multicast (continued…1/2)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Sender multicasts the message to everyone</a:t>
            </a:r>
          </a:p>
          <a:p>
            <a:endParaRPr lang="en-US" dirty="0"/>
          </a:p>
          <a:p>
            <a:r>
              <a:rPr lang="en-US" dirty="0"/>
              <a:t>Upon receiving a message M each receiver Ri</a:t>
            </a:r>
          </a:p>
          <a:p>
            <a:pPr lvl="1"/>
            <a:r>
              <a:rPr lang="en-US" dirty="0"/>
              <a:t>Adds M to the queue </a:t>
            </a:r>
          </a:p>
          <a:p>
            <a:pPr lvl="1"/>
            <a:r>
              <a:rPr lang="en-US" dirty="0"/>
              <a:t>Marks the message undeliverable</a:t>
            </a:r>
          </a:p>
          <a:p>
            <a:pPr lvl="1"/>
            <a:r>
              <a:rPr lang="en-US" dirty="0"/>
              <a:t>Sends </a:t>
            </a:r>
            <a:r>
              <a:rPr lang="en-US" b="1" i="1" dirty="0" err="1"/>
              <a:t>ack</a:t>
            </a:r>
            <a:r>
              <a:rPr lang="en-US" dirty="0"/>
              <a:t> to the sender with a sequence number </a:t>
            </a:r>
            <a:r>
              <a:rPr lang="en-US" b="1" i="1" dirty="0" err="1"/>
              <a:t>seq</a:t>
            </a:r>
            <a:r>
              <a:rPr lang="en-US" dirty="0"/>
              <a:t> that is the latest sequence number received + 1, suffixed with the </a:t>
            </a:r>
            <a:r>
              <a:rPr lang="en-US" dirty="0" err="1"/>
              <a:t>Ri</a:t>
            </a:r>
            <a:r>
              <a:rPr lang="ja-JP" altLang="en-US" dirty="0"/>
              <a:t>’</a:t>
            </a:r>
            <a:r>
              <a:rPr lang="en-US" altLang="ja-JP" dirty="0"/>
              <a:t>s ID. 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374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4C64F-84DE-BF2B-2048-C794BF3AF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5589320F-3894-66EE-BAE2-AA1B503F5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 dirty="0"/>
              <a:t>Isis Total Ordered Multicast (continued…2/2)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CD02821D-9699-8E6C-91F0-3E52B05CBE8C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>
            <a:normAutofit/>
          </a:bodyPr>
          <a:lstStyle/>
          <a:p>
            <a:r>
              <a:rPr lang="en-US" dirty="0"/>
              <a:t>Sender collects all acks from the receivers</a:t>
            </a:r>
          </a:p>
          <a:p>
            <a:pPr lvl="1"/>
            <a:r>
              <a:rPr lang="en-US" dirty="0"/>
              <a:t>calculates </a:t>
            </a:r>
            <a:r>
              <a:rPr lang="en-US" dirty="0" err="1"/>
              <a:t>final_seq</a:t>
            </a:r>
            <a:r>
              <a:rPr lang="en-US" dirty="0"/>
              <a:t> = maximum ({</a:t>
            </a:r>
            <a:r>
              <a:rPr lang="en-US" dirty="0" err="1"/>
              <a:t>seqi</a:t>
            </a:r>
            <a:r>
              <a:rPr lang="en-US" dirty="0"/>
              <a:t>})</a:t>
            </a:r>
          </a:p>
          <a:p>
            <a:pPr lvl="1"/>
            <a:r>
              <a:rPr lang="en-US" dirty="0"/>
              <a:t>multicasts </a:t>
            </a:r>
            <a:r>
              <a:rPr lang="en-US" dirty="0" err="1"/>
              <a:t>final_seq</a:t>
            </a:r>
            <a:r>
              <a:rPr lang="en-US" dirty="0"/>
              <a:t> to all processes </a:t>
            </a:r>
          </a:p>
          <a:p>
            <a:endParaRPr lang="en-US" dirty="0"/>
          </a:p>
          <a:p>
            <a:r>
              <a:rPr lang="en-US" dirty="0"/>
              <a:t>Upon receiving final seq each receiver</a:t>
            </a:r>
          </a:p>
          <a:p>
            <a:pPr lvl="1"/>
            <a:r>
              <a:rPr lang="en-US" dirty="0"/>
              <a:t>marks M as deliverable, </a:t>
            </a:r>
          </a:p>
          <a:p>
            <a:pPr lvl="1"/>
            <a:r>
              <a:rPr lang="en-US" dirty="0"/>
              <a:t>reorders the queue based on </a:t>
            </a:r>
            <a:r>
              <a:rPr lang="en-US" b="1" i="1" dirty="0" err="1"/>
              <a:t>seq</a:t>
            </a:r>
            <a:endParaRPr lang="en-US" b="1" i="1" dirty="0"/>
          </a:p>
          <a:p>
            <a:pPr lvl="1"/>
            <a:r>
              <a:rPr lang="en-US" dirty="0"/>
              <a:t>delivers the set of messages with lower </a:t>
            </a:r>
            <a:r>
              <a:rPr lang="en-US" b="1" i="1" dirty="0"/>
              <a:t>seq</a:t>
            </a:r>
            <a:r>
              <a:rPr lang="en-US" dirty="0"/>
              <a:t> and marked as deliverable.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09D069-F2F9-E5AF-C4BE-2436085F17A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716786-3729-C8C1-DE00-6B216A6F318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1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Total Order</a:t>
            </a:r>
          </a:p>
        </p:txBody>
      </p:sp>
      <p:sp>
        <p:nvSpPr>
          <p:cNvPr id="55301" name="Line 7"/>
          <p:cNvSpPr>
            <a:spLocks noChangeShapeType="1"/>
          </p:cNvSpPr>
          <p:nvPr/>
        </p:nvSpPr>
        <p:spPr bwMode="auto">
          <a:xfrm flipV="1">
            <a:off x="3251200" y="1905000"/>
            <a:ext cx="63500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2197100" y="17399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2197100" y="26781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55304" name="Text Box 10"/>
          <p:cNvSpPr txBox="1">
            <a:spLocks noChangeArrowheads="1"/>
          </p:cNvSpPr>
          <p:nvPr/>
        </p:nvSpPr>
        <p:spPr bwMode="auto">
          <a:xfrm>
            <a:off x="2171700" y="36179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55305" name="Line 11"/>
          <p:cNvSpPr>
            <a:spLocks noChangeShapeType="1"/>
          </p:cNvSpPr>
          <p:nvPr/>
        </p:nvSpPr>
        <p:spPr bwMode="auto">
          <a:xfrm>
            <a:off x="3352800" y="1917700"/>
            <a:ext cx="381000" cy="1054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Line 12"/>
          <p:cNvSpPr>
            <a:spLocks noChangeShapeType="1"/>
          </p:cNvSpPr>
          <p:nvPr/>
        </p:nvSpPr>
        <p:spPr bwMode="auto">
          <a:xfrm>
            <a:off x="3352800" y="1905000"/>
            <a:ext cx="3657600" cy="20574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Line 13"/>
          <p:cNvSpPr>
            <a:spLocks noChangeShapeType="1"/>
          </p:cNvSpPr>
          <p:nvPr/>
        </p:nvSpPr>
        <p:spPr bwMode="auto">
          <a:xfrm flipV="1">
            <a:off x="3111500" y="2921000"/>
            <a:ext cx="6489700" cy="508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14"/>
          <p:cNvSpPr>
            <a:spLocks noChangeShapeType="1"/>
          </p:cNvSpPr>
          <p:nvPr/>
        </p:nvSpPr>
        <p:spPr bwMode="auto">
          <a:xfrm flipV="1">
            <a:off x="3149600" y="3937000"/>
            <a:ext cx="65278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31"/>
          <p:cNvSpPr>
            <a:spLocks noChangeShapeType="1"/>
          </p:cNvSpPr>
          <p:nvPr/>
        </p:nvSpPr>
        <p:spPr bwMode="auto">
          <a:xfrm flipV="1">
            <a:off x="4572000" y="1905000"/>
            <a:ext cx="914400" cy="1066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32"/>
          <p:cNvSpPr>
            <a:spLocks noChangeShapeType="1"/>
          </p:cNvSpPr>
          <p:nvPr/>
        </p:nvSpPr>
        <p:spPr bwMode="auto">
          <a:xfrm>
            <a:off x="4572000" y="2971800"/>
            <a:ext cx="990600" cy="990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Text Box 149"/>
          <p:cNvSpPr txBox="1">
            <a:spLocks noChangeArrowheads="1"/>
          </p:cNvSpPr>
          <p:nvPr/>
        </p:nvSpPr>
        <p:spPr bwMode="auto">
          <a:xfrm>
            <a:off x="2819400" y="2057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12" name="TextBox 57"/>
          <p:cNvSpPr txBox="1">
            <a:spLocks noChangeArrowheads="1"/>
          </p:cNvSpPr>
          <p:nvPr/>
        </p:nvSpPr>
        <p:spPr bwMode="auto">
          <a:xfrm>
            <a:off x="2286001" y="4735513"/>
            <a:ext cx="5686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What are the changes if P1 receives Ack1 before M2?</a:t>
            </a:r>
          </a:p>
        </p:txBody>
      </p:sp>
      <p:sp>
        <p:nvSpPr>
          <p:cNvPr id="55313" name="Text Box 149"/>
          <p:cNvSpPr txBox="1">
            <a:spLocks noChangeArrowheads="1"/>
          </p:cNvSpPr>
          <p:nvPr/>
        </p:nvSpPr>
        <p:spPr bwMode="auto">
          <a:xfrm>
            <a:off x="4495800" y="1981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4" name="Text Box 149"/>
          <p:cNvSpPr txBox="1">
            <a:spLocks noChangeArrowheads="1"/>
          </p:cNvSpPr>
          <p:nvPr/>
        </p:nvSpPr>
        <p:spPr bwMode="auto">
          <a:xfrm>
            <a:off x="4343400" y="32877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5" name="Line 7"/>
          <p:cNvSpPr>
            <a:spLocks noChangeShapeType="1"/>
          </p:cNvSpPr>
          <p:nvPr/>
        </p:nvSpPr>
        <p:spPr bwMode="auto">
          <a:xfrm flipV="1">
            <a:off x="3962400" y="1905000"/>
            <a:ext cx="1981200" cy="1066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7"/>
          <p:cNvSpPr>
            <a:spLocks noChangeShapeType="1"/>
          </p:cNvSpPr>
          <p:nvPr/>
        </p:nvSpPr>
        <p:spPr bwMode="auto">
          <a:xfrm flipV="1">
            <a:off x="7162800" y="1905000"/>
            <a:ext cx="609600" cy="1981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32"/>
          <p:cNvSpPr>
            <a:spLocks noChangeShapeType="1"/>
          </p:cNvSpPr>
          <p:nvPr/>
        </p:nvSpPr>
        <p:spPr bwMode="auto">
          <a:xfrm>
            <a:off x="8753475" y="1905000"/>
            <a:ext cx="6604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Line 32"/>
          <p:cNvSpPr>
            <a:spLocks noChangeShapeType="1"/>
          </p:cNvSpPr>
          <p:nvPr/>
        </p:nvSpPr>
        <p:spPr bwMode="auto">
          <a:xfrm>
            <a:off x="8728075" y="1905000"/>
            <a:ext cx="381000" cy="20574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Rectangle 72"/>
          <p:cNvSpPr>
            <a:spLocks noChangeArrowheads="1"/>
          </p:cNvSpPr>
          <p:nvPr/>
        </p:nvSpPr>
        <p:spPr bwMode="auto">
          <a:xfrm>
            <a:off x="3913189" y="2449514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2</a:t>
            </a:r>
          </a:p>
        </p:txBody>
      </p:sp>
      <p:sp>
        <p:nvSpPr>
          <p:cNvPr id="55320" name="Rectangle 73"/>
          <p:cNvSpPr>
            <a:spLocks noChangeArrowheads="1"/>
          </p:cNvSpPr>
          <p:nvPr/>
        </p:nvSpPr>
        <p:spPr bwMode="auto">
          <a:xfrm>
            <a:off x="6921501" y="2286001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5</a:t>
            </a:r>
          </a:p>
        </p:txBody>
      </p:sp>
      <p:sp>
        <p:nvSpPr>
          <p:cNvPr id="55321" name="Rectangle 75"/>
          <p:cNvSpPr>
            <a:spLocks noChangeArrowheads="1"/>
          </p:cNvSpPr>
          <p:nvPr/>
        </p:nvSpPr>
        <p:spPr bwMode="auto">
          <a:xfrm>
            <a:off x="8566150" y="251460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55322" name="Rectangle 76"/>
          <p:cNvSpPr>
            <a:spLocks noChangeArrowheads="1"/>
          </p:cNvSpPr>
          <p:nvPr/>
        </p:nvSpPr>
        <p:spPr bwMode="auto">
          <a:xfrm>
            <a:off x="8534401" y="1447801"/>
            <a:ext cx="1588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1</a:t>
            </a:r>
            <a:r>
              <a:rPr lang="en-US" b="1" dirty="0">
                <a:solidFill>
                  <a:srgbClr val="660066"/>
                </a:solidFill>
              </a:rPr>
              <a:t>(2,5)</a:t>
            </a:r>
          </a:p>
        </p:txBody>
      </p:sp>
      <p:sp>
        <p:nvSpPr>
          <p:cNvPr id="55323" name="Line 7"/>
          <p:cNvSpPr>
            <a:spLocks noChangeShapeType="1"/>
          </p:cNvSpPr>
          <p:nvPr/>
        </p:nvSpPr>
        <p:spPr bwMode="auto">
          <a:xfrm>
            <a:off x="6248400" y="1905000"/>
            <a:ext cx="609600" cy="1066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4" name="Line 7"/>
          <p:cNvSpPr>
            <a:spLocks noChangeShapeType="1"/>
          </p:cNvSpPr>
          <p:nvPr/>
        </p:nvSpPr>
        <p:spPr bwMode="auto">
          <a:xfrm flipV="1">
            <a:off x="6096000" y="2895600"/>
            <a:ext cx="1066800" cy="1066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5" name="Line 32"/>
          <p:cNvSpPr>
            <a:spLocks noChangeShapeType="1"/>
          </p:cNvSpPr>
          <p:nvPr/>
        </p:nvSpPr>
        <p:spPr bwMode="auto">
          <a:xfrm>
            <a:off x="8077200" y="2971800"/>
            <a:ext cx="228600" cy="9906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32"/>
          <p:cNvSpPr>
            <a:spLocks noChangeShapeType="1"/>
          </p:cNvSpPr>
          <p:nvPr/>
        </p:nvSpPr>
        <p:spPr bwMode="auto">
          <a:xfrm flipV="1">
            <a:off x="8077200" y="1905000"/>
            <a:ext cx="3048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Rectangle 81"/>
          <p:cNvSpPr>
            <a:spLocks noChangeArrowheads="1"/>
          </p:cNvSpPr>
          <p:nvPr/>
        </p:nvSpPr>
        <p:spPr bwMode="auto">
          <a:xfrm>
            <a:off x="7840663" y="32115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55328" name="Rectangle 82"/>
          <p:cNvSpPr>
            <a:spLocks noChangeArrowheads="1"/>
          </p:cNvSpPr>
          <p:nvPr/>
        </p:nvSpPr>
        <p:spPr bwMode="auto">
          <a:xfrm>
            <a:off x="7916863" y="213360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55329" name="Text Box 149"/>
          <p:cNvSpPr txBox="1">
            <a:spLocks noChangeArrowheads="1"/>
          </p:cNvSpPr>
          <p:nvPr/>
        </p:nvSpPr>
        <p:spPr bwMode="auto">
          <a:xfrm>
            <a:off x="3733800" y="18399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30" name="Rectangle 84"/>
          <p:cNvSpPr>
            <a:spLocks noChangeArrowheads="1"/>
          </p:cNvSpPr>
          <p:nvPr/>
        </p:nvSpPr>
        <p:spPr bwMode="auto">
          <a:xfrm>
            <a:off x="5791201" y="2209801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, 4</a:t>
            </a:r>
          </a:p>
        </p:txBody>
      </p:sp>
      <p:sp>
        <p:nvSpPr>
          <p:cNvPr id="55331" name="Rectangle 85"/>
          <p:cNvSpPr>
            <a:spLocks noChangeArrowheads="1"/>
          </p:cNvSpPr>
          <p:nvPr/>
        </p:nvSpPr>
        <p:spPr bwMode="auto">
          <a:xfrm>
            <a:off x="6083301" y="3059114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, 4</a:t>
            </a:r>
          </a:p>
        </p:txBody>
      </p:sp>
      <p:sp>
        <p:nvSpPr>
          <p:cNvPr id="55332" name="Rectangle 86"/>
          <p:cNvSpPr>
            <a:spLocks noChangeArrowheads="1"/>
          </p:cNvSpPr>
          <p:nvPr/>
        </p:nvSpPr>
        <p:spPr bwMode="auto">
          <a:xfrm>
            <a:off x="7543801" y="2830513"/>
            <a:ext cx="1588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2</a:t>
            </a:r>
            <a:r>
              <a:rPr lang="en-US" b="1" dirty="0">
                <a:solidFill>
                  <a:srgbClr val="660066"/>
                </a:solidFill>
              </a:rPr>
              <a:t>(4,4)</a:t>
            </a:r>
          </a:p>
        </p:txBody>
      </p:sp>
      <p:sp>
        <p:nvSpPr>
          <p:cNvPr id="55333" name="Rectangle 87"/>
          <p:cNvSpPr>
            <a:spLocks noChangeArrowheads="1"/>
          </p:cNvSpPr>
          <p:nvPr/>
        </p:nvSpPr>
        <p:spPr bwMode="auto">
          <a:xfrm>
            <a:off x="9067800" y="213360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069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Total Order</a:t>
            </a:r>
          </a:p>
        </p:txBody>
      </p:sp>
      <p:sp>
        <p:nvSpPr>
          <p:cNvPr id="55301" name="Line 7"/>
          <p:cNvSpPr>
            <a:spLocks noChangeShapeType="1"/>
          </p:cNvSpPr>
          <p:nvPr/>
        </p:nvSpPr>
        <p:spPr bwMode="auto">
          <a:xfrm flipV="1">
            <a:off x="3251200" y="1905000"/>
            <a:ext cx="63500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2197100" y="17399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2197100" y="26781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55304" name="Text Box 10"/>
          <p:cNvSpPr txBox="1">
            <a:spLocks noChangeArrowheads="1"/>
          </p:cNvSpPr>
          <p:nvPr/>
        </p:nvSpPr>
        <p:spPr bwMode="auto">
          <a:xfrm>
            <a:off x="2171700" y="36179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55305" name="Line 11"/>
          <p:cNvSpPr>
            <a:spLocks noChangeShapeType="1"/>
          </p:cNvSpPr>
          <p:nvPr/>
        </p:nvSpPr>
        <p:spPr bwMode="auto">
          <a:xfrm>
            <a:off x="3352800" y="1917700"/>
            <a:ext cx="381000" cy="1054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Line 12"/>
          <p:cNvSpPr>
            <a:spLocks noChangeShapeType="1"/>
          </p:cNvSpPr>
          <p:nvPr/>
        </p:nvSpPr>
        <p:spPr bwMode="auto">
          <a:xfrm>
            <a:off x="3352800" y="1905000"/>
            <a:ext cx="1435100" cy="2032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Line 13"/>
          <p:cNvSpPr>
            <a:spLocks noChangeShapeType="1"/>
          </p:cNvSpPr>
          <p:nvPr/>
        </p:nvSpPr>
        <p:spPr bwMode="auto">
          <a:xfrm flipV="1">
            <a:off x="3111500" y="2921000"/>
            <a:ext cx="6489700" cy="508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14"/>
          <p:cNvSpPr>
            <a:spLocks noChangeShapeType="1"/>
          </p:cNvSpPr>
          <p:nvPr/>
        </p:nvSpPr>
        <p:spPr bwMode="auto">
          <a:xfrm flipV="1">
            <a:off x="3149600" y="3937000"/>
            <a:ext cx="65278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31"/>
          <p:cNvSpPr>
            <a:spLocks noChangeShapeType="1"/>
          </p:cNvSpPr>
          <p:nvPr/>
        </p:nvSpPr>
        <p:spPr bwMode="auto">
          <a:xfrm flipV="1">
            <a:off x="4572000" y="1905000"/>
            <a:ext cx="914400" cy="1066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32"/>
          <p:cNvSpPr>
            <a:spLocks noChangeShapeType="1"/>
          </p:cNvSpPr>
          <p:nvPr/>
        </p:nvSpPr>
        <p:spPr bwMode="auto">
          <a:xfrm>
            <a:off x="4572000" y="2971800"/>
            <a:ext cx="990600" cy="990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Text Box 149"/>
          <p:cNvSpPr txBox="1">
            <a:spLocks noChangeArrowheads="1"/>
          </p:cNvSpPr>
          <p:nvPr/>
        </p:nvSpPr>
        <p:spPr bwMode="auto">
          <a:xfrm>
            <a:off x="2819400" y="2057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13" name="Text Box 149"/>
          <p:cNvSpPr txBox="1">
            <a:spLocks noChangeArrowheads="1"/>
          </p:cNvSpPr>
          <p:nvPr/>
        </p:nvSpPr>
        <p:spPr bwMode="auto">
          <a:xfrm>
            <a:off x="4827563" y="2129136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4" name="Text Box 149"/>
          <p:cNvSpPr txBox="1">
            <a:spLocks noChangeArrowheads="1"/>
          </p:cNvSpPr>
          <p:nvPr/>
        </p:nvSpPr>
        <p:spPr bwMode="auto">
          <a:xfrm>
            <a:off x="4842999" y="3073019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5" name="Line 7"/>
          <p:cNvSpPr>
            <a:spLocks noChangeShapeType="1"/>
          </p:cNvSpPr>
          <p:nvPr/>
        </p:nvSpPr>
        <p:spPr bwMode="auto">
          <a:xfrm flipV="1">
            <a:off x="3962401" y="1905000"/>
            <a:ext cx="1031875" cy="1066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7"/>
          <p:cNvSpPr>
            <a:spLocks noChangeShapeType="1"/>
          </p:cNvSpPr>
          <p:nvPr/>
        </p:nvSpPr>
        <p:spPr bwMode="auto">
          <a:xfrm flipV="1">
            <a:off x="6489680" y="2944367"/>
            <a:ext cx="1557097" cy="96723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32"/>
          <p:cNvSpPr>
            <a:spLocks noChangeShapeType="1"/>
          </p:cNvSpPr>
          <p:nvPr/>
        </p:nvSpPr>
        <p:spPr bwMode="auto">
          <a:xfrm>
            <a:off x="6565403" y="1905000"/>
            <a:ext cx="6604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Line 32"/>
          <p:cNvSpPr>
            <a:spLocks noChangeShapeType="1"/>
          </p:cNvSpPr>
          <p:nvPr/>
        </p:nvSpPr>
        <p:spPr bwMode="auto">
          <a:xfrm>
            <a:off x="6540003" y="1905000"/>
            <a:ext cx="381000" cy="20574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Rectangle 72"/>
          <p:cNvSpPr>
            <a:spLocks noChangeArrowheads="1"/>
          </p:cNvSpPr>
          <p:nvPr/>
        </p:nvSpPr>
        <p:spPr bwMode="auto">
          <a:xfrm>
            <a:off x="3913188" y="2449514"/>
            <a:ext cx="1136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,?</a:t>
            </a:r>
          </a:p>
        </p:txBody>
      </p:sp>
      <p:sp>
        <p:nvSpPr>
          <p:cNvPr id="55320" name="Rectangle 73"/>
          <p:cNvSpPr>
            <a:spLocks noChangeArrowheads="1"/>
          </p:cNvSpPr>
          <p:nvPr/>
        </p:nvSpPr>
        <p:spPr bwMode="auto">
          <a:xfrm>
            <a:off x="7239237" y="3257203"/>
            <a:ext cx="1109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 </a:t>
            </a:r>
            <a:r>
              <a:rPr lang="en-US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55321" name="Rectangle 75"/>
          <p:cNvSpPr>
            <a:spLocks noChangeArrowheads="1"/>
          </p:cNvSpPr>
          <p:nvPr/>
        </p:nvSpPr>
        <p:spPr bwMode="auto">
          <a:xfrm>
            <a:off x="8653091" y="2207569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55322" name="Rectangle 76"/>
          <p:cNvSpPr>
            <a:spLocks noChangeArrowheads="1"/>
          </p:cNvSpPr>
          <p:nvPr/>
        </p:nvSpPr>
        <p:spPr bwMode="auto">
          <a:xfrm>
            <a:off x="6346328" y="1447801"/>
            <a:ext cx="1563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1</a:t>
            </a:r>
            <a:r>
              <a:rPr lang="en-US" b="1" dirty="0">
                <a:solidFill>
                  <a:srgbClr val="660066"/>
                </a:solidFill>
              </a:rPr>
              <a:t>(?,?)</a:t>
            </a:r>
          </a:p>
        </p:txBody>
      </p:sp>
      <p:sp>
        <p:nvSpPr>
          <p:cNvPr id="55323" name="Line 7"/>
          <p:cNvSpPr>
            <a:spLocks noChangeShapeType="1"/>
          </p:cNvSpPr>
          <p:nvPr/>
        </p:nvSpPr>
        <p:spPr bwMode="auto">
          <a:xfrm>
            <a:off x="7086600" y="1930400"/>
            <a:ext cx="762000" cy="1041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4" name="Line 7"/>
          <p:cNvSpPr>
            <a:spLocks noChangeShapeType="1"/>
          </p:cNvSpPr>
          <p:nvPr/>
        </p:nvSpPr>
        <p:spPr bwMode="auto">
          <a:xfrm flipV="1">
            <a:off x="4994276" y="1905000"/>
            <a:ext cx="984225" cy="2006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5" name="Line 32"/>
          <p:cNvSpPr>
            <a:spLocks noChangeShapeType="1"/>
          </p:cNvSpPr>
          <p:nvPr/>
        </p:nvSpPr>
        <p:spPr bwMode="auto">
          <a:xfrm>
            <a:off x="8458200" y="2971800"/>
            <a:ext cx="228600" cy="9906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32"/>
          <p:cNvSpPr>
            <a:spLocks noChangeShapeType="1"/>
          </p:cNvSpPr>
          <p:nvPr/>
        </p:nvSpPr>
        <p:spPr bwMode="auto">
          <a:xfrm flipV="1">
            <a:off x="8458200" y="1905000"/>
            <a:ext cx="3048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Rectangle 81"/>
          <p:cNvSpPr>
            <a:spLocks noChangeArrowheads="1"/>
          </p:cNvSpPr>
          <p:nvPr/>
        </p:nvSpPr>
        <p:spPr bwMode="auto">
          <a:xfrm>
            <a:off x="8608964" y="3334992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55328" name="Rectangle 82"/>
          <p:cNvSpPr>
            <a:spLocks noChangeArrowheads="1"/>
          </p:cNvSpPr>
          <p:nvPr/>
        </p:nvSpPr>
        <p:spPr bwMode="auto">
          <a:xfrm>
            <a:off x="6248400" y="1936899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55329" name="Text Box 149"/>
          <p:cNvSpPr txBox="1">
            <a:spLocks noChangeArrowheads="1"/>
          </p:cNvSpPr>
          <p:nvPr/>
        </p:nvSpPr>
        <p:spPr bwMode="auto">
          <a:xfrm>
            <a:off x="3568700" y="204260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30" name="Rectangle 84"/>
          <p:cNvSpPr>
            <a:spLocks noChangeArrowheads="1"/>
          </p:cNvSpPr>
          <p:nvPr/>
        </p:nvSpPr>
        <p:spPr bwMode="auto">
          <a:xfrm>
            <a:off x="7404822" y="2057401"/>
            <a:ext cx="12218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,? </a:t>
            </a:r>
          </a:p>
        </p:txBody>
      </p:sp>
      <p:sp>
        <p:nvSpPr>
          <p:cNvPr id="55331" name="Rectangle 85"/>
          <p:cNvSpPr>
            <a:spLocks noChangeArrowheads="1"/>
          </p:cNvSpPr>
          <p:nvPr/>
        </p:nvSpPr>
        <p:spPr bwMode="auto">
          <a:xfrm>
            <a:off x="5396111" y="2949144"/>
            <a:ext cx="1109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55332" name="Rectangle 86"/>
          <p:cNvSpPr>
            <a:spLocks noChangeArrowheads="1"/>
          </p:cNvSpPr>
          <p:nvPr/>
        </p:nvSpPr>
        <p:spPr bwMode="auto">
          <a:xfrm>
            <a:off x="8608964" y="2830513"/>
            <a:ext cx="1563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2</a:t>
            </a:r>
            <a:r>
              <a:rPr lang="en-US" b="1" dirty="0">
                <a:solidFill>
                  <a:srgbClr val="660066"/>
                </a:solidFill>
              </a:rPr>
              <a:t>(?,?)</a:t>
            </a:r>
          </a:p>
        </p:txBody>
      </p:sp>
      <p:sp>
        <p:nvSpPr>
          <p:cNvPr id="55333" name="Rectangle 87"/>
          <p:cNvSpPr>
            <a:spLocks noChangeArrowheads="1"/>
          </p:cNvSpPr>
          <p:nvPr/>
        </p:nvSpPr>
        <p:spPr bwMode="auto">
          <a:xfrm>
            <a:off x="6843922" y="1999581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001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Total Order</a:t>
            </a:r>
          </a:p>
        </p:txBody>
      </p:sp>
      <p:sp>
        <p:nvSpPr>
          <p:cNvPr id="55301" name="Line 7"/>
          <p:cNvSpPr>
            <a:spLocks noChangeShapeType="1"/>
          </p:cNvSpPr>
          <p:nvPr/>
        </p:nvSpPr>
        <p:spPr bwMode="auto">
          <a:xfrm flipV="1">
            <a:off x="3251200" y="1905000"/>
            <a:ext cx="63500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2" name="Text Box 8"/>
          <p:cNvSpPr txBox="1">
            <a:spLocks noChangeArrowheads="1"/>
          </p:cNvSpPr>
          <p:nvPr/>
        </p:nvSpPr>
        <p:spPr bwMode="auto">
          <a:xfrm>
            <a:off x="2197100" y="1739901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2197100" y="26781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55304" name="Text Box 10"/>
          <p:cNvSpPr txBox="1">
            <a:spLocks noChangeArrowheads="1"/>
          </p:cNvSpPr>
          <p:nvPr/>
        </p:nvSpPr>
        <p:spPr bwMode="auto">
          <a:xfrm>
            <a:off x="2171700" y="3617914"/>
            <a:ext cx="1155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55305" name="Line 11"/>
          <p:cNvSpPr>
            <a:spLocks noChangeShapeType="1"/>
          </p:cNvSpPr>
          <p:nvPr/>
        </p:nvSpPr>
        <p:spPr bwMode="auto">
          <a:xfrm>
            <a:off x="3352800" y="1917700"/>
            <a:ext cx="381000" cy="1054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6" name="Line 12"/>
          <p:cNvSpPr>
            <a:spLocks noChangeShapeType="1"/>
          </p:cNvSpPr>
          <p:nvPr/>
        </p:nvSpPr>
        <p:spPr bwMode="auto">
          <a:xfrm>
            <a:off x="3352800" y="1905000"/>
            <a:ext cx="1435100" cy="2032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7" name="Line 13"/>
          <p:cNvSpPr>
            <a:spLocks noChangeShapeType="1"/>
          </p:cNvSpPr>
          <p:nvPr/>
        </p:nvSpPr>
        <p:spPr bwMode="auto">
          <a:xfrm flipV="1">
            <a:off x="3111500" y="2921000"/>
            <a:ext cx="6489700" cy="508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8" name="Line 14"/>
          <p:cNvSpPr>
            <a:spLocks noChangeShapeType="1"/>
          </p:cNvSpPr>
          <p:nvPr/>
        </p:nvSpPr>
        <p:spPr bwMode="auto">
          <a:xfrm flipV="1">
            <a:off x="3149600" y="3937000"/>
            <a:ext cx="6527800" cy="25400"/>
          </a:xfrm>
          <a:prstGeom prst="line">
            <a:avLst/>
          </a:prstGeom>
          <a:noFill/>
          <a:ln w="28575">
            <a:solidFill>
              <a:srgbClr val="037C03"/>
            </a:solidFill>
            <a:round/>
            <a:headEnd type="none" w="sm" len="sm"/>
            <a:tailEnd type="non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31"/>
          <p:cNvSpPr>
            <a:spLocks noChangeShapeType="1"/>
          </p:cNvSpPr>
          <p:nvPr/>
        </p:nvSpPr>
        <p:spPr bwMode="auto">
          <a:xfrm flipV="1">
            <a:off x="4572000" y="1905000"/>
            <a:ext cx="914400" cy="10668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32"/>
          <p:cNvSpPr>
            <a:spLocks noChangeShapeType="1"/>
          </p:cNvSpPr>
          <p:nvPr/>
        </p:nvSpPr>
        <p:spPr bwMode="auto">
          <a:xfrm>
            <a:off x="4572000" y="2971800"/>
            <a:ext cx="990600" cy="9906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Text Box 149"/>
          <p:cNvSpPr txBox="1">
            <a:spLocks noChangeArrowheads="1"/>
          </p:cNvSpPr>
          <p:nvPr/>
        </p:nvSpPr>
        <p:spPr bwMode="auto">
          <a:xfrm>
            <a:off x="2819400" y="2057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13" name="Text Box 149"/>
          <p:cNvSpPr txBox="1">
            <a:spLocks noChangeArrowheads="1"/>
          </p:cNvSpPr>
          <p:nvPr/>
        </p:nvSpPr>
        <p:spPr bwMode="auto">
          <a:xfrm>
            <a:off x="4827563" y="2129136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4" name="Text Box 149"/>
          <p:cNvSpPr txBox="1">
            <a:spLocks noChangeArrowheads="1"/>
          </p:cNvSpPr>
          <p:nvPr/>
        </p:nvSpPr>
        <p:spPr bwMode="auto">
          <a:xfrm>
            <a:off x="4842999" y="3073019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2</a:t>
            </a:r>
            <a:r>
              <a:rPr lang="en-US" sz="1800" b="1" dirty="0"/>
              <a:t>,3</a:t>
            </a:r>
          </a:p>
        </p:txBody>
      </p:sp>
      <p:sp>
        <p:nvSpPr>
          <p:cNvPr id="55315" name="Line 7"/>
          <p:cNvSpPr>
            <a:spLocks noChangeShapeType="1"/>
          </p:cNvSpPr>
          <p:nvPr/>
        </p:nvSpPr>
        <p:spPr bwMode="auto">
          <a:xfrm flipV="1">
            <a:off x="3962401" y="1905000"/>
            <a:ext cx="1031875" cy="1066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Line 7"/>
          <p:cNvSpPr>
            <a:spLocks noChangeShapeType="1"/>
          </p:cNvSpPr>
          <p:nvPr/>
        </p:nvSpPr>
        <p:spPr bwMode="auto">
          <a:xfrm flipV="1">
            <a:off x="6489680" y="2944367"/>
            <a:ext cx="1557097" cy="96723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Line 32"/>
          <p:cNvSpPr>
            <a:spLocks noChangeShapeType="1"/>
          </p:cNvSpPr>
          <p:nvPr/>
        </p:nvSpPr>
        <p:spPr bwMode="auto">
          <a:xfrm>
            <a:off x="6565403" y="1905000"/>
            <a:ext cx="6604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8" name="Line 32"/>
          <p:cNvSpPr>
            <a:spLocks noChangeShapeType="1"/>
          </p:cNvSpPr>
          <p:nvPr/>
        </p:nvSpPr>
        <p:spPr bwMode="auto">
          <a:xfrm>
            <a:off x="6540003" y="1905000"/>
            <a:ext cx="381000" cy="20574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9" name="Rectangle 72"/>
          <p:cNvSpPr>
            <a:spLocks noChangeArrowheads="1"/>
          </p:cNvSpPr>
          <p:nvPr/>
        </p:nvSpPr>
        <p:spPr bwMode="auto">
          <a:xfrm>
            <a:off x="3913188" y="2449514"/>
            <a:ext cx="1120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,2</a:t>
            </a:r>
          </a:p>
        </p:txBody>
      </p:sp>
      <p:sp>
        <p:nvSpPr>
          <p:cNvPr id="55320" name="Rectangle 73"/>
          <p:cNvSpPr>
            <a:spLocks noChangeArrowheads="1"/>
          </p:cNvSpPr>
          <p:nvPr/>
        </p:nvSpPr>
        <p:spPr bwMode="auto">
          <a:xfrm>
            <a:off x="7239237" y="3257203"/>
            <a:ext cx="109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 </a:t>
            </a:r>
            <a:r>
              <a:rPr lang="en-US" b="1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5321" name="Rectangle 75"/>
          <p:cNvSpPr>
            <a:spLocks noChangeArrowheads="1"/>
          </p:cNvSpPr>
          <p:nvPr/>
        </p:nvSpPr>
        <p:spPr bwMode="auto">
          <a:xfrm>
            <a:off x="8653091" y="220756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55322" name="Rectangle 76"/>
          <p:cNvSpPr>
            <a:spLocks noChangeArrowheads="1"/>
          </p:cNvSpPr>
          <p:nvPr/>
        </p:nvSpPr>
        <p:spPr bwMode="auto">
          <a:xfrm>
            <a:off x="6346329" y="1447801"/>
            <a:ext cx="15888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1</a:t>
            </a:r>
            <a:r>
              <a:rPr lang="en-US" b="1" dirty="0">
                <a:solidFill>
                  <a:srgbClr val="660066"/>
                </a:solidFill>
              </a:rPr>
              <a:t>(2,2)</a:t>
            </a:r>
          </a:p>
        </p:txBody>
      </p:sp>
      <p:sp>
        <p:nvSpPr>
          <p:cNvPr id="55323" name="Line 7"/>
          <p:cNvSpPr>
            <a:spLocks noChangeShapeType="1"/>
          </p:cNvSpPr>
          <p:nvPr/>
        </p:nvSpPr>
        <p:spPr bwMode="auto">
          <a:xfrm>
            <a:off x="7086600" y="1930400"/>
            <a:ext cx="762000" cy="1041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4" name="Line 7"/>
          <p:cNvSpPr>
            <a:spLocks noChangeShapeType="1"/>
          </p:cNvSpPr>
          <p:nvPr/>
        </p:nvSpPr>
        <p:spPr bwMode="auto">
          <a:xfrm flipV="1">
            <a:off x="4994276" y="1905000"/>
            <a:ext cx="984225" cy="2006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sm" len="sm"/>
            <a:tailEnd type="triangle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5" name="Line 32"/>
          <p:cNvSpPr>
            <a:spLocks noChangeShapeType="1"/>
          </p:cNvSpPr>
          <p:nvPr/>
        </p:nvSpPr>
        <p:spPr bwMode="auto">
          <a:xfrm>
            <a:off x="8458200" y="2971800"/>
            <a:ext cx="228600" cy="9906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Line 32"/>
          <p:cNvSpPr>
            <a:spLocks noChangeShapeType="1"/>
          </p:cNvSpPr>
          <p:nvPr/>
        </p:nvSpPr>
        <p:spPr bwMode="auto">
          <a:xfrm flipV="1">
            <a:off x="8458200" y="1905000"/>
            <a:ext cx="304800" cy="1066800"/>
          </a:xfrm>
          <a:prstGeom prst="line">
            <a:avLst/>
          </a:prstGeom>
          <a:noFill/>
          <a:ln w="38100" cmpd="dbl">
            <a:solidFill>
              <a:srgbClr val="660066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7" name="Rectangle 81"/>
          <p:cNvSpPr>
            <a:spLocks noChangeArrowheads="1"/>
          </p:cNvSpPr>
          <p:nvPr/>
        </p:nvSpPr>
        <p:spPr bwMode="auto">
          <a:xfrm>
            <a:off x="8608964" y="333499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55328" name="Rectangle 82"/>
          <p:cNvSpPr>
            <a:spLocks noChangeArrowheads="1"/>
          </p:cNvSpPr>
          <p:nvPr/>
        </p:nvSpPr>
        <p:spPr bwMode="auto">
          <a:xfrm>
            <a:off x="6248400" y="193689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55329" name="Text Box 149"/>
          <p:cNvSpPr txBox="1">
            <a:spLocks noChangeArrowheads="1"/>
          </p:cNvSpPr>
          <p:nvPr/>
        </p:nvSpPr>
        <p:spPr bwMode="auto">
          <a:xfrm>
            <a:off x="3568700" y="204260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 dirty="0"/>
              <a:t>M</a:t>
            </a:r>
            <a:r>
              <a:rPr lang="en-US" sz="1800" b="1" baseline="-25000" dirty="0"/>
              <a:t>1</a:t>
            </a:r>
            <a:r>
              <a:rPr lang="en-US" sz="1800" b="1" dirty="0"/>
              <a:t>,1</a:t>
            </a:r>
          </a:p>
        </p:txBody>
      </p:sp>
      <p:sp>
        <p:nvSpPr>
          <p:cNvPr id="55330" name="Rectangle 84"/>
          <p:cNvSpPr>
            <a:spLocks noChangeArrowheads="1"/>
          </p:cNvSpPr>
          <p:nvPr/>
        </p:nvSpPr>
        <p:spPr bwMode="auto">
          <a:xfrm>
            <a:off x="7404822" y="2057401"/>
            <a:ext cx="1205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</a:rPr>
              <a:t>,4 </a:t>
            </a:r>
          </a:p>
        </p:txBody>
      </p:sp>
      <p:sp>
        <p:nvSpPr>
          <p:cNvPr id="55331" name="Rectangle 85"/>
          <p:cNvSpPr>
            <a:spLocks noChangeArrowheads="1"/>
          </p:cNvSpPr>
          <p:nvPr/>
        </p:nvSpPr>
        <p:spPr bwMode="auto">
          <a:xfrm>
            <a:off x="5396111" y="2949144"/>
            <a:ext cx="1093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Ack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5332" name="Rectangle 86"/>
          <p:cNvSpPr>
            <a:spLocks noChangeArrowheads="1"/>
          </p:cNvSpPr>
          <p:nvPr/>
        </p:nvSpPr>
        <p:spPr bwMode="auto">
          <a:xfrm>
            <a:off x="8608964" y="2830513"/>
            <a:ext cx="1531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Max</a:t>
            </a:r>
            <a:r>
              <a:rPr lang="en-US" b="1" baseline="-25000" dirty="0">
                <a:solidFill>
                  <a:srgbClr val="660066"/>
                </a:solidFill>
              </a:rPr>
              <a:t>2</a:t>
            </a:r>
            <a:r>
              <a:rPr lang="en-US" b="1" dirty="0">
                <a:solidFill>
                  <a:srgbClr val="660066"/>
                </a:solidFill>
              </a:rPr>
              <a:t>(4,4)</a:t>
            </a:r>
          </a:p>
        </p:txBody>
      </p:sp>
      <p:sp>
        <p:nvSpPr>
          <p:cNvPr id="55333" name="Rectangle 87"/>
          <p:cNvSpPr>
            <a:spLocks noChangeArrowheads="1"/>
          </p:cNvSpPr>
          <p:nvPr/>
        </p:nvSpPr>
        <p:spPr bwMode="auto">
          <a:xfrm>
            <a:off x="6843922" y="199958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496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TOTEM: The single-ring protocol </a:t>
            </a:r>
            <a:endParaRPr lang="en-US" dirty="0"/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a circulating token containing among others: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seq</a:t>
            </a:r>
            <a:r>
              <a:rPr lang="en-US" dirty="0"/>
              <a:t> field with the sequence number of the </a:t>
            </a:r>
            <a:r>
              <a:rPr lang="en-US" dirty="0">
                <a:solidFill>
                  <a:srgbClr val="0070C0"/>
                </a:solidFill>
              </a:rPr>
              <a:t>last message that was sent</a:t>
            </a:r>
          </a:p>
          <a:p>
            <a:pPr lvl="1"/>
            <a:r>
              <a:rPr lang="en-US" dirty="0"/>
              <a:t>An </a:t>
            </a:r>
            <a:r>
              <a:rPr lang="en-US" dirty="0" err="1"/>
              <a:t>aru</a:t>
            </a:r>
            <a:r>
              <a:rPr lang="en-US" dirty="0"/>
              <a:t> field with the sequence number of the </a:t>
            </a:r>
            <a:r>
              <a:rPr lang="en-US" dirty="0">
                <a:solidFill>
                  <a:srgbClr val="0070C0"/>
                </a:solidFill>
              </a:rPr>
              <a:t>last message that has been received by all processors</a:t>
            </a:r>
            <a:r>
              <a:rPr lang="en-US" dirty="0"/>
              <a:t>, replaces </a:t>
            </a:r>
            <a:r>
              <a:rPr lang="en-US" dirty="0" err="1"/>
              <a:t>acks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Only the processor that holds the token can send a message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16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of SEQ and ARU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total order on message</a:t>
            </a:r>
          </a:p>
          <a:p>
            <a:endParaRPr lang="en-US" dirty="0"/>
          </a:p>
          <a:p>
            <a:r>
              <a:rPr lang="en-US" dirty="0"/>
              <a:t>Used to detect gaps and request retransmissions through a field in the token</a:t>
            </a:r>
          </a:p>
          <a:p>
            <a:endParaRPr lang="en-US" dirty="0"/>
          </a:p>
          <a:p>
            <a:r>
              <a:rPr lang="en-US" dirty="0"/>
              <a:t>After a full token rotation, process can determine all processes have received all message with lower sequence numbers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7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Goal</a:t>
            </a:r>
            <a:r>
              <a:rPr lang="en-US" dirty="0"/>
              <a:t>: Algorithm to select a single process as the coordinator of some task distributed among several processes</a:t>
            </a:r>
          </a:p>
          <a:p>
            <a:r>
              <a:rPr lang="en-US" b="1" dirty="0"/>
              <a:t>Correctness</a:t>
            </a:r>
            <a:r>
              <a:rPr lang="en-US" dirty="0"/>
              <a:t>:  When the election algorithm terminates a single process has been selected and every process knows its identity</a:t>
            </a:r>
          </a:p>
          <a:p>
            <a:pPr lvl="1"/>
            <a:r>
              <a:rPr lang="en-US" dirty="0"/>
              <a:t>Safety:  </a:t>
            </a:r>
            <a:r>
              <a:rPr lang="en-US" dirty="0">
                <a:sym typeface="Symbol" charset="0"/>
              </a:rPr>
              <a:t>any process selects as leader the non-faulty process with the best attribute value (usually highest id) or no leader is selected</a:t>
            </a:r>
            <a:endParaRPr lang="en-US" dirty="0"/>
          </a:p>
          <a:p>
            <a:pPr lvl="1"/>
            <a:r>
              <a:rPr lang="en-US" dirty="0" err="1"/>
              <a:t>Liveness</a:t>
            </a:r>
            <a:r>
              <a:rPr lang="en-US" dirty="0"/>
              <a:t>: </a:t>
            </a:r>
            <a:r>
              <a:rPr lang="en-US" dirty="0">
                <a:sym typeface="Symbol" charset="0"/>
              </a:rPr>
              <a:t>any instance of the election algorithm terminates and any non-faulty process has selected a leader</a:t>
            </a:r>
          </a:p>
          <a:p>
            <a:pPr lvl="1"/>
            <a:endParaRPr lang="en-US" dirty="0">
              <a:sym typeface="Symbol" charset="0"/>
            </a:endParaRPr>
          </a:p>
          <a:p>
            <a:pPr lvl="1"/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528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aru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token.aru</a:t>
            </a:r>
            <a:r>
              <a:rPr lang="en-US" dirty="0"/>
              <a:t>  = </a:t>
            </a:r>
            <a:r>
              <a:rPr lang="en-US" dirty="0" err="1"/>
              <a:t>token.seq</a:t>
            </a:r>
            <a:r>
              <a:rPr lang="en-US" dirty="0"/>
              <a:t>  and have all the messages then the process should set </a:t>
            </a:r>
            <a:r>
              <a:rPr lang="en-US" dirty="0" err="1"/>
              <a:t>aru</a:t>
            </a:r>
            <a:r>
              <a:rPr lang="en-US" dirty="0"/>
              <a:t> higher and seq when sending new messages</a:t>
            </a:r>
          </a:p>
          <a:p>
            <a:endParaRPr lang="en-US" dirty="0"/>
          </a:p>
          <a:p>
            <a:r>
              <a:rPr lang="en-US" dirty="0"/>
              <a:t>If missed a message with </a:t>
            </a:r>
            <a:r>
              <a:rPr lang="en-US" dirty="0" err="1"/>
              <a:t>m.seq</a:t>
            </a:r>
            <a:r>
              <a:rPr lang="en-US" dirty="0"/>
              <a:t> smaller than then should set </a:t>
            </a:r>
            <a:r>
              <a:rPr lang="en-US" dirty="0" err="1"/>
              <a:t>token.aru</a:t>
            </a:r>
            <a:r>
              <a:rPr lang="en-US" dirty="0"/>
              <a:t> = </a:t>
            </a:r>
            <a:r>
              <a:rPr lang="en-US" dirty="0" err="1"/>
              <a:t>m.seq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856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Delivery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Consistent with Total/Agreed order. </a:t>
            </a:r>
          </a:p>
          <a:p>
            <a:endParaRPr lang="en-US"/>
          </a:p>
          <a:p>
            <a:r>
              <a:rPr lang="en-US"/>
              <a:t> Message is delivered after received by all processors.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665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TOTEM: The single-ring protocol (II)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aru field used to implement safe delivery:</a:t>
            </a:r>
          </a:p>
          <a:p>
            <a:pPr lvl="1"/>
            <a:r>
              <a:rPr lang="en-US"/>
              <a:t>Tells processors which messages have been received by every processor in the ring</a:t>
            </a:r>
          </a:p>
          <a:p>
            <a:r>
              <a:rPr lang="en-US"/>
              <a:t>Token also provides information about the aggregate message backlog of the processors on the ring</a:t>
            </a:r>
          </a:p>
          <a:p>
            <a:pPr lvl="1"/>
            <a:r>
              <a:rPr lang="en-US"/>
              <a:t>Results in a fairer bandwidth allocation among processors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973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Membership and Reliable Multicast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Message delivery</a:t>
            </a:r>
          </a:p>
          <a:p>
            <a:r>
              <a:rPr lang="en-US"/>
              <a:t>Group membership changes</a:t>
            </a:r>
          </a:p>
          <a:p>
            <a:r>
              <a:rPr lang="en-US"/>
              <a:t>They are interleaved</a:t>
            </a:r>
          </a:p>
          <a:p>
            <a:r>
              <a:rPr lang="en-US"/>
              <a:t>Does this matter?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13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629400" cy="4937760"/>
          </a:xfrm>
        </p:spPr>
        <p:txBody>
          <a:bodyPr/>
          <a:lstStyle/>
          <a:p>
            <a:r>
              <a:rPr lang="en-US" dirty="0"/>
              <a:t>Leader election algorithms: usually select the process with the highest id, network topology determines complexity in terms of number of messages</a:t>
            </a:r>
          </a:p>
          <a:p>
            <a:r>
              <a:rPr lang="en-US" dirty="0"/>
              <a:t>Membership services must take into account leader failures</a:t>
            </a:r>
          </a:p>
          <a:p>
            <a:r>
              <a:rPr lang="en-US" dirty="0"/>
              <a:t>Meaning of reliable multicast is more complex than for reliable unicast, different ordering guarantees: FIFO, causal, total order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4" y="1692275"/>
            <a:ext cx="254158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7683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4: Virtual Synchrony</a:t>
            </a:r>
            <a:br>
              <a:rPr lang="en-US" sz="3600" dirty="0"/>
            </a:br>
            <a:r>
              <a:rPr lang="en-US" sz="3600" dirty="0"/>
              <a:t>STOP HERE --&gt; 2PC, 3PC, then come back...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282412-5B01-A8F6-7291-DF2E05629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107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Required reading for this topic…</a:t>
            </a:r>
            <a:endParaRPr lang="en-US" dirty="0"/>
          </a:p>
        </p:txBody>
      </p:sp>
      <p:sp>
        <p:nvSpPr>
          <p:cNvPr id="1157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299200" cy="4937760"/>
          </a:xfrm>
        </p:spPr>
        <p:txBody>
          <a:bodyPr/>
          <a:lstStyle/>
          <a:p>
            <a:r>
              <a:rPr lang="en-US" sz="2400" b="1" dirty="0"/>
              <a:t>Exploiting virtual synchrony in distributed systems</a:t>
            </a:r>
            <a:r>
              <a:rPr lang="en-US" sz="2400" dirty="0"/>
              <a:t>, K Birman and T. Joseph, SOSP 1987</a:t>
            </a:r>
          </a:p>
          <a:p>
            <a:r>
              <a:rPr lang="en-US" sz="2400" dirty="0"/>
              <a:t>Extended Virtual Synchrony, L. E. Moser ,  Y. Amir ,  P. M. </a:t>
            </a:r>
            <a:r>
              <a:rPr lang="en-US" sz="2400" dirty="0" err="1"/>
              <a:t>Melliar</a:t>
            </a:r>
            <a:r>
              <a:rPr lang="en-US" sz="2400" dirty="0"/>
              <a:t>-Smith ,  D. A.  </a:t>
            </a:r>
            <a:r>
              <a:rPr lang="en-US" sz="2400" dirty="0" err="1"/>
              <a:t>Agarwal</a:t>
            </a:r>
            <a:r>
              <a:rPr lang="en-US" sz="2400" dirty="0"/>
              <a:t>, DISC 1994</a:t>
            </a:r>
          </a:p>
          <a:p>
            <a:r>
              <a:rPr lang="en-US" sz="2400" dirty="0"/>
              <a:t>Group Communication Specifications: A Comprehensive Study. Gregory V. </a:t>
            </a:r>
            <a:r>
              <a:rPr lang="en-US" sz="2400" dirty="0" err="1"/>
              <a:t>Chockler</a:t>
            </a:r>
            <a:r>
              <a:rPr lang="en-US" sz="2400" dirty="0"/>
              <a:t>, </a:t>
            </a:r>
            <a:r>
              <a:rPr lang="en-US" sz="2400" dirty="0" err="1"/>
              <a:t>Idit</a:t>
            </a:r>
            <a:r>
              <a:rPr lang="en-US" sz="2400" dirty="0"/>
              <a:t> </a:t>
            </a:r>
            <a:r>
              <a:rPr lang="en-US" sz="2400" dirty="0" err="1"/>
              <a:t>Keidar</a:t>
            </a:r>
            <a:r>
              <a:rPr lang="en-US" sz="2400" dirty="0"/>
              <a:t>, and Roman </a:t>
            </a:r>
            <a:r>
              <a:rPr lang="en-US" sz="2400" dirty="0" err="1"/>
              <a:t>Vitenberg</a:t>
            </a:r>
            <a:r>
              <a:rPr lang="en-US" sz="2400" dirty="0"/>
              <a:t>. ACM Computing Surveys, 2001.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115718" name="Picture 7" descr="MC900437990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780976"/>
            <a:ext cx="2293938" cy="21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6849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…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63040"/>
            <a:ext cx="6400800" cy="4937760"/>
          </a:xfrm>
        </p:spPr>
        <p:txBody>
          <a:bodyPr/>
          <a:lstStyle/>
          <a:p>
            <a:r>
              <a:rPr lang="en-US" dirty="0" err="1"/>
              <a:t>www.spread.org</a:t>
            </a:r>
            <a:endParaRPr lang="en-US" dirty="0"/>
          </a:p>
          <a:p>
            <a:r>
              <a:rPr lang="en-US" dirty="0">
                <a:hlinkClick r:id="rId3"/>
              </a:rPr>
              <a:t>http://www.cs.huji.ac.il/labs/transis/lab-projects/guide/intro.html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http://www.cs.huji.ac.il/labs/transis/lab-projects/guide/chap3.html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http://www.cs.cornell.edu/Info/Projects/ISIS/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115718" name="Picture 7" descr="MC900437990.WM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219201"/>
            <a:ext cx="2293938" cy="21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0360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Groups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 of building distributed fault-tolerant systems by organizing them in a group and ensuring group membership and group multicast, with different ordering properties.</a:t>
            </a:r>
          </a:p>
          <a:p>
            <a:endParaRPr lang="en-US" dirty="0"/>
          </a:p>
          <a:p>
            <a:r>
              <a:rPr lang="en-US" dirty="0"/>
              <a:t>Easier to work with when providing in the form of a toolkit.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727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Implementation</a:t>
            </a:r>
          </a:p>
        </p:txBody>
      </p:sp>
      <p:sp>
        <p:nvSpPr>
          <p:cNvPr id="20488" name="Rectangle 3"/>
          <p:cNvSpPr>
            <a:spLocks noGrp="1" noChangeArrowheads="1"/>
          </p:cNvSpPr>
          <p:nvPr>
            <p:ph idx="1"/>
          </p:nvPr>
        </p:nvSpPr>
        <p:spPr>
          <a:xfrm>
            <a:off x="2519364" y="5147798"/>
            <a:ext cx="7081837" cy="1119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>
                <a:cs typeface="Arial" charset="0"/>
              </a:rPr>
              <a:t>Reliable and ordered message delivery (unicast and broadcast ) 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>
                <a:cs typeface="Arial" charset="0"/>
              </a:rPr>
              <a:t>Group membership service may support </a:t>
            </a:r>
            <a:r>
              <a:rPr lang="en-US" sz="1800" dirty="0">
                <a:solidFill>
                  <a:srgbClr val="CC3300"/>
                </a:solidFill>
                <a:cs typeface="Arial" charset="0"/>
              </a:rPr>
              <a:t>process failures, network partitions and merges </a:t>
            </a:r>
          </a:p>
        </p:txBody>
      </p:sp>
      <p:sp>
        <p:nvSpPr>
          <p:cNvPr id="20492" name="Line 4"/>
          <p:cNvSpPr>
            <a:spLocks noChangeShapeType="1"/>
          </p:cNvSpPr>
          <p:nvPr/>
        </p:nvSpPr>
        <p:spPr bwMode="auto">
          <a:xfrm>
            <a:off x="2438400" y="4538197"/>
            <a:ext cx="7162800" cy="0"/>
          </a:xfrm>
          <a:prstGeom prst="line">
            <a:avLst/>
          </a:prstGeom>
          <a:noFill/>
          <a:ln w="22098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482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021281"/>
              </p:ext>
            </p:extLst>
          </p:nvPr>
        </p:nvGraphicFramePr>
        <p:xfrm>
          <a:off x="2057401" y="4358809"/>
          <a:ext cx="9048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6029325" imgH="2576513" progId="MS_ClipArt_Gallery.5">
                  <p:embed/>
                </p:oleObj>
              </mc:Choice>
              <mc:Fallback>
                <p:oleObj name="Clip" r:id="rId3" imgW="6029325" imgH="2576513" progId="MS_ClipArt_Gallery.5">
                  <p:embed/>
                  <p:pic>
                    <p:nvPicPr>
                      <p:cNvPr id="20482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4358809"/>
                        <a:ext cx="9048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2338874"/>
              </p:ext>
            </p:extLst>
          </p:nvPr>
        </p:nvGraphicFramePr>
        <p:xfrm>
          <a:off x="5334001" y="4358809"/>
          <a:ext cx="9048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6029325" imgH="2576513" progId="MS_ClipArt_Gallery.5">
                  <p:embed/>
                </p:oleObj>
              </mc:Choice>
              <mc:Fallback>
                <p:oleObj name="Clip" r:id="rId5" imgW="6029325" imgH="2576513" progId="MS_ClipArt_Gallery.5">
                  <p:embed/>
                  <p:pic>
                    <p:nvPicPr>
                      <p:cNvPr id="20483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4358809"/>
                        <a:ext cx="9048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787939"/>
              </p:ext>
            </p:extLst>
          </p:nvPr>
        </p:nvGraphicFramePr>
        <p:xfrm>
          <a:off x="3581401" y="4358809"/>
          <a:ext cx="9048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6" imgW="6029325" imgH="2576513" progId="MS_ClipArt_Gallery.2">
                  <p:embed/>
                </p:oleObj>
              </mc:Choice>
              <mc:Fallback>
                <p:oleObj name="Clip" r:id="rId6" imgW="6029325" imgH="2576513" progId="MS_ClipArt_Gallery.2">
                  <p:embed/>
                  <p:pic>
                    <p:nvPicPr>
                      <p:cNvPr id="20484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4358809"/>
                        <a:ext cx="9048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655689"/>
              </p:ext>
            </p:extLst>
          </p:nvPr>
        </p:nvGraphicFramePr>
        <p:xfrm>
          <a:off x="8696326" y="4358809"/>
          <a:ext cx="9048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7" imgW="6029325" imgH="2576513" progId="MS_ClipArt_Gallery.2">
                  <p:embed/>
                </p:oleObj>
              </mc:Choice>
              <mc:Fallback>
                <p:oleObj name="Clip" r:id="rId7" imgW="6029325" imgH="2576513" progId="MS_ClipArt_Gallery.2">
                  <p:embed/>
                  <p:pic>
                    <p:nvPicPr>
                      <p:cNvPr id="20485" name="Object 5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6326" y="4358809"/>
                        <a:ext cx="9048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895215"/>
              </p:ext>
            </p:extLst>
          </p:nvPr>
        </p:nvGraphicFramePr>
        <p:xfrm>
          <a:off x="7172326" y="4385798"/>
          <a:ext cx="9048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8" imgW="6029325" imgH="2576513" progId="MS_ClipArt_Gallery.2">
                  <p:embed/>
                </p:oleObj>
              </mc:Choice>
              <mc:Fallback>
                <p:oleObj name="Clip" r:id="rId8" imgW="6029325" imgH="2576513" progId="MS_ClipArt_Gallery.2">
                  <p:embed/>
                  <p:pic>
                    <p:nvPicPr>
                      <p:cNvPr id="20486" name="Object 6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6" y="4385798"/>
                        <a:ext cx="9048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Oval 10"/>
          <p:cNvSpPr>
            <a:spLocks noChangeArrowheads="1"/>
          </p:cNvSpPr>
          <p:nvPr/>
        </p:nvSpPr>
        <p:spPr bwMode="auto">
          <a:xfrm>
            <a:off x="3886200" y="4157197"/>
            <a:ext cx="304800" cy="304800"/>
          </a:xfrm>
          <a:prstGeom prst="ellipse">
            <a:avLst/>
          </a:prstGeom>
          <a:solidFill>
            <a:schemeClr val="accent1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Oval 11"/>
          <p:cNvSpPr>
            <a:spLocks noChangeArrowheads="1"/>
          </p:cNvSpPr>
          <p:nvPr/>
        </p:nvSpPr>
        <p:spPr bwMode="auto">
          <a:xfrm>
            <a:off x="7467600" y="4220697"/>
            <a:ext cx="304800" cy="304800"/>
          </a:xfrm>
          <a:prstGeom prst="ellipse">
            <a:avLst/>
          </a:prstGeom>
          <a:solidFill>
            <a:schemeClr val="accent1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Text Box 12"/>
          <p:cNvSpPr txBox="1">
            <a:spLocks noChangeArrowheads="1"/>
          </p:cNvSpPr>
          <p:nvPr/>
        </p:nvSpPr>
        <p:spPr bwMode="auto">
          <a:xfrm>
            <a:off x="9220200" y="2937997"/>
            <a:ext cx="1258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573">
                <a:solidFill>
                  <a:srgbClr val="000000"/>
                </a:solidFill>
                <a:miter lim="800000"/>
                <a:headEnd type="none" w="sm" len="med"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Group A</a:t>
            </a:r>
          </a:p>
        </p:txBody>
      </p:sp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9331326" y="3623797"/>
            <a:ext cx="1243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573">
                <a:solidFill>
                  <a:srgbClr val="000000"/>
                </a:solidFill>
                <a:miter lim="800000"/>
                <a:headEnd type="none" w="sm" len="med"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Group B</a:t>
            </a:r>
          </a:p>
        </p:txBody>
      </p:sp>
      <p:sp>
        <p:nvSpPr>
          <p:cNvPr id="20497" name="Line 14"/>
          <p:cNvSpPr>
            <a:spLocks noChangeShapeType="1"/>
          </p:cNvSpPr>
          <p:nvPr/>
        </p:nvSpPr>
        <p:spPr bwMode="auto">
          <a:xfrm>
            <a:off x="1981200" y="3242797"/>
            <a:ext cx="457200" cy="990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8" name="Line 15"/>
          <p:cNvSpPr>
            <a:spLocks noChangeShapeType="1"/>
          </p:cNvSpPr>
          <p:nvPr/>
        </p:nvSpPr>
        <p:spPr bwMode="auto">
          <a:xfrm flipH="1">
            <a:off x="2590800" y="3928597"/>
            <a:ext cx="76200" cy="228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9" name="Line 16"/>
          <p:cNvSpPr>
            <a:spLocks noChangeShapeType="1"/>
          </p:cNvSpPr>
          <p:nvPr/>
        </p:nvSpPr>
        <p:spPr bwMode="auto">
          <a:xfrm flipV="1">
            <a:off x="2667000" y="3242797"/>
            <a:ext cx="990600" cy="990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0" name="Line 17"/>
          <p:cNvSpPr>
            <a:spLocks noChangeShapeType="1"/>
          </p:cNvSpPr>
          <p:nvPr/>
        </p:nvSpPr>
        <p:spPr bwMode="auto">
          <a:xfrm flipH="1">
            <a:off x="4114800" y="3928597"/>
            <a:ext cx="76200" cy="228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 flipH="1">
            <a:off x="5867400" y="3928597"/>
            <a:ext cx="304800" cy="3810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2" name="Oval 19"/>
          <p:cNvSpPr>
            <a:spLocks noChangeArrowheads="1"/>
          </p:cNvSpPr>
          <p:nvPr/>
        </p:nvSpPr>
        <p:spPr bwMode="auto">
          <a:xfrm>
            <a:off x="2362200" y="4157197"/>
            <a:ext cx="304800" cy="304800"/>
          </a:xfrm>
          <a:prstGeom prst="ellipse">
            <a:avLst/>
          </a:prstGeom>
          <a:solidFill>
            <a:schemeClr val="accent1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0"/>
          <p:cNvSpPr>
            <a:spLocks noChangeShapeType="1"/>
          </p:cNvSpPr>
          <p:nvPr/>
        </p:nvSpPr>
        <p:spPr bwMode="auto">
          <a:xfrm>
            <a:off x="7239000" y="3242797"/>
            <a:ext cx="304800" cy="990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4" name="Line 21"/>
          <p:cNvSpPr>
            <a:spLocks noChangeShapeType="1"/>
          </p:cNvSpPr>
          <p:nvPr/>
        </p:nvSpPr>
        <p:spPr bwMode="auto">
          <a:xfrm flipH="1">
            <a:off x="7772400" y="3928597"/>
            <a:ext cx="228600" cy="3810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5" name="Line 22"/>
          <p:cNvSpPr>
            <a:spLocks noChangeShapeType="1"/>
          </p:cNvSpPr>
          <p:nvPr/>
        </p:nvSpPr>
        <p:spPr bwMode="auto">
          <a:xfrm>
            <a:off x="8610600" y="3242797"/>
            <a:ext cx="457200" cy="10668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>
            <a:off x="9220200" y="3928597"/>
            <a:ext cx="76200" cy="3048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07" name="Oval 24"/>
          <p:cNvSpPr>
            <a:spLocks noChangeArrowheads="1"/>
          </p:cNvSpPr>
          <p:nvPr/>
        </p:nvSpPr>
        <p:spPr bwMode="auto">
          <a:xfrm>
            <a:off x="8991600" y="4195297"/>
            <a:ext cx="304800" cy="304800"/>
          </a:xfrm>
          <a:prstGeom prst="ellipse">
            <a:avLst/>
          </a:prstGeom>
          <a:solidFill>
            <a:schemeClr val="accent1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Rectangle 25"/>
          <p:cNvSpPr>
            <a:spLocks noChangeArrowheads="1"/>
          </p:cNvSpPr>
          <p:nvPr/>
        </p:nvSpPr>
        <p:spPr bwMode="auto">
          <a:xfrm>
            <a:off x="1828800" y="2937997"/>
            <a:ext cx="8686800" cy="457200"/>
          </a:xfrm>
          <a:prstGeom prst="rect">
            <a:avLst/>
          </a:prstGeom>
          <a:noFill/>
          <a:ln w="15748">
            <a:solidFill>
              <a:schemeClr val="tx1"/>
            </a:solidFill>
            <a:prstDash val="sysDot"/>
            <a:miter lim="800000"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Rectangle 26"/>
          <p:cNvSpPr>
            <a:spLocks noChangeArrowheads="1"/>
          </p:cNvSpPr>
          <p:nvPr/>
        </p:nvSpPr>
        <p:spPr bwMode="auto">
          <a:xfrm>
            <a:off x="2286000" y="3623797"/>
            <a:ext cx="8229600" cy="457200"/>
          </a:xfrm>
          <a:prstGeom prst="rect">
            <a:avLst/>
          </a:prstGeom>
          <a:noFill/>
          <a:ln w="15748">
            <a:solidFill>
              <a:schemeClr val="tx1"/>
            </a:solidFill>
            <a:prstDash val="sysDot"/>
            <a:miter lim="800000"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27"/>
          <p:cNvSpPr>
            <a:spLocks noChangeShapeType="1"/>
          </p:cNvSpPr>
          <p:nvPr/>
        </p:nvSpPr>
        <p:spPr bwMode="auto">
          <a:xfrm>
            <a:off x="5410200" y="3242797"/>
            <a:ext cx="304800" cy="10668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511" name="Rectangle 28"/>
          <p:cNvSpPr>
            <a:spLocks noChangeArrowheads="1"/>
          </p:cNvSpPr>
          <p:nvPr/>
        </p:nvSpPr>
        <p:spPr bwMode="auto">
          <a:xfrm>
            <a:off x="5257800" y="30141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29"/>
          <p:cNvSpPr>
            <a:spLocks noChangeArrowheads="1"/>
          </p:cNvSpPr>
          <p:nvPr/>
        </p:nvSpPr>
        <p:spPr bwMode="auto">
          <a:xfrm>
            <a:off x="2514600" y="36999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30"/>
          <p:cNvSpPr>
            <a:spLocks noChangeArrowheads="1"/>
          </p:cNvSpPr>
          <p:nvPr/>
        </p:nvSpPr>
        <p:spPr bwMode="auto">
          <a:xfrm>
            <a:off x="4114800" y="36999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Rectangle 31"/>
          <p:cNvSpPr>
            <a:spLocks noChangeArrowheads="1"/>
          </p:cNvSpPr>
          <p:nvPr/>
        </p:nvSpPr>
        <p:spPr bwMode="auto">
          <a:xfrm>
            <a:off x="6019800" y="36999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2"/>
          <p:cNvSpPr>
            <a:spLocks noChangeArrowheads="1"/>
          </p:cNvSpPr>
          <p:nvPr/>
        </p:nvSpPr>
        <p:spPr bwMode="auto">
          <a:xfrm>
            <a:off x="7848600" y="36999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3"/>
          <p:cNvSpPr>
            <a:spLocks noChangeArrowheads="1"/>
          </p:cNvSpPr>
          <p:nvPr/>
        </p:nvSpPr>
        <p:spPr bwMode="auto">
          <a:xfrm>
            <a:off x="9067800" y="36999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34"/>
          <p:cNvSpPr>
            <a:spLocks noChangeArrowheads="1"/>
          </p:cNvSpPr>
          <p:nvPr/>
        </p:nvSpPr>
        <p:spPr bwMode="auto">
          <a:xfrm>
            <a:off x="1905000" y="30141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35"/>
          <p:cNvSpPr>
            <a:spLocks noChangeArrowheads="1"/>
          </p:cNvSpPr>
          <p:nvPr/>
        </p:nvSpPr>
        <p:spPr bwMode="auto">
          <a:xfrm>
            <a:off x="3505200" y="30141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Oval 36"/>
          <p:cNvSpPr>
            <a:spLocks noChangeArrowheads="1"/>
          </p:cNvSpPr>
          <p:nvPr/>
        </p:nvSpPr>
        <p:spPr bwMode="auto">
          <a:xfrm>
            <a:off x="5638800" y="4157197"/>
            <a:ext cx="304800" cy="304800"/>
          </a:xfrm>
          <a:prstGeom prst="ellipse">
            <a:avLst/>
          </a:prstGeom>
          <a:solidFill>
            <a:schemeClr val="accent1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Rectangle 37"/>
          <p:cNvSpPr>
            <a:spLocks noChangeArrowheads="1"/>
          </p:cNvSpPr>
          <p:nvPr/>
        </p:nvSpPr>
        <p:spPr bwMode="auto">
          <a:xfrm>
            <a:off x="8458200" y="30141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38"/>
          <p:cNvSpPr>
            <a:spLocks noChangeArrowheads="1"/>
          </p:cNvSpPr>
          <p:nvPr/>
        </p:nvSpPr>
        <p:spPr bwMode="auto">
          <a:xfrm>
            <a:off x="2362200" y="1694984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FF"/>
              </a:buClr>
              <a:buFont typeface="Wingdings" charset="0"/>
              <a:buChar char="w"/>
            </a:pPr>
            <a:r>
              <a:rPr lang="en-US" sz="2000" dirty="0">
                <a:latin typeface="+mn-lt"/>
              </a:rPr>
              <a:t>Either client-server (as in the picture) - servers perform the distributed protocols, clients and groups are lightweight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FF"/>
              </a:buClr>
              <a:buFont typeface="Wingdings" charset="0"/>
              <a:buChar char="w"/>
            </a:pPr>
            <a:r>
              <a:rPr lang="en-US" sz="2000" dirty="0">
                <a:latin typeface="+mn-lt"/>
              </a:rPr>
              <a:t>Or completely distributed, limited scalability</a:t>
            </a:r>
            <a:endParaRPr lang="en-US" sz="2000" dirty="0">
              <a:solidFill>
                <a:srgbClr val="CC3300"/>
              </a:solidFill>
              <a:latin typeface="+mn-lt"/>
            </a:endParaRPr>
          </a:p>
        </p:txBody>
      </p:sp>
      <p:sp>
        <p:nvSpPr>
          <p:cNvPr id="20522" name="Rectangle 39"/>
          <p:cNvSpPr>
            <a:spLocks noChangeArrowheads="1"/>
          </p:cNvSpPr>
          <p:nvPr/>
        </p:nvSpPr>
        <p:spPr bwMode="auto">
          <a:xfrm>
            <a:off x="7086600" y="3014198"/>
            <a:ext cx="274638" cy="274637"/>
          </a:xfrm>
          <a:prstGeom prst="rect">
            <a:avLst/>
          </a:prstGeom>
          <a:solidFill>
            <a:srgbClr val="CADCD3"/>
          </a:solidFill>
          <a:ln w="12573">
            <a:solidFill>
              <a:schemeClr val="tx1"/>
            </a:solidFill>
            <a:miter lim="800000"/>
            <a:headEnd type="none" w="sm" len="med"/>
            <a:tailEnd type="none" w="sm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3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Election - 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Nodes do not know </a:t>
            </a:r>
            <a:r>
              <a:rPr lang="en-US" dirty="0" err="1"/>
              <a:t>apriori</a:t>
            </a:r>
            <a:r>
              <a:rPr lang="en-US" dirty="0"/>
              <a:t> who is the leader</a:t>
            </a:r>
          </a:p>
          <a:p>
            <a:r>
              <a:rPr lang="en-US" dirty="0"/>
              <a:t>Any process can start an election</a:t>
            </a:r>
          </a:p>
          <a:p>
            <a:r>
              <a:rPr lang="en-US" dirty="0"/>
              <a:t>Processes communicate through messages, messages can be lost, delayed, network can be partitioned</a:t>
            </a:r>
          </a:p>
          <a:p>
            <a:r>
              <a:rPr lang="en-US" dirty="0"/>
              <a:t>Processes can crash, new leader needed</a:t>
            </a:r>
          </a:p>
          <a:p>
            <a:r>
              <a:rPr lang="en-US" dirty="0"/>
              <a:t>Previously crashed process recovers may need new election</a:t>
            </a:r>
          </a:p>
          <a:p>
            <a:r>
              <a:rPr lang="en-US" dirty="0"/>
              <a:t>Processes can crash during leader election</a:t>
            </a:r>
          </a:p>
          <a:p>
            <a:r>
              <a:rPr lang="en-US" dirty="0"/>
              <a:t>All nodes must agree on when election is over and who is the new coordinator </a:t>
            </a:r>
          </a:p>
          <a:p>
            <a:pPr lvl="1"/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321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Arial" charset="0"/>
              </a:rPr>
              <a:t>Semantics</a:t>
            </a:r>
            <a:r>
              <a:rPr lang="en-US" sz="2800" dirty="0">
                <a:cs typeface="Arial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17033" y="1661532"/>
            <a:ext cx="6117167" cy="51964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rgbClr val="0033CC"/>
                </a:solidFill>
                <a:cs typeface="Arial" charset="0"/>
              </a:rPr>
              <a:t>View</a:t>
            </a:r>
            <a:r>
              <a:rPr lang="en-US" sz="2800" dirty="0">
                <a:cs typeface="Arial" charset="0"/>
              </a:rPr>
              <a:t>: list of group members at a certain time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cs typeface="Arial" charset="0"/>
              </a:rPr>
              <a:t>Semantics</a:t>
            </a:r>
            <a:r>
              <a:rPr lang="en-US" sz="2800" dirty="0">
                <a:cs typeface="Arial" charset="0"/>
              </a:rPr>
              <a:t>: define how the membership and the messages are interleaved and what is the service provided to the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cs typeface="Arial" charset="0"/>
              </a:rPr>
              <a:t>Useful for implementing other distributed applications such as: state transfer, replicated data, load balancing.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b="1" dirty="0">
                <a:solidFill>
                  <a:srgbClr val="CC3300"/>
                </a:solidFill>
                <a:cs typeface="Arial" charset="0"/>
              </a:rPr>
              <a:t>Two models: Virtual Synchrony Model (VS) and Extended Virtual Synchrony Model (EVS)</a:t>
            </a:r>
          </a:p>
        </p:txBody>
      </p:sp>
      <p:sp>
        <p:nvSpPr>
          <p:cNvPr id="22535" name="Oval 4"/>
          <p:cNvSpPr>
            <a:spLocks noChangeArrowheads="1"/>
          </p:cNvSpPr>
          <p:nvPr/>
        </p:nvSpPr>
        <p:spPr bwMode="auto">
          <a:xfrm>
            <a:off x="7543800" y="5029200"/>
            <a:ext cx="2667000" cy="685800"/>
          </a:xfrm>
          <a:prstGeom prst="ellipse">
            <a:avLst/>
          </a:prstGeom>
          <a:solidFill>
            <a:srgbClr val="DEDDBB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View</a:t>
            </a:r>
            <a:r>
              <a:rPr lang="en-US" baseline="-25000">
                <a:latin typeface="Times New Roman" charset="0"/>
              </a:rPr>
              <a:t>t1</a:t>
            </a:r>
            <a:r>
              <a:rPr lang="en-US">
                <a:latin typeface="Times New Roman" charset="0"/>
              </a:rPr>
              <a:t>: {A, B, C}</a:t>
            </a:r>
          </a:p>
        </p:txBody>
      </p:sp>
      <p:sp>
        <p:nvSpPr>
          <p:cNvPr id="22536" name="Oval 5"/>
          <p:cNvSpPr>
            <a:spLocks noChangeArrowheads="1"/>
          </p:cNvSpPr>
          <p:nvPr/>
        </p:nvSpPr>
        <p:spPr bwMode="auto">
          <a:xfrm>
            <a:off x="7543800" y="3429000"/>
            <a:ext cx="2667000" cy="685800"/>
          </a:xfrm>
          <a:prstGeom prst="ellipse">
            <a:avLst/>
          </a:prstGeom>
          <a:solidFill>
            <a:srgbClr val="DEDDBB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View</a:t>
            </a:r>
            <a:r>
              <a:rPr lang="en-US" baseline="-25000">
                <a:latin typeface="Times New Roman" charset="0"/>
              </a:rPr>
              <a:t>t2</a:t>
            </a:r>
            <a:r>
              <a:rPr lang="en-US">
                <a:latin typeface="Times New Roman" charset="0"/>
              </a:rPr>
              <a:t>: {A, B}</a:t>
            </a:r>
          </a:p>
        </p:txBody>
      </p:sp>
      <p:sp>
        <p:nvSpPr>
          <p:cNvPr id="22537" name="Oval 6"/>
          <p:cNvSpPr>
            <a:spLocks noChangeArrowheads="1"/>
          </p:cNvSpPr>
          <p:nvPr/>
        </p:nvSpPr>
        <p:spPr bwMode="auto">
          <a:xfrm>
            <a:off x="7543800" y="2057400"/>
            <a:ext cx="2667000" cy="685800"/>
          </a:xfrm>
          <a:prstGeom prst="ellipse">
            <a:avLst/>
          </a:prstGeom>
          <a:solidFill>
            <a:srgbClr val="DEDDBB"/>
          </a:solidFill>
          <a:ln w="12573">
            <a:solidFill>
              <a:srgbClr val="000000"/>
            </a:solidFill>
            <a:round/>
            <a:headEnd type="none" w="sm" len="med"/>
            <a:tailEnd type="none" w="sm" len="med"/>
          </a:ln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View</a:t>
            </a:r>
            <a:r>
              <a:rPr lang="en-US" baseline="-25000">
                <a:latin typeface="Times New Roman" charset="0"/>
              </a:rPr>
              <a:t>t3</a:t>
            </a:r>
            <a:r>
              <a:rPr lang="en-US">
                <a:latin typeface="Times New Roman" charset="0"/>
              </a:rPr>
              <a:t>: {A, B, D}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7315200" y="1981200"/>
            <a:ext cx="0" cy="365760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triangle" w="lg" len="lg"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 rot="-5395428">
            <a:off x="6671469" y="4153694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573">
                <a:solidFill>
                  <a:srgbClr val="000000"/>
                </a:solidFill>
                <a:miter lim="800000"/>
                <a:headEnd type="none" w="sm" len="med"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Time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8774114" y="4419600"/>
            <a:ext cx="1360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573">
                <a:solidFill>
                  <a:srgbClr val="000000"/>
                </a:solidFill>
                <a:miter lim="800000"/>
                <a:headEnd type="none" w="sm" len="med"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C crashes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9067800" y="2743200"/>
            <a:ext cx="1073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573">
                <a:solidFill>
                  <a:srgbClr val="000000"/>
                </a:solidFill>
                <a:miter lim="800000"/>
                <a:headEnd type="none" w="sm" len="med"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Times New Roman" charset="0"/>
              </a:rPr>
              <a:t>D joins</a:t>
            </a:r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 flipH="1">
            <a:off x="8610600" y="4800600"/>
            <a:ext cx="1524000" cy="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triangle" w="lg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3" name="Line 12"/>
          <p:cNvSpPr>
            <a:spLocks noChangeShapeType="1"/>
          </p:cNvSpPr>
          <p:nvPr/>
        </p:nvSpPr>
        <p:spPr bwMode="auto">
          <a:xfrm flipH="1">
            <a:off x="8610600" y="3200400"/>
            <a:ext cx="1524000" cy="0"/>
          </a:xfrm>
          <a:prstGeom prst="line">
            <a:avLst/>
          </a:prstGeom>
          <a:noFill/>
          <a:ln w="12573">
            <a:solidFill>
              <a:srgbClr val="000000"/>
            </a:solidFill>
            <a:round/>
            <a:headEnd type="none" w="sm" len="med"/>
            <a:tailEnd type="triangle" w="lg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029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Multicast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FIFO ordering</a:t>
            </a:r>
            <a:r>
              <a:rPr lang="en-US" dirty="0"/>
              <a:t>: If a correct process  multicasts m and then multicasts m</a:t>
            </a:r>
            <a:r>
              <a:rPr lang="ja-JP" altLang="en-US" dirty="0"/>
              <a:t>’</a:t>
            </a:r>
            <a:r>
              <a:rPr lang="en-US" dirty="0"/>
              <a:t>, then every correct process that delivers m</a:t>
            </a:r>
            <a:r>
              <a:rPr lang="ja-JP" altLang="en-US" dirty="0"/>
              <a:t>’</a:t>
            </a:r>
            <a:r>
              <a:rPr lang="en-US" dirty="0"/>
              <a:t> will have already delivered m.</a:t>
            </a:r>
          </a:p>
          <a:p>
            <a:endParaRPr lang="en-US" b="1" dirty="0"/>
          </a:p>
          <a:p>
            <a:r>
              <a:rPr lang="en-US" b="1" dirty="0"/>
              <a:t>Causal ordering</a:t>
            </a:r>
            <a:r>
              <a:rPr lang="en-US" dirty="0"/>
              <a:t>: If multicast m </a:t>
            </a:r>
            <a:r>
              <a:rPr lang="en-US" dirty="0">
                <a:sym typeface="Wingdings" charset="0"/>
              </a:rPr>
              <a:t> multicast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dirty="0">
                <a:sym typeface="Wingdings" charset="0"/>
              </a:rPr>
              <a:t> then any correct process that delivers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dirty="0">
                <a:sym typeface="Wingdings" charset="0"/>
              </a:rPr>
              <a:t> will have already delivered m.</a:t>
            </a:r>
          </a:p>
          <a:p>
            <a:endParaRPr lang="en-US" b="1" dirty="0">
              <a:sym typeface="Wingdings" charset="0"/>
            </a:endParaRPr>
          </a:p>
          <a:p>
            <a:r>
              <a:rPr lang="en-US" b="1" dirty="0">
                <a:sym typeface="Wingdings" charset="0"/>
              </a:rPr>
              <a:t>Total ordering</a:t>
            </a:r>
            <a:r>
              <a:rPr lang="en-US" dirty="0">
                <a:sym typeface="Wingdings" charset="0"/>
              </a:rPr>
              <a:t>: If a correct process delivers message m before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dirty="0">
                <a:sym typeface="Wingdings" charset="0"/>
              </a:rPr>
              <a:t>, then any other correct process that delivers m</a:t>
            </a:r>
            <a:r>
              <a:rPr lang="ja-JP" altLang="en-US" dirty="0">
                <a:sym typeface="Wingdings" charset="0"/>
              </a:rPr>
              <a:t>’</a:t>
            </a:r>
            <a:r>
              <a:rPr lang="en-US" dirty="0">
                <a:sym typeface="Wingdings" charset="0"/>
              </a:rPr>
              <a:t> will have already delivered m.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9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Delivery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Consistent with Total/Agreed order. </a:t>
            </a:r>
          </a:p>
          <a:p>
            <a:endParaRPr lang="en-US"/>
          </a:p>
          <a:p>
            <a:r>
              <a:rPr lang="en-US"/>
              <a:t> Message is delivered after received by all processes (processes send ack) 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78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Virtual Synchrony?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Ideally: events are in the same order for any two processes, messages delivers to all process at the same moment …</a:t>
            </a:r>
          </a:p>
          <a:p>
            <a:r>
              <a:rPr lang="en-US" dirty="0"/>
              <a:t>Impossible</a:t>
            </a:r>
          </a:p>
          <a:p>
            <a:endParaRPr lang="en-US" dirty="0"/>
          </a:p>
          <a:p>
            <a:r>
              <a:rPr lang="en-US" dirty="0"/>
              <a:t>Events need to be synchronized only to the degree application is sensitive to ordering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13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971800"/>
            <a:ext cx="10972800" cy="3429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model relates to message and view delivery, and relationship between messages and views.</a:t>
            </a:r>
          </a:p>
          <a:p>
            <a:r>
              <a:rPr lang="en-US" dirty="0"/>
              <a:t>Views consist of list of members, have unique identifiers.</a:t>
            </a:r>
          </a:p>
          <a:p>
            <a:r>
              <a:rPr lang="en-US" dirty="0"/>
              <a:t>Membership changes are totally ordered with respect to all regular messages that pass in the system. </a:t>
            </a:r>
          </a:p>
          <a:p>
            <a:r>
              <a:rPr lang="en-US" dirty="0"/>
              <a:t>The order of the regular messages is determined by the delivery service (</a:t>
            </a:r>
            <a:r>
              <a:rPr lang="en-US" b="1" dirty="0" err="1"/>
              <a:t>fifo</a:t>
            </a:r>
            <a:r>
              <a:rPr lang="en-US" b="1" dirty="0"/>
              <a:t>, causal, agreed</a:t>
            </a:r>
            <a:r>
              <a:rPr lang="en-US" dirty="0"/>
              <a:t>).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27655" name="AutoShape 4"/>
          <p:cNvSpPr>
            <a:spLocks noChangeArrowheads="1"/>
          </p:cNvSpPr>
          <p:nvPr/>
        </p:nvSpPr>
        <p:spPr bwMode="auto">
          <a:xfrm>
            <a:off x="1981200" y="1524000"/>
            <a:ext cx="8458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000" dirty="0">
                <a:solidFill>
                  <a:srgbClr val="000066"/>
                </a:solidFill>
                <a:latin typeface="Times New Roman" charset="0"/>
              </a:rPr>
              <a:t>Processes that move together through the </a:t>
            </a:r>
            <a:r>
              <a:rPr lang="en-US" sz="3000" b="1" dirty="0">
                <a:solidFill>
                  <a:srgbClr val="000066"/>
                </a:solidFill>
                <a:latin typeface="Times New Roman" charset="0"/>
              </a:rPr>
              <a:t>same views</a:t>
            </a:r>
            <a:r>
              <a:rPr lang="en-US" sz="3000" dirty="0">
                <a:solidFill>
                  <a:srgbClr val="000066"/>
                </a:solidFill>
                <a:latin typeface="Times New Roman" charset="0"/>
              </a:rPr>
              <a:t>, </a:t>
            </a:r>
          </a:p>
          <a:p>
            <a:pPr algn="ctr" eaLnBrk="0" hangingPunct="0"/>
            <a:r>
              <a:rPr lang="en-US" sz="3000" dirty="0">
                <a:solidFill>
                  <a:srgbClr val="000066"/>
                </a:solidFill>
                <a:latin typeface="Times New Roman" charset="0"/>
              </a:rPr>
              <a:t>deliver the </a:t>
            </a:r>
            <a:r>
              <a:rPr lang="en-US" sz="3000" b="1" dirty="0">
                <a:solidFill>
                  <a:srgbClr val="000066"/>
                </a:solidFill>
                <a:latin typeface="Times New Roman" charset="0"/>
              </a:rPr>
              <a:t>same set of messages</a:t>
            </a:r>
            <a:r>
              <a:rPr lang="en-US" sz="3000" dirty="0">
                <a:solidFill>
                  <a:srgbClr val="000066"/>
                </a:solidFill>
                <a:latin typeface="Times New Roman" charset="0"/>
              </a:rPr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706264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1. Self Inclusion</a:t>
            </a:r>
            <a:br>
              <a:rPr lang="en-US" dirty="0"/>
            </a:br>
            <a:r>
              <a:rPr lang="en-US" dirty="0"/>
              <a:t>    If process p installs a view v then p is a member of v.</a:t>
            </a:r>
          </a:p>
          <a:p>
            <a:endParaRPr lang="en-US" dirty="0"/>
          </a:p>
          <a:p>
            <a:r>
              <a:rPr lang="en-US" dirty="0"/>
              <a:t>2. Local Monotonicity</a:t>
            </a:r>
            <a:br>
              <a:rPr lang="en-US" dirty="0"/>
            </a:br>
            <a:r>
              <a:rPr lang="en-US" dirty="0"/>
              <a:t>    If process p installs a view v </a:t>
            </a:r>
            <a:r>
              <a:rPr lang="en-US" b="1" dirty="0"/>
              <a:t>after</a:t>
            </a:r>
            <a:r>
              <a:rPr lang="en-US" dirty="0"/>
              <a:t> installing a view v' then the identifier id </a:t>
            </a:r>
            <a:br>
              <a:rPr lang="en-US" dirty="0"/>
            </a:br>
            <a:r>
              <a:rPr lang="en-US" dirty="0"/>
              <a:t>    of v is </a:t>
            </a:r>
            <a:r>
              <a:rPr lang="en-US" b="1" dirty="0"/>
              <a:t>greater</a:t>
            </a:r>
            <a:r>
              <a:rPr lang="en-US" dirty="0"/>
              <a:t> than the identifier id' of v'.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0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FBE54-B570-ACB3-4A9E-6A442219B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99B8107-F2A2-22EC-BD48-B7606CAC2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B19A36D-965E-DA2A-24FC-C3222D9B0CAA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r>
              <a:rPr lang="en-US" dirty="0"/>
              <a:t>3. Self Delivery</a:t>
            </a:r>
            <a:br>
              <a:rPr lang="en-US" dirty="0"/>
            </a:br>
            <a:r>
              <a:rPr lang="en-US" dirty="0"/>
              <a:t>    If process p sends a message m, then p delivers m unless it crashes.</a:t>
            </a:r>
          </a:p>
          <a:p>
            <a:endParaRPr lang="en-US" dirty="0"/>
          </a:p>
          <a:p>
            <a:r>
              <a:rPr lang="en-US" dirty="0"/>
              <a:t>4. Delivery Integrity</a:t>
            </a:r>
            <a:br>
              <a:rPr lang="en-US" dirty="0"/>
            </a:br>
            <a:r>
              <a:rPr lang="en-US" dirty="0"/>
              <a:t>    If process p delivers a message m in a view v, then there exists a process</a:t>
            </a:r>
            <a:br>
              <a:rPr lang="en-US" dirty="0"/>
            </a:br>
            <a:r>
              <a:rPr lang="en-US" dirty="0"/>
              <a:t>    q that sent m in v causally before p delivered m.</a:t>
            </a:r>
          </a:p>
          <a:p>
            <a:endParaRPr lang="en-US" dirty="0"/>
          </a:p>
          <a:p>
            <a:r>
              <a:rPr lang="en-US" dirty="0"/>
              <a:t>5. No Duplication</a:t>
            </a:r>
            <a:br>
              <a:rPr lang="en-US" dirty="0"/>
            </a:br>
            <a:r>
              <a:rPr lang="en-US" dirty="0"/>
              <a:t>    A message is sent only once. A message is delivered only once to the </a:t>
            </a:r>
            <a:br>
              <a:rPr lang="en-US" dirty="0"/>
            </a:br>
            <a:r>
              <a:rPr lang="en-US" dirty="0"/>
              <a:t>    same process.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CB5484-78D7-8CB0-5277-7C12E309174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1C8716-9862-C6B8-6D58-114111E0BC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975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6. Sending View Delivery</a:t>
            </a:r>
            <a:br>
              <a:rPr lang="en-US" dirty="0"/>
            </a:br>
            <a:r>
              <a:rPr lang="en-US" dirty="0"/>
              <a:t>    A message is delivered in the view that it was sent 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7. Virtual Synchrony</a:t>
            </a:r>
            <a:br>
              <a:rPr lang="en-US" dirty="0"/>
            </a:br>
            <a:r>
              <a:rPr lang="en-US" dirty="0"/>
              <a:t>    Two processes that move together through two consecutive views deliver the </a:t>
            </a:r>
            <a:br>
              <a:rPr lang="en-US" dirty="0"/>
            </a:br>
            <a:r>
              <a:rPr lang="en-US" dirty="0"/>
              <a:t>    same set of messages in the former view.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89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8. Causal Delivery</a:t>
            </a:r>
            <a:br>
              <a:rPr lang="en-US" dirty="0"/>
            </a:br>
            <a:r>
              <a:rPr lang="en-US" dirty="0"/>
              <a:t>    If message m causally precedes message m', and both are sent in the same</a:t>
            </a:r>
            <a:br>
              <a:rPr lang="en-US" dirty="0"/>
            </a:br>
            <a:r>
              <a:rPr lang="en-US" dirty="0"/>
              <a:t>    view, then any process q that delivers m' delivers m before m’.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9. Agreed Delivery</a:t>
            </a:r>
            <a:br>
              <a:rPr lang="en-US" dirty="0"/>
            </a:br>
            <a:r>
              <a:rPr lang="en-US" dirty="0"/>
              <a:t>    - Agreed delivery maintains causal delivery guarantees.</a:t>
            </a:r>
            <a:br>
              <a:rPr lang="en-US" dirty="0"/>
            </a:br>
            <a:r>
              <a:rPr lang="en-US" dirty="0"/>
              <a:t>    - If agreed messages m and m' are delivered at process p in this order, and</a:t>
            </a:r>
            <a:br>
              <a:rPr lang="en-US" dirty="0"/>
            </a:br>
            <a:r>
              <a:rPr lang="en-US" dirty="0"/>
              <a:t>      m and m' are delivered by process q, then m is delivered before m' by q.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28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7DE5BF4-0215-261C-E605-1DC103616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BFDC079-0CDB-F26A-B50B-996C0D15C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Synchrony Model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6F290DB-B4F6-2577-9BF8-F7D5998F6C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Causal Delivery</a:t>
            </a:r>
            <a:br>
              <a:rPr lang="en-US" dirty="0"/>
            </a:br>
            <a:r>
              <a:rPr lang="en-US" dirty="0"/>
              <a:t>If message m causally precedes message m', and both are sent in the same view, then any process q that delivers m' delivers m </a:t>
            </a:r>
            <a:r>
              <a:rPr lang="en-US"/>
              <a:t>before m’.</a:t>
            </a:r>
          </a:p>
          <a:p>
            <a:endParaRPr lang="en-US" dirty="0"/>
          </a:p>
          <a:p>
            <a:r>
              <a:rPr lang="en-US" dirty="0"/>
              <a:t>9. Agreed Delivery</a:t>
            </a:r>
            <a:br>
              <a:rPr lang="en-US" dirty="0"/>
            </a:br>
            <a:r>
              <a:rPr lang="en-US" dirty="0"/>
              <a:t> - Agreed delivery maintains causal delivery guarantees.</a:t>
            </a:r>
            <a:br>
              <a:rPr lang="en-US" dirty="0"/>
            </a:br>
            <a:r>
              <a:rPr lang="en-US" dirty="0"/>
              <a:t> - If agreed messages m and m' are delivered at process p in this order, and m and m' are delivered by process q, then m is delivered before m' by q.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90B2C9-AD34-80F8-F097-BC57B8BF23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2138DB-213A-2E34-5474-7772741E99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2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Leader Election Algorithms - Model</a:t>
            </a:r>
            <a:endParaRPr lang="en-US" dirty="0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process has a unique number </a:t>
            </a:r>
          </a:p>
          <a:p>
            <a:r>
              <a:rPr lang="en-US" dirty="0"/>
              <a:t>One process per machine</a:t>
            </a:r>
          </a:p>
          <a:p>
            <a:r>
              <a:rPr lang="en-US" dirty="0"/>
              <a:t>Processes know each other’s process number</a:t>
            </a:r>
          </a:p>
          <a:p>
            <a:r>
              <a:rPr lang="en-US" dirty="0"/>
              <a:t>Processes do not know the status of the other processes, i.e. up or down</a:t>
            </a:r>
          </a:p>
          <a:p>
            <a:r>
              <a:rPr lang="en-US" dirty="0"/>
              <a:t>Different network topologies, different algorithms for different topologies</a:t>
            </a:r>
          </a:p>
          <a:p>
            <a:r>
              <a:rPr lang="en-US" dirty="0"/>
              <a:t>In general, the process with the highest ID number will be the new coordinator.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9946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3200" y="1600200"/>
            <a:ext cx="6822068" cy="5105400"/>
          </a:xfrm>
        </p:spPr>
        <p:txBody>
          <a:bodyPr/>
          <a:lstStyle/>
          <a:p>
            <a:r>
              <a:rPr lang="en-US" dirty="0"/>
              <a:t>Virtual Synchrony: Processes that move together through the same views, deliver the same set of messages.</a:t>
            </a:r>
          </a:p>
          <a:p>
            <a:endParaRPr lang="en-US" dirty="0"/>
          </a:p>
          <a:p>
            <a:r>
              <a:rPr lang="en-US" dirty="0"/>
              <a:t>Virtual synchrony blocks application from sending messages</a:t>
            </a:r>
          </a:p>
          <a:p>
            <a:endParaRPr lang="en-US" dirty="0"/>
          </a:p>
          <a:p>
            <a:r>
              <a:rPr lang="en-US" dirty="0"/>
              <a:t>Both crash failure and network partition supported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518400" y="6356350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1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4" y="1692275"/>
            <a:ext cx="254158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27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 Algorithm 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Assumes that the processes are arranged in a logical ring and each process knows the order of the ring of processes (unidirectional).</a:t>
            </a:r>
          </a:p>
          <a:p>
            <a:pPr lvl="1"/>
            <a:r>
              <a:rPr lang="en-US" dirty="0"/>
              <a:t>All messages are sent clockwise around the ring. </a:t>
            </a:r>
          </a:p>
          <a:p>
            <a:r>
              <a:rPr lang="en-US" dirty="0"/>
              <a:t>Faulty processes are those that don’t respond in a fixed amount of time.</a:t>
            </a:r>
          </a:p>
          <a:p>
            <a:r>
              <a:rPr lang="en-US" dirty="0"/>
              <a:t>Even if two ELECTIONS started at once, everyone will pick same leader since the node with highest identifier is picked. </a:t>
            </a:r>
          </a:p>
          <a:p>
            <a:r>
              <a:rPr lang="en-US" dirty="0"/>
              <a:t>Messages go around the ring till they return to the initiator.</a:t>
            </a:r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 Algorithm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When a process notices that current leader failed:</a:t>
            </a:r>
          </a:p>
          <a:p>
            <a:pPr lvl="2"/>
            <a:r>
              <a:rPr lang="en-US" dirty="0"/>
              <a:t>Sends an ELECTION message to start the algorithm to its successor; It contains its own id. </a:t>
            </a:r>
          </a:p>
          <a:p>
            <a:pPr lvl="3"/>
            <a:r>
              <a:rPr lang="en-US" dirty="0"/>
              <a:t>(if successor is down, sender skips until a running process is located).</a:t>
            </a:r>
          </a:p>
          <a:p>
            <a:pPr lvl="1"/>
            <a:r>
              <a:rPr lang="en-US" dirty="0"/>
              <a:t>When a process receives an ELECTION message:</a:t>
            </a:r>
          </a:p>
          <a:p>
            <a:pPr lvl="2"/>
            <a:r>
              <a:rPr lang="en-US" dirty="0"/>
              <a:t>process adds its own id to the list and sends to successor.</a:t>
            </a:r>
          </a:p>
          <a:p>
            <a:pPr lvl="1"/>
            <a:r>
              <a:rPr lang="en-US" dirty="0"/>
              <a:t>When ELECTION message gets back to the initiator (process recognizes the message that contains its own id):</a:t>
            </a:r>
          </a:p>
          <a:p>
            <a:pPr lvl="2"/>
            <a:r>
              <a:rPr lang="en-US" dirty="0"/>
              <a:t>Sends a LEADER message that announces the new leader and contains:  id of new leader (list member with highest number);  List of the members of the new ring.  Message circulates around the ring.</a:t>
            </a:r>
          </a:p>
          <a:p>
            <a:pPr lvl="1"/>
            <a:r>
              <a:rPr lang="en-US" dirty="0"/>
              <a:t>When the LEADER message gets back to initiator:</a:t>
            </a:r>
          </a:p>
          <a:p>
            <a:pPr lvl="2"/>
            <a:r>
              <a:rPr lang="en-US" dirty="0"/>
              <a:t>Election is over if  id of new leader  is in ring id-list.</a:t>
            </a:r>
          </a:p>
          <a:p>
            <a:pPr lvl="2"/>
            <a:r>
              <a:rPr lang="en-US" dirty="0"/>
              <a:t>Else the algorithm is repeated (handles election failure).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6908800" y="6356351"/>
            <a:ext cx="4673600" cy="365125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/>
                </a:solidFill>
                <a:latin typeface="Arial" pitchFamily="1" charset="0"/>
                <a:ea typeface="Arial" pitchFamily="1" charset="0"/>
                <a:cs typeface="Arial" pitchFamily="1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Introduction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fld id="{C0472E53-FBB8-8D44-B4E4-4C2022510A5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86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NS (1)" id="{3664E4D8-122F-6C4C-8306-C89FB0303DD9}" vid="{059FFB86-FC76-3547-BD10-36828673C8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17029</TotalTime>
  <Words>4595</Words>
  <Application>Microsoft Macintosh PowerPoint</Application>
  <PresentationFormat>Widescreen</PresentationFormat>
  <Paragraphs>814</Paragraphs>
  <Slides>70</Slides>
  <Notes>33</Notes>
  <HiddenSlides>2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3" baseType="lpstr">
      <vt:lpstr>Arial</vt:lpstr>
      <vt:lpstr>Bookman Old Style</vt:lpstr>
      <vt:lpstr>Calibri</vt:lpstr>
      <vt:lpstr>Helvetica</vt:lpstr>
      <vt:lpstr>Microsoft Sans Serif</vt:lpstr>
      <vt:lpstr>Symbol</vt:lpstr>
      <vt:lpstr>Times</vt:lpstr>
      <vt:lpstr>Times New Roman</vt:lpstr>
      <vt:lpstr>Tw Cen MT</vt:lpstr>
      <vt:lpstr>Wingdings</vt:lpstr>
      <vt:lpstr>Wingdings 2</vt:lpstr>
      <vt:lpstr>Median</vt:lpstr>
      <vt:lpstr>Clip</vt:lpstr>
      <vt:lpstr>4730: Distributed Systems  Leader election. Membership. Reliable Multicast. Virtual Synchrony</vt:lpstr>
      <vt:lpstr>Plan</vt:lpstr>
      <vt:lpstr>Required reading for leader election…</vt:lpstr>
      <vt:lpstr>PowerPoint Presentation</vt:lpstr>
      <vt:lpstr>Leader Election</vt:lpstr>
      <vt:lpstr>Leader Election -  Challenges</vt:lpstr>
      <vt:lpstr>Leader Election Algorithms - Model</vt:lpstr>
      <vt:lpstr>Ring Algorithm </vt:lpstr>
      <vt:lpstr>Ring Algorithm</vt:lpstr>
      <vt:lpstr>Example: Ring Election </vt:lpstr>
      <vt:lpstr>Ring Algorithm Analysis</vt:lpstr>
      <vt:lpstr>PowerPoint Presentation</vt:lpstr>
      <vt:lpstr>Bully Algorithm In a Nutshell</vt:lpstr>
      <vt:lpstr>Bully Algorithm</vt:lpstr>
      <vt:lpstr>Bully Algorithm Message Cost</vt:lpstr>
      <vt:lpstr>Example Bully Election </vt:lpstr>
      <vt:lpstr>PowerPoint Presentation</vt:lpstr>
      <vt:lpstr>Membership Service</vt:lpstr>
      <vt:lpstr>A Membership Protocol</vt:lpstr>
      <vt:lpstr>Normal-Case</vt:lpstr>
      <vt:lpstr>Leader Fails</vt:lpstr>
      <vt:lpstr>PowerPoint Presentation</vt:lpstr>
      <vt:lpstr>Unicast, Broadcast, Multicast</vt:lpstr>
      <vt:lpstr>Reliable Communication</vt:lpstr>
      <vt:lpstr>Naïve Approach</vt:lpstr>
      <vt:lpstr>Meaning of Reliability in Multicast</vt:lpstr>
      <vt:lpstr>Flavors of Ordered Multicast</vt:lpstr>
      <vt:lpstr>Message Processing</vt:lpstr>
      <vt:lpstr>PowerPoint Presentation</vt:lpstr>
      <vt:lpstr>FIFO Reliable Multicast Algorithm</vt:lpstr>
      <vt:lpstr>FIFO Example</vt:lpstr>
      <vt:lpstr>Example of FIFO ordering - 2 </vt:lpstr>
      <vt:lpstr>Example of FIFO ordering - 3 </vt:lpstr>
      <vt:lpstr>Causal ordering </vt:lpstr>
      <vt:lpstr>Causal Multicast Algorithm</vt:lpstr>
      <vt:lpstr>Causal Reliable Multicast</vt:lpstr>
      <vt:lpstr>Example</vt:lpstr>
      <vt:lpstr>Vector Clocks vs Total Order</vt:lpstr>
      <vt:lpstr>PowerPoint Presentation</vt:lpstr>
      <vt:lpstr>Isis</vt:lpstr>
      <vt:lpstr>Isis Total Ordered Multicast</vt:lpstr>
      <vt:lpstr>Isis Total Ordered Multicast (cont)</vt:lpstr>
      <vt:lpstr>Isis Total Ordered Multicast (continued…1/2)</vt:lpstr>
      <vt:lpstr>Isis Total Ordered Multicast (continued…2/2)</vt:lpstr>
      <vt:lpstr>Example Total Order</vt:lpstr>
      <vt:lpstr>Exercise Total Order</vt:lpstr>
      <vt:lpstr>Example Total Order</vt:lpstr>
      <vt:lpstr>TOTEM: The single-ring protocol </vt:lpstr>
      <vt:lpstr>Meaning of SEQ and ARU</vt:lpstr>
      <vt:lpstr>Using the aru</vt:lpstr>
      <vt:lpstr>Safe Delivery</vt:lpstr>
      <vt:lpstr>TOTEM: The single-ring protocol (II)</vt:lpstr>
      <vt:lpstr>Membership and Reliable Multicast</vt:lpstr>
      <vt:lpstr>Summary</vt:lpstr>
      <vt:lpstr>PowerPoint Presentation</vt:lpstr>
      <vt:lpstr>Required reading for this topic…</vt:lpstr>
      <vt:lpstr>Systems …</vt:lpstr>
      <vt:lpstr>Process Groups </vt:lpstr>
      <vt:lpstr>Implementation</vt:lpstr>
      <vt:lpstr>Semantics </vt:lpstr>
      <vt:lpstr>Ordered Multicast</vt:lpstr>
      <vt:lpstr>Safe Delivery</vt:lpstr>
      <vt:lpstr>Why Virtual Synchrony?</vt:lpstr>
      <vt:lpstr>Virtual Synchrony Model</vt:lpstr>
      <vt:lpstr>Virtual Synchrony Model</vt:lpstr>
      <vt:lpstr>Virtual Synchrony Model</vt:lpstr>
      <vt:lpstr>Virtual Synchrony Model</vt:lpstr>
      <vt:lpstr>Virtual Synchrony Model</vt:lpstr>
      <vt:lpstr>Virtual Synchrony Model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Jackson, Alden</dc:creator>
  <cp:lastModifiedBy>Jackson, Alden</cp:lastModifiedBy>
  <cp:revision>26</cp:revision>
  <cp:lastPrinted>2012-08-22T04:00:45Z</cp:lastPrinted>
  <dcterms:created xsi:type="dcterms:W3CDTF">2024-09-26T21:39:29Z</dcterms:created>
  <dcterms:modified xsi:type="dcterms:W3CDTF">2024-10-08T17:28:39Z</dcterms:modified>
</cp:coreProperties>
</file>