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55"/>
  </p:notesMasterIdLst>
  <p:handoutMasterIdLst>
    <p:handoutMasterId r:id="rId156"/>
  </p:handoutMasterIdLst>
  <p:sldIdLst>
    <p:sldId id="388" r:id="rId2"/>
    <p:sldId id="390" r:id="rId3"/>
    <p:sldId id="391" r:id="rId4"/>
    <p:sldId id="392" r:id="rId5"/>
    <p:sldId id="393" r:id="rId6"/>
    <p:sldId id="395" r:id="rId7"/>
    <p:sldId id="394" r:id="rId8"/>
    <p:sldId id="396" r:id="rId9"/>
    <p:sldId id="397" r:id="rId10"/>
    <p:sldId id="398" r:id="rId11"/>
    <p:sldId id="399" r:id="rId12"/>
    <p:sldId id="449" r:id="rId13"/>
    <p:sldId id="400" r:id="rId14"/>
    <p:sldId id="402" r:id="rId15"/>
    <p:sldId id="403" r:id="rId16"/>
    <p:sldId id="404" r:id="rId17"/>
    <p:sldId id="406" r:id="rId18"/>
    <p:sldId id="405" r:id="rId19"/>
    <p:sldId id="407" r:id="rId20"/>
    <p:sldId id="408" r:id="rId21"/>
    <p:sldId id="450" r:id="rId22"/>
    <p:sldId id="409" r:id="rId23"/>
    <p:sldId id="411" r:id="rId24"/>
    <p:sldId id="410" r:id="rId25"/>
    <p:sldId id="445" r:id="rId26"/>
    <p:sldId id="412" r:id="rId27"/>
    <p:sldId id="413" r:id="rId28"/>
    <p:sldId id="401" r:id="rId29"/>
    <p:sldId id="414" r:id="rId30"/>
    <p:sldId id="415" r:id="rId31"/>
    <p:sldId id="416" r:id="rId32"/>
    <p:sldId id="417" r:id="rId33"/>
    <p:sldId id="418" r:id="rId34"/>
    <p:sldId id="419" r:id="rId35"/>
    <p:sldId id="421" r:id="rId36"/>
    <p:sldId id="446" r:id="rId37"/>
    <p:sldId id="447" r:id="rId38"/>
    <p:sldId id="448" r:id="rId39"/>
    <p:sldId id="424" r:id="rId40"/>
    <p:sldId id="425" r:id="rId41"/>
    <p:sldId id="453" r:id="rId42"/>
    <p:sldId id="426" r:id="rId43"/>
    <p:sldId id="427" r:id="rId44"/>
    <p:sldId id="428" r:id="rId45"/>
    <p:sldId id="444" r:id="rId46"/>
    <p:sldId id="429" r:id="rId47"/>
    <p:sldId id="430" r:id="rId48"/>
    <p:sldId id="432" r:id="rId49"/>
    <p:sldId id="433" r:id="rId50"/>
    <p:sldId id="451" r:id="rId51"/>
    <p:sldId id="434" r:id="rId52"/>
    <p:sldId id="431" r:id="rId53"/>
    <p:sldId id="437" r:id="rId54"/>
    <p:sldId id="438" r:id="rId55"/>
    <p:sldId id="439" r:id="rId56"/>
    <p:sldId id="440" r:id="rId57"/>
    <p:sldId id="441" r:id="rId58"/>
    <p:sldId id="442" r:id="rId59"/>
    <p:sldId id="443" r:id="rId60"/>
    <p:sldId id="452" r:id="rId61"/>
    <p:sldId id="454" r:id="rId62"/>
    <p:sldId id="601" r:id="rId63"/>
    <p:sldId id="455" r:id="rId64"/>
    <p:sldId id="456" r:id="rId65"/>
    <p:sldId id="457" r:id="rId66"/>
    <p:sldId id="458" r:id="rId67"/>
    <p:sldId id="459" r:id="rId68"/>
    <p:sldId id="460" r:id="rId69"/>
    <p:sldId id="524" r:id="rId70"/>
    <p:sldId id="525" r:id="rId71"/>
    <p:sldId id="526" r:id="rId72"/>
    <p:sldId id="527" r:id="rId73"/>
    <p:sldId id="548" r:id="rId74"/>
    <p:sldId id="549" r:id="rId75"/>
    <p:sldId id="482" r:id="rId76"/>
    <p:sldId id="550" r:id="rId77"/>
    <p:sldId id="528" r:id="rId78"/>
    <p:sldId id="530" r:id="rId79"/>
    <p:sldId id="529" r:id="rId80"/>
    <p:sldId id="604" r:id="rId81"/>
    <p:sldId id="603" r:id="rId82"/>
    <p:sldId id="605" r:id="rId83"/>
    <p:sldId id="606" r:id="rId84"/>
    <p:sldId id="607" r:id="rId85"/>
    <p:sldId id="608" r:id="rId86"/>
    <p:sldId id="609" r:id="rId87"/>
    <p:sldId id="602" r:id="rId88"/>
    <p:sldId id="531" r:id="rId89"/>
    <p:sldId id="551" r:id="rId90"/>
    <p:sldId id="552" r:id="rId91"/>
    <p:sldId id="553" r:id="rId92"/>
    <p:sldId id="533" r:id="rId93"/>
    <p:sldId id="554" r:id="rId94"/>
    <p:sldId id="555" r:id="rId95"/>
    <p:sldId id="534" r:id="rId96"/>
    <p:sldId id="535" r:id="rId97"/>
    <p:sldId id="556" r:id="rId98"/>
    <p:sldId id="557" r:id="rId99"/>
    <p:sldId id="537" r:id="rId100"/>
    <p:sldId id="558" r:id="rId101"/>
    <p:sldId id="559" r:id="rId102"/>
    <p:sldId id="542" r:id="rId103"/>
    <p:sldId id="536" r:id="rId104"/>
    <p:sldId id="560" r:id="rId105"/>
    <p:sldId id="539" r:id="rId106"/>
    <p:sldId id="561" r:id="rId107"/>
    <p:sldId id="545" r:id="rId108"/>
    <p:sldId id="546" r:id="rId109"/>
    <p:sldId id="547" r:id="rId110"/>
    <p:sldId id="538" r:id="rId111"/>
    <p:sldId id="562" r:id="rId112"/>
    <p:sldId id="563" r:id="rId113"/>
    <p:sldId id="564" r:id="rId114"/>
    <p:sldId id="544" r:id="rId115"/>
    <p:sldId id="565" r:id="rId116"/>
    <p:sldId id="541" r:id="rId117"/>
    <p:sldId id="566" r:id="rId118"/>
    <p:sldId id="543" r:id="rId119"/>
    <p:sldId id="567" r:id="rId120"/>
    <p:sldId id="469" r:id="rId121"/>
    <p:sldId id="568" r:id="rId122"/>
    <p:sldId id="569" r:id="rId123"/>
    <p:sldId id="570" r:id="rId124"/>
    <p:sldId id="571" r:id="rId125"/>
    <p:sldId id="572" r:id="rId126"/>
    <p:sldId id="573" r:id="rId127"/>
    <p:sldId id="574" r:id="rId128"/>
    <p:sldId id="575" r:id="rId129"/>
    <p:sldId id="576" r:id="rId130"/>
    <p:sldId id="577" r:id="rId131"/>
    <p:sldId id="578" r:id="rId132"/>
    <p:sldId id="579" r:id="rId133"/>
    <p:sldId id="580" r:id="rId134"/>
    <p:sldId id="581" r:id="rId135"/>
    <p:sldId id="582" r:id="rId136"/>
    <p:sldId id="583" r:id="rId137"/>
    <p:sldId id="584" r:id="rId138"/>
    <p:sldId id="585" r:id="rId139"/>
    <p:sldId id="586" r:id="rId140"/>
    <p:sldId id="587" r:id="rId141"/>
    <p:sldId id="588" r:id="rId142"/>
    <p:sldId id="589" r:id="rId143"/>
    <p:sldId id="590" r:id="rId144"/>
    <p:sldId id="591" r:id="rId145"/>
    <p:sldId id="592" r:id="rId146"/>
    <p:sldId id="593" r:id="rId147"/>
    <p:sldId id="594" r:id="rId148"/>
    <p:sldId id="595" r:id="rId149"/>
    <p:sldId id="596" r:id="rId150"/>
    <p:sldId id="597" r:id="rId151"/>
    <p:sldId id="598" r:id="rId152"/>
    <p:sldId id="599" r:id="rId153"/>
    <p:sldId id="600" r:id="rId15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391"/>
            <p14:sldId id="392"/>
            <p14:sldId id="393"/>
            <p14:sldId id="395"/>
            <p14:sldId id="394"/>
            <p14:sldId id="396"/>
            <p14:sldId id="397"/>
            <p14:sldId id="398"/>
            <p14:sldId id="399"/>
            <p14:sldId id="449"/>
            <p14:sldId id="400"/>
            <p14:sldId id="402"/>
            <p14:sldId id="403"/>
            <p14:sldId id="404"/>
            <p14:sldId id="406"/>
            <p14:sldId id="405"/>
            <p14:sldId id="407"/>
            <p14:sldId id="408"/>
            <p14:sldId id="450"/>
            <p14:sldId id="409"/>
            <p14:sldId id="411"/>
            <p14:sldId id="410"/>
            <p14:sldId id="445"/>
            <p14:sldId id="412"/>
            <p14:sldId id="413"/>
            <p14:sldId id="401"/>
            <p14:sldId id="414"/>
            <p14:sldId id="415"/>
            <p14:sldId id="416"/>
            <p14:sldId id="417"/>
            <p14:sldId id="418"/>
            <p14:sldId id="419"/>
            <p14:sldId id="421"/>
            <p14:sldId id="446"/>
            <p14:sldId id="447"/>
            <p14:sldId id="448"/>
            <p14:sldId id="424"/>
            <p14:sldId id="425"/>
            <p14:sldId id="453"/>
            <p14:sldId id="426"/>
            <p14:sldId id="427"/>
            <p14:sldId id="428"/>
            <p14:sldId id="444"/>
            <p14:sldId id="429"/>
            <p14:sldId id="430"/>
            <p14:sldId id="432"/>
            <p14:sldId id="433"/>
            <p14:sldId id="451"/>
            <p14:sldId id="434"/>
            <p14:sldId id="431"/>
            <p14:sldId id="437"/>
            <p14:sldId id="438"/>
            <p14:sldId id="439"/>
            <p14:sldId id="440"/>
            <p14:sldId id="441"/>
            <p14:sldId id="442"/>
            <p14:sldId id="443"/>
            <p14:sldId id="452"/>
          </p14:sldIdLst>
        </p14:section>
        <p14:section name="Intro" id="{DA3325B6-74C1-F04D-A028-3987D8D212F9}">
          <p14:sldIdLst>
            <p14:sldId id="454"/>
            <p14:sldId id="601"/>
            <p14:sldId id="455"/>
            <p14:sldId id="456"/>
            <p14:sldId id="457"/>
            <p14:sldId id="458"/>
            <p14:sldId id="459"/>
            <p14:sldId id="460"/>
            <p14:sldId id="524"/>
            <p14:sldId id="525"/>
            <p14:sldId id="526"/>
            <p14:sldId id="527"/>
            <p14:sldId id="548"/>
            <p14:sldId id="549"/>
            <p14:sldId id="482"/>
            <p14:sldId id="550"/>
            <p14:sldId id="528"/>
            <p14:sldId id="530"/>
            <p14:sldId id="529"/>
            <p14:sldId id="604"/>
            <p14:sldId id="603"/>
            <p14:sldId id="605"/>
            <p14:sldId id="606"/>
            <p14:sldId id="607"/>
            <p14:sldId id="608"/>
            <p14:sldId id="609"/>
            <p14:sldId id="602"/>
            <p14:sldId id="531"/>
            <p14:sldId id="551"/>
            <p14:sldId id="552"/>
            <p14:sldId id="553"/>
            <p14:sldId id="533"/>
            <p14:sldId id="554"/>
            <p14:sldId id="555"/>
            <p14:sldId id="534"/>
            <p14:sldId id="535"/>
            <p14:sldId id="556"/>
            <p14:sldId id="557"/>
            <p14:sldId id="537"/>
            <p14:sldId id="558"/>
            <p14:sldId id="559"/>
            <p14:sldId id="542"/>
            <p14:sldId id="536"/>
            <p14:sldId id="560"/>
            <p14:sldId id="539"/>
            <p14:sldId id="561"/>
            <p14:sldId id="545"/>
            <p14:sldId id="546"/>
            <p14:sldId id="547"/>
            <p14:sldId id="538"/>
            <p14:sldId id="562"/>
            <p14:sldId id="563"/>
            <p14:sldId id="564"/>
            <p14:sldId id="544"/>
            <p14:sldId id="565"/>
            <p14:sldId id="541"/>
            <p14:sldId id="566"/>
            <p14:sldId id="543"/>
            <p14:sldId id="567"/>
            <p14:sldId id="469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0E8"/>
    <a:srgbClr val="E8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0" autoAdjust="0"/>
    <p:restoredTop sz="90204" autoAdjust="0"/>
  </p:normalViewPr>
  <p:slideViewPr>
    <p:cSldViewPr snapToGrid="0">
      <p:cViewPr varScale="1">
        <p:scale>
          <a:sx n="115" d="100"/>
          <a:sy n="115" d="100"/>
        </p:scale>
        <p:origin x="3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76DBD710-8C23-ED08-1927-25C5E320C68C}"/>
    <pc:docChg chg="modSld">
      <pc:chgData name="Jackson, Alden" userId="S::awjacks@northeastern.edu::057f6ed4-5b0d-4701-ad80-193f163f4b8a" providerId="AD" clId="Web-{76DBD710-8C23-ED08-1927-25C5E320C68C}" dt="2019-02-05T16:57:06.050" v="8"/>
      <pc:docMkLst>
        <pc:docMk/>
      </pc:docMkLst>
      <pc:sldChg chg="mod modShow">
        <pc:chgData name="Jackson, Alden" userId="S::awjacks@northeastern.edu::057f6ed4-5b0d-4701-ad80-193f163f4b8a" providerId="AD" clId="Web-{76DBD710-8C23-ED08-1927-25C5E320C68C}" dt="2019-02-05T16:56:49.284" v="0"/>
        <pc:sldMkLst>
          <pc:docMk/>
          <pc:sldMk cId="1424953731" sldId="431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6:49.331" v="1"/>
        <pc:sldMkLst>
          <pc:docMk/>
          <pc:sldMk cId="2815651009" sldId="434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6.050" v="8"/>
        <pc:sldMkLst>
          <pc:docMk/>
          <pc:sldMk cId="1208734389" sldId="437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581" v="2"/>
        <pc:sldMkLst>
          <pc:docMk/>
          <pc:sldMk cId="625843628" sldId="438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675" v="3"/>
        <pc:sldMkLst>
          <pc:docMk/>
          <pc:sldMk cId="1374851415" sldId="439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753" v="4"/>
        <pc:sldMkLst>
          <pc:docMk/>
          <pc:sldMk cId="938592197" sldId="440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831" v="5"/>
        <pc:sldMkLst>
          <pc:docMk/>
          <pc:sldMk cId="671672890" sldId="441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909" v="6"/>
        <pc:sldMkLst>
          <pc:docMk/>
          <pc:sldMk cId="520512903" sldId="442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956" v="7"/>
        <pc:sldMkLst>
          <pc:docMk/>
          <pc:sldMk cId="356403661" sldId="443"/>
        </pc:sldMkLst>
      </pc:sldChg>
    </pc:docChg>
  </pc:docChgLst>
  <pc:docChgLst>
    <pc:chgData name="Jackson, Alden" userId="S::awjacks@northeastern.edu::057f6ed4-5b0d-4701-ad80-193f163f4b8a" providerId="AD" clId="Web-{2A1A9F69-F427-8F72-A376-021397C6593D}"/>
    <pc:docChg chg="modSld">
      <pc:chgData name="Jackson, Alden" userId="S::awjacks@northeastern.edu::057f6ed4-5b0d-4701-ad80-193f163f4b8a" providerId="AD" clId="Web-{2A1A9F69-F427-8F72-A376-021397C6593D}" dt="2019-01-28T22:42:18.227" v="47" actId="20577"/>
      <pc:docMkLst>
        <pc:docMk/>
      </pc:docMkLst>
      <pc:sldChg chg="modSp">
        <pc:chgData name="Jackson, Alden" userId="S::awjacks@northeastern.edu::057f6ed4-5b0d-4701-ad80-193f163f4b8a" providerId="AD" clId="Web-{2A1A9F69-F427-8F72-A376-021397C6593D}" dt="2019-01-28T22:42:07.414" v="45" actId="20577"/>
        <pc:sldMkLst>
          <pc:docMk/>
          <pc:sldMk cId="2551930923" sldId="420"/>
        </pc:sldMkLst>
        <pc:spChg chg="mod">
          <ac:chgData name="Jackson, Alden" userId="S::awjacks@northeastern.edu::057f6ed4-5b0d-4701-ad80-193f163f4b8a" providerId="AD" clId="Web-{2A1A9F69-F427-8F72-A376-021397C6593D}" dt="2019-01-28T22:42:07.414" v="45" actId="20577"/>
          <ac:spMkLst>
            <pc:docMk/>
            <pc:sldMk cId="2551930923" sldId="420"/>
            <ac:spMk id="2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5ECC61CF-D1E5-0F36-4793-43543785AFBA}"/>
    <pc:docChg chg="modSld">
      <pc:chgData name="Jackson, Alden" userId="S::awjacks@northeastern.edu::057f6ed4-5b0d-4701-ad80-193f163f4b8a" providerId="AD" clId="Web-{5ECC61CF-D1E5-0F36-4793-43543785AFBA}" dt="2019-01-22T18:53:27.380" v="17" actId="20577"/>
      <pc:docMkLst>
        <pc:docMk/>
      </pc:docMkLst>
      <pc:sldChg chg="modSp">
        <pc:chgData name="Jackson, Alden" userId="S::awjacks@northeastern.edu::057f6ed4-5b0d-4701-ad80-193f163f4b8a" providerId="AD" clId="Web-{5ECC61CF-D1E5-0F36-4793-43543785AFBA}" dt="2019-01-22T16:25:54.648" v="1" actId="20577"/>
        <pc:sldMkLst>
          <pc:docMk/>
          <pc:sldMk cId="4090761918" sldId="400"/>
        </pc:sldMkLst>
        <pc:spChg chg="mod">
          <ac:chgData name="Jackson, Alden" userId="S::awjacks@northeastern.edu::057f6ed4-5b0d-4701-ad80-193f163f4b8a" providerId="AD" clId="Web-{5ECC61CF-D1E5-0F36-4793-43543785AFBA}" dt="2019-01-22T16:25:54.648" v="1" actId="20577"/>
          <ac:spMkLst>
            <pc:docMk/>
            <pc:sldMk cId="4090761918" sldId="400"/>
            <ac:spMk id="23" creationId="{00000000-0000-0000-0000-000000000000}"/>
          </ac:spMkLst>
        </pc:spChg>
      </pc:sldChg>
      <pc:sldChg chg="modSp">
        <pc:chgData name="Jackson, Alden" userId="S::awjacks@northeastern.edu::057f6ed4-5b0d-4701-ad80-193f163f4b8a" providerId="AD" clId="Web-{5ECC61CF-D1E5-0F36-4793-43543785AFBA}" dt="2019-01-22T18:53:27.380" v="17" actId="20577"/>
        <pc:sldMkLst>
          <pc:docMk/>
          <pc:sldMk cId="3375481061" sldId="414"/>
        </pc:sldMkLst>
        <pc:spChg chg="mod">
          <ac:chgData name="Jackson, Alden" userId="S::awjacks@northeastern.edu::057f6ed4-5b0d-4701-ad80-193f163f4b8a" providerId="AD" clId="Web-{5ECC61CF-D1E5-0F36-4793-43543785AFBA}" dt="2019-01-22T18:53:27.380" v="17" actId="20577"/>
          <ac:spMkLst>
            <pc:docMk/>
            <pc:sldMk cId="3375481061" sldId="414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AEB0C-30B3-01D7-F3CA-BC978FE88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B7B94-595B-3FC2-AC8F-CDBC30BC8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37EEB-CE33-FE1E-7E50-C4604C028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311CD71-C64D-A2CA-0F04-4F26F7560143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CF969-7A2F-4D74-3184-1C94E7882C8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58FA9-6305-8EF9-9991-A24C84AB45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440A0-A956-917D-02DB-D9D59BF68B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F4415-FC71-C025-B766-07CD02EC8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BD794-2524-7D23-3AD1-1C0FCDFB2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9B354-5810-EC9A-2074-66121E93D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10ms is one-way delay.  </a:t>
            </a:r>
          </a:p>
          <a:p>
            <a:r>
              <a:rPr lang="en-US" dirty="0"/>
              <a:t>Assume path is symmetrical. 2*10ms is round trip time. </a:t>
            </a:r>
          </a:p>
          <a:p>
            <a:r>
              <a:rPr lang="en-US" dirty="0"/>
              <a:t>Can only send next packet after ACK is received. 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9BE2A53-634C-C1CA-1E59-0DDEE1F40F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20C22-B378-C7C8-A0A6-2C68499DCF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AFF29-B670-14DE-B336-F4271037F5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F03B2-A91C-BC0C-54CB-7C737B45D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0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FE15F-6419-F646-39F4-490EFB7CD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89C6E-9AEA-5629-A0E3-D48EE1B68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7D6BA-0C67-C775-0353-EDA4AC0BD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side acts and sender and receiver</a:t>
            </a:r>
          </a:p>
          <a:p>
            <a:r>
              <a:rPr lang="en-US" dirty="0"/>
              <a:t>Every message contains sequence number, even if payload</a:t>
            </a:r>
            <a:r>
              <a:rPr lang="en-US" baseline="0" dirty="0"/>
              <a:t> length is zero</a:t>
            </a:r>
            <a:endParaRPr lang="en-US" dirty="0"/>
          </a:p>
          <a:p>
            <a:r>
              <a:rPr lang="en-US" dirty="0"/>
              <a:t>Every</a:t>
            </a:r>
            <a:r>
              <a:rPr lang="en-US" baseline="0" dirty="0"/>
              <a:t> message contains acknowledgements, even if no data was received</a:t>
            </a:r>
          </a:p>
          <a:p>
            <a:r>
              <a:rPr lang="en-US" baseline="0" dirty="0"/>
              <a:t>Every message advertises the window size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D05CEAB-08C2-6DB3-9668-E72998391D97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63C4F-B6E6-9495-A74D-56094B2577D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8A40B-9A82-A9BE-8681-D6A0EB942E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82A24-3094-1439-A027-ADA332AF00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1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717E9-14BA-4EFF-0043-4898C972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141649-2FD3-F254-BF39-29DE2B93E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F3907-DF2B-4478-9298-38235A8C7083}" type="slidenum">
              <a:rPr lang="en-US"/>
              <a:pPr/>
              <a:t>133</a:t>
            </a:fld>
            <a:endParaRPr lang="en-US"/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124379B0-5140-6AF1-2218-087754027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143FBD47-92BE-68E3-4F58-C3A38E0D9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31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3A00C-96F7-92EA-346C-3F08ED80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04B49-C0FD-5E81-5729-8B66093C9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C4205-C8FC-5694-5719-085EE8FC9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55C21E0-3636-474E-1585-309236D0C6BF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8CE47-1728-05DC-7B3B-8BCFAE461B5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F3653-8048-9E98-BFB2-3A36AA49E4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C6937-F0B3-F724-1F53-187A4AF0C6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9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intl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/ipv6/</a:t>
            </a:r>
            <a:r>
              <a:rPr lang="en-US" dirty="0" err="1"/>
              <a:t>statistics.html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5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10ms is one-way delay.  </a:t>
            </a:r>
          </a:p>
          <a:p>
            <a:r>
              <a:rPr lang="en-US" dirty="0"/>
              <a:t>Assume path is symmetrical. 2*10ms is round trip time. </a:t>
            </a:r>
          </a:p>
          <a:p>
            <a:r>
              <a:rPr lang="en-US" dirty="0"/>
              <a:t>Can only send next packet after ACK is received.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side acts and sender and receiver</a:t>
            </a:r>
          </a:p>
          <a:p>
            <a:r>
              <a:rPr lang="en-US" dirty="0"/>
              <a:t>Every message contains sequence number, even if payload</a:t>
            </a:r>
            <a:r>
              <a:rPr lang="en-US" baseline="0" dirty="0"/>
              <a:t> length is zero</a:t>
            </a:r>
            <a:endParaRPr lang="en-US" dirty="0"/>
          </a:p>
          <a:p>
            <a:r>
              <a:rPr lang="en-US" dirty="0"/>
              <a:t>Every</a:t>
            </a:r>
            <a:r>
              <a:rPr lang="en-US" baseline="0" dirty="0"/>
              <a:t> message contains acknowledgements, even if no data was received</a:t>
            </a:r>
          </a:p>
          <a:p>
            <a:r>
              <a:rPr lang="en-US" baseline="0" dirty="0"/>
              <a:t>Every message advertises the window size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F3907-DF2B-4478-9298-38235A8C7083}" type="slidenum">
              <a:rPr lang="en-US"/>
              <a:pPr/>
              <a:t>100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idr-report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eksforgeeks.org/socket-programming-in-java/" TargetMode="External"/><Relationship Id="rId3" Type="http://schemas.openxmlformats.org/officeDocument/2006/relationships/hyperlink" Target="https://www.geeksforgeeks.org/tcp-server-client-implementation-in-c/" TargetMode="External"/><Relationship Id="rId7" Type="http://schemas.openxmlformats.org/officeDocument/2006/relationships/hyperlink" Target="https://svn.python.org/projects/python/trunk/Demo/sockets/udpecho.py" TargetMode="External"/><Relationship Id="rId2" Type="http://schemas.openxmlformats.org/officeDocument/2006/relationships/hyperlink" Target="https://beej.us/guide/bgnet/htm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python.org/3/library/socket.html#example" TargetMode="External"/><Relationship Id="rId5" Type="http://schemas.openxmlformats.org/officeDocument/2006/relationships/hyperlink" Target="https://docs.python.org/3/howto/sockets.html" TargetMode="External"/><Relationship Id="rId10" Type="http://schemas.openxmlformats.org/officeDocument/2006/relationships/hyperlink" Target="https://www.geeksforgeeks.org/working-udp-datagramsockets-java/" TargetMode="External"/><Relationship Id="rId4" Type="http://schemas.openxmlformats.org/officeDocument/2006/relationships/hyperlink" Target="https://www.geeksforgeeks.org/udp-client-server-using-connect-c-implementation/" TargetMode="External"/><Relationship Id="rId9" Type="http://schemas.openxmlformats.org/officeDocument/2006/relationships/hyperlink" Target="https://www.baeldung.com/udp-in-java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643730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4730</a:t>
            </a:r>
            <a:br>
              <a:rPr lang="en-US" sz="6000" cap="none" dirty="0"/>
            </a:br>
            <a:r>
              <a:rPr lang="en-US" sz="4900" cap="none" dirty="0"/>
              <a:t>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Networking Overview / Primer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9/13/24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2127738"/>
          </a:xfrm>
        </p:spPr>
        <p:txBody>
          <a:bodyPr>
            <a:normAutofit/>
          </a:bodyPr>
          <a:lstStyle/>
          <a:p>
            <a:r>
              <a:rPr lang="en-US" dirty="0"/>
              <a:t>IPv4: 32-bit addresses</a:t>
            </a:r>
          </a:p>
          <a:p>
            <a:pPr lvl="1"/>
            <a:r>
              <a:rPr lang="en-US" dirty="0"/>
              <a:t>Usually written in dotted notation, e.g., 192.168.21.76</a:t>
            </a:r>
          </a:p>
          <a:p>
            <a:pPr lvl="1"/>
            <a:r>
              <a:rPr lang="en-US" dirty="0"/>
              <a:t>Each number is a byte</a:t>
            </a:r>
          </a:p>
          <a:p>
            <a:pPr lvl="1"/>
            <a:r>
              <a:rPr lang="en-US" dirty="0"/>
              <a:t>Stored in Big Endian (Network Byte)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1273" y="5711282"/>
            <a:ext cx="1714918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11000000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1273" y="4908251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C0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1273" y="4105221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192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1892" y="5711280"/>
            <a:ext cx="1714918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10101000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1892" y="4908249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1892" y="4105219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52608" y="5711282"/>
            <a:ext cx="1714918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00010101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52608" y="4908251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52608" y="4105221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19926" y="5711279"/>
            <a:ext cx="1714918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01001100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9926" y="4908248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19926" y="4105218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75373" y="4105221"/>
            <a:ext cx="135112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Decimal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75372" y="4909096"/>
            <a:ext cx="135112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Hex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75373" y="5711282"/>
            <a:ext cx="135112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Binary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11827" y="361533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9211" y="361533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77121" y="361533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45306" y="361533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35398" y="36153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988044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Receiver 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557565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ACK </a:t>
            </a:r>
            <a:r>
              <a:rPr lang="en-US" dirty="0">
                <a:solidFill>
                  <a:schemeClr val="accent1"/>
                </a:solidFill>
              </a:rPr>
              <a:t>every packet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>
                <a:solidFill>
                  <a:schemeClr val="accent1"/>
                </a:solidFill>
              </a:rPr>
              <a:t>cumulative ACK</a:t>
            </a:r>
            <a:r>
              <a:rPr lang="en-US" dirty="0"/>
              <a:t>, where an ACK for sequence </a:t>
            </a:r>
            <a:r>
              <a:rPr lang="en-US" i="1" dirty="0"/>
              <a:t>n</a:t>
            </a:r>
            <a:r>
              <a:rPr lang="en-US" dirty="0"/>
              <a:t> implies ACKS for all </a:t>
            </a:r>
            <a:r>
              <a:rPr lang="en-US" i="1" dirty="0"/>
              <a:t>k</a:t>
            </a:r>
            <a:r>
              <a:rPr lang="en-US" dirty="0"/>
              <a:t> &lt; </a:t>
            </a:r>
            <a:r>
              <a:rPr lang="en-US" i="1" dirty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>
                <a:solidFill>
                  <a:schemeClr val="accent1"/>
                </a:solidFill>
              </a:rPr>
              <a:t>negative ACKs </a:t>
            </a:r>
            <a:r>
              <a:rPr lang="en-US" dirty="0"/>
              <a:t>(NACKs), indicating which packet did not arrive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>
                <a:solidFill>
                  <a:schemeClr val="accent1"/>
                </a:solidFill>
              </a:rPr>
              <a:t>selective ACKs </a:t>
            </a:r>
            <a:r>
              <a:rPr lang="en-US" dirty="0"/>
              <a:t>(SACKs), indicating those that did arrive, even if not in order</a:t>
            </a:r>
          </a:p>
          <a:p>
            <a:pPr marL="834390" lvl="1" indent="-514350"/>
            <a:r>
              <a:rPr lang="en-US" dirty="0"/>
              <a:t>SACK is an actual TCP extension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4862" y="126627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4861" y="1571072"/>
            <a:ext cx="10861189" cy="152811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4862" y="3700775"/>
            <a:ext cx="10861190" cy="146757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Numbers,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312400" cy="5257800"/>
          </a:xfrm>
        </p:spPr>
        <p:txBody>
          <a:bodyPr>
            <a:normAutofit/>
          </a:bodyPr>
          <a:lstStyle/>
          <a:p>
            <a:r>
              <a:rPr lang="en-US" dirty="0"/>
              <a:t>32 bits, unsigned</a:t>
            </a:r>
          </a:p>
          <a:p>
            <a:pPr lvl="1"/>
            <a:r>
              <a:rPr lang="en-US" dirty="0"/>
              <a:t>Why so big?</a:t>
            </a:r>
          </a:p>
          <a:p>
            <a:r>
              <a:rPr lang="en-US" dirty="0"/>
              <a:t>To avoid acknowledgement ambiguity in the window you need…</a:t>
            </a:r>
          </a:p>
          <a:p>
            <a:pPr lvl="1"/>
            <a:r>
              <a:rPr lang="en-US" dirty="0"/>
              <a:t>|Sequence # Space| &gt; 2 * |Sending Window Size|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&gt; 2 * 2</a:t>
            </a:r>
            <a:r>
              <a:rPr lang="en-US" baseline="300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301307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1BF72C-D816-22FC-6B1F-AAF0DDFD4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C198D-A1A3-C442-5C19-B5CFD306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3C3C98-E8AC-A62D-0BF4-4792FF04D47F}"/>
              </a:ext>
            </a:extLst>
          </p:cNvPr>
          <p:cNvSpPr txBox="1">
            <a:spLocks/>
          </p:cNvSpPr>
          <p:nvPr/>
        </p:nvSpPr>
        <p:spPr>
          <a:xfrm>
            <a:off x="269358" y="-1197"/>
            <a:ext cx="11516242" cy="8554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Ambiguous Window Example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751503-3E2A-E8DB-0AE9-F18224CFDA7C}"/>
              </a:ext>
            </a:extLst>
          </p:cNvPr>
          <p:cNvCxnSpPr>
            <a:cxnSpLocks/>
          </p:cNvCxnSpPr>
          <p:nvPr/>
        </p:nvCxnSpPr>
        <p:spPr>
          <a:xfrm>
            <a:off x="2350024" y="3311023"/>
            <a:ext cx="0" cy="32598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503570-6672-EB69-7836-3970DF679210}"/>
              </a:ext>
            </a:extLst>
          </p:cNvPr>
          <p:cNvSpPr txBox="1"/>
          <p:nvPr/>
        </p:nvSpPr>
        <p:spPr>
          <a:xfrm>
            <a:off x="2063257" y="275020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250824-89B8-23C1-83EA-6957673C910E}"/>
              </a:ext>
            </a:extLst>
          </p:cNvPr>
          <p:cNvGrpSpPr/>
          <p:nvPr/>
        </p:nvGrpSpPr>
        <p:grpSpPr>
          <a:xfrm>
            <a:off x="2459910" y="3387358"/>
            <a:ext cx="4862378" cy="580396"/>
            <a:chOff x="2823952" y="2214880"/>
            <a:chExt cx="4836688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C7B543-8C5C-1B0C-27F3-3B74B112EC27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607243-616D-4A03-BE39-76EAED103AF6}"/>
                </a:ext>
              </a:extLst>
            </p:cNvPr>
            <p:cNvSpPr txBox="1"/>
            <p:nvPr/>
          </p:nvSpPr>
          <p:spPr>
            <a:xfrm rot="313988">
              <a:off x="6222428" y="2291013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0&gt;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5AF3985-84E4-746F-1E65-42DC3223E6A3}"/>
              </a:ext>
            </a:extLst>
          </p:cNvPr>
          <p:cNvGrpSpPr/>
          <p:nvPr/>
        </p:nvGrpSpPr>
        <p:grpSpPr>
          <a:xfrm>
            <a:off x="2459908" y="3842749"/>
            <a:ext cx="4864781" cy="580396"/>
            <a:chOff x="2823952" y="2214880"/>
            <a:chExt cx="4839077" cy="6529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45A14B0-436B-F3F3-2C79-D5A59D189ECC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DBA5EC-FDCE-5E7E-406A-19949774F432}"/>
                </a:ext>
              </a:extLst>
            </p:cNvPr>
            <p:cNvSpPr txBox="1"/>
            <p:nvPr/>
          </p:nvSpPr>
          <p:spPr>
            <a:xfrm rot="313988">
              <a:off x="6221897" y="2333504"/>
              <a:ext cx="1441132" cy="450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1&gt;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14E3BBD-D932-A4D7-0932-7CAA4B53D5DE}"/>
              </a:ext>
            </a:extLst>
          </p:cNvPr>
          <p:cNvGrpSpPr/>
          <p:nvPr/>
        </p:nvGrpSpPr>
        <p:grpSpPr>
          <a:xfrm>
            <a:off x="2472852" y="4357899"/>
            <a:ext cx="4862378" cy="580396"/>
            <a:chOff x="2823952" y="2214880"/>
            <a:chExt cx="4836688" cy="65299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993CAB2-F636-240D-D27F-0BD3A2C30E18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5967E44-F013-AA2A-81FC-C91FBD8FF5F1}"/>
                </a:ext>
              </a:extLst>
            </p:cNvPr>
            <p:cNvSpPr txBox="1"/>
            <p:nvPr/>
          </p:nvSpPr>
          <p:spPr>
            <a:xfrm rot="313988">
              <a:off x="6139357" y="2285991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0&gt;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51B3E5-FCA3-AC29-1642-530A9AAB2844}"/>
              </a:ext>
            </a:extLst>
          </p:cNvPr>
          <p:cNvGrpSpPr/>
          <p:nvPr/>
        </p:nvGrpSpPr>
        <p:grpSpPr>
          <a:xfrm>
            <a:off x="2501500" y="5397030"/>
            <a:ext cx="4806514" cy="488948"/>
            <a:chOff x="2823952" y="3036520"/>
            <a:chExt cx="483668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40F975A-F87B-6F87-F306-833137032639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E5427A-F2D0-AC7A-FB59-5C46B4A9E128}"/>
                </a:ext>
              </a:extLst>
            </p:cNvPr>
            <p:cNvSpPr txBox="1"/>
            <p:nvPr/>
          </p:nvSpPr>
          <p:spPr>
            <a:xfrm rot="21320940">
              <a:off x="2938937" y="3070180"/>
              <a:ext cx="1298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0&gt;</a:t>
              </a:r>
            </a:p>
          </p:txBody>
        </p:sp>
      </p:grp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C062680-D393-EBE6-D2AD-7FFAFA7AD30A}"/>
              </a:ext>
            </a:extLst>
          </p:cNvPr>
          <p:cNvSpPr txBox="1">
            <a:spLocks/>
          </p:cNvSpPr>
          <p:nvPr/>
        </p:nvSpPr>
        <p:spPr>
          <a:xfrm>
            <a:off x="203200" y="1041991"/>
            <a:ext cx="10312400" cy="1698601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Imagine that sequence numbers are 1-bit</a:t>
            </a:r>
          </a:p>
          <a:p>
            <a:pPr lvl="1"/>
            <a:r>
              <a:rPr lang="en-US" dirty="0"/>
              <a:t>Segments are numbered zero or one</a:t>
            </a:r>
          </a:p>
          <a:p>
            <a:r>
              <a:rPr lang="en-US" dirty="0"/>
              <a:t>Assume window size = 3 segments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FEE553EF-12CE-92E0-2505-8817F9E2346C}"/>
              </a:ext>
            </a:extLst>
          </p:cNvPr>
          <p:cNvSpPr/>
          <p:nvPr/>
        </p:nvSpPr>
        <p:spPr>
          <a:xfrm rot="378739">
            <a:off x="7350488" y="3658817"/>
            <a:ext cx="1587796" cy="365108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CDAD9BA8-B250-CEC5-7A4C-325231F3AB7E}"/>
              </a:ext>
            </a:extLst>
          </p:cNvPr>
          <p:cNvSpPr/>
          <p:nvPr/>
        </p:nvSpPr>
        <p:spPr>
          <a:xfrm rot="21026335">
            <a:off x="7367469" y="4416362"/>
            <a:ext cx="1587796" cy="365108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301B16D-C8C8-F135-D550-FB60CF3243D4}"/>
              </a:ext>
            </a:extLst>
          </p:cNvPr>
          <p:cNvSpPr txBox="1">
            <a:spLocks/>
          </p:cNvSpPr>
          <p:nvPr/>
        </p:nvSpPr>
        <p:spPr>
          <a:xfrm>
            <a:off x="8982817" y="3545210"/>
            <a:ext cx="2587626" cy="1393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Which segment was acknowledged?</a:t>
            </a:r>
          </a:p>
        </p:txBody>
      </p:sp>
    </p:spTree>
    <p:extLst>
      <p:ext uri="{BB962C8B-B14F-4D97-AF65-F5344CB8AC3E}">
        <p14:creationId xmlns:p14="http://schemas.microsoft.com/office/powerpoint/2010/main" val="244296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47137A-B928-CC36-D967-DB8EED03A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67D72-7367-0107-8BAA-2F3A3F8A1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7395" y="283535"/>
            <a:ext cx="9753600" cy="42034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setup, a.k.a. the three-way handshake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Establish connection state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Data transfer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Sequence numbers for reliable, in-order delivery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Perform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close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Free 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B3FBC-7A01-1D9B-2B34-1CE78E45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Phases of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4DE0A-73E8-33E5-BB86-585DB0CF8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157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Tear Down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5918" y="1776419"/>
            <a:ext cx="4397969" cy="4866752"/>
          </a:xfrm>
        </p:spPr>
        <p:txBody>
          <a:bodyPr/>
          <a:lstStyle/>
          <a:p>
            <a:r>
              <a:rPr lang="en-US" dirty="0"/>
              <a:t>Either side can initiate tear down</a:t>
            </a:r>
          </a:p>
          <a:p>
            <a:r>
              <a:rPr lang="en-US" dirty="0"/>
              <a:t>Other side may continue sending data</a:t>
            </a:r>
          </a:p>
          <a:p>
            <a:pPr lvl="1"/>
            <a:r>
              <a:rPr lang="en-US" dirty="0"/>
              <a:t>Half open connection</a:t>
            </a:r>
          </a:p>
          <a:p>
            <a:pPr lvl="1"/>
            <a:r>
              <a:rPr lang="en-US" i="1" dirty="0"/>
              <a:t>shutdown()</a:t>
            </a:r>
          </a:p>
          <a:p>
            <a:r>
              <a:rPr lang="en-US" dirty="0"/>
              <a:t>Acknowledge the last FIN</a:t>
            </a:r>
          </a:p>
          <a:p>
            <a:pPr lvl="1"/>
            <a:r>
              <a:rPr lang="en-US" dirty="0"/>
              <a:t>Sequence number + 1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68318" y="2062371"/>
            <a:ext cx="0" cy="45808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349528" y="2062369"/>
            <a:ext cx="12806" cy="45808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86771" y="160070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1479" y="1600706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151084" y="2214887"/>
            <a:ext cx="4127095" cy="734955"/>
            <a:chOff x="2823952" y="2132918"/>
            <a:chExt cx="4836688" cy="73495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63463">
              <a:off x="3684614" y="2132918"/>
              <a:ext cx="327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&lt;FIN, Seq # X, Ack # Y&gt;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51083" y="2980620"/>
            <a:ext cx="4152520" cy="640554"/>
            <a:chOff x="2823952" y="2946072"/>
            <a:chExt cx="4836689" cy="640554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186503">
              <a:off x="3092287" y="2946072"/>
              <a:ext cx="3714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Y, Ack # X+1&gt;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51084" y="4108707"/>
            <a:ext cx="4127095" cy="698248"/>
            <a:chOff x="2850395" y="3548632"/>
            <a:chExt cx="4810245" cy="69824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478195">
              <a:off x="4467261" y="3548632"/>
              <a:ext cx="157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…&gt;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51083" y="3453645"/>
            <a:ext cx="4152520" cy="640554"/>
            <a:chOff x="2823952" y="2946072"/>
            <a:chExt cx="4836689" cy="640554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1186503">
              <a:off x="4156955" y="2946072"/>
              <a:ext cx="1585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&lt;…&gt; Data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25658" y="4928769"/>
            <a:ext cx="4152520" cy="640554"/>
            <a:chOff x="2823952" y="2946072"/>
            <a:chExt cx="4836689" cy="640554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1186503">
              <a:off x="3145727" y="2946072"/>
              <a:ext cx="3608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&lt;FIN, Seq # Z, Ack # X+1&gt;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51082" y="5656013"/>
            <a:ext cx="4186142" cy="641665"/>
            <a:chOff x="2850395" y="3605215"/>
            <a:chExt cx="4879066" cy="64166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478195">
              <a:off x="3635917" y="3605215"/>
              <a:ext cx="4093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X+1, Ack # Z+1&gt;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868FB4-EFF0-4CB2-7F04-74DB3E3F8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631E-D210-D8F2-E604-C751D5AE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Error Detection and Recovery in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2B826-CE83-917F-0DD8-3AA263FF8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D22981-ED60-7917-1BE6-6B402A71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25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Checksum detects (some) packet corruption</a:t>
            </a:r>
          </a:p>
          <a:p>
            <a:pPr lvl="1"/>
            <a:r>
              <a:rPr lang="en-US" dirty="0"/>
              <a:t>Computed over IP header, TCP header, and data</a:t>
            </a:r>
          </a:p>
          <a:p>
            <a:pPr lvl="1"/>
            <a:r>
              <a:rPr lang="en-US" dirty="0"/>
              <a:t>Corrupt packets are dropped</a:t>
            </a:r>
          </a:p>
          <a:p>
            <a:r>
              <a:rPr lang="en-US" dirty="0"/>
              <a:t>Sequence numbers catch sequence problems</a:t>
            </a:r>
          </a:p>
          <a:p>
            <a:pPr lvl="1"/>
            <a:r>
              <a:rPr lang="en-US" dirty="0"/>
              <a:t>Duplicates are ignored</a:t>
            </a:r>
          </a:p>
          <a:p>
            <a:pPr lvl="1"/>
            <a:r>
              <a:rPr lang="en-US" dirty="0"/>
              <a:t>Out-of-order packets are reordered or dropped</a:t>
            </a:r>
          </a:p>
        </p:txBody>
      </p:sp>
    </p:spTree>
    <p:extLst>
      <p:ext uri="{BB962C8B-B14F-4D97-AF65-F5344CB8AC3E}">
        <p14:creationId xmlns:p14="http://schemas.microsoft.com/office/powerpoint/2010/main" val="1885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2355026-AB9A-0E91-9606-D40816FB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896AE-A887-5617-7869-82E6DBC2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6D6CAF-A0D0-C4AD-68BE-89F8F4DC5BB9}"/>
              </a:ext>
            </a:extLst>
          </p:cNvPr>
          <p:cNvSpPr txBox="1">
            <a:spLocks/>
          </p:cNvSpPr>
          <p:nvPr/>
        </p:nvSpPr>
        <p:spPr>
          <a:xfrm>
            <a:off x="341172" y="-1197"/>
            <a:ext cx="11444427" cy="8554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Out-of-Order (</a:t>
            </a:r>
            <a:r>
              <a:rPr lang="en-US" dirty="0" err="1"/>
              <a:t>OoO</a:t>
            </a:r>
            <a:r>
              <a:rPr lang="en-US" dirty="0"/>
              <a:t>) Delivery Example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31E4DB-E9D0-1601-8670-8FDBEEC50D08}"/>
              </a:ext>
            </a:extLst>
          </p:cNvPr>
          <p:cNvCxnSpPr>
            <a:cxnSpLocks/>
          </p:cNvCxnSpPr>
          <p:nvPr/>
        </p:nvCxnSpPr>
        <p:spPr>
          <a:xfrm>
            <a:off x="2350024" y="2836106"/>
            <a:ext cx="0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5291FE-1BFC-E03B-2169-89BE204CB3B8}"/>
              </a:ext>
            </a:extLst>
          </p:cNvPr>
          <p:cNvCxnSpPr>
            <a:cxnSpLocks/>
          </p:cNvCxnSpPr>
          <p:nvPr/>
        </p:nvCxnSpPr>
        <p:spPr>
          <a:xfrm>
            <a:off x="9751632" y="2836106"/>
            <a:ext cx="90344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8B1186-D5A1-6304-D52A-DABDD789E756}"/>
              </a:ext>
            </a:extLst>
          </p:cNvPr>
          <p:cNvSpPr txBox="1"/>
          <p:nvPr/>
        </p:nvSpPr>
        <p:spPr>
          <a:xfrm>
            <a:off x="2063257" y="22752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6FE4BA-32A7-2CDD-9387-95BFCF0225E4}"/>
              </a:ext>
            </a:extLst>
          </p:cNvPr>
          <p:cNvSpPr txBox="1"/>
          <p:nvPr/>
        </p:nvSpPr>
        <p:spPr>
          <a:xfrm>
            <a:off x="9008636" y="2275288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EBE2B4-9BE0-59CA-41C9-0DEFA552882A}"/>
              </a:ext>
            </a:extLst>
          </p:cNvPr>
          <p:cNvGrpSpPr/>
          <p:nvPr/>
        </p:nvGrpSpPr>
        <p:grpSpPr>
          <a:xfrm>
            <a:off x="2459909" y="2912440"/>
            <a:ext cx="7240225" cy="652993"/>
            <a:chOff x="2823952" y="2214880"/>
            <a:chExt cx="4836688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1601C8-ED88-F397-2D13-05E0613088F1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2EE4CC-2F3C-3948-946D-A617E58AE6D7}"/>
                </a:ext>
              </a:extLst>
            </p:cNvPr>
            <p:cNvSpPr txBox="1"/>
            <p:nvPr/>
          </p:nvSpPr>
          <p:spPr>
            <a:xfrm rot="313988">
              <a:off x="6556635" y="2376644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7&gt;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5BC6C76-D168-812E-7759-C903981F0535}"/>
              </a:ext>
            </a:extLst>
          </p:cNvPr>
          <p:cNvSpPr txBox="1"/>
          <p:nvPr/>
        </p:nvSpPr>
        <p:spPr>
          <a:xfrm>
            <a:off x="341173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FD8A29-FE5E-DE15-B389-EF1411308DBE}"/>
              </a:ext>
            </a:extLst>
          </p:cNvPr>
          <p:cNvSpPr txBox="1"/>
          <p:nvPr/>
        </p:nvSpPr>
        <p:spPr>
          <a:xfrm>
            <a:off x="1319839" y="233684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63239-20ED-0BF8-7594-73C1F8C43724}"/>
              </a:ext>
            </a:extLst>
          </p:cNvPr>
          <p:cNvSpPr txBox="1"/>
          <p:nvPr/>
        </p:nvSpPr>
        <p:spPr>
          <a:xfrm>
            <a:off x="10085152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C2F51C-29F7-C838-6D5B-42E903D30012}"/>
              </a:ext>
            </a:extLst>
          </p:cNvPr>
          <p:cNvSpPr txBox="1"/>
          <p:nvPr/>
        </p:nvSpPr>
        <p:spPr>
          <a:xfrm>
            <a:off x="11063818" y="2336842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8AB582-1215-862A-2A51-E5BF6CAD38AC}"/>
              </a:ext>
            </a:extLst>
          </p:cNvPr>
          <p:cNvSpPr txBox="1"/>
          <p:nvPr/>
        </p:nvSpPr>
        <p:spPr>
          <a:xfrm>
            <a:off x="310015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52D474-0D55-AB2F-8488-31AAC9F2A158}"/>
              </a:ext>
            </a:extLst>
          </p:cNvPr>
          <p:cNvSpPr txBox="1"/>
          <p:nvPr/>
        </p:nvSpPr>
        <p:spPr>
          <a:xfrm>
            <a:off x="1288680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FFA484-F467-C8EA-7BBD-EB02694321EB}"/>
              </a:ext>
            </a:extLst>
          </p:cNvPr>
          <p:cNvSpPr txBox="1"/>
          <p:nvPr/>
        </p:nvSpPr>
        <p:spPr>
          <a:xfrm>
            <a:off x="10121058" y="333397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8D8197-B292-672A-60F0-523E35B75C5E}"/>
              </a:ext>
            </a:extLst>
          </p:cNvPr>
          <p:cNvSpPr txBox="1"/>
          <p:nvPr/>
        </p:nvSpPr>
        <p:spPr>
          <a:xfrm>
            <a:off x="11099723" y="333397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EF007F-49EF-C10A-CC59-3C6E410F8BAD}"/>
              </a:ext>
            </a:extLst>
          </p:cNvPr>
          <p:cNvSpPr txBox="1"/>
          <p:nvPr/>
        </p:nvSpPr>
        <p:spPr>
          <a:xfrm>
            <a:off x="10121058" y="381769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FDC95-3B7E-3D0B-D876-FFEB2E5FDDFD}"/>
              </a:ext>
            </a:extLst>
          </p:cNvPr>
          <p:cNvSpPr txBox="1"/>
          <p:nvPr/>
        </p:nvSpPr>
        <p:spPr>
          <a:xfrm>
            <a:off x="11099723" y="381769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0B94B-BD2D-C5B0-ACCE-2A32B0AC5461}"/>
              </a:ext>
            </a:extLst>
          </p:cNvPr>
          <p:cNvSpPr txBox="1"/>
          <p:nvPr/>
        </p:nvSpPr>
        <p:spPr>
          <a:xfrm>
            <a:off x="10121058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1CE3D2-08F8-4BF8-9EA9-70D3DCCA32E5}"/>
              </a:ext>
            </a:extLst>
          </p:cNvPr>
          <p:cNvSpPr txBox="1"/>
          <p:nvPr/>
        </p:nvSpPr>
        <p:spPr>
          <a:xfrm>
            <a:off x="11099723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C45291D-7071-399E-D128-BBFBB1F035C3}"/>
              </a:ext>
            </a:extLst>
          </p:cNvPr>
          <p:cNvGrpSpPr/>
          <p:nvPr/>
        </p:nvGrpSpPr>
        <p:grpSpPr>
          <a:xfrm>
            <a:off x="2459908" y="3367831"/>
            <a:ext cx="7219027" cy="1159293"/>
            <a:chOff x="2823952" y="2214880"/>
            <a:chExt cx="4822527" cy="11592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F0365E8-006B-6708-4EF7-4AB41351839B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4822527" cy="11592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8B0C2C2-590C-67DF-636A-8E3A87359214}"/>
                </a:ext>
              </a:extLst>
            </p:cNvPr>
            <p:cNvSpPr txBox="1"/>
            <p:nvPr/>
          </p:nvSpPr>
          <p:spPr>
            <a:xfrm rot="552725">
              <a:off x="6388021" y="2811187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3961E04-28CF-180B-3315-40C9FF64FF27}"/>
              </a:ext>
            </a:extLst>
          </p:cNvPr>
          <p:cNvGrpSpPr/>
          <p:nvPr/>
        </p:nvGrpSpPr>
        <p:grpSpPr>
          <a:xfrm>
            <a:off x="2472851" y="3571511"/>
            <a:ext cx="7214069" cy="429075"/>
            <a:chOff x="2823952" y="1903410"/>
            <a:chExt cx="4819215" cy="429075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A97C806-787C-F210-8BF5-4F4F73D947DF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4819215" cy="1176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1B40098-D261-5BEA-F26B-D05848BE943E}"/>
                </a:ext>
              </a:extLst>
            </p:cNvPr>
            <p:cNvSpPr txBox="1"/>
            <p:nvPr/>
          </p:nvSpPr>
          <p:spPr>
            <a:xfrm>
              <a:off x="6345638" y="1903410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D6038A7A-5981-919F-79BC-86214E43D149}"/>
              </a:ext>
            </a:extLst>
          </p:cNvPr>
          <p:cNvSpPr txBox="1"/>
          <p:nvPr/>
        </p:nvSpPr>
        <p:spPr>
          <a:xfrm>
            <a:off x="10121058" y="427865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C863D8-DA62-FC21-9AA0-730E70DE6FC8}"/>
              </a:ext>
            </a:extLst>
          </p:cNvPr>
          <p:cNvSpPr txBox="1"/>
          <p:nvPr/>
        </p:nvSpPr>
        <p:spPr>
          <a:xfrm>
            <a:off x="11099723" y="4278659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4387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A823D4-FF9A-8CA8-B123-C09B2F74283F}"/>
              </a:ext>
            </a:extLst>
          </p:cNvPr>
          <p:cNvGrpSpPr/>
          <p:nvPr/>
        </p:nvGrpSpPr>
        <p:grpSpPr>
          <a:xfrm>
            <a:off x="2429841" y="3703096"/>
            <a:ext cx="7198490" cy="550106"/>
            <a:chOff x="2795942" y="3036520"/>
            <a:chExt cx="486469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364E986-7B63-8D20-8DBD-2874ACF60433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5C91F0-7C63-5F67-9A4D-6CE920127EF4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211D373-4098-D5E5-F9B4-91EEDED0877C}"/>
              </a:ext>
            </a:extLst>
          </p:cNvPr>
          <p:cNvGrpSpPr/>
          <p:nvPr/>
        </p:nvGrpSpPr>
        <p:grpSpPr>
          <a:xfrm>
            <a:off x="2473327" y="4214336"/>
            <a:ext cx="7198488" cy="550106"/>
            <a:chOff x="2795943" y="3036520"/>
            <a:chExt cx="4864698" cy="550106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22450C1-2399-F7A3-8EC0-44AC78F1F5BC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5E5572-6263-2534-3B4E-B9F2667C6B80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F6E52C4-CDCB-CABD-F0D9-E992FF066A04}"/>
              </a:ext>
            </a:extLst>
          </p:cNvPr>
          <p:cNvGrpSpPr/>
          <p:nvPr/>
        </p:nvGrpSpPr>
        <p:grpSpPr>
          <a:xfrm>
            <a:off x="2473326" y="4691716"/>
            <a:ext cx="7198490" cy="550106"/>
            <a:chOff x="2795942" y="3036520"/>
            <a:chExt cx="4864699" cy="550106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6B9EB68-34D9-8E0A-E4A5-0683C52F0D3C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E17699F-1584-0E5F-614D-9E7EF1102CAE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4387&gt;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AC4B39FC-CE64-F691-A8C8-2FDF161C798D}"/>
              </a:ext>
            </a:extLst>
          </p:cNvPr>
          <p:cNvSpPr txBox="1"/>
          <p:nvPr/>
        </p:nvSpPr>
        <p:spPr>
          <a:xfrm>
            <a:off x="10121058" y="49344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64E08F-660B-EC0C-F33D-3AA4605CF25D}"/>
              </a:ext>
            </a:extLst>
          </p:cNvPr>
          <p:cNvSpPr txBox="1"/>
          <p:nvPr/>
        </p:nvSpPr>
        <p:spPr>
          <a:xfrm>
            <a:off x="11099723" y="49344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5847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92CA34-EC63-5E60-1349-8C8DBE3A2173}"/>
              </a:ext>
            </a:extLst>
          </p:cNvPr>
          <p:cNvSpPr txBox="1"/>
          <p:nvPr/>
        </p:nvSpPr>
        <p:spPr>
          <a:xfrm>
            <a:off x="10121058" y="5722976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124CCD5-EAD4-B861-FA0A-48E43664C809}"/>
              </a:ext>
            </a:extLst>
          </p:cNvPr>
          <p:cNvSpPr txBox="1"/>
          <p:nvPr/>
        </p:nvSpPr>
        <p:spPr>
          <a:xfrm>
            <a:off x="11099723" y="572297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7307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AA239F0-A3BF-F60B-7D2E-597C30F61209}"/>
              </a:ext>
            </a:extLst>
          </p:cNvPr>
          <p:cNvSpPr txBox="1"/>
          <p:nvPr/>
        </p:nvSpPr>
        <p:spPr>
          <a:xfrm>
            <a:off x="10121058" y="618394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71D518E-663B-1458-4FE1-5800FABF0D5D}"/>
              </a:ext>
            </a:extLst>
          </p:cNvPr>
          <p:cNvSpPr txBox="1"/>
          <p:nvPr/>
        </p:nvSpPr>
        <p:spPr>
          <a:xfrm>
            <a:off x="11099723" y="6183944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8767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4D720A5-F7C9-17E7-9E68-35CEFFBC7384}"/>
              </a:ext>
            </a:extLst>
          </p:cNvPr>
          <p:cNvGrpSpPr/>
          <p:nvPr/>
        </p:nvGrpSpPr>
        <p:grpSpPr>
          <a:xfrm>
            <a:off x="2503420" y="4470990"/>
            <a:ext cx="7578253" cy="652993"/>
            <a:chOff x="2823952" y="2214880"/>
            <a:chExt cx="5062500" cy="65299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512E289-331F-C9EA-F2D6-4B8AC2B30A34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3C62379-EA3C-B49D-A233-D98B7CD55467}"/>
                </a:ext>
              </a:extLst>
            </p:cNvPr>
            <p:cNvSpPr txBox="1"/>
            <p:nvPr/>
          </p:nvSpPr>
          <p:spPr>
            <a:xfrm rot="313988">
              <a:off x="6400970" y="2354178"/>
              <a:ext cx="148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4387&gt;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F759D7A-2F57-F1D0-959F-277825CF63FE}"/>
              </a:ext>
            </a:extLst>
          </p:cNvPr>
          <p:cNvGrpSpPr/>
          <p:nvPr/>
        </p:nvGrpSpPr>
        <p:grpSpPr>
          <a:xfrm>
            <a:off x="2503419" y="5349905"/>
            <a:ext cx="7375685" cy="652993"/>
            <a:chOff x="2823952" y="2214880"/>
            <a:chExt cx="4927178" cy="652993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D9DF0E7-F9D2-E459-751F-8EE42CCCB976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A37B192-8B31-7664-D933-F70BA1D89AFA}"/>
                </a:ext>
              </a:extLst>
            </p:cNvPr>
            <p:cNvSpPr txBox="1"/>
            <p:nvPr/>
          </p:nvSpPr>
          <p:spPr>
            <a:xfrm rot="313988">
              <a:off x="6425868" y="2360139"/>
              <a:ext cx="1325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5847&gt;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2EC4585-1D59-97B6-96DC-6D5AB5237F5A}"/>
              </a:ext>
            </a:extLst>
          </p:cNvPr>
          <p:cNvGrpSpPr/>
          <p:nvPr/>
        </p:nvGrpSpPr>
        <p:grpSpPr>
          <a:xfrm>
            <a:off x="2524878" y="5839895"/>
            <a:ext cx="7375724" cy="652993"/>
            <a:chOff x="2823952" y="2214880"/>
            <a:chExt cx="4927206" cy="652993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DE68B4A-F93E-11A6-49E6-B7F079989B41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95B1857-9A71-A7B2-6E24-9DDD5418FCBD}"/>
                </a:ext>
              </a:extLst>
            </p:cNvPr>
            <p:cNvSpPr txBox="1"/>
            <p:nvPr/>
          </p:nvSpPr>
          <p:spPr>
            <a:xfrm rot="313988">
              <a:off x="6412540" y="2359227"/>
              <a:ext cx="133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7307&gt;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0FAE702-5004-F2C2-8B14-FDEE13E46B28}"/>
              </a:ext>
            </a:extLst>
          </p:cNvPr>
          <p:cNvSpPr txBox="1"/>
          <p:nvPr/>
        </p:nvSpPr>
        <p:spPr>
          <a:xfrm>
            <a:off x="310015" y="40925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79FD86F-5218-A77C-F0AE-DAC1F80758CA}"/>
              </a:ext>
            </a:extLst>
          </p:cNvPr>
          <p:cNvSpPr txBox="1"/>
          <p:nvPr/>
        </p:nvSpPr>
        <p:spPr>
          <a:xfrm>
            <a:off x="1288680" y="40925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089CCF8-725C-1222-BBDE-323F776E00A4}"/>
              </a:ext>
            </a:extLst>
          </p:cNvPr>
          <p:cNvSpPr txBox="1"/>
          <p:nvPr/>
        </p:nvSpPr>
        <p:spPr>
          <a:xfrm>
            <a:off x="310015" y="461786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ACCCD5-AFAB-6E04-769A-B5A1AECFC21F}"/>
              </a:ext>
            </a:extLst>
          </p:cNvPr>
          <p:cNvSpPr txBox="1"/>
          <p:nvPr/>
        </p:nvSpPr>
        <p:spPr>
          <a:xfrm>
            <a:off x="1288680" y="46178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49E658D-3CA9-ABD4-0CE3-1873F6FA3A98}"/>
              </a:ext>
            </a:extLst>
          </p:cNvPr>
          <p:cNvSpPr txBox="1"/>
          <p:nvPr/>
        </p:nvSpPr>
        <p:spPr>
          <a:xfrm>
            <a:off x="310015" y="515424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4387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8711BA9-316C-97D4-A080-0976C2FB58A5}"/>
              </a:ext>
            </a:extLst>
          </p:cNvPr>
          <p:cNvSpPr txBox="1"/>
          <p:nvPr/>
        </p:nvSpPr>
        <p:spPr>
          <a:xfrm>
            <a:off x="1288680" y="51542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59197C6-B034-6CB8-D471-238B13EE148E}"/>
              </a:ext>
            </a:extLst>
          </p:cNvPr>
          <p:cNvSpPr txBox="1">
            <a:spLocks/>
          </p:cNvSpPr>
          <p:nvPr/>
        </p:nvSpPr>
        <p:spPr>
          <a:xfrm>
            <a:off x="745183" y="949605"/>
            <a:ext cx="10737271" cy="1216405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windows size = 3, all segments contain 1460 bytes of data</a:t>
            </a:r>
          </a:p>
          <a:p>
            <a:r>
              <a:rPr lang="en-US" dirty="0"/>
              <a:t>Assume </a:t>
            </a:r>
            <a:r>
              <a:rPr lang="en-US" dirty="0" err="1"/>
              <a:t>OoO</a:t>
            </a:r>
            <a:r>
              <a:rPr lang="en-US" dirty="0"/>
              <a:t> segments are buffered by the receiver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0CA25F3-7A8A-8513-FEDA-A15EDB387C86}"/>
              </a:ext>
            </a:extLst>
          </p:cNvPr>
          <p:cNvSpPr/>
          <p:nvPr/>
        </p:nvSpPr>
        <p:spPr>
          <a:xfrm>
            <a:off x="10098636" y="1855456"/>
            <a:ext cx="1809941" cy="1323588"/>
          </a:xfrm>
          <a:prstGeom prst="wedgeRectCallout">
            <a:avLst>
              <a:gd name="adj1" fmla="val -548"/>
              <a:gd name="adj2" fmla="val 10698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 # only increments in order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C0D53D6-7DBC-B5F4-79A5-982F2A51D312}"/>
              </a:ext>
            </a:extLst>
          </p:cNvPr>
          <p:cNvSpPr/>
          <p:nvPr/>
        </p:nvSpPr>
        <p:spPr>
          <a:xfrm>
            <a:off x="4790245" y="2550063"/>
            <a:ext cx="1351218" cy="935245"/>
          </a:xfrm>
          <a:prstGeom prst="wedgeRectCallout">
            <a:avLst>
              <a:gd name="adj1" fmla="val -61043"/>
              <a:gd name="adj2" fmla="val 12772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Duplicate ACK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71BF0DA-C9A1-93DA-4A6D-75A8977FA878}"/>
              </a:ext>
            </a:extLst>
          </p:cNvPr>
          <p:cNvSpPr/>
          <p:nvPr/>
        </p:nvSpPr>
        <p:spPr>
          <a:xfrm>
            <a:off x="2908632" y="5497466"/>
            <a:ext cx="2250901" cy="1158226"/>
          </a:xfrm>
          <a:prstGeom prst="wedgeRectCallout">
            <a:avLst>
              <a:gd name="adj1" fmla="val -62890"/>
              <a:gd name="adj2" fmla="val -10254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Windows does not slide, no transmission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5282B2C-FCA3-F81C-9676-DC94F3983074}"/>
              </a:ext>
            </a:extLst>
          </p:cNvPr>
          <p:cNvSpPr/>
          <p:nvPr/>
        </p:nvSpPr>
        <p:spPr>
          <a:xfrm>
            <a:off x="9987545" y="5394424"/>
            <a:ext cx="2073606" cy="1364309"/>
          </a:xfrm>
          <a:prstGeom prst="wedgeRectCallout">
            <a:avLst>
              <a:gd name="adj1" fmla="val -1573"/>
              <a:gd name="adj2" fmla="val -11122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 # catches up by two segments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BAC68CC-68D3-1EF8-C882-42847DD69F50}"/>
              </a:ext>
            </a:extLst>
          </p:cNvPr>
          <p:cNvSpPr/>
          <p:nvPr/>
        </p:nvSpPr>
        <p:spPr>
          <a:xfrm>
            <a:off x="144836" y="5638321"/>
            <a:ext cx="1858553" cy="1158226"/>
          </a:xfrm>
          <a:prstGeom prst="wedgeRectCallout">
            <a:avLst>
              <a:gd name="adj1" fmla="val -21318"/>
              <a:gd name="adj2" fmla="val -6520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Window slides by two segments</a:t>
            </a:r>
          </a:p>
        </p:txBody>
      </p:sp>
    </p:spTree>
    <p:extLst>
      <p:ext uri="{BB962C8B-B14F-4D97-AF65-F5344CB8AC3E}">
        <p14:creationId xmlns:p14="http://schemas.microsoft.com/office/powerpoint/2010/main" val="4841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73" grpId="0"/>
      <p:bldP spid="74" grpId="0"/>
      <p:bldP spid="85" grpId="0"/>
      <p:bldP spid="86" grpId="0"/>
      <p:bldP spid="87" grpId="0"/>
      <p:bldP spid="88" grpId="0"/>
      <p:bldP spid="89" grpId="0"/>
      <p:bldP spid="90" grpId="0"/>
      <p:bldP spid="122" grpId="0"/>
      <p:bldP spid="123" grpId="0"/>
      <p:bldP spid="124" grpId="0"/>
      <p:bldP spid="125" grpId="0"/>
      <p:bldP spid="126" grpId="0"/>
      <p:bldP spid="127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2D7950-9567-8FF0-9F85-6ADBD58B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CCB17-5E56-FCFB-DBD5-1339B56E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335BEB-A348-571D-A362-159E02CEE097}"/>
              </a:ext>
            </a:extLst>
          </p:cNvPr>
          <p:cNvSpPr txBox="1">
            <a:spLocks/>
          </p:cNvSpPr>
          <p:nvPr/>
        </p:nvSpPr>
        <p:spPr>
          <a:xfrm>
            <a:off x="341172" y="-1197"/>
            <a:ext cx="11444427" cy="8554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Packet Loss Example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E51858-F28A-54E7-C6EC-2FC5D4E81381}"/>
              </a:ext>
            </a:extLst>
          </p:cNvPr>
          <p:cNvCxnSpPr>
            <a:cxnSpLocks/>
          </p:cNvCxnSpPr>
          <p:nvPr/>
        </p:nvCxnSpPr>
        <p:spPr>
          <a:xfrm>
            <a:off x="2350024" y="2836106"/>
            <a:ext cx="0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D8C9D6-0468-DA97-8059-98B61EAE839F}"/>
              </a:ext>
            </a:extLst>
          </p:cNvPr>
          <p:cNvCxnSpPr>
            <a:cxnSpLocks/>
          </p:cNvCxnSpPr>
          <p:nvPr/>
        </p:nvCxnSpPr>
        <p:spPr>
          <a:xfrm>
            <a:off x="9751632" y="2836106"/>
            <a:ext cx="90344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DA8E14-241A-0C68-A664-B7B096C6808C}"/>
              </a:ext>
            </a:extLst>
          </p:cNvPr>
          <p:cNvSpPr txBox="1"/>
          <p:nvPr/>
        </p:nvSpPr>
        <p:spPr>
          <a:xfrm>
            <a:off x="2063257" y="22752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EAD336-CFA5-3B3A-FAAC-FEDE9F36CF22}"/>
              </a:ext>
            </a:extLst>
          </p:cNvPr>
          <p:cNvSpPr txBox="1"/>
          <p:nvPr/>
        </p:nvSpPr>
        <p:spPr>
          <a:xfrm>
            <a:off x="9008636" y="2275288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071210-B1D6-CCFE-2564-8C3B1995C0DD}"/>
              </a:ext>
            </a:extLst>
          </p:cNvPr>
          <p:cNvGrpSpPr/>
          <p:nvPr/>
        </p:nvGrpSpPr>
        <p:grpSpPr>
          <a:xfrm>
            <a:off x="2459909" y="2912440"/>
            <a:ext cx="7240225" cy="652993"/>
            <a:chOff x="2823952" y="2214880"/>
            <a:chExt cx="4836688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A77FEE8-8178-8147-279C-9682BFD818F1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22841A-3B0F-61C8-2072-66A783925812}"/>
                </a:ext>
              </a:extLst>
            </p:cNvPr>
            <p:cNvSpPr txBox="1"/>
            <p:nvPr/>
          </p:nvSpPr>
          <p:spPr>
            <a:xfrm rot="313988">
              <a:off x="6556635" y="2376644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7&gt;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8A94FF3-1FB8-E492-D27D-F63037E5D24C}"/>
              </a:ext>
            </a:extLst>
          </p:cNvPr>
          <p:cNvSpPr txBox="1"/>
          <p:nvPr/>
        </p:nvSpPr>
        <p:spPr>
          <a:xfrm>
            <a:off x="341173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8CF32-0C1D-266F-52D1-F4F78ED77B3D}"/>
              </a:ext>
            </a:extLst>
          </p:cNvPr>
          <p:cNvSpPr txBox="1"/>
          <p:nvPr/>
        </p:nvSpPr>
        <p:spPr>
          <a:xfrm>
            <a:off x="1319839" y="233684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828E80-156F-5D28-6B59-827768A54F8A}"/>
              </a:ext>
            </a:extLst>
          </p:cNvPr>
          <p:cNvSpPr txBox="1"/>
          <p:nvPr/>
        </p:nvSpPr>
        <p:spPr>
          <a:xfrm>
            <a:off x="10085152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7FE0C-03E0-0959-A67E-D14358FECA4B}"/>
              </a:ext>
            </a:extLst>
          </p:cNvPr>
          <p:cNvSpPr txBox="1"/>
          <p:nvPr/>
        </p:nvSpPr>
        <p:spPr>
          <a:xfrm>
            <a:off x="11063818" y="2336842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D87DF0-622B-651A-49F9-857D3618B943}"/>
              </a:ext>
            </a:extLst>
          </p:cNvPr>
          <p:cNvSpPr txBox="1"/>
          <p:nvPr/>
        </p:nvSpPr>
        <p:spPr>
          <a:xfrm>
            <a:off x="310015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23D290-4AD0-ED4C-44FF-071547BB6E5D}"/>
              </a:ext>
            </a:extLst>
          </p:cNvPr>
          <p:cNvSpPr txBox="1"/>
          <p:nvPr/>
        </p:nvSpPr>
        <p:spPr>
          <a:xfrm>
            <a:off x="1288680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B8458B-D97C-620D-7096-98CC95E84FD2}"/>
              </a:ext>
            </a:extLst>
          </p:cNvPr>
          <p:cNvSpPr txBox="1"/>
          <p:nvPr/>
        </p:nvSpPr>
        <p:spPr>
          <a:xfrm>
            <a:off x="10121058" y="333397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AFEDB0-4D22-A665-DF15-1FA357E16DA3}"/>
              </a:ext>
            </a:extLst>
          </p:cNvPr>
          <p:cNvSpPr txBox="1"/>
          <p:nvPr/>
        </p:nvSpPr>
        <p:spPr>
          <a:xfrm>
            <a:off x="11099723" y="333397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4C2CAF-F583-FCC1-5E22-50DB9934D37F}"/>
              </a:ext>
            </a:extLst>
          </p:cNvPr>
          <p:cNvSpPr txBox="1"/>
          <p:nvPr/>
        </p:nvSpPr>
        <p:spPr>
          <a:xfrm>
            <a:off x="10121058" y="381769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48D546-9B4F-DF94-4D0A-1C5154C8EA66}"/>
              </a:ext>
            </a:extLst>
          </p:cNvPr>
          <p:cNvSpPr txBox="1"/>
          <p:nvPr/>
        </p:nvSpPr>
        <p:spPr>
          <a:xfrm>
            <a:off x="11099723" y="381769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FDC13F-6848-2D83-26D9-C97F37776504}"/>
              </a:ext>
            </a:extLst>
          </p:cNvPr>
          <p:cNvSpPr txBox="1"/>
          <p:nvPr/>
        </p:nvSpPr>
        <p:spPr>
          <a:xfrm>
            <a:off x="10121058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CF2BAA-907F-2EA8-CE5E-02333363B299}"/>
              </a:ext>
            </a:extLst>
          </p:cNvPr>
          <p:cNvSpPr txBox="1"/>
          <p:nvPr/>
        </p:nvSpPr>
        <p:spPr>
          <a:xfrm>
            <a:off x="11099723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FB5345A-7974-0387-13E4-80039D83E2C9}"/>
              </a:ext>
            </a:extLst>
          </p:cNvPr>
          <p:cNvGrpSpPr/>
          <p:nvPr/>
        </p:nvGrpSpPr>
        <p:grpSpPr>
          <a:xfrm>
            <a:off x="2471289" y="3108533"/>
            <a:ext cx="3505122" cy="511887"/>
            <a:chOff x="2823952" y="1984444"/>
            <a:chExt cx="2341527" cy="511887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ED2C56D-F0CE-4952-01FB-67559C942558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2341527" cy="28145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676BBF-160A-8A31-BF55-2D6397BC23D6}"/>
                </a:ext>
              </a:extLst>
            </p:cNvPr>
            <p:cNvSpPr txBox="1"/>
            <p:nvPr/>
          </p:nvSpPr>
          <p:spPr>
            <a:xfrm rot="332116">
              <a:off x="3272507" y="19844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4E0003-53A4-B504-3B78-5AF584D89671}"/>
              </a:ext>
            </a:extLst>
          </p:cNvPr>
          <p:cNvGrpSpPr/>
          <p:nvPr/>
        </p:nvGrpSpPr>
        <p:grpSpPr>
          <a:xfrm>
            <a:off x="2472851" y="3571511"/>
            <a:ext cx="7214069" cy="429075"/>
            <a:chOff x="2823952" y="1903410"/>
            <a:chExt cx="4819215" cy="429075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47D2379-7F26-4DC8-C306-7FB1FF8BB046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4819215" cy="1176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965D9B0-82F3-3F9B-DA7D-78CA19194D59}"/>
                </a:ext>
              </a:extLst>
            </p:cNvPr>
            <p:cNvSpPr txBox="1"/>
            <p:nvPr/>
          </p:nvSpPr>
          <p:spPr>
            <a:xfrm>
              <a:off x="6345638" y="1903410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4DD71D-C300-FBEC-6919-58CA04FB7504}"/>
              </a:ext>
            </a:extLst>
          </p:cNvPr>
          <p:cNvGrpSpPr/>
          <p:nvPr/>
        </p:nvGrpSpPr>
        <p:grpSpPr>
          <a:xfrm>
            <a:off x="2429841" y="3703096"/>
            <a:ext cx="7198490" cy="550106"/>
            <a:chOff x="2795942" y="3036520"/>
            <a:chExt cx="486469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0EA762-49E3-B340-A5A8-DD37B722C801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62B70-058F-7860-3A60-E9E632EA3CE1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F37043-E516-D43C-703F-FA654C2D9B78}"/>
              </a:ext>
            </a:extLst>
          </p:cNvPr>
          <p:cNvGrpSpPr/>
          <p:nvPr/>
        </p:nvGrpSpPr>
        <p:grpSpPr>
          <a:xfrm>
            <a:off x="2473327" y="4214336"/>
            <a:ext cx="7198488" cy="550106"/>
            <a:chOff x="2795943" y="3036520"/>
            <a:chExt cx="4864698" cy="550106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C7862604-210C-F105-F6A2-5A85BCC41047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07F2834-A1FF-A0F7-3B45-4EEDD4853E4F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50E9BFE-1AF9-7920-AA50-3D3BEC247F36}"/>
              </a:ext>
            </a:extLst>
          </p:cNvPr>
          <p:cNvSpPr txBox="1"/>
          <p:nvPr/>
        </p:nvSpPr>
        <p:spPr>
          <a:xfrm>
            <a:off x="10121058" y="49344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EEDB5B4-32D0-28DA-FAFD-A65F9D58062B}"/>
              </a:ext>
            </a:extLst>
          </p:cNvPr>
          <p:cNvSpPr txBox="1"/>
          <p:nvPr/>
        </p:nvSpPr>
        <p:spPr>
          <a:xfrm>
            <a:off x="11099723" y="49344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3A58891-627C-20D0-4039-D4ECDE9B74DE}"/>
              </a:ext>
            </a:extLst>
          </p:cNvPr>
          <p:cNvGrpSpPr/>
          <p:nvPr/>
        </p:nvGrpSpPr>
        <p:grpSpPr>
          <a:xfrm>
            <a:off x="2503420" y="4470990"/>
            <a:ext cx="7578253" cy="652993"/>
            <a:chOff x="2823952" y="2214880"/>
            <a:chExt cx="5062500" cy="65299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0B24158-5A9C-319A-06DF-2B6485B570D4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B8E6EB3-48E0-B713-3217-0FC63A9B84E3}"/>
                </a:ext>
              </a:extLst>
            </p:cNvPr>
            <p:cNvSpPr txBox="1"/>
            <p:nvPr/>
          </p:nvSpPr>
          <p:spPr>
            <a:xfrm rot="313988">
              <a:off x="6400970" y="2354178"/>
              <a:ext cx="148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4387&gt;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6E1508AB-4DAD-4A72-FB3B-B6A13DB7B1D6}"/>
              </a:ext>
            </a:extLst>
          </p:cNvPr>
          <p:cNvSpPr txBox="1"/>
          <p:nvPr/>
        </p:nvSpPr>
        <p:spPr>
          <a:xfrm>
            <a:off x="310015" y="40925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81648BF-9814-46F7-3AF3-A33810CEC448}"/>
              </a:ext>
            </a:extLst>
          </p:cNvPr>
          <p:cNvSpPr txBox="1"/>
          <p:nvPr/>
        </p:nvSpPr>
        <p:spPr>
          <a:xfrm>
            <a:off x="1288680" y="40925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5D42C5D-562B-15A2-A2EA-61047CBA712B}"/>
              </a:ext>
            </a:extLst>
          </p:cNvPr>
          <p:cNvSpPr txBox="1"/>
          <p:nvPr/>
        </p:nvSpPr>
        <p:spPr>
          <a:xfrm>
            <a:off x="310015" y="461786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B0E6203-76C9-A870-5A4E-9F28AAAA95C0}"/>
              </a:ext>
            </a:extLst>
          </p:cNvPr>
          <p:cNvSpPr txBox="1"/>
          <p:nvPr/>
        </p:nvSpPr>
        <p:spPr>
          <a:xfrm>
            <a:off x="1288680" y="46178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26D733C-0AF9-1E5D-63EF-8B12EAF171D2}"/>
              </a:ext>
            </a:extLst>
          </p:cNvPr>
          <p:cNvSpPr txBox="1">
            <a:spLocks/>
          </p:cNvSpPr>
          <p:nvPr/>
        </p:nvSpPr>
        <p:spPr>
          <a:xfrm>
            <a:off x="745183" y="949605"/>
            <a:ext cx="10737271" cy="1216405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windows size = 3, all segments contain 1460 bytes of data</a:t>
            </a:r>
          </a:p>
          <a:p>
            <a:r>
              <a:rPr lang="en-US" dirty="0"/>
              <a:t>Assume </a:t>
            </a:r>
            <a:r>
              <a:rPr lang="en-US" dirty="0" err="1"/>
              <a:t>OoO</a:t>
            </a:r>
            <a:r>
              <a:rPr lang="en-US" dirty="0"/>
              <a:t> segments are buffered by the receiver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62CB11C-F4D7-0E63-EF8E-91DD13BD12C4}"/>
              </a:ext>
            </a:extLst>
          </p:cNvPr>
          <p:cNvSpPr/>
          <p:nvPr/>
        </p:nvSpPr>
        <p:spPr>
          <a:xfrm>
            <a:off x="10098636" y="1855456"/>
            <a:ext cx="1809941" cy="1323588"/>
          </a:xfrm>
          <a:prstGeom prst="wedgeRectCallout">
            <a:avLst>
              <a:gd name="adj1" fmla="val -548"/>
              <a:gd name="adj2" fmla="val 10698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 # only increments in order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18E6708-1148-4ED2-D1EE-F1EEDE81429B}"/>
              </a:ext>
            </a:extLst>
          </p:cNvPr>
          <p:cNvSpPr/>
          <p:nvPr/>
        </p:nvSpPr>
        <p:spPr>
          <a:xfrm>
            <a:off x="4685760" y="2392050"/>
            <a:ext cx="1351218" cy="935245"/>
          </a:xfrm>
          <a:prstGeom prst="wedgeRectCallout">
            <a:avLst>
              <a:gd name="adj1" fmla="val -53174"/>
              <a:gd name="adj2" fmla="val 14591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Duplicate ACK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DEC23AF-2998-CA9E-D6D2-20A44F6B0982}"/>
              </a:ext>
            </a:extLst>
          </p:cNvPr>
          <p:cNvSpPr/>
          <p:nvPr/>
        </p:nvSpPr>
        <p:spPr>
          <a:xfrm>
            <a:off x="2908632" y="5497466"/>
            <a:ext cx="2250901" cy="1158226"/>
          </a:xfrm>
          <a:prstGeom prst="wedgeRectCallout">
            <a:avLst>
              <a:gd name="adj1" fmla="val -62890"/>
              <a:gd name="adj2" fmla="val -10254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Windows does not slide, no transmission</a:t>
            </a: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9D87E8B4-E757-339A-384E-715959A91999}"/>
              </a:ext>
            </a:extLst>
          </p:cNvPr>
          <p:cNvSpPr/>
          <p:nvPr/>
        </p:nvSpPr>
        <p:spPr>
          <a:xfrm>
            <a:off x="5912195" y="3407319"/>
            <a:ext cx="448116" cy="448116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8FE860-750E-68A1-E895-66124B281290}"/>
              </a:ext>
            </a:extLst>
          </p:cNvPr>
          <p:cNvGrpSpPr/>
          <p:nvPr/>
        </p:nvGrpSpPr>
        <p:grpSpPr>
          <a:xfrm>
            <a:off x="2463704" y="5253769"/>
            <a:ext cx="7198488" cy="550106"/>
            <a:chOff x="2795943" y="3036520"/>
            <a:chExt cx="4864698" cy="55010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6E2DA42-D470-F3B2-B071-E71D7AC40A88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A47106-ACB4-E781-3CFE-2B4BB5619CE9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8D2A44C-131F-3648-DB60-9A2E6627C01A}"/>
              </a:ext>
            </a:extLst>
          </p:cNvPr>
          <p:cNvSpPr txBox="1"/>
          <p:nvPr/>
        </p:nvSpPr>
        <p:spPr>
          <a:xfrm>
            <a:off x="327999" y="562228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9ED7A9-34A8-B170-1AC5-DCBC88A6D383}"/>
              </a:ext>
            </a:extLst>
          </p:cNvPr>
          <p:cNvSpPr txBox="1"/>
          <p:nvPr/>
        </p:nvSpPr>
        <p:spPr>
          <a:xfrm>
            <a:off x="1306664" y="56222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0820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85" grpId="0"/>
      <p:bldP spid="86" grpId="0"/>
      <p:bldP spid="122" grpId="0"/>
      <p:bldP spid="123" grpId="0"/>
      <p:bldP spid="124" grpId="0"/>
      <p:bldP spid="125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22" grpId="0" animBg="1"/>
      <p:bldP spid="34" grpId="0"/>
      <p:bldP spid="3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4AEA035-14D1-3B19-526F-CDCDEAB7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5DBA3-0313-08C4-2EC6-16784774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109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B828A9-6264-FC34-66CB-4C46D0EB04C2}"/>
              </a:ext>
            </a:extLst>
          </p:cNvPr>
          <p:cNvCxnSpPr>
            <a:cxnSpLocks/>
          </p:cNvCxnSpPr>
          <p:nvPr/>
        </p:nvCxnSpPr>
        <p:spPr>
          <a:xfrm>
            <a:off x="2383076" y="681241"/>
            <a:ext cx="0" cy="575765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932CEA-F363-1FD7-57D0-CE063606023E}"/>
              </a:ext>
            </a:extLst>
          </p:cNvPr>
          <p:cNvSpPr txBox="1"/>
          <p:nvPr/>
        </p:nvSpPr>
        <p:spPr>
          <a:xfrm>
            <a:off x="2096309" y="120423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B4680-8F41-4DCA-B292-CA0FC1DB9EAB}"/>
              </a:ext>
            </a:extLst>
          </p:cNvPr>
          <p:cNvSpPr txBox="1"/>
          <p:nvPr/>
        </p:nvSpPr>
        <p:spPr>
          <a:xfrm>
            <a:off x="9041688" y="120423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AB9FE6-C7BC-F845-E062-A4945B781EAD}"/>
              </a:ext>
            </a:extLst>
          </p:cNvPr>
          <p:cNvGrpSpPr/>
          <p:nvPr/>
        </p:nvGrpSpPr>
        <p:grpSpPr>
          <a:xfrm>
            <a:off x="2492961" y="757575"/>
            <a:ext cx="7240225" cy="652993"/>
            <a:chOff x="2823952" y="2214880"/>
            <a:chExt cx="4836688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CF441F-CD61-1197-BF7F-6091E34D373F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E6747F-BFBC-65F0-94ED-09DDA047AFAE}"/>
                </a:ext>
              </a:extLst>
            </p:cNvPr>
            <p:cNvSpPr txBox="1"/>
            <p:nvPr/>
          </p:nvSpPr>
          <p:spPr>
            <a:xfrm rot="313988">
              <a:off x="6556635" y="2376644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7&gt;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024D2C3-C2E5-6EB2-BBFA-71ECF2572C8C}"/>
              </a:ext>
            </a:extLst>
          </p:cNvPr>
          <p:cNvSpPr txBox="1"/>
          <p:nvPr/>
        </p:nvSpPr>
        <p:spPr>
          <a:xfrm>
            <a:off x="374225" y="181977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224DA3-C183-99DA-D86B-69FB641BCDFD}"/>
              </a:ext>
            </a:extLst>
          </p:cNvPr>
          <p:cNvSpPr txBox="1"/>
          <p:nvPr/>
        </p:nvSpPr>
        <p:spPr>
          <a:xfrm>
            <a:off x="1352891" y="18197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961A2-CF4E-5880-A2D2-0ED7AA281BBC}"/>
              </a:ext>
            </a:extLst>
          </p:cNvPr>
          <p:cNvSpPr txBox="1"/>
          <p:nvPr/>
        </p:nvSpPr>
        <p:spPr>
          <a:xfrm>
            <a:off x="10118204" y="181977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C85D17-180A-DC4C-EB15-C7902A70FD45}"/>
              </a:ext>
            </a:extLst>
          </p:cNvPr>
          <p:cNvSpPr txBox="1"/>
          <p:nvPr/>
        </p:nvSpPr>
        <p:spPr>
          <a:xfrm>
            <a:off x="11096870" y="181977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F922D6-275D-5054-1F3B-BFF679A2DA8B}"/>
              </a:ext>
            </a:extLst>
          </p:cNvPr>
          <p:cNvSpPr txBox="1"/>
          <p:nvPr/>
        </p:nvSpPr>
        <p:spPr>
          <a:xfrm>
            <a:off x="343067" y="53828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F2F6B-BD60-6680-1517-926AE9AC1EB9}"/>
              </a:ext>
            </a:extLst>
          </p:cNvPr>
          <p:cNvSpPr txBox="1"/>
          <p:nvPr/>
        </p:nvSpPr>
        <p:spPr>
          <a:xfrm>
            <a:off x="1321732" y="53828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5F326C-B62B-57C9-8357-79EC150A395A}"/>
              </a:ext>
            </a:extLst>
          </p:cNvPr>
          <p:cNvSpPr txBox="1"/>
          <p:nvPr/>
        </p:nvSpPr>
        <p:spPr>
          <a:xfrm>
            <a:off x="10154110" y="117910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BA422E-DEEA-1AEE-6982-42036D992F05}"/>
              </a:ext>
            </a:extLst>
          </p:cNvPr>
          <p:cNvSpPr txBox="1"/>
          <p:nvPr/>
        </p:nvSpPr>
        <p:spPr>
          <a:xfrm>
            <a:off x="11132775" y="117910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AFEB77-3CBA-F707-4D36-16FE0B485959}"/>
              </a:ext>
            </a:extLst>
          </p:cNvPr>
          <p:cNvSpPr txBox="1"/>
          <p:nvPr/>
        </p:nvSpPr>
        <p:spPr>
          <a:xfrm>
            <a:off x="10154110" y="1662826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C06EC1-2A2E-182A-8D16-BD39123331E6}"/>
              </a:ext>
            </a:extLst>
          </p:cNvPr>
          <p:cNvSpPr txBox="1"/>
          <p:nvPr/>
        </p:nvSpPr>
        <p:spPr>
          <a:xfrm>
            <a:off x="11132775" y="166282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46388A-CF25-BE54-22E1-89DD0A7000EF}"/>
              </a:ext>
            </a:extLst>
          </p:cNvPr>
          <p:cNvSpPr txBox="1"/>
          <p:nvPr/>
        </p:nvSpPr>
        <p:spPr>
          <a:xfrm>
            <a:off x="10154110" y="53828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DCA082-B913-1133-DB51-D3B378286630}"/>
              </a:ext>
            </a:extLst>
          </p:cNvPr>
          <p:cNvSpPr txBox="1"/>
          <p:nvPr/>
        </p:nvSpPr>
        <p:spPr>
          <a:xfrm>
            <a:off x="11132775" y="53828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0A28D2-D339-77F7-D57D-6BA9207653AD}"/>
              </a:ext>
            </a:extLst>
          </p:cNvPr>
          <p:cNvGrpSpPr/>
          <p:nvPr/>
        </p:nvGrpSpPr>
        <p:grpSpPr>
          <a:xfrm>
            <a:off x="2504341" y="953668"/>
            <a:ext cx="3505122" cy="511887"/>
            <a:chOff x="2823952" y="1984444"/>
            <a:chExt cx="2341527" cy="511887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F287C5A-A34D-A372-8C94-954D0A04028C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2341527" cy="28145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5504CA-3AC0-0D6E-2BA6-A19C92EE06DD}"/>
                </a:ext>
              </a:extLst>
            </p:cNvPr>
            <p:cNvSpPr txBox="1"/>
            <p:nvPr/>
          </p:nvSpPr>
          <p:spPr>
            <a:xfrm rot="332116">
              <a:off x="3272507" y="19844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88319C4-EFBA-D3AE-CC09-AE9BB72274FA}"/>
              </a:ext>
            </a:extLst>
          </p:cNvPr>
          <p:cNvGrpSpPr/>
          <p:nvPr/>
        </p:nvGrpSpPr>
        <p:grpSpPr>
          <a:xfrm>
            <a:off x="2505903" y="1416646"/>
            <a:ext cx="7214069" cy="429075"/>
            <a:chOff x="2823952" y="1903410"/>
            <a:chExt cx="4819215" cy="429075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301CD25-58FB-E179-0CB4-CF91E736EA32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4819215" cy="1176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777FB34-A9E8-1F83-38D8-A56E138638D5}"/>
                </a:ext>
              </a:extLst>
            </p:cNvPr>
            <p:cNvSpPr txBox="1"/>
            <p:nvPr/>
          </p:nvSpPr>
          <p:spPr>
            <a:xfrm>
              <a:off x="6345638" y="1903410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1BFA56-9135-95F2-5C5C-D4C804C8B0B2}"/>
              </a:ext>
            </a:extLst>
          </p:cNvPr>
          <p:cNvGrpSpPr/>
          <p:nvPr/>
        </p:nvGrpSpPr>
        <p:grpSpPr>
          <a:xfrm>
            <a:off x="2462893" y="1548231"/>
            <a:ext cx="7198490" cy="550106"/>
            <a:chOff x="2795942" y="3036520"/>
            <a:chExt cx="486469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FE5E147-0ACD-8AE9-CDF1-294FE6BD3585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4DE740-501D-ED6B-7D1E-1DD5BEA65324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1848B28-7D4E-A4F6-1093-9240CBE4EB76}"/>
              </a:ext>
            </a:extLst>
          </p:cNvPr>
          <p:cNvGrpSpPr/>
          <p:nvPr/>
        </p:nvGrpSpPr>
        <p:grpSpPr>
          <a:xfrm>
            <a:off x="2506379" y="2059471"/>
            <a:ext cx="7198488" cy="550106"/>
            <a:chOff x="2795943" y="3036520"/>
            <a:chExt cx="4864698" cy="550106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6E21E5C-056D-3C2C-0A40-5C52785D096F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DF0D9C5-FF02-E47F-65A9-D45BC63C6510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AA9E16E6-A82C-B5A5-0A0D-020BADC4E177}"/>
              </a:ext>
            </a:extLst>
          </p:cNvPr>
          <p:cNvSpPr txBox="1"/>
          <p:nvPr/>
        </p:nvSpPr>
        <p:spPr>
          <a:xfrm>
            <a:off x="10154110" y="27796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4CBC9B-684C-3BBC-1295-00C516D45A42}"/>
              </a:ext>
            </a:extLst>
          </p:cNvPr>
          <p:cNvSpPr txBox="1"/>
          <p:nvPr/>
        </p:nvSpPr>
        <p:spPr>
          <a:xfrm>
            <a:off x="11132775" y="277960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4B1EA5-F4FE-9595-D94F-DFFE5DAB3D98}"/>
              </a:ext>
            </a:extLst>
          </p:cNvPr>
          <p:cNvGrpSpPr/>
          <p:nvPr/>
        </p:nvGrpSpPr>
        <p:grpSpPr>
          <a:xfrm>
            <a:off x="2536472" y="2316125"/>
            <a:ext cx="7578253" cy="652993"/>
            <a:chOff x="2823952" y="2214880"/>
            <a:chExt cx="5062500" cy="65299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DD71BCB-DD21-F0CB-3E7B-D2B99203E95A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2203963-179B-C568-4361-A614C610E905}"/>
                </a:ext>
              </a:extLst>
            </p:cNvPr>
            <p:cNvSpPr txBox="1"/>
            <p:nvPr/>
          </p:nvSpPr>
          <p:spPr>
            <a:xfrm rot="313988">
              <a:off x="6400970" y="2354178"/>
              <a:ext cx="148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4387&gt;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3E5FFD22-0FDD-3C75-27BB-80247CF037A3}"/>
              </a:ext>
            </a:extLst>
          </p:cNvPr>
          <p:cNvSpPr txBox="1"/>
          <p:nvPr/>
        </p:nvSpPr>
        <p:spPr>
          <a:xfrm>
            <a:off x="343067" y="193770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20604CC-6719-5992-918D-EF3EF94F133F}"/>
              </a:ext>
            </a:extLst>
          </p:cNvPr>
          <p:cNvSpPr txBox="1"/>
          <p:nvPr/>
        </p:nvSpPr>
        <p:spPr>
          <a:xfrm>
            <a:off x="1321732" y="19377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55E7C99-855A-F5C0-5CDE-F0B24FEF1EF7}"/>
              </a:ext>
            </a:extLst>
          </p:cNvPr>
          <p:cNvSpPr txBox="1"/>
          <p:nvPr/>
        </p:nvSpPr>
        <p:spPr>
          <a:xfrm>
            <a:off x="343067" y="2462998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5CA3A53-74ED-56AF-EDF7-A12C19D92A39}"/>
              </a:ext>
            </a:extLst>
          </p:cNvPr>
          <p:cNvSpPr txBox="1"/>
          <p:nvPr/>
        </p:nvSpPr>
        <p:spPr>
          <a:xfrm>
            <a:off x="1321732" y="246299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B9C45BF6-5900-D51C-6FC1-B48827B66BB0}"/>
              </a:ext>
            </a:extLst>
          </p:cNvPr>
          <p:cNvSpPr/>
          <p:nvPr/>
        </p:nvSpPr>
        <p:spPr>
          <a:xfrm>
            <a:off x="5945247" y="1252454"/>
            <a:ext cx="448116" cy="448116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23BAD4-BB9B-DE06-F837-04E849256BEE}"/>
              </a:ext>
            </a:extLst>
          </p:cNvPr>
          <p:cNvGrpSpPr/>
          <p:nvPr/>
        </p:nvGrpSpPr>
        <p:grpSpPr>
          <a:xfrm>
            <a:off x="2496756" y="3098904"/>
            <a:ext cx="7198488" cy="550106"/>
            <a:chOff x="2795943" y="3036520"/>
            <a:chExt cx="4864698" cy="55010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0F82C8-FA78-A734-F0C0-A69069DF32D5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864089-2791-F897-02D6-42949D8F33E1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54AC806-5D23-108D-4FAC-0FB0C0BBD84B}"/>
              </a:ext>
            </a:extLst>
          </p:cNvPr>
          <p:cNvSpPr txBox="1"/>
          <p:nvPr/>
        </p:nvSpPr>
        <p:spPr>
          <a:xfrm>
            <a:off x="343067" y="3467417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A4582B-3E83-7A81-2DFA-EB9AAF21CA64}"/>
              </a:ext>
            </a:extLst>
          </p:cNvPr>
          <p:cNvSpPr txBox="1"/>
          <p:nvPr/>
        </p:nvSpPr>
        <p:spPr>
          <a:xfrm>
            <a:off x="1321732" y="34674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65C097-3B9F-5C76-3798-1CFEAA84E943}"/>
              </a:ext>
            </a:extLst>
          </p:cNvPr>
          <p:cNvCxnSpPr>
            <a:cxnSpLocks/>
          </p:cNvCxnSpPr>
          <p:nvPr/>
        </p:nvCxnSpPr>
        <p:spPr>
          <a:xfrm>
            <a:off x="9850676" y="681241"/>
            <a:ext cx="0" cy="575765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DA8B81-1028-487B-EB2B-C9E7C935B57B}"/>
              </a:ext>
            </a:extLst>
          </p:cNvPr>
          <p:cNvGrpSpPr/>
          <p:nvPr/>
        </p:nvGrpSpPr>
        <p:grpSpPr>
          <a:xfrm>
            <a:off x="2551706" y="4588814"/>
            <a:ext cx="7240225" cy="652993"/>
            <a:chOff x="2823952" y="2214880"/>
            <a:chExt cx="4836688" cy="652993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9DE8072-7424-56CA-F8F7-7D6E07827E3D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1EC93D-11A4-3051-377F-F250118AEEE9}"/>
                </a:ext>
              </a:extLst>
            </p:cNvPr>
            <p:cNvSpPr txBox="1"/>
            <p:nvPr/>
          </p:nvSpPr>
          <p:spPr>
            <a:xfrm rot="313988">
              <a:off x="6415282" y="23766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D0CAA44-C25A-B263-5A0B-FC320F98E67B}"/>
              </a:ext>
            </a:extLst>
          </p:cNvPr>
          <p:cNvSpPr txBox="1"/>
          <p:nvPr/>
        </p:nvSpPr>
        <p:spPr>
          <a:xfrm>
            <a:off x="10154110" y="499511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4B5541-6C56-A4F6-DFD8-E5FC451ADA20}"/>
              </a:ext>
            </a:extLst>
          </p:cNvPr>
          <p:cNvSpPr txBox="1"/>
          <p:nvPr/>
        </p:nvSpPr>
        <p:spPr>
          <a:xfrm>
            <a:off x="11132775" y="4995119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5847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2C2C82-FBC7-1FDD-4AA6-26A87D0C0F73}"/>
              </a:ext>
            </a:extLst>
          </p:cNvPr>
          <p:cNvSpPr txBox="1"/>
          <p:nvPr/>
        </p:nvSpPr>
        <p:spPr>
          <a:xfrm>
            <a:off x="343067" y="5689588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5847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67E8BB-FB26-AF51-6DEF-C32B918F961D}"/>
              </a:ext>
            </a:extLst>
          </p:cNvPr>
          <p:cNvSpPr txBox="1"/>
          <p:nvPr/>
        </p:nvSpPr>
        <p:spPr>
          <a:xfrm>
            <a:off x="1321732" y="56895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3F25FC6C-C122-6666-6DE5-CD5E3F0EAE69}"/>
              </a:ext>
            </a:extLst>
          </p:cNvPr>
          <p:cNvSpPr/>
          <p:nvPr/>
        </p:nvSpPr>
        <p:spPr>
          <a:xfrm>
            <a:off x="5434550" y="5959162"/>
            <a:ext cx="2687469" cy="836958"/>
          </a:xfrm>
          <a:prstGeom prst="wedgeRectCallout">
            <a:avLst>
              <a:gd name="adj1" fmla="val -150824"/>
              <a:gd name="adj2" fmla="val -3309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Window slides by three segments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46EE56CC-8C1E-A950-FA91-938898E55B28}"/>
              </a:ext>
            </a:extLst>
          </p:cNvPr>
          <p:cNvSpPr/>
          <p:nvPr/>
        </p:nvSpPr>
        <p:spPr>
          <a:xfrm>
            <a:off x="309241" y="4134607"/>
            <a:ext cx="1905206" cy="839928"/>
          </a:xfrm>
          <a:prstGeom prst="homePlat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Timeout, retransmit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A0C338-20F1-EBB6-68D0-1924AB7A8421}"/>
              </a:ext>
            </a:extLst>
          </p:cNvPr>
          <p:cNvGrpSpPr/>
          <p:nvPr/>
        </p:nvGrpSpPr>
        <p:grpSpPr>
          <a:xfrm>
            <a:off x="2545099" y="4974535"/>
            <a:ext cx="7240225" cy="652993"/>
            <a:chOff x="2823952" y="2214880"/>
            <a:chExt cx="4836688" cy="652993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D22809E-6123-D3AD-548C-463153654DA5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8F75182-3763-F85B-8791-4C6099635EFE}"/>
                </a:ext>
              </a:extLst>
            </p:cNvPr>
            <p:cNvSpPr txBox="1"/>
            <p:nvPr/>
          </p:nvSpPr>
          <p:spPr>
            <a:xfrm rot="313988">
              <a:off x="6415282" y="23766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7F02103-3CB0-867B-D607-AADDEC0B54B7}"/>
              </a:ext>
            </a:extLst>
          </p:cNvPr>
          <p:cNvGrpSpPr/>
          <p:nvPr/>
        </p:nvGrpSpPr>
        <p:grpSpPr>
          <a:xfrm>
            <a:off x="2537529" y="5407092"/>
            <a:ext cx="7240225" cy="652993"/>
            <a:chOff x="2823952" y="2214880"/>
            <a:chExt cx="4836688" cy="652993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9BA23CB-F1F4-F56B-77DF-5B6F154882DD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58454C-BCA3-99F6-BEB7-746CDC889F56}"/>
                </a:ext>
              </a:extLst>
            </p:cNvPr>
            <p:cNvSpPr txBox="1"/>
            <p:nvPr/>
          </p:nvSpPr>
          <p:spPr>
            <a:xfrm rot="313988">
              <a:off x="6415282" y="23766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4387&gt;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151DBEE-8E13-9681-8BD7-B38A2BD0870D}"/>
              </a:ext>
            </a:extLst>
          </p:cNvPr>
          <p:cNvGrpSpPr/>
          <p:nvPr/>
        </p:nvGrpSpPr>
        <p:grpSpPr>
          <a:xfrm>
            <a:off x="2557341" y="5430969"/>
            <a:ext cx="7198488" cy="550106"/>
            <a:chOff x="2795943" y="3036520"/>
            <a:chExt cx="4864698" cy="550106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1DB4F3E-B5E9-D9D7-3E80-BEEEE2EEEFBD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6047BE-0DE8-B4E3-2F22-392BA80DB32A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5847&gt;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7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8" grpId="0"/>
      <p:bldP spid="49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 and Forwarding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03583" y="1600199"/>
            <a:ext cx="11251095" cy="30645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Routing Table Requirements</a:t>
            </a:r>
          </a:p>
          <a:p>
            <a:pPr lvl="1"/>
            <a:r>
              <a:rPr lang="en-US" dirty="0"/>
              <a:t>For every possible IP, give the next hop</a:t>
            </a:r>
          </a:p>
          <a:p>
            <a:pPr lvl="1"/>
            <a:r>
              <a:rPr lang="en-US" dirty="0"/>
              <a:t>But for 32-bit addresses, 2</a:t>
            </a:r>
            <a:r>
              <a:rPr lang="en-US" baseline="30000" dirty="0"/>
              <a:t>32</a:t>
            </a:r>
            <a:r>
              <a:rPr lang="en-US" dirty="0"/>
              <a:t> possibilities!</a:t>
            </a:r>
          </a:p>
          <a:p>
            <a:pPr lvl="1"/>
            <a:r>
              <a:rPr lang="en-US" dirty="0"/>
              <a:t>Too slow: 4 * 10GE ports needs 176Gbps memory bandwidth</a:t>
            </a:r>
          </a:p>
          <a:p>
            <a:pPr lvl="2"/>
            <a:r>
              <a:rPr lang="en-US" dirty="0"/>
              <a:t>DRAM is 1-6 </a:t>
            </a:r>
            <a:r>
              <a:rPr lang="en-US" dirty="0" err="1"/>
              <a:t>Gbps</a:t>
            </a:r>
            <a:r>
              <a:rPr lang="en-US" dirty="0"/>
              <a:t>, TCAM is faster but 400x more expensive than DRAM</a:t>
            </a:r>
          </a:p>
          <a:p>
            <a:r>
              <a:rPr lang="en-US" dirty="0"/>
              <a:t>Hierarchical address scheme</a:t>
            </a:r>
          </a:p>
          <a:p>
            <a:pPr lvl="1"/>
            <a:r>
              <a:rPr lang="en-US" dirty="0"/>
              <a:t>Separate the address into a network and a 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0191" y="4814945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5273" y="4814945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9673" y="4814945"/>
            <a:ext cx="71560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Pfx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20227" y="43180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5662" y="43180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grpSp>
        <p:nvGrpSpPr>
          <p:cNvPr id="10" name="Group 9"/>
          <p:cNvGrpSpPr/>
          <p:nvPr/>
        </p:nvGrpSpPr>
        <p:grpSpPr>
          <a:xfrm flipH="1">
            <a:off x="2899664" y="5731819"/>
            <a:ext cx="2178028" cy="954107"/>
            <a:chOff x="1219204" y="4876799"/>
            <a:chExt cx="5227799" cy="1384995"/>
          </a:xfrm>
        </p:grpSpPr>
        <p:sp>
          <p:nvSpPr>
            <p:cNvPr id="11" name="Rectangular Callout 10"/>
            <p:cNvSpPr/>
            <p:nvPr/>
          </p:nvSpPr>
          <p:spPr>
            <a:xfrm>
              <a:off x="1265401" y="4876799"/>
              <a:ext cx="5181602" cy="1384995"/>
            </a:xfrm>
            <a:prstGeom prst="wedgeRectCallout">
              <a:avLst>
                <a:gd name="adj1" fmla="val -41847"/>
                <a:gd name="adj2" fmla="val -894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Known by </a:t>
              </a:r>
              <a:r>
                <a:rPr lang="en-US" sz="2800" b="1" kern="0" dirty="0">
                  <a:solidFill>
                    <a:sysClr val="window" lastClr="FFFFFF"/>
                  </a:solidFill>
                </a:rPr>
                <a:t>all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routers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6789347" y="5731818"/>
            <a:ext cx="2735653" cy="954107"/>
            <a:chOff x="1219204" y="4876799"/>
            <a:chExt cx="5227799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1265400" y="4876799"/>
              <a:ext cx="5181603" cy="1384995"/>
            </a:xfrm>
            <a:prstGeom prst="wedgeRectCallout">
              <a:avLst>
                <a:gd name="adj1" fmla="val 40162"/>
                <a:gd name="adj2" fmla="val -926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4" y="4876799"/>
              <a:ext cx="51816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Known by edge (LAN)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4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8337E6-D018-897F-2F4E-0068230E3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1AFF-C283-BCC3-EFC6-9ED04613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B8A42-E71B-858C-93E7-11401879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D2AE8-863B-A72F-5B53-4540A50877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Checksum detects (some) packet corruption</a:t>
            </a:r>
          </a:p>
          <a:p>
            <a:pPr lvl="1"/>
            <a:r>
              <a:rPr lang="en-US" dirty="0"/>
              <a:t>Computed over IP header, TCP header, and data</a:t>
            </a:r>
          </a:p>
          <a:p>
            <a:pPr lvl="1"/>
            <a:r>
              <a:rPr lang="en-US" dirty="0"/>
              <a:t>Corrupt packets are dropped</a:t>
            </a:r>
          </a:p>
          <a:p>
            <a:r>
              <a:rPr lang="en-US" dirty="0"/>
              <a:t>Sequence numbers catch sequence problems</a:t>
            </a:r>
          </a:p>
          <a:p>
            <a:pPr lvl="1"/>
            <a:r>
              <a:rPr lang="en-US" dirty="0"/>
              <a:t>Duplicates are ignored</a:t>
            </a:r>
          </a:p>
          <a:p>
            <a:pPr lvl="1"/>
            <a:r>
              <a:rPr lang="en-US" dirty="0"/>
              <a:t>Out-of-order packets are reordered or dropped</a:t>
            </a:r>
          </a:p>
          <a:p>
            <a:r>
              <a:rPr lang="en-US" dirty="0"/>
              <a:t>Lost segments detected by sender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chemeClr val="accent1"/>
                </a:solidFill>
              </a:rPr>
              <a:t>timeout</a:t>
            </a:r>
            <a:r>
              <a:rPr lang="en-US" dirty="0"/>
              <a:t> to detect lost segments and missing ACKs</a:t>
            </a:r>
          </a:p>
          <a:p>
            <a:pPr lvl="1"/>
            <a:r>
              <a:rPr lang="en-US" dirty="0"/>
              <a:t>Need to estimate RTT to calibrate the timeout</a:t>
            </a:r>
          </a:p>
          <a:p>
            <a:pPr lvl="1"/>
            <a:r>
              <a:rPr lang="en-US" dirty="0"/>
              <a:t>Sender must keep copies of all data until 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Time Outs (RTO)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1663995"/>
          </a:xfrm>
        </p:spPr>
        <p:txBody>
          <a:bodyPr/>
          <a:lstStyle/>
          <a:p>
            <a:r>
              <a:rPr lang="en-US" dirty="0"/>
              <a:t>Problem: time-out is linked to round trip 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18430" y="2725939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63011" y="2722253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229360" y="2560808"/>
            <a:ext cx="1998629" cy="682881"/>
            <a:chOff x="2210670" y="1973414"/>
            <a:chExt cx="4221087" cy="6828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3353836" cy="441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2210670" y="1973414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9738" y="4437100"/>
            <a:ext cx="2290108" cy="659029"/>
            <a:chOff x="2823952" y="2927597"/>
            <a:chExt cx="4836689" cy="659029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1131928">
              <a:off x="3881699" y="2927597"/>
              <a:ext cx="150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9738" y="3686849"/>
            <a:ext cx="2290108" cy="743370"/>
            <a:chOff x="2850395" y="3503510"/>
            <a:chExt cx="4810245" cy="74337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737497">
              <a:off x="4186572" y="3503510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04329" y="2802273"/>
            <a:ext cx="837591" cy="1075615"/>
            <a:chOff x="2014791" y="2763244"/>
            <a:chExt cx="837591" cy="1439131"/>
          </a:xfrm>
        </p:grpSpPr>
        <p:sp>
          <p:nvSpPr>
            <p:cNvPr id="18" name="Left Brace 17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sp>
        <p:nvSpPr>
          <p:cNvPr id="20" name="Multiply 19"/>
          <p:cNvSpPr/>
          <p:nvPr/>
        </p:nvSpPr>
        <p:spPr>
          <a:xfrm rot="812648">
            <a:off x="3896653" y="2918980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780784" y="2729625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225365" y="2725939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882094" y="2717733"/>
            <a:ext cx="2290106" cy="738607"/>
            <a:chOff x="2823952" y="2126653"/>
            <a:chExt cx="4836684" cy="73860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82092" y="3424396"/>
            <a:ext cx="2290108" cy="862754"/>
            <a:chOff x="2823952" y="2922727"/>
            <a:chExt cx="4836689" cy="862754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462123">
              <a:off x="4644590" y="292272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82092" y="3903190"/>
            <a:ext cx="2290108" cy="562615"/>
            <a:chOff x="2850395" y="3684265"/>
            <a:chExt cx="4810245" cy="562615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737497">
              <a:off x="5481889" y="3684265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66683" y="2805959"/>
            <a:ext cx="837591" cy="1075615"/>
            <a:chOff x="2014791" y="2763244"/>
            <a:chExt cx="837591" cy="1439131"/>
          </a:xfrm>
        </p:grpSpPr>
        <p:sp>
          <p:nvSpPr>
            <p:cNvPr id="33" name="Left Brace 32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4733498" y="2365925"/>
            <a:ext cx="1892598" cy="977840"/>
            <a:chOff x="1219200" y="4830095"/>
            <a:chExt cx="5181606" cy="1431699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65487"/>
                <a:gd name="adj2" fmla="val 4150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Timeout is too short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5194241" y="4138163"/>
            <a:ext cx="2240432" cy="1409080"/>
            <a:chOff x="1219200" y="4872043"/>
            <a:chExt cx="5181606" cy="1389751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37959"/>
                <a:gd name="adj2" fmla="val 212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7" y="4872043"/>
              <a:ext cx="5181599" cy="136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What about if timeout is too long?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5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Trip Time Estimation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4029740"/>
            <a:ext cx="8839200" cy="2675860"/>
          </a:xfrm>
        </p:spPr>
        <p:txBody>
          <a:bodyPr/>
          <a:lstStyle/>
          <a:p>
            <a:r>
              <a:rPr lang="en-US" dirty="0"/>
              <a:t>Original TCP round-trip estimator</a:t>
            </a:r>
          </a:p>
          <a:p>
            <a:pPr lvl="1"/>
            <a:r>
              <a:rPr lang="en-US" dirty="0"/>
              <a:t>RTT estimated as a moving average</a:t>
            </a:r>
          </a:p>
          <a:p>
            <a:pPr lvl="1"/>
            <a:r>
              <a:rPr lang="en-US" dirty="0" err="1"/>
              <a:t>new_rtt</a:t>
            </a:r>
            <a:r>
              <a:rPr lang="en-US" dirty="0"/>
              <a:t> = </a:t>
            </a:r>
            <a:r>
              <a:rPr lang="el-GR" dirty="0"/>
              <a:t>α</a:t>
            </a:r>
            <a:r>
              <a:rPr lang="en-US" dirty="0"/>
              <a:t> (</a:t>
            </a:r>
            <a:r>
              <a:rPr lang="en-US" dirty="0" err="1"/>
              <a:t>old_rtt</a:t>
            </a:r>
            <a:r>
              <a:rPr lang="en-US" dirty="0"/>
              <a:t>) + (1 – </a:t>
            </a:r>
            <a:r>
              <a:rPr lang="el-GR" dirty="0"/>
              <a:t>α</a:t>
            </a:r>
            <a:r>
              <a:rPr lang="en-US" dirty="0"/>
              <a:t>)(</a:t>
            </a:r>
            <a:r>
              <a:rPr lang="en-US" dirty="0" err="1"/>
              <a:t>new_sample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Recommended </a:t>
            </a:r>
            <a:r>
              <a:rPr lang="el-GR" dirty="0"/>
              <a:t>α</a:t>
            </a:r>
            <a:r>
              <a:rPr lang="en-US" dirty="0"/>
              <a:t>: 0.8-0.9 (0.875 for most TCPs)</a:t>
            </a:r>
          </a:p>
          <a:p>
            <a:r>
              <a:rPr lang="en-US" dirty="0"/>
              <a:t>RTO = 2 * </a:t>
            </a:r>
            <a:r>
              <a:rPr lang="en-US" dirty="0" err="1"/>
              <a:t>new_rtt</a:t>
            </a:r>
            <a:r>
              <a:rPr lang="en-US" dirty="0"/>
              <a:t> (i.e. TCP is conservative)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36931" y="1783950"/>
            <a:ext cx="0" cy="1841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81512" y="1780264"/>
            <a:ext cx="0" cy="1845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38241" y="1772059"/>
            <a:ext cx="2290106" cy="738607"/>
            <a:chOff x="2823952" y="2126653"/>
            <a:chExt cx="4836684" cy="73860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Data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8239" y="2559182"/>
            <a:ext cx="2290108" cy="782294"/>
            <a:chOff x="2823952" y="3003187"/>
            <a:chExt cx="4836689" cy="782294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0462123">
              <a:off x="4124704" y="300318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2219" y="1860284"/>
            <a:ext cx="1625669" cy="1481192"/>
            <a:chOff x="1226713" y="2763244"/>
            <a:chExt cx="1625669" cy="1439131"/>
          </a:xfrm>
        </p:grpSpPr>
        <p:sp>
          <p:nvSpPr>
            <p:cNvPr id="17" name="Left Brace 16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26713" y="3102029"/>
              <a:ext cx="1353007" cy="80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RTT 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9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RTT Sample Ambiguity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64663" y="5125190"/>
            <a:ext cx="9512181" cy="1580410"/>
          </a:xfrm>
        </p:spPr>
        <p:txBody>
          <a:bodyPr/>
          <a:lstStyle/>
          <a:p>
            <a:r>
              <a:rPr lang="en-US" dirty="0" err="1"/>
              <a:t>Karn’s</a:t>
            </a:r>
            <a:r>
              <a:rPr lang="en-US" dirty="0"/>
              <a:t> algorithm: ignore samples for retransmitted segments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7318" y="1923661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61899" y="1919975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628248" y="1758530"/>
            <a:ext cx="1998629" cy="682881"/>
            <a:chOff x="2210670" y="1973414"/>
            <a:chExt cx="4221087" cy="6828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3353836" cy="441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2210670" y="1973414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18626" y="3634822"/>
            <a:ext cx="2290108" cy="659029"/>
            <a:chOff x="2823952" y="2927597"/>
            <a:chExt cx="4836689" cy="659029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1131928">
              <a:off x="3881699" y="2927597"/>
              <a:ext cx="150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18626" y="2884571"/>
            <a:ext cx="2290108" cy="743370"/>
            <a:chOff x="2850395" y="3503510"/>
            <a:chExt cx="4810245" cy="74337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737497">
              <a:off x="4186572" y="3503510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3217" y="1999995"/>
            <a:ext cx="837591" cy="1075615"/>
            <a:chOff x="2014791" y="2763244"/>
            <a:chExt cx="837591" cy="1439131"/>
          </a:xfrm>
        </p:grpSpPr>
        <p:sp>
          <p:nvSpPr>
            <p:cNvPr id="17" name="Left Brace 16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sp>
        <p:nvSpPr>
          <p:cNvPr id="19" name="Multiply 18"/>
          <p:cNvSpPr/>
          <p:nvPr/>
        </p:nvSpPr>
        <p:spPr>
          <a:xfrm rot="812648">
            <a:off x="4295541" y="2116702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519454" y="1910002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64035" y="1906316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620764" y="1898110"/>
            <a:ext cx="2290106" cy="738607"/>
            <a:chOff x="2823952" y="2126653"/>
            <a:chExt cx="4836684" cy="73860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20762" y="2604773"/>
            <a:ext cx="2290108" cy="862754"/>
            <a:chOff x="2823952" y="2922727"/>
            <a:chExt cx="4836689" cy="862754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0462123">
              <a:off x="4644590" y="292272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762" y="3083567"/>
            <a:ext cx="2290108" cy="562615"/>
            <a:chOff x="2850395" y="3684265"/>
            <a:chExt cx="4810245" cy="56261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737497">
              <a:off x="5481889" y="3684265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05353" y="1986336"/>
            <a:ext cx="837591" cy="1075615"/>
            <a:chOff x="2014791" y="2763244"/>
            <a:chExt cx="837591" cy="1439131"/>
          </a:xfrm>
        </p:grpSpPr>
        <p:sp>
          <p:nvSpPr>
            <p:cNvPr id="32" name="Left Brace 31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03217" y="3029066"/>
            <a:ext cx="837590" cy="1334011"/>
            <a:chOff x="2014792" y="2699063"/>
            <a:chExt cx="837590" cy="1578816"/>
          </a:xfrm>
        </p:grpSpPr>
        <p:sp>
          <p:nvSpPr>
            <p:cNvPr id="41" name="Left Brace 40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1456217" y="3257638"/>
              <a:ext cx="15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Sample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72520" y="3039674"/>
            <a:ext cx="1770422" cy="461665"/>
            <a:chOff x="1081960" y="2645790"/>
            <a:chExt cx="1770422" cy="1685359"/>
          </a:xfrm>
        </p:grpSpPr>
        <p:sp>
          <p:nvSpPr>
            <p:cNvPr id="44" name="Left Brace 43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81960" y="2645790"/>
              <a:ext cx="1443703" cy="16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Sample?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3E3149-D251-1102-FB47-BC8981C94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93D2-71B6-0E45-B0ED-694990D2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TCP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10616-72D2-9501-2659-65E2A3C6E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DCD158-F5B0-761C-0E05-CDFB2C9AE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43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7D0D78B-F264-B804-DD04-CF78CB673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255E-19EB-4B1F-D3AF-7F93A2DB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TCP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8B166-6F30-B729-C91D-7F1D5A20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252FB-9A71-1734-4D6E-097FFCD20B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4646428"/>
            <a:ext cx="8839200" cy="2059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Window scaling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SACK: selective acknowledgement</a:t>
            </a:r>
          </a:p>
          <a:p>
            <a:r>
              <a:rPr lang="en-US" dirty="0"/>
              <a:t>Maximum segment size (MSS)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5700C-B695-E0FB-332C-9A8C7FB33478}"/>
              </a:ext>
            </a:extLst>
          </p:cNvPr>
          <p:cNvSpPr/>
          <p:nvPr/>
        </p:nvSpPr>
        <p:spPr>
          <a:xfrm>
            <a:off x="2551450" y="3909921"/>
            <a:ext cx="7323572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6121D-B5B5-3AED-FCD1-D4771A059AAC}"/>
              </a:ext>
            </a:extLst>
          </p:cNvPr>
          <p:cNvSpPr/>
          <p:nvPr/>
        </p:nvSpPr>
        <p:spPr>
          <a:xfrm>
            <a:off x="6216742" y="199848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F0976-87E9-B2D3-7D0D-AF88C145807F}"/>
              </a:ext>
            </a:extLst>
          </p:cNvPr>
          <p:cNvSpPr/>
          <p:nvPr/>
        </p:nvSpPr>
        <p:spPr>
          <a:xfrm>
            <a:off x="2252003" y="15085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85FFF4-0CE7-52AA-81B8-7B0D117EBFD7}"/>
              </a:ext>
            </a:extLst>
          </p:cNvPr>
          <p:cNvSpPr/>
          <p:nvPr/>
        </p:nvSpPr>
        <p:spPr>
          <a:xfrm>
            <a:off x="5917297" y="15085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AF3641-FF29-BE62-441F-E6F5524972DB}"/>
              </a:ext>
            </a:extLst>
          </p:cNvPr>
          <p:cNvSpPr/>
          <p:nvPr/>
        </p:nvSpPr>
        <p:spPr>
          <a:xfrm>
            <a:off x="9575574" y="150859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8A4D95-2B77-A367-331E-8582596CF514}"/>
              </a:ext>
            </a:extLst>
          </p:cNvPr>
          <p:cNvSpPr/>
          <p:nvPr/>
        </p:nvSpPr>
        <p:spPr>
          <a:xfrm>
            <a:off x="2551449" y="238213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25C51-458D-6182-55C9-4407B336B396}"/>
              </a:ext>
            </a:extLst>
          </p:cNvPr>
          <p:cNvSpPr/>
          <p:nvPr/>
        </p:nvSpPr>
        <p:spPr>
          <a:xfrm>
            <a:off x="2551449" y="199250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562EA-7D67-6FCC-B517-EC11BDA1D22E}"/>
              </a:ext>
            </a:extLst>
          </p:cNvPr>
          <p:cNvSpPr/>
          <p:nvPr/>
        </p:nvSpPr>
        <p:spPr>
          <a:xfrm>
            <a:off x="2551446" y="276249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Acknowledgement Number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C4D61-B919-D393-CC54-131E282D17BA}"/>
              </a:ext>
            </a:extLst>
          </p:cNvPr>
          <p:cNvSpPr/>
          <p:nvPr/>
        </p:nvSpPr>
        <p:spPr>
          <a:xfrm>
            <a:off x="6216740" y="314026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Advertised Window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F7D241-38B4-A293-2B71-6158470A78EA}"/>
              </a:ext>
            </a:extLst>
          </p:cNvPr>
          <p:cNvSpPr/>
          <p:nvPr/>
        </p:nvSpPr>
        <p:spPr>
          <a:xfrm>
            <a:off x="6216743" y="352626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Urgent Pointer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B3A4AF-7B4E-D821-AC2C-907A9032A2D3}"/>
              </a:ext>
            </a:extLst>
          </p:cNvPr>
          <p:cNvSpPr/>
          <p:nvPr/>
        </p:nvSpPr>
        <p:spPr>
          <a:xfrm>
            <a:off x="3482722" y="3146148"/>
            <a:ext cx="27305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5C8B9-DF54-8BA4-729A-45A479555E8A}"/>
              </a:ext>
            </a:extLst>
          </p:cNvPr>
          <p:cNvSpPr/>
          <p:nvPr/>
        </p:nvSpPr>
        <p:spPr>
          <a:xfrm>
            <a:off x="2554961" y="3530458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D17E2-EC51-B7BC-4EFC-9560CF51F89B}"/>
              </a:ext>
            </a:extLst>
          </p:cNvPr>
          <p:cNvSpPr/>
          <p:nvPr/>
        </p:nvSpPr>
        <p:spPr>
          <a:xfrm>
            <a:off x="3183277" y="150859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A006F2-856D-C821-2399-680FC0FDA7BB}"/>
              </a:ext>
            </a:extLst>
          </p:cNvPr>
          <p:cNvSpPr/>
          <p:nvPr/>
        </p:nvSpPr>
        <p:spPr>
          <a:xfrm>
            <a:off x="2554961" y="3140265"/>
            <a:ext cx="9381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3DAF1A2-5D69-F8D7-59A0-395030495585}"/>
              </a:ext>
            </a:extLst>
          </p:cNvPr>
          <p:cNvSpPr/>
          <p:nvPr/>
        </p:nvSpPr>
        <p:spPr>
          <a:xfrm>
            <a:off x="2252002" y="3806456"/>
            <a:ext cx="7922464" cy="60605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1CFC7A-1053-FF08-9E5A-043DB495E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978B-B2C0-ABFE-F7A2-C9AC6C31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Utilization,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68212-1448-6F05-E0AA-D4DC732F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96887-2249-D12F-86AF-CB71947E31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812130" cy="5257800"/>
          </a:xfrm>
        </p:spPr>
        <p:txBody>
          <a:bodyPr>
            <a:normAutofit/>
          </a:bodyPr>
          <a:lstStyle/>
          <a:p>
            <a:r>
              <a:rPr lang="en-US" dirty="0"/>
              <a:t>Sequence numbers are 32 bits, advertised windows are 16 bits</a:t>
            </a:r>
          </a:p>
          <a:p>
            <a:pPr lvl="1"/>
            <a:r>
              <a:rPr lang="en-US" dirty="0"/>
              <a:t>The most data that can be in flight in parallel is 2^16 bytes</a:t>
            </a:r>
          </a:p>
          <a:p>
            <a:r>
              <a:rPr lang="en-US" dirty="0"/>
              <a:t>Recall that link capacity is measured by the bandwidth delay product</a:t>
            </a:r>
          </a:p>
          <a:p>
            <a:pPr lvl="1"/>
            <a:r>
              <a:rPr lang="en-US" dirty="0"/>
              <a:t>bandwidth * delay = capacity</a:t>
            </a:r>
          </a:p>
          <a:p>
            <a:r>
              <a:rPr lang="en-US" dirty="0"/>
              <a:t>What is the maximum bandwidth TCP can utilize?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ms</a:t>
            </a:r>
            <a:r>
              <a:rPr lang="en-US" dirty="0"/>
              <a:t> of delay </a:t>
            </a:r>
            <a:r>
              <a:rPr lang="en-US" dirty="0">
                <a:sym typeface="Wingdings" panose="05000000000000000000" pitchFamily="2" charset="2"/>
              </a:rPr>
              <a:t> 2^16 bytes / 100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~ 5 Kbps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of delay  2^16 bytes / 500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~ 1 Kbps</a:t>
            </a:r>
            <a:endParaRPr lang="en-US" dirty="0"/>
          </a:p>
          <a:p>
            <a:r>
              <a:rPr lang="en-US" dirty="0"/>
              <a:t>But ethernet scales to 1 Gbps, 10 Gbps, 100 Gbps…</a:t>
            </a:r>
          </a:p>
        </p:txBody>
      </p:sp>
    </p:spTree>
    <p:extLst>
      <p:ext uri="{BB962C8B-B14F-4D97-AF65-F5344CB8AC3E}">
        <p14:creationId xmlns:p14="http://schemas.microsoft.com/office/powerpoint/2010/main" val="2507304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80C9758-00C0-7867-6A02-71CF3822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E327-0787-AA20-0353-791D4E48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Scaling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2ADA2-EA55-BE18-358C-E7E96348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E4FD2-1163-B371-09D9-34590F4BF7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69312"/>
            <a:ext cx="10312400" cy="5036288"/>
          </a:xfrm>
        </p:spPr>
        <p:txBody>
          <a:bodyPr/>
          <a:lstStyle/>
          <a:p>
            <a:r>
              <a:rPr lang="en-US" dirty="0"/>
              <a:t>Problem: the advertised window is only 16-bits</a:t>
            </a:r>
          </a:p>
          <a:p>
            <a:pPr lvl="1"/>
            <a:r>
              <a:rPr lang="en-US" dirty="0"/>
              <a:t>Effectively caps the window at 65536 bytes, 64 KB</a:t>
            </a:r>
          </a:p>
          <a:p>
            <a:pPr lvl="1"/>
            <a:endParaRPr lang="en-US" dirty="0"/>
          </a:p>
          <a:p>
            <a:pPr marL="502920" indent="-457200"/>
            <a:r>
              <a:rPr lang="en-US" dirty="0"/>
              <a:t>Solution: introduce a window scaling value</a:t>
            </a:r>
          </a:p>
          <a:p>
            <a:pPr marL="822960" lvl="1" indent="-457200"/>
            <a:r>
              <a:rPr lang="en-US" i="1" dirty="0" err="1"/>
              <a:t>scaled_adv_wnd</a:t>
            </a:r>
            <a:r>
              <a:rPr lang="en-US" dirty="0"/>
              <a:t> = </a:t>
            </a:r>
            <a:r>
              <a:rPr lang="en-US" i="1" dirty="0" err="1"/>
              <a:t>adv_wnd</a:t>
            </a:r>
            <a:r>
              <a:rPr lang="en-US" dirty="0"/>
              <a:t> &lt;&lt; </a:t>
            </a:r>
            <a:r>
              <a:rPr lang="en-US" i="1" dirty="0" err="1"/>
              <a:t>wnd_scale</a:t>
            </a:r>
            <a:r>
              <a:rPr lang="en-US" dirty="0"/>
              <a:t>;</a:t>
            </a:r>
          </a:p>
          <a:p>
            <a:pPr marL="822960" lvl="1" indent="-457200"/>
            <a:r>
              <a:rPr lang="en-US" dirty="0"/>
              <a:t>Maximum shift is 14 bits, 1GB maximum window</a:t>
            </a:r>
          </a:p>
        </p:txBody>
      </p:sp>
    </p:spTree>
    <p:extLst>
      <p:ext uri="{BB962C8B-B14F-4D97-AF65-F5344CB8AC3E}">
        <p14:creationId xmlns:p14="http://schemas.microsoft.com/office/powerpoint/2010/main" val="1843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308D2D-501D-71D3-47AD-6E9EC4BA4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2694-3E74-8B4B-F344-5F85DE51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Number Scaling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89B239-1B5A-CA82-71B1-335E8B43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35FF4-9EC1-C13E-F1D2-8F89AC4A0B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69312"/>
            <a:ext cx="10312400" cy="5036288"/>
          </a:xfrm>
        </p:spPr>
        <p:txBody>
          <a:bodyPr/>
          <a:lstStyle/>
          <a:p>
            <a:r>
              <a:rPr lang="en-US" dirty="0"/>
              <a:t>Problem: sequence numbers are only 32 bits</a:t>
            </a:r>
          </a:p>
          <a:p>
            <a:pPr lvl="1"/>
            <a:r>
              <a:rPr lang="en-US" dirty="0"/>
              <a:t>Effectively caps the window at 2^32 ~ 4 GB</a:t>
            </a:r>
          </a:p>
          <a:p>
            <a:r>
              <a:rPr lang="en-US" dirty="0"/>
              <a:t>What is the maximum bandwidth TCP can utilize?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ms</a:t>
            </a:r>
            <a:r>
              <a:rPr lang="en-US" dirty="0"/>
              <a:t> of delay </a:t>
            </a:r>
            <a:r>
              <a:rPr lang="en-US" dirty="0">
                <a:sym typeface="Wingdings" panose="05000000000000000000" pitchFamily="2" charset="2"/>
              </a:rPr>
              <a:t> 2^32 bytes / 100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~ 344 Mbps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of delay  2^32 bytes / 500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~ 69 Mbps</a:t>
            </a:r>
            <a:endParaRPr lang="en-US" dirty="0"/>
          </a:p>
          <a:p>
            <a:r>
              <a:rPr lang="en-US" dirty="0"/>
              <a:t>Solution: the PAWS algorithm</a:t>
            </a:r>
          </a:p>
          <a:p>
            <a:pPr lvl="1"/>
            <a:r>
              <a:rPr lang="en-US" dirty="0"/>
              <a:t>32-bit timestamp option in TCP header</a:t>
            </a:r>
          </a:p>
          <a:p>
            <a:pPr lvl="1"/>
            <a:r>
              <a:rPr lang="en-US" dirty="0"/>
              <a:t>When was the packet sent (approximately)</a:t>
            </a:r>
          </a:p>
          <a:p>
            <a:pPr lvl="1"/>
            <a:r>
              <a:rPr lang="en-US" dirty="0"/>
              <a:t>Effectively extends the sequence numbers space to 64 bits</a:t>
            </a:r>
          </a:p>
          <a:p>
            <a:pPr marL="50292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7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0B46D68-732C-7062-D51C-176130B09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5966-56BB-06A0-28B5-8FC15C34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SACK: Selective Acknowledgment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6841A-1344-2387-0590-E8814010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8E6C-2407-AB31-A04E-72EE5DA52D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9948" y="1600200"/>
            <a:ext cx="8041133" cy="5105400"/>
          </a:xfrm>
        </p:spPr>
        <p:txBody>
          <a:bodyPr/>
          <a:lstStyle/>
          <a:p>
            <a:r>
              <a:rPr lang="en-US" dirty="0"/>
              <a:t>Problem: duplicate ACKs only tell us about 1 missing packet</a:t>
            </a:r>
          </a:p>
          <a:p>
            <a:pPr lvl="1"/>
            <a:r>
              <a:rPr lang="en-US" dirty="0"/>
              <a:t>Multiple rounds of dup ACKs needed to fill all holes</a:t>
            </a:r>
          </a:p>
          <a:p>
            <a:endParaRPr lang="en-US" dirty="0"/>
          </a:p>
          <a:p>
            <a:r>
              <a:rPr lang="en-US" dirty="0"/>
              <a:t>Solution: selective ACK</a:t>
            </a:r>
          </a:p>
          <a:p>
            <a:pPr lvl="1"/>
            <a:r>
              <a:rPr lang="en-US" dirty="0"/>
              <a:t>Include received, out-of-order sequence numbers in TCP header</a:t>
            </a:r>
          </a:p>
          <a:p>
            <a:pPr lvl="1"/>
            <a:r>
              <a:rPr lang="en-US" dirty="0"/>
              <a:t>Explicitly tells the sender about holes in the sequence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BDF614-74CA-A351-A09E-55313DED6191}"/>
              </a:ext>
            </a:extLst>
          </p:cNvPr>
          <p:cNvCxnSpPr/>
          <p:nvPr/>
        </p:nvCxnSpPr>
        <p:spPr>
          <a:xfrm>
            <a:off x="9347952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53163E-74E6-2545-8B3B-FEB2B5FAAACC}"/>
              </a:ext>
            </a:extLst>
          </p:cNvPr>
          <p:cNvCxnSpPr/>
          <p:nvPr/>
        </p:nvCxnSpPr>
        <p:spPr>
          <a:xfrm>
            <a:off x="11782891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6D614A-2FCE-9D9C-AA4C-16B32DE5046F}"/>
              </a:ext>
            </a:extLst>
          </p:cNvPr>
          <p:cNvGrpSpPr/>
          <p:nvPr/>
        </p:nvGrpSpPr>
        <p:grpSpPr>
          <a:xfrm>
            <a:off x="9446303" y="2859686"/>
            <a:ext cx="1669583" cy="493918"/>
            <a:chOff x="2850395" y="3694550"/>
            <a:chExt cx="3506867" cy="49391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D3C4C16-647C-08B7-1705-C189CBE19D12}"/>
                </a:ext>
              </a:extLst>
            </p:cNvPr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917422-81C9-E09E-144D-FBA2551A7EFE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1A7A4F-7D2A-1DCF-ACD1-1A483E72FD65}"/>
              </a:ext>
            </a:extLst>
          </p:cNvPr>
          <p:cNvGrpSpPr/>
          <p:nvPr/>
        </p:nvGrpSpPr>
        <p:grpSpPr>
          <a:xfrm>
            <a:off x="9435774" y="3151957"/>
            <a:ext cx="2290108" cy="552330"/>
            <a:chOff x="2850395" y="3694550"/>
            <a:chExt cx="4810245" cy="55233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12E30E-E364-EE82-1E1D-704C69431CC7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FD0688-ED18-4242-AB66-5FB2D2047D5C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D65EDD-FD63-E30E-D371-61D8FFB9CDD3}"/>
              </a:ext>
            </a:extLst>
          </p:cNvPr>
          <p:cNvGrpSpPr/>
          <p:nvPr/>
        </p:nvGrpSpPr>
        <p:grpSpPr>
          <a:xfrm>
            <a:off x="9448679" y="3416692"/>
            <a:ext cx="2290108" cy="552330"/>
            <a:chOff x="2850395" y="3694550"/>
            <a:chExt cx="4810245" cy="5523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2EFA5B-7925-0FDB-D5AD-98624771C28A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7C2058-0265-06DE-2F51-D4C1DD6F5B8A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805278-83D4-3820-A616-CD1F8F5BC5AD}"/>
              </a:ext>
            </a:extLst>
          </p:cNvPr>
          <p:cNvGrpSpPr/>
          <p:nvPr/>
        </p:nvGrpSpPr>
        <p:grpSpPr>
          <a:xfrm>
            <a:off x="9435393" y="3691776"/>
            <a:ext cx="2290108" cy="552330"/>
            <a:chOff x="2850395" y="3694550"/>
            <a:chExt cx="4810245" cy="55233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978AC00-3076-C528-130A-80F39AF023EA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3C13DE-149B-5D31-D499-44B93E5FAAE0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40" name="Multiply 39">
            <a:extLst>
              <a:ext uri="{FF2B5EF4-FFF2-40B4-BE49-F238E27FC236}">
                <a16:creationId xmlns:a16="http://schemas.microsoft.com/office/drawing/2014/main" id="{B7FA4EF6-6622-D619-D588-F5E8F1568A41}"/>
              </a:ext>
            </a:extLst>
          </p:cNvPr>
          <p:cNvSpPr/>
          <p:nvPr/>
        </p:nvSpPr>
        <p:spPr>
          <a:xfrm rot="812648">
            <a:off x="11048502" y="3111638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BECB998-09C7-B679-8B1B-A4ECF3721DBF}"/>
              </a:ext>
            </a:extLst>
          </p:cNvPr>
          <p:cNvGrpSpPr/>
          <p:nvPr/>
        </p:nvGrpSpPr>
        <p:grpSpPr>
          <a:xfrm>
            <a:off x="9413920" y="2724696"/>
            <a:ext cx="2294686" cy="636828"/>
            <a:chOff x="6382206" y="2724696"/>
            <a:chExt cx="2294686" cy="6368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A906112-31EF-C77D-B8B6-4F73A3B807C6}"/>
                </a:ext>
              </a:extLst>
            </p:cNvPr>
            <p:cNvCxnSpPr/>
            <p:nvPr/>
          </p:nvCxnSpPr>
          <p:spPr>
            <a:xfrm flipH="1">
              <a:off x="6386784" y="2724696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4350FB-1E87-C74C-97DF-FA7BD89D0860}"/>
                </a:ext>
              </a:extLst>
            </p:cNvPr>
            <p:cNvSpPr txBox="1"/>
            <p:nvPr/>
          </p:nvSpPr>
          <p:spPr>
            <a:xfrm rot="20848332">
              <a:off x="6382206" y="2899859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8C7125-5E0D-0FA8-E4B2-4E0791AA094B}"/>
              </a:ext>
            </a:extLst>
          </p:cNvPr>
          <p:cNvGrpSpPr/>
          <p:nvPr/>
        </p:nvGrpSpPr>
        <p:grpSpPr>
          <a:xfrm>
            <a:off x="9446303" y="1733141"/>
            <a:ext cx="1669583" cy="493918"/>
            <a:chOff x="2850395" y="3694550"/>
            <a:chExt cx="3506867" cy="49391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8ECA083-0415-1A04-CECF-0C1E3088C11B}"/>
                </a:ext>
              </a:extLst>
            </p:cNvPr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A1F9266-7F04-7F89-DCE1-D20355FEFD91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9885CB-8FEE-3202-14A3-B620C8250100}"/>
              </a:ext>
            </a:extLst>
          </p:cNvPr>
          <p:cNvGrpSpPr/>
          <p:nvPr/>
        </p:nvGrpSpPr>
        <p:grpSpPr>
          <a:xfrm>
            <a:off x="9435774" y="2025412"/>
            <a:ext cx="2290108" cy="552330"/>
            <a:chOff x="2850395" y="3694550"/>
            <a:chExt cx="4810245" cy="55233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75DF07F-FC2B-3B51-099E-C150F7B7EA27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A85864-24E8-7F28-6BA5-7CB5BCEF90FB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BEDE16-046A-9EE2-DBBD-0FCC93FB861B}"/>
              </a:ext>
            </a:extLst>
          </p:cNvPr>
          <p:cNvGrpSpPr/>
          <p:nvPr/>
        </p:nvGrpSpPr>
        <p:grpSpPr>
          <a:xfrm>
            <a:off x="9448680" y="2290147"/>
            <a:ext cx="1653969" cy="493918"/>
            <a:chOff x="2850395" y="3694550"/>
            <a:chExt cx="3474070" cy="493918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1B32D90-D0C5-B821-379D-1C84B29DDFDE}"/>
                </a:ext>
              </a:extLst>
            </p:cNvPr>
            <p:cNvCxnSpPr/>
            <p:nvPr/>
          </p:nvCxnSpPr>
          <p:spPr>
            <a:xfrm>
              <a:off x="2850395" y="3694550"/>
              <a:ext cx="3408095" cy="391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531E312-5BB8-1E91-912E-3BC042BA6F9B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000439A-E52D-E03B-05F7-8F3FB45F21AF}"/>
              </a:ext>
            </a:extLst>
          </p:cNvPr>
          <p:cNvGrpSpPr/>
          <p:nvPr/>
        </p:nvGrpSpPr>
        <p:grpSpPr>
          <a:xfrm>
            <a:off x="9435393" y="2565231"/>
            <a:ext cx="2290108" cy="552330"/>
            <a:chOff x="2850395" y="3694550"/>
            <a:chExt cx="4810245" cy="552330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B94F6A9-BADD-71F9-AC06-A29D053ACA0F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6F11F0-90B5-BA0E-B9D4-F6DFA32843BF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sp>
        <p:nvSpPr>
          <p:cNvPr id="61" name="Multiply 60">
            <a:extLst>
              <a:ext uri="{FF2B5EF4-FFF2-40B4-BE49-F238E27FC236}">
                <a16:creationId xmlns:a16="http://schemas.microsoft.com/office/drawing/2014/main" id="{C9FFE1A7-9EE7-D8FB-1B87-991FB0DB11D4}"/>
              </a:ext>
            </a:extLst>
          </p:cNvPr>
          <p:cNvSpPr/>
          <p:nvPr/>
        </p:nvSpPr>
        <p:spPr>
          <a:xfrm rot="812648">
            <a:off x="11048502" y="1985093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>
            <a:extLst>
              <a:ext uri="{FF2B5EF4-FFF2-40B4-BE49-F238E27FC236}">
                <a16:creationId xmlns:a16="http://schemas.microsoft.com/office/drawing/2014/main" id="{6C64DC14-AE06-C2F6-C6BF-9AD441861969}"/>
              </a:ext>
            </a:extLst>
          </p:cNvPr>
          <p:cNvSpPr/>
          <p:nvPr/>
        </p:nvSpPr>
        <p:spPr>
          <a:xfrm rot="812648">
            <a:off x="11048503" y="2509059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0AAC46-D43D-F2C3-9C5E-C3E53EACD305}"/>
              </a:ext>
            </a:extLst>
          </p:cNvPr>
          <p:cNvGrpSpPr/>
          <p:nvPr/>
        </p:nvGrpSpPr>
        <p:grpSpPr>
          <a:xfrm>
            <a:off x="9413920" y="3243899"/>
            <a:ext cx="2294686" cy="650305"/>
            <a:chOff x="6382206" y="3243898"/>
            <a:chExt cx="2294686" cy="65030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93DFEB7-334F-F654-77C0-621E5A1F3D59}"/>
                </a:ext>
              </a:extLst>
            </p:cNvPr>
            <p:cNvCxnSpPr/>
            <p:nvPr/>
          </p:nvCxnSpPr>
          <p:spPr>
            <a:xfrm flipH="1">
              <a:off x="6386784" y="3243898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112646-051C-50CB-9D1B-86214F39E941}"/>
                </a:ext>
              </a:extLst>
            </p:cNvPr>
            <p:cNvSpPr txBox="1"/>
            <p:nvPr/>
          </p:nvSpPr>
          <p:spPr>
            <a:xfrm rot="20848332">
              <a:off x="6382206" y="3432538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89401AD-7AC0-8BF3-A660-6566B4ADDD5D}"/>
              </a:ext>
            </a:extLst>
          </p:cNvPr>
          <p:cNvGrpSpPr/>
          <p:nvPr/>
        </p:nvGrpSpPr>
        <p:grpSpPr>
          <a:xfrm>
            <a:off x="9413919" y="3748927"/>
            <a:ext cx="2311582" cy="1208265"/>
            <a:chOff x="6382205" y="3748926"/>
            <a:chExt cx="2311582" cy="12082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E736963-C850-1C6F-F46A-81FB3E88FFC0}"/>
                </a:ext>
              </a:extLst>
            </p:cNvPr>
            <p:cNvCxnSpPr/>
            <p:nvPr/>
          </p:nvCxnSpPr>
          <p:spPr>
            <a:xfrm flipH="1">
              <a:off x="6386784" y="3748926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3041807-F9F2-102A-8160-A606DB2EF13E}"/>
                </a:ext>
              </a:extLst>
            </p:cNvPr>
            <p:cNvCxnSpPr/>
            <p:nvPr/>
          </p:nvCxnSpPr>
          <p:spPr>
            <a:xfrm flipH="1">
              <a:off x="6403679" y="4032372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F4D2D00-3B74-B1FD-F4DA-E9291E015977}"/>
                </a:ext>
              </a:extLst>
            </p:cNvPr>
            <p:cNvCxnSpPr/>
            <p:nvPr/>
          </p:nvCxnSpPr>
          <p:spPr>
            <a:xfrm flipH="1">
              <a:off x="6386784" y="4312258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AAA155-FB98-DE26-1C96-BD7C496C44C3}"/>
                </a:ext>
              </a:extLst>
            </p:cNvPr>
            <p:cNvSpPr txBox="1"/>
            <p:nvPr/>
          </p:nvSpPr>
          <p:spPr>
            <a:xfrm rot="20848332">
              <a:off x="6382925" y="3932203"/>
              <a:ext cx="1017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DD24535-BCD8-E0B4-B84C-2CED2CEE0CD0}"/>
                </a:ext>
              </a:extLst>
            </p:cNvPr>
            <p:cNvSpPr txBox="1"/>
            <p:nvPr/>
          </p:nvSpPr>
          <p:spPr>
            <a:xfrm rot="20848332">
              <a:off x="6382206" y="4212964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59C403-E680-ED04-AD81-7963C9EB59F5}"/>
                </a:ext>
              </a:extLst>
            </p:cNvPr>
            <p:cNvSpPr txBox="1"/>
            <p:nvPr/>
          </p:nvSpPr>
          <p:spPr>
            <a:xfrm rot="20848332">
              <a:off x="6382205" y="4495526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7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77C2-E21E-4E1E-A9CD-2AB6534F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Naming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0837C-BD15-43C5-886D-9139EA67103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Class-based hierarchy</a:t>
            </a:r>
          </a:p>
          <a:p>
            <a:r>
              <a:rPr lang="en-US" dirty="0"/>
              <a:t>First three bits of the IP address are the prefix</a:t>
            </a:r>
          </a:p>
          <a:p>
            <a:r>
              <a:rPr lang="en-US" dirty="0"/>
              <a:t>Each prefix denotes: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Class of network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Size of the network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The “name” or prefix of the network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0B8561-CAF3-4EB4-95D6-D931238E73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Classless Interdomain Routing (CIDR)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127A7-71FA-4FD8-8E3B-D2C59C7B1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D59F9-B881-4146-A64B-29459536DFA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Original, Old School Method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3ACB58-6606-45C5-A4EC-4BA1CE732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Modern Method</a:t>
            </a:r>
          </a:p>
        </p:txBody>
      </p:sp>
    </p:spTree>
    <p:extLst>
      <p:ext uri="{BB962C8B-B14F-4D97-AF65-F5344CB8AC3E}">
        <p14:creationId xmlns:p14="http://schemas.microsoft.com/office/powerpoint/2010/main" val="18455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uiExpand="1" build="p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F3289B-3DD1-5A25-4DDB-1E234B19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A42E-0ADA-46CB-068E-D81D6F4B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6D2FDF-B538-EFED-645D-9BF00C2B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4777F-766B-E562-42B4-E77872FCC8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Maximum segment size (MSS)</a:t>
            </a:r>
          </a:p>
          <a:p>
            <a:pPr lvl="1"/>
            <a:r>
              <a:rPr lang="en-US" dirty="0"/>
              <a:t>Essentially, what is the hosts MTU</a:t>
            </a:r>
          </a:p>
          <a:p>
            <a:pPr lvl="1"/>
            <a:r>
              <a:rPr lang="en-US" dirty="0"/>
              <a:t>Saves on path discovery overhead</a:t>
            </a:r>
          </a:p>
        </p:txBody>
      </p:sp>
    </p:spTree>
    <p:extLst>
      <p:ext uri="{BB962C8B-B14F-4D97-AF65-F5344CB8AC3E}">
        <p14:creationId xmlns:p14="http://schemas.microsoft.com/office/powerpoint/2010/main" val="37767636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30C39A7-2C9E-2929-098B-41EF6C423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5AD8A-62CE-77A4-A7D7-4D3D1053E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7395" y="283535"/>
            <a:ext cx="9753600" cy="42034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setup, a.k.a. the three-way handshake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Establish connection state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Data transfer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Sequence numbers for reliable, in-order delivery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Perform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close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Free 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4926B-9995-D0D9-D8FC-3B2AD786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Phases of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BF278-BE04-743D-81D8-98DBB3AD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8377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13F848B-B262-F39F-2894-B4AB12673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8844-8677-4958-2E59-D7EB38B1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D0386-C6AE-A0DD-33C4-1613709C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585ED-23F4-FF5E-83F4-81B3465EDF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do we need connection setup?</a:t>
            </a:r>
          </a:p>
          <a:p>
            <a:pPr lvl="1"/>
            <a:r>
              <a:rPr lang="en-US" dirty="0"/>
              <a:t>To establish state on both hosts</a:t>
            </a:r>
          </a:p>
          <a:p>
            <a:pPr lvl="1"/>
            <a:r>
              <a:rPr lang="en-US" dirty="0"/>
              <a:t>Most important state: sequence and acknowledgement numbers</a:t>
            </a:r>
          </a:p>
          <a:p>
            <a:pPr lvl="2"/>
            <a:r>
              <a:rPr lang="en-US" dirty="0"/>
              <a:t>Count the number of bytes that have been sent</a:t>
            </a:r>
          </a:p>
          <a:p>
            <a:pPr lvl="2"/>
            <a:r>
              <a:rPr lang="en-US" dirty="0"/>
              <a:t>Initial value chosen at random</a:t>
            </a:r>
          </a:p>
          <a:p>
            <a:pPr lvl="2"/>
            <a:r>
              <a:rPr lang="en-US" dirty="0"/>
              <a:t>Why?</a:t>
            </a:r>
          </a:p>
          <a:p>
            <a:r>
              <a:rPr lang="en-US" dirty="0"/>
              <a:t>Important TCP flags (1 bit each)</a:t>
            </a:r>
          </a:p>
          <a:p>
            <a:pPr lvl="1"/>
            <a:r>
              <a:rPr lang="en-US" dirty="0"/>
              <a:t>SYN – synchronization, used for connection setup</a:t>
            </a:r>
          </a:p>
          <a:p>
            <a:pPr lvl="1"/>
            <a:r>
              <a:rPr lang="en-US" dirty="0"/>
              <a:t>ACK – acknowledge received data</a:t>
            </a:r>
          </a:p>
          <a:p>
            <a:pPr lvl="1"/>
            <a:r>
              <a:rPr lang="en-US" dirty="0"/>
              <a:t>FIN – finish, used to tear down connection</a:t>
            </a:r>
          </a:p>
        </p:txBody>
      </p:sp>
    </p:spTree>
    <p:extLst>
      <p:ext uri="{BB962C8B-B14F-4D97-AF65-F5344CB8AC3E}">
        <p14:creationId xmlns:p14="http://schemas.microsoft.com/office/powerpoint/2010/main" val="18152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60AA38-2AAA-5F79-70DD-41687EF1B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1EC5-CAE0-B17B-44C6-ED3A50D2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 Handshake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02AF4-AB15-B753-AA9D-59B98B43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CF220-3AB2-D256-D870-08EC1FAE26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79072" y="5075565"/>
            <a:ext cx="8839200" cy="1714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side:</a:t>
            </a:r>
          </a:p>
          <a:p>
            <a:pPr lvl="1"/>
            <a:r>
              <a:rPr lang="en-US" dirty="0"/>
              <a:t>Notifies the other of starting sequence number</a:t>
            </a:r>
          </a:p>
          <a:p>
            <a:pPr lvl="1"/>
            <a:r>
              <a:rPr lang="en-US" dirty="0"/>
              <a:t>ACKs the other side’s starting sequence number (+1)</a:t>
            </a:r>
          </a:p>
          <a:p>
            <a:pPr lvl="1"/>
            <a:r>
              <a:rPr lang="en-US" dirty="0"/>
              <a:t>Sequence # must increment on receiving a SYN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BEB195-2D54-B761-7A84-C0AABD0A6D61}"/>
              </a:ext>
            </a:extLst>
          </p:cNvPr>
          <p:cNvCxnSpPr/>
          <p:nvPr/>
        </p:nvCxnSpPr>
        <p:spPr>
          <a:xfrm>
            <a:off x="3072278" y="2118422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95B766-AAB5-45B6-6700-12682F8918ED}"/>
              </a:ext>
            </a:extLst>
          </p:cNvPr>
          <p:cNvCxnSpPr/>
          <p:nvPr/>
        </p:nvCxnSpPr>
        <p:spPr>
          <a:xfrm>
            <a:off x="8093275" y="2118422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AE5782-DEA0-9FF6-6FF4-05929AFD75A8}"/>
              </a:ext>
            </a:extLst>
          </p:cNvPr>
          <p:cNvSpPr txBox="1"/>
          <p:nvPr/>
        </p:nvSpPr>
        <p:spPr>
          <a:xfrm>
            <a:off x="2614461" y="1656757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7198C-B58E-E410-33E0-E96A033D9F44}"/>
              </a:ext>
            </a:extLst>
          </p:cNvPr>
          <p:cNvSpPr txBox="1"/>
          <p:nvPr/>
        </p:nvSpPr>
        <p:spPr>
          <a:xfrm>
            <a:off x="7601024" y="1656757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DCB715-5EA1-CB4A-24F0-3E1E7EBA0C55}"/>
              </a:ext>
            </a:extLst>
          </p:cNvPr>
          <p:cNvGrpSpPr/>
          <p:nvPr/>
        </p:nvGrpSpPr>
        <p:grpSpPr>
          <a:xfrm>
            <a:off x="3167704" y="2112794"/>
            <a:ext cx="4836688" cy="734955"/>
            <a:chOff x="2823952" y="2132918"/>
            <a:chExt cx="4836688" cy="73495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E72310-4D3B-9A9E-B882-F42CFCDC57A2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4E167F-3AE6-9D7C-9CC4-4F4D2B428F25}"/>
                </a:ext>
              </a:extLst>
            </p:cNvPr>
            <p:cNvSpPr txBox="1"/>
            <p:nvPr/>
          </p:nvSpPr>
          <p:spPr>
            <a:xfrm rot="455738">
              <a:off x="3888272" y="2132918"/>
              <a:ext cx="2871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&lt;SYN, Seq # C, Ack # ?&gt;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93AF9E-FCD6-5A3C-C192-83044A2E459F}"/>
              </a:ext>
            </a:extLst>
          </p:cNvPr>
          <p:cNvGrpSpPr/>
          <p:nvPr/>
        </p:nvGrpSpPr>
        <p:grpSpPr>
          <a:xfrm>
            <a:off x="3167705" y="2925949"/>
            <a:ext cx="4836689" cy="640554"/>
            <a:chOff x="2823952" y="2946072"/>
            <a:chExt cx="4836689" cy="64055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D0002C2-A5DD-1B45-1E92-3FFFD813E01B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D4C33-AA3F-9B45-E849-B2FEF7C25D22}"/>
                </a:ext>
              </a:extLst>
            </p:cNvPr>
            <p:cNvSpPr txBox="1"/>
            <p:nvPr/>
          </p:nvSpPr>
          <p:spPr>
            <a:xfrm rot="21245589">
              <a:off x="3062003" y="2946072"/>
              <a:ext cx="3775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&lt;SYN/ACK, Seq # S, Ack # C+1&gt;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8DFF2F-23F2-DBCD-AADA-B9C0751AC547}"/>
              </a:ext>
            </a:extLst>
          </p:cNvPr>
          <p:cNvGrpSpPr/>
          <p:nvPr/>
        </p:nvGrpSpPr>
        <p:grpSpPr>
          <a:xfrm>
            <a:off x="3194148" y="3627077"/>
            <a:ext cx="4810245" cy="599679"/>
            <a:chOff x="2850395" y="3647201"/>
            <a:chExt cx="4810245" cy="599679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EF5B15-005E-B5FC-C6FB-894DF4760B54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D87B25-4031-9946-6851-044BF3FEDC06}"/>
                </a:ext>
              </a:extLst>
            </p:cNvPr>
            <p:cNvSpPr txBox="1"/>
            <p:nvPr/>
          </p:nvSpPr>
          <p:spPr>
            <a:xfrm rot="397222">
              <a:off x="4061919" y="3647201"/>
              <a:ext cx="35266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C+1, Ack # S+1&gt;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F84A99-4A95-63A2-781A-478144577397}"/>
              </a:ext>
            </a:extLst>
          </p:cNvPr>
          <p:cNvSpPr txBox="1"/>
          <p:nvPr/>
        </p:nvSpPr>
        <p:spPr>
          <a:xfrm>
            <a:off x="749283" y="1692058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CDCF6-0F3F-70E6-B2E0-79AA5D177593}"/>
              </a:ext>
            </a:extLst>
          </p:cNvPr>
          <p:cNvSpPr txBox="1"/>
          <p:nvPr/>
        </p:nvSpPr>
        <p:spPr>
          <a:xfrm>
            <a:off x="1727949" y="169205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7957C0-9894-F52E-0F11-4FA98F6AA31E}"/>
              </a:ext>
            </a:extLst>
          </p:cNvPr>
          <p:cNvSpPr txBox="1"/>
          <p:nvPr/>
        </p:nvSpPr>
        <p:spPr>
          <a:xfrm>
            <a:off x="8716547" y="1703203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0835B-4B29-9C03-9181-CCFCA6AF4EE6}"/>
              </a:ext>
            </a:extLst>
          </p:cNvPr>
          <p:cNvSpPr txBox="1"/>
          <p:nvPr/>
        </p:nvSpPr>
        <p:spPr>
          <a:xfrm>
            <a:off x="9695213" y="1703203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1FEAE-7018-2EE1-6D9A-E380657A53D5}"/>
              </a:ext>
            </a:extLst>
          </p:cNvPr>
          <p:cNvSpPr txBox="1"/>
          <p:nvPr/>
        </p:nvSpPr>
        <p:spPr>
          <a:xfrm>
            <a:off x="755218" y="204836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174EBD-8A23-84A4-D669-F4125378C993}"/>
              </a:ext>
            </a:extLst>
          </p:cNvPr>
          <p:cNvSpPr txBox="1"/>
          <p:nvPr/>
        </p:nvSpPr>
        <p:spPr>
          <a:xfrm>
            <a:off x="1733883" y="204836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53DC1F-AF30-EFE0-3AC5-D2DB69A05956}"/>
              </a:ext>
            </a:extLst>
          </p:cNvPr>
          <p:cNvSpPr txBox="1"/>
          <p:nvPr/>
        </p:nvSpPr>
        <p:spPr>
          <a:xfrm>
            <a:off x="8752453" y="2700331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176479-6C49-D42B-A082-64D0B1491113}"/>
              </a:ext>
            </a:extLst>
          </p:cNvPr>
          <p:cNvSpPr txBox="1"/>
          <p:nvPr/>
        </p:nvSpPr>
        <p:spPr>
          <a:xfrm>
            <a:off x="9731119" y="270033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FFA26-FF87-B8C7-07C7-9224C22BEC95}"/>
              </a:ext>
            </a:extLst>
          </p:cNvPr>
          <p:cNvSpPr txBox="1"/>
          <p:nvPr/>
        </p:nvSpPr>
        <p:spPr>
          <a:xfrm>
            <a:off x="795286" y="343382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D9C89E-C642-480B-AB44-9B9F0690DB39}"/>
              </a:ext>
            </a:extLst>
          </p:cNvPr>
          <p:cNvSpPr txBox="1"/>
          <p:nvPr/>
        </p:nvSpPr>
        <p:spPr>
          <a:xfrm>
            <a:off x="1773950" y="343382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FB1598-3059-B58C-F7A6-48DA7F1F4C11}"/>
              </a:ext>
            </a:extLst>
          </p:cNvPr>
          <p:cNvSpPr txBox="1"/>
          <p:nvPr/>
        </p:nvSpPr>
        <p:spPr>
          <a:xfrm>
            <a:off x="8752453" y="4166163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44BCC0-6C64-A0AE-6744-726C5FF23465}"/>
              </a:ext>
            </a:extLst>
          </p:cNvPr>
          <p:cNvSpPr txBox="1"/>
          <p:nvPr/>
        </p:nvSpPr>
        <p:spPr>
          <a:xfrm>
            <a:off x="9731119" y="4166163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C+1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CA858F-1B68-F2B1-267D-0E52A6034AD6}"/>
              </a:ext>
            </a:extLst>
          </p:cNvPr>
          <p:cNvGrpSpPr/>
          <p:nvPr/>
        </p:nvGrpSpPr>
        <p:grpSpPr>
          <a:xfrm flipH="1">
            <a:off x="8820404" y="3100441"/>
            <a:ext cx="3050203" cy="954107"/>
            <a:chOff x="1219200" y="4876799"/>
            <a:chExt cx="5181606" cy="1396951"/>
          </a:xfrm>
        </p:grpSpPr>
        <p:sp>
          <p:nvSpPr>
            <p:cNvPr id="19" name="Rectangular Callout 18">
              <a:extLst>
                <a:ext uri="{FF2B5EF4-FFF2-40B4-BE49-F238E27FC236}">
                  <a16:creationId xmlns:a16="http://schemas.microsoft.com/office/drawing/2014/main" id="{B8B9AABD-27D4-39EA-51F3-E125AC92E449}"/>
                </a:ext>
              </a:extLst>
            </p:cNvPr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117866"/>
                <a:gd name="adj2" fmla="val -4790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FA0501-028B-C287-0100-4403086B0D0C}"/>
                </a:ext>
              </a:extLst>
            </p:cNvPr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Why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Sequence # +1?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6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4615480-9BAC-A6ED-2920-D1E9E5A0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DE0B-F5C4-2D77-A8C3-112DED34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Random Initial Sequence Numbers?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B2768-9BA4-332A-639B-B45FA13D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346A5-B7ED-1FF1-7E42-02FB47A28F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Connection confusion</a:t>
            </a:r>
          </a:p>
          <a:p>
            <a:pPr lvl="1"/>
            <a:r>
              <a:rPr lang="en-US" dirty="0"/>
              <a:t>How to disambiguate connections from the same host?</a:t>
            </a:r>
          </a:p>
          <a:p>
            <a:pPr lvl="1"/>
            <a:r>
              <a:rPr lang="en-US" dirty="0"/>
              <a:t>Random sequence numbers</a:t>
            </a:r>
          </a:p>
          <a:p>
            <a:r>
              <a:rPr lang="en-US" dirty="0"/>
              <a:t>Preventing packet injection</a:t>
            </a:r>
          </a:p>
          <a:p>
            <a:pPr lvl="1"/>
            <a:r>
              <a:rPr lang="en-US" dirty="0"/>
              <a:t>How Kevin </a:t>
            </a:r>
            <a:r>
              <a:rPr lang="en-US" dirty="0" err="1"/>
              <a:t>Mitnick</a:t>
            </a:r>
            <a:r>
              <a:rPr lang="en-US" dirty="0"/>
              <a:t> hacked into the SDSC</a:t>
            </a:r>
          </a:p>
          <a:p>
            <a:pPr lvl="1"/>
            <a:r>
              <a:rPr lang="en-US" dirty="0"/>
              <a:t>Need good random number generators!</a:t>
            </a:r>
          </a:p>
          <a:p>
            <a:r>
              <a:rPr lang="en-US" dirty="0"/>
              <a:t>Connection state management</a:t>
            </a:r>
          </a:p>
          <a:p>
            <a:pPr lvl="1"/>
            <a:r>
              <a:rPr lang="en-US" dirty="0"/>
              <a:t>Each SYN allocates state on the server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SYN flood </a:t>
            </a:r>
            <a:r>
              <a:rPr lang="en-US" dirty="0"/>
              <a:t>is a common denial of service attack</a:t>
            </a:r>
          </a:p>
          <a:p>
            <a:pPr lvl="1"/>
            <a:r>
              <a:rPr lang="en-US" dirty="0"/>
              <a:t>Solution: SYN cookies</a:t>
            </a:r>
          </a:p>
        </p:txBody>
      </p:sp>
    </p:spTree>
    <p:extLst>
      <p:ext uri="{BB962C8B-B14F-4D97-AF65-F5344CB8AC3E}">
        <p14:creationId xmlns:p14="http://schemas.microsoft.com/office/powerpoint/2010/main" val="19795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D834A7-79F1-854C-D497-62449617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02B9-7860-3707-0E60-BCFE36F2D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7395" y="283535"/>
            <a:ext cx="9753600" cy="42034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setup, a.k.a. the three-way handshake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Establish connection state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Data transfer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Sequence numbers for reliable, in-order delivery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Perform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close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Free 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76465-E50B-8FA8-E0BC-E62E88AB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Phases of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B580C-6062-CFC8-FF0E-179F6545A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891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2AF893A-21AA-25C8-E40D-4B28EED4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C5AA-9705-B505-7F69-064A2CD2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5C111-AFE6-0D2B-410B-F34A0157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BD0F3-AAA4-B2B6-48DF-6834CE0CEA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0493" y="1529864"/>
            <a:ext cx="11539391" cy="4095520"/>
          </a:xfrm>
        </p:spPr>
        <p:txBody>
          <a:bodyPr>
            <a:normAutofit/>
          </a:bodyPr>
          <a:lstStyle/>
          <a:p>
            <a:r>
              <a:rPr lang="en-US" dirty="0"/>
              <a:t>TCP uses a byte stream abstraction</a:t>
            </a:r>
          </a:p>
          <a:p>
            <a:pPr lvl="1"/>
            <a:r>
              <a:rPr lang="en-US" dirty="0"/>
              <a:t>Initial, random values selected during setup</a:t>
            </a:r>
          </a:p>
          <a:p>
            <a:pPr lvl="1"/>
            <a:r>
              <a:rPr lang="en-US" dirty="0"/>
              <a:t>Each byte in each stream is numbered</a:t>
            </a:r>
          </a:p>
          <a:p>
            <a:pPr lvl="1"/>
            <a:r>
              <a:rPr lang="en-US" dirty="0"/>
              <a:t>32-bit value, wraps around</a:t>
            </a:r>
          </a:p>
          <a:p>
            <a:r>
              <a:rPr lang="en-US" dirty="0"/>
              <a:t>Byte stream broken down into segments (packets)</a:t>
            </a:r>
          </a:p>
          <a:p>
            <a:pPr lvl="1"/>
            <a:r>
              <a:rPr lang="en-US" dirty="0"/>
              <a:t>Size limited by the Maximum Segment Size (MSS, typically 1460 bytes)</a:t>
            </a:r>
          </a:p>
          <a:p>
            <a:pPr lvl="1"/>
            <a:r>
              <a:rPr lang="en-US" dirty="0"/>
              <a:t>Set to limit fragmentation</a:t>
            </a:r>
          </a:p>
          <a:p>
            <a:r>
              <a:rPr lang="en-US" dirty="0"/>
              <a:t>Each segment has a </a:t>
            </a:r>
            <a:r>
              <a:rPr lang="en-US" dirty="0">
                <a:solidFill>
                  <a:schemeClr val="accent1"/>
                </a:solidFill>
              </a:rPr>
              <a:t>sequence number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FD8034-6A52-24A6-64D0-53E2A3A4B4DF}"/>
              </a:ext>
            </a:extLst>
          </p:cNvPr>
          <p:cNvCxnSpPr/>
          <p:nvPr/>
        </p:nvCxnSpPr>
        <p:spPr>
          <a:xfrm flipV="1">
            <a:off x="2949057" y="6246563"/>
            <a:ext cx="8031296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0EAECC-35A0-3E11-51E7-5255DAB4EA72}"/>
              </a:ext>
            </a:extLst>
          </p:cNvPr>
          <p:cNvSpPr txBox="1"/>
          <p:nvPr/>
        </p:nvSpPr>
        <p:spPr>
          <a:xfrm>
            <a:off x="3841424" y="626675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99B62-4E47-5F3A-DB97-19EA8AA788A9}"/>
              </a:ext>
            </a:extLst>
          </p:cNvPr>
          <p:cNvSpPr txBox="1"/>
          <p:nvPr/>
        </p:nvSpPr>
        <p:spPr>
          <a:xfrm>
            <a:off x="5954826" y="626675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2FAF0-65BF-54DB-3DF9-CBC65439C923}"/>
              </a:ext>
            </a:extLst>
          </p:cNvPr>
          <p:cNvSpPr txBox="1"/>
          <p:nvPr/>
        </p:nvSpPr>
        <p:spPr>
          <a:xfrm>
            <a:off x="8136165" y="6266755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EED596-A693-7999-68B6-F42B141DB928}"/>
              </a:ext>
            </a:extLst>
          </p:cNvPr>
          <p:cNvSpPr/>
          <p:nvPr/>
        </p:nvSpPr>
        <p:spPr>
          <a:xfrm>
            <a:off x="3621086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3C21A8-CE16-FA0B-3152-B4DC9F08665E}"/>
              </a:ext>
            </a:extLst>
          </p:cNvPr>
          <p:cNvSpPr/>
          <p:nvPr/>
        </p:nvSpPr>
        <p:spPr>
          <a:xfrm>
            <a:off x="5735618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1F268B-2897-2F9D-F9D6-694D1AA71448}"/>
              </a:ext>
            </a:extLst>
          </p:cNvPr>
          <p:cNvSpPr/>
          <p:nvPr/>
        </p:nvSpPr>
        <p:spPr>
          <a:xfrm>
            <a:off x="7518513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E5FAA4-3356-50C4-D9EE-DC0D9CA09B5F}"/>
              </a:ext>
            </a:extLst>
          </p:cNvPr>
          <p:cNvSpPr/>
          <p:nvPr/>
        </p:nvSpPr>
        <p:spPr>
          <a:xfrm>
            <a:off x="10283748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C6B7E7-9FD6-DE72-A47F-1FECCFB66FB3}"/>
              </a:ext>
            </a:extLst>
          </p:cNvPr>
          <p:cNvSpPr txBox="1"/>
          <p:nvPr/>
        </p:nvSpPr>
        <p:spPr>
          <a:xfrm>
            <a:off x="3210119" y="563695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13450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23B61-F247-C0AA-862D-B9BDDB2288A4}"/>
              </a:ext>
            </a:extLst>
          </p:cNvPr>
          <p:cNvSpPr txBox="1"/>
          <p:nvPr/>
        </p:nvSpPr>
        <p:spPr>
          <a:xfrm>
            <a:off x="5324652" y="563695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14950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6D016-6794-47E8-703E-F62CAE17A46A}"/>
              </a:ext>
            </a:extLst>
          </p:cNvPr>
          <p:cNvSpPr txBox="1"/>
          <p:nvPr/>
        </p:nvSpPr>
        <p:spPr>
          <a:xfrm>
            <a:off x="7107547" y="563695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16050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44839-0D6E-20FD-6B5B-00EC0500FC84}"/>
              </a:ext>
            </a:extLst>
          </p:cNvPr>
          <p:cNvSpPr txBox="1"/>
          <p:nvPr/>
        </p:nvSpPr>
        <p:spPr>
          <a:xfrm>
            <a:off x="9872782" y="563695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17550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F3C4-BC0B-4BFF-32D3-5BA8F52AE6B7}"/>
              </a:ext>
            </a:extLst>
          </p:cNvPr>
          <p:cNvSpPr txBox="1"/>
          <p:nvPr/>
        </p:nvSpPr>
        <p:spPr>
          <a:xfrm>
            <a:off x="1093519" y="5851256"/>
            <a:ext cx="177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Byte stream to send</a:t>
            </a:r>
          </a:p>
        </p:txBody>
      </p:sp>
    </p:spTree>
    <p:extLst>
      <p:ext uri="{BB962C8B-B14F-4D97-AF65-F5344CB8AC3E}">
        <p14:creationId xmlns:p14="http://schemas.microsoft.com/office/powerpoint/2010/main" val="10567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6C297F-FC4A-02F6-F632-6F3C9DDD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4F0E-C639-5FE9-70F9-32B88B9A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Communication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56CE2-7775-251C-9591-8EA3AD97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940A2-64E6-FB9E-25C6-742EC6F95F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5782498"/>
            <a:ext cx="8839200" cy="1061270"/>
          </a:xfrm>
        </p:spPr>
        <p:txBody>
          <a:bodyPr/>
          <a:lstStyle/>
          <a:p>
            <a:r>
              <a:rPr lang="en-US" dirty="0"/>
              <a:t>Each side of the connection can send and receive</a:t>
            </a:r>
          </a:p>
          <a:p>
            <a:pPr lvl="1"/>
            <a:r>
              <a:rPr lang="en-US" dirty="0"/>
              <a:t>Different sequence numbers for each direction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97298A-9FBE-1528-D46B-4B67AD1C779C}"/>
              </a:ext>
            </a:extLst>
          </p:cNvPr>
          <p:cNvCxnSpPr>
            <a:cxnSpLocks/>
          </p:cNvCxnSpPr>
          <p:nvPr/>
        </p:nvCxnSpPr>
        <p:spPr>
          <a:xfrm>
            <a:off x="2179837" y="2153977"/>
            <a:ext cx="0" cy="34986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B2DE47-A7C2-DD3F-3FA7-255A9FE80CCB}"/>
              </a:ext>
            </a:extLst>
          </p:cNvPr>
          <p:cNvCxnSpPr>
            <a:cxnSpLocks/>
          </p:cNvCxnSpPr>
          <p:nvPr/>
        </p:nvCxnSpPr>
        <p:spPr>
          <a:xfrm>
            <a:off x="9581445" y="2153977"/>
            <a:ext cx="16516" cy="35046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FE9CD8-BDAF-DD5B-4A5A-D7B80B323C1D}"/>
              </a:ext>
            </a:extLst>
          </p:cNvPr>
          <p:cNvSpPr txBox="1"/>
          <p:nvPr/>
        </p:nvSpPr>
        <p:spPr>
          <a:xfrm>
            <a:off x="1893070" y="1593159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6680E-0E4E-0B0A-6277-71E9A753E8BB}"/>
              </a:ext>
            </a:extLst>
          </p:cNvPr>
          <p:cNvSpPr txBox="1"/>
          <p:nvPr/>
        </p:nvSpPr>
        <p:spPr>
          <a:xfrm>
            <a:off x="8838449" y="1593159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82B933-8EF1-ABC9-A16A-C530757835C0}"/>
              </a:ext>
            </a:extLst>
          </p:cNvPr>
          <p:cNvGrpSpPr/>
          <p:nvPr/>
        </p:nvGrpSpPr>
        <p:grpSpPr>
          <a:xfrm>
            <a:off x="2289722" y="2203641"/>
            <a:ext cx="7240225" cy="679663"/>
            <a:chOff x="2823952" y="2188210"/>
            <a:chExt cx="4836688" cy="6796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D03A53-393C-FD69-3355-A17A2EAA9064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976B3E-0BD1-C626-7F63-B599B7C8AE34}"/>
                </a:ext>
              </a:extLst>
            </p:cNvPr>
            <p:cNvSpPr txBox="1"/>
            <p:nvPr/>
          </p:nvSpPr>
          <p:spPr>
            <a:xfrm rot="313988">
              <a:off x="4144297" y="2188210"/>
              <a:ext cx="2858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7, Ack # 23&gt; 1460 data bytes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BC6089-1A89-A0FD-28E4-6AD5F96AFC4E}"/>
              </a:ext>
            </a:extLst>
          </p:cNvPr>
          <p:cNvGrpSpPr/>
          <p:nvPr/>
        </p:nvGrpSpPr>
        <p:grpSpPr>
          <a:xfrm>
            <a:off x="2347292" y="2992082"/>
            <a:ext cx="7157042" cy="609976"/>
            <a:chOff x="2823952" y="2976650"/>
            <a:chExt cx="4836689" cy="60997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0AB8823-07F1-A08C-1C26-C676531131BB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4639CB-4A14-429C-9972-BE200D4BBDDF}"/>
                </a:ext>
              </a:extLst>
            </p:cNvPr>
            <p:cNvSpPr txBox="1"/>
            <p:nvPr/>
          </p:nvSpPr>
          <p:spPr>
            <a:xfrm rot="21311583">
              <a:off x="3010482" y="2976650"/>
              <a:ext cx="3466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23, Ack # 1467&gt; 730 data bytes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AAAE12-3E34-5799-F5C1-1EF8C5C3DC5E}"/>
              </a:ext>
            </a:extLst>
          </p:cNvPr>
          <p:cNvGrpSpPr/>
          <p:nvPr/>
        </p:nvGrpSpPr>
        <p:grpSpPr>
          <a:xfrm>
            <a:off x="2372905" y="3653206"/>
            <a:ext cx="7103600" cy="609106"/>
            <a:chOff x="2850395" y="3637774"/>
            <a:chExt cx="4810245" cy="60910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EE5111-DD57-A837-9B50-F4E33EEF571E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2F8DA5-C86B-0F3C-C2E4-C8F5F6AB6C4B}"/>
                </a:ext>
              </a:extLst>
            </p:cNvPr>
            <p:cNvSpPr txBox="1"/>
            <p:nvPr/>
          </p:nvSpPr>
          <p:spPr>
            <a:xfrm rot="258895">
              <a:off x="3904991" y="3637774"/>
              <a:ext cx="3664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1467, Ack # 753&gt; 1460 data bytes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F9E192-EADB-A7E2-CA8C-116CEECF23E2}"/>
              </a:ext>
            </a:extLst>
          </p:cNvPr>
          <p:cNvSpPr txBox="1"/>
          <p:nvPr/>
        </p:nvSpPr>
        <p:spPr>
          <a:xfrm>
            <a:off x="170986" y="1654713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60C00-EE72-4BF8-58FC-82E64647E1BA}"/>
              </a:ext>
            </a:extLst>
          </p:cNvPr>
          <p:cNvSpPr txBox="1"/>
          <p:nvPr/>
        </p:nvSpPr>
        <p:spPr>
          <a:xfrm>
            <a:off x="1149652" y="165471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5D7DA-5640-5028-AD7F-311178BCC1CC}"/>
              </a:ext>
            </a:extLst>
          </p:cNvPr>
          <p:cNvSpPr txBox="1"/>
          <p:nvPr/>
        </p:nvSpPr>
        <p:spPr>
          <a:xfrm>
            <a:off x="9914965" y="1654713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ECF044-1E7E-4B12-6505-EBA558FC9A15}"/>
              </a:ext>
            </a:extLst>
          </p:cNvPr>
          <p:cNvSpPr txBox="1"/>
          <p:nvPr/>
        </p:nvSpPr>
        <p:spPr>
          <a:xfrm>
            <a:off x="10893631" y="1654713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DD15C6-92D5-070B-A196-D57928E8E3E4}"/>
              </a:ext>
            </a:extLst>
          </p:cNvPr>
          <p:cNvSpPr txBox="1"/>
          <p:nvPr/>
        </p:nvSpPr>
        <p:spPr>
          <a:xfrm>
            <a:off x="176921" y="201101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E14441-6C29-F276-C0C7-81DE83A2208E}"/>
              </a:ext>
            </a:extLst>
          </p:cNvPr>
          <p:cNvSpPr txBox="1"/>
          <p:nvPr/>
        </p:nvSpPr>
        <p:spPr>
          <a:xfrm>
            <a:off x="1155586" y="20110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A950AE-2441-1E9E-35E4-65BB41A6B711}"/>
              </a:ext>
            </a:extLst>
          </p:cNvPr>
          <p:cNvSpPr txBox="1"/>
          <p:nvPr/>
        </p:nvSpPr>
        <p:spPr>
          <a:xfrm>
            <a:off x="9950871" y="265184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FCADB4-DE04-1324-BF47-95E52C0E9BEF}"/>
              </a:ext>
            </a:extLst>
          </p:cNvPr>
          <p:cNvSpPr txBox="1"/>
          <p:nvPr/>
        </p:nvSpPr>
        <p:spPr>
          <a:xfrm>
            <a:off x="10929537" y="265184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8D2876-E4C4-064C-F439-0B8E17B247BA}"/>
              </a:ext>
            </a:extLst>
          </p:cNvPr>
          <p:cNvSpPr txBox="1"/>
          <p:nvPr/>
        </p:nvSpPr>
        <p:spPr>
          <a:xfrm>
            <a:off x="216989" y="339647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F8B728-E85A-987A-6453-AA89E6A70A89}"/>
              </a:ext>
            </a:extLst>
          </p:cNvPr>
          <p:cNvSpPr txBox="1"/>
          <p:nvPr/>
        </p:nvSpPr>
        <p:spPr>
          <a:xfrm>
            <a:off x="1195653" y="339647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753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98F92F-26B6-3A85-6972-968343A794D1}"/>
              </a:ext>
            </a:extLst>
          </p:cNvPr>
          <p:cNvSpPr txBox="1"/>
          <p:nvPr/>
        </p:nvSpPr>
        <p:spPr>
          <a:xfrm>
            <a:off x="9950871" y="411767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753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2D0AF1-6C77-DD02-61B9-597CF9760846}"/>
              </a:ext>
            </a:extLst>
          </p:cNvPr>
          <p:cNvSpPr txBox="1"/>
          <p:nvPr/>
        </p:nvSpPr>
        <p:spPr>
          <a:xfrm>
            <a:off x="10929537" y="411767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559254-4DB2-4302-F850-06E21A925CBC}"/>
              </a:ext>
            </a:extLst>
          </p:cNvPr>
          <p:cNvSpPr txBox="1"/>
          <p:nvPr/>
        </p:nvSpPr>
        <p:spPr>
          <a:xfrm>
            <a:off x="9950871" y="20110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B72E5-9125-EBFC-8CA6-91D1DB6974AC}"/>
              </a:ext>
            </a:extLst>
          </p:cNvPr>
          <p:cNvSpPr txBox="1"/>
          <p:nvPr/>
        </p:nvSpPr>
        <p:spPr>
          <a:xfrm>
            <a:off x="10929536" y="201101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8E97C6-68C7-7C99-6E34-AE4FC9002B7A}"/>
              </a:ext>
            </a:extLst>
          </p:cNvPr>
          <p:cNvGrpSpPr/>
          <p:nvPr/>
        </p:nvGrpSpPr>
        <p:grpSpPr>
          <a:xfrm>
            <a:off x="2319463" y="4429646"/>
            <a:ext cx="7157042" cy="646846"/>
            <a:chOff x="2823952" y="2939780"/>
            <a:chExt cx="4836689" cy="64684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84874C-024D-B32C-083C-03718E3BB7FD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369545-51D9-C5F2-70C2-6644F6117EF6}"/>
                </a:ext>
              </a:extLst>
            </p:cNvPr>
            <p:cNvSpPr txBox="1"/>
            <p:nvPr/>
          </p:nvSpPr>
          <p:spPr>
            <a:xfrm rot="21311583">
              <a:off x="3022617" y="2939780"/>
              <a:ext cx="3561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753, Ack # 2927&gt; 240 data bytes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774C7DE-7078-9606-A3AF-4CB33F9405E9}"/>
              </a:ext>
            </a:extLst>
          </p:cNvPr>
          <p:cNvSpPr txBox="1"/>
          <p:nvPr/>
        </p:nvSpPr>
        <p:spPr>
          <a:xfrm>
            <a:off x="223310" y="486124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925004-8780-AFF7-9CA7-67A795BBBC30}"/>
              </a:ext>
            </a:extLst>
          </p:cNvPr>
          <p:cNvSpPr txBox="1"/>
          <p:nvPr/>
        </p:nvSpPr>
        <p:spPr>
          <a:xfrm>
            <a:off x="1201974" y="4861245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993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69B4BB-C952-17EC-9ABB-DD478E7358EF}"/>
              </a:ext>
            </a:extLst>
          </p:cNvPr>
          <p:cNvGrpSpPr/>
          <p:nvPr/>
        </p:nvGrpSpPr>
        <p:grpSpPr>
          <a:xfrm flipH="1">
            <a:off x="225880" y="4132285"/>
            <a:ext cx="2217049" cy="1473863"/>
            <a:chOff x="1219200" y="4876799"/>
            <a:chExt cx="5181606" cy="1396951"/>
          </a:xfrm>
        </p:grpSpPr>
        <p:sp>
          <p:nvSpPr>
            <p:cNvPr id="31" name="Rectangular Callout 30">
              <a:extLst>
                <a:ext uri="{FF2B5EF4-FFF2-40B4-BE49-F238E27FC236}">
                  <a16:creationId xmlns:a16="http://schemas.microsoft.com/office/drawing/2014/main" id="{558E7CFC-DA24-ACC8-3E4B-385A65F2F2B7}"/>
                </a:ext>
              </a:extLst>
            </p:cNvPr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6889"/>
                <a:gd name="adj2" fmla="val -9055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B11CA9-FF03-9CB4-8CFF-978D438A88C3}"/>
                </a:ext>
              </a:extLst>
            </p:cNvPr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Data and ACK in the same packet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6A22B-4A03-9A57-A6E7-5A8566F2667B}"/>
              </a:ext>
            </a:extLst>
          </p:cNvPr>
          <p:cNvSpPr/>
          <p:nvPr/>
        </p:nvSpPr>
        <p:spPr>
          <a:xfrm>
            <a:off x="3878835" y="2434052"/>
            <a:ext cx="4170370" cy="251683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Problem: this depicts a stop-and-wait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Will not be able to utilize all available bandwidth</a:t>
            </a:r>
          </a:p>
        </p:txBody>
      </p:sp>
    </p:spTree>
    <p:extLst>
      <p:ext uri="{BB962C8B-B14F-4D97-AF65-F5344CB8AC3E}">
        <p14:creationId xmlns:p14="http://schemas.microsoft.com/office/powerpoint/2010/main" val="37657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42" grpId="0"/>
      <p:bldP spid="43" grpId="0"/>
      <p:bldP spid="4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21BE658-47B9-4AB0-5E43-26AD661E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B514-8662-CCF6-54D4-CFE01481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Layer 2: Stop and Wait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AE15A0-C9AE-871E-90AB-F279EB7F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2A06C-9F3E-604A-03F8-E768EF3B76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5718" y="1600200"/>
            <a:ext cx="5668818" cy="5105400"/>
          </a:xfrm>
        </p:spPr>
        <p:txBody>
          <a:bodyPr>
            <a:normAutofit/>
          </a:bodyPr>
          <a:lstStyle/>
          <a:p>
            <a:r>
              <a:rPr lang="en-US" dirty="0"/>
              <a:t>Simplest form of reliability</a:t>
            </a:r>
          </a:p>
          <a:p>
            <a:pPr lvl="1"/>
            <a:r>
              <a:rPr lang="en-US" dirty="0"/>
              <a:t>Example: Bluetooth</a:t>
            </a:r>
          </a:p>
          <a:p>
            <a:r>
              <a:rPr lang="en-US" dirty="0"/>
              <a:t>Problems?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Low utilization: </a:t>
            </a:r>
            <a:r>
              <a:rPr lang="en-US" dirty="0"/>
              <a:t>can only have one segment in flight at any time</a:t>
            </a:r>
          </a:p>
          <a:p>
            <a:r>
              <a:rPr lang="en-US" dirty="0"/>
              <a:t>10Gbps link and 10ms delay</a:t>
            </a:r>
          </a:p>
          <a:p>
            <a:pPr lvl="1"/>
            <a:r>
              <a:rPr lang="en-US" dirty="0"/>
              <a:t>Need 100 Mb to fill the pipe</a:t>
            </a:r>
          </a:p>
          <a:p>
            <a:pPr lvl="1"/>
            <a:r>
              <a:rPr lang="en-US" dirty="0"/>
              <a:t>Assume packets are 1500B</a:t>
            </a:r>
          </a:p>
          <a:p>
            <a:pPr marL="0" indent="0" algn="ctr">
              <a:buNone/>
            </a:pPr>
            <a:r>
              <a:rPr lang="en-US" sz="2400" dirty="0"/>
              <a:t>1500B * (8b/1B) / 2 = 6000b = 0.006Mb</a:t>
            </a:r>
          </a:p>
          <a:p>
            <a:pPr marL="0" indent="0" algn="ctr">
              <a:buNone/>
            </a:pPr>
            <a:r>
              <a:rPr lang="en-US" sz="2800" dirty="0"/>
              <a:t>Utilization is 0.006%</a:t>
            </a:r>
          </a:p>
          <a:p>
            <a:pPr lvl="1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41E019-17BF-6B54-3FEE-CB19A94E31D3}"/>
              </a:ext>
            </a:extLst>
          </p:cNvPr>
          <p:cNvCxnSpPr/>
          <p:nvPr/>
        </p:nvCxnSpPr>
        <p:spPr>
          <a:xfrm>
            <a:off x="7391826" y="2573395"/>
            <a:ext cx="0" cy="40606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29D6F7-6BE0-998C-4B1E-7447BC43C243}"/>
              </a:ext>
            </a:extLst>
          </p:cNvPr>
          <p:cNvCxnSpPr/>
          <p:nvPr/>
        </p:nvCxnSpPr>
        <p:spPr>
          <a:xfrm>
            <a:off x="10096344" y="2573395"/>
            <a:ext cx="25615" cy="40606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FB7748-2540-20CB-B8A7-E04F3CA08184}"/>
              </a:ext>
            </a:extLst>
          </p:cNvPr>
          <p:cNvSpPr txBox="1"/>
          <p:nvPr/>
        </p:nvSpPr>
        <p:spPr>
          <a:xfrm>
            <a:off x="6865079" y="2111731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D3857-9C9D-242E-B995-C64FC53ACEA9}"/>
              </a:ext>
            </a:extLst>
          </p:cNvPr>
          <p:cNvSpPr txBox="1"/>
          <p:nvPr/>
        </p:nvSpPr>
        <p:spPr>
          <a:xfrm>
            <a:off x="9282750" y="2111731"/>
            <a:ext cx="125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Receiver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B5CE0-326C-5073-1004-2F671C0514C3}"/>
              </a:ext>
            </a:extLst>
          </p:cNvPr>
          <p:cNvGrpSpPr/>
          <p:nvPr/>
        </p:nvGrpSpPr>
        <p:grpSpPr>
          <a:xfrm>
            <a:off x="7391827" y="2557312"/>
            <a:ext cx="2596401" cy="769165"/>
            <a:chOff x="2707740" y="3350114"/>
            <a:chExt cx="3384645" cy="76916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3275DF3-5BDC-2835-4FB4-CA30444B8B42}"/>
                </a:ext>
              </a:extLst>
            </p:cNvPr>
            <p:cNvCxnSpPr/>
            <p:nvPr/>
          </p:nvCxnSpPr>
          <p:spPr>
            <a:xfrm>
              <a:off x="2707740" y="3516325"/>
              <a:ext cx="3384645" cy="6029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D4822D-1947-56B0-AD37-48E6F65D4694}"/>
                </a:ext>
              </a:extLst>
            </p:cNvPr>
            <p:cNvSpPr txBox="1"/>
            <p:nvPr/>
          </p:nvSpPr>
          <p:spPr>
            <a:xfrm rot="565613">
              <a:off x="3641103" y="3350114"/>
              <a:ext cx="1615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Segment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2295F-6928-60B1-321A-7974AE7C3FFC}"/>
              </a:ext>
            </a:extLst>
          </p:cNvPr>
          <p:cNvGrpSpPr/>
          <p:nvPr/>
        </p:nvGrpSpPr>
        <p:grpSpPr>
          <a:xfrm>
            <a:off x="7391827" y="3381068"/>
            <a:ext cx="2671431" cy="726520"/>
            <a:chOff x="2707740" y="4173871"/>
            <a:chExt cx="3482453" cy="72652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44FB7D1-5778-18BB-021C-684036C0BDFF}"/>
                </a:ext>
              </a:extLst>
            </p:cNvPr>
            <p:cNvCxnSpPr/>
            <p:nvPr/>
          </p:nvCxnSpPr>
          <p:spPr>
            <a:xfrm flipH="1">
              <a:off x="2707740" y="4173871"/>
              <a:ext cx="3482453" cy="55028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FCC40F-EBF9-131B-8704-29C7881829D3}"/>
                </a:ext>
              </a:extLst>
            </p:cNvPr>
            <p:cNvSpPr txBox="1"/>
            <p:nvPr/>
          </p:nvSpPr>
          <p:spPr>
            <a:xfrm rot="21037718">
              <a:off x="3983471" y="4438726"/>
              <a:ext cx="930985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91ABE8-460C-94AA-B1B4-EBE469B6A41F}"/>
              </a:ext>
            </a:extLst>
          </p:cNvPr>
          <p:cNvGrpSpPr/>
          <p:nvPr/>
        </p:nvGrpSpPr>
        <p:grpSpPr>
          <a:xfrm>
            <a:off x="6375689" y="2723523"/>
            <a:ext cx="837595" cy="1709595"/>
            <a:chOff x="2014787" y="2763244"/>
            <a:chExt cx="837595" cy="1439131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E56B6B0E-A1E0-24C9-C7E8-0F17A515B1DB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1A8BE7-41E5-1845-1731-CF2432253EB8}"/>
                </a:ext>
              </a:extLst>
            </p:cNvPr>
            <p:cNvSpPr txBox="1"/>
            <p:nvPr/>
          </p:nvSpPr>
          <p:spPr>
            <a:xfrm rot="16200000">
              <a:off x="1775218" y="3251976"/>
              <a:ext cx="940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Timeout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68E92B-1DA4-5E5E-EFDC-32F24235BDBB}"/>
              </a:ext>
            </a:extLst>
          </p:cNvPr>
          <p:cNvGrpSpPr/>
          <p:nvPr/>
        </p:nvGrpSpPr>
        <p:grpSpPr>
          <a:xfrm>
            <a:off x="7392470" y="3967057"/>
            <a:ext cx="2208062" cy="674403"/>
            <a:chOff x="2707740" y="3300800"/>
            <a:chExt cx="3384645" cy="8184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4EEB798-C53D-FBEF-797B-CFFCB31801E5}"/>
                </a:ext>
              </a:extLst>
            </p:cNvPr>
            <p:cNvCxnSpPr/>
            <p:nvPr/>
          </p:nvCxnSpPr>
          <p:spPr>
            <a:xfrm>
              <a:off x="2707740" y="3516325"/>
              <a:ext cx="3384645" cy="6029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3EE848-8326-AD8B-4ED8-E3FB5B6B88A5}"/>
                </a:ext>
              </a:extLst>
            </p:cNvPr>
            <p:cNvSpPr txBox="1"/>
            <p:nvPr/>
          </p:nvSpPr>
          <p:spPr>
            <a:xfrm rot="565613">
              <a:off x="3499023" y="3300800"/>
              <a:ext cx="1899888" cy="560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Segment</a:t>
              </a:r>
            </a:p>
          </p:txBody>
        </p:sp>
      </p:grpSp>
      <p:sp>
        <p:nvSpPr>
          <p:cNvPr id="27" name="Multiply 26">
            <a:extLst>
              <a:ext uri="{FF2B5EF4-FFF2-40B4-BE49-F238E27FC236}">
                <a16:creationId xmlns:a16="http://schemas.microsoft.com/office/drawing/2014/main" id="{0FFDC657-1026-2A63-7488-1C6BB9706C1D}"/>
              </a:ext>
            </a:extLst>
          </p:cNvPr>
          <p:cNvSpPr/>
          <p:nvPr/>
        </p:nvSpPr>
        <p:spPr>
          <a:xfrm>
            <a:off x="9419898" y="4312150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FEC5A6-AABC-ACA2-6860-7ECE673ACCEA}"/>
              </a:ext>
            </a:extLst>
          </p:cNvPr>
          <p:cNvGrpSpPr/>
          <p:nvPr/>
        </p:nvGrpSpPr>
        <p:grpSpPr>
          <a:xfrm>
            <a:off x="6446282" y="4162654"/>
            <a:ext cx="837595" cy="1709595"/>
            <a:chOff x="2014787" y="2763244"/>
            <a:chExt cx="837595" cy="1439131"/>
          </a:xfrm>
        </p:grpSpPr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0D4E7C17-8C53-7E21-E0E5-9173ECD4C6DA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8E3AFE-ACE0-D122-3C76-E30B2F2D3952}"/>
                </a:ext>
              </a:extLst>
            </p:cNvPr>
            <p:cNvSpPr txBox="1"/>
            <p:nvPr/>
          </p:nvSpPr>
          <p:spPr>
            <a:xfrm rot="16200000">
              <a:off x="1775218" y="3251976"/>
              <a:ext cx="940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Timeout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ED2876-5E73-1BEE-406C-4982805B88CE}"/>
              </a:ext>
            </a:extLst>
          </p:cNvPr>
          <p:cNvGrpSpPr/>
          <p:nvPr/>
        </p:nvGrpSpPr>
        <p:grpSpPr>
          <a:xfrm>
            <a:off x="7392470" y="5681277"/>
            <a:ext cx="2620203" cy="769165"/>
            <a:chOff x="2707740" y="3350114"/>
            <a:chExt cx="3415673" cy="76916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CD61446-D805-97CD-F4C9-ABB3A078814F}"/>
                </a:ext>
              </a:extLst>
            </p:cNvPr>
            <p:cNvCxnSpPr/>
            <p:nvPr/>
          </p:nvCxnSpPr>
          <p:spPr>
            <a:xfrm>
              <a:off x="2707740" y="3516325"/>
              <a:ext cx="3384645" cy="6029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7739B4-99B9-0D08-4764-C6288B6BA547}"/>
                </a:ext>
              </a:extLst>
            </p:cNvPr>
            <p:cNvSpPr txBox="1"/>
            <p:nvPr/>
          </p:nvSpPr>
          <p:spPr>
            <a:xfrm rot="820941">
              <a:off x="2774523" y="3350114"/>
              <a:ext cx="334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Retransmit Segment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72479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7369FF-E134-ABE5-8797-8D106ABD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ADB4-FDF6-0AF8-32C1-66004B45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Layer 2: Sliding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0D2B9-B332-41C2-8A37-0FF6CB67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511B2-46B8-9012-023C-74582326CF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2361695"/>
          </a:xfrm>
        </p:spPr>
        <p:txBody>
          <a:bodyPr>
            <a:normAutofit/>
          </a:bodyPr>
          <a:lstStyle/>
          <a:p>
            <a:r>
              <a:rPr lang="en-US" dirty="0"/>
              <a:t>Allow multiple outstanding, un-</a:t>
            </a:r>
            <a:r>
              <a:rPr lang="en-US" dirty="0" err="1"/>
              <a:t>ACKed</a:t>
            </a:r>
            <a:r>
              <a:rPr lang="en-US" dirty="0"/>
              <a:t> segments</a:t>
            </a:r>
          </a:p>
          <a:p>
            <a:r>
              <a:rPr lang="en-US" dirty="0"/>
              <a:t>Number of un-</a:t>
            </a:r>
            <a:r>
              <a:rPr lang="en-US" dirty="0" err="1"/>
              <a:t>ACKed</a:t>
            </a:r>
            <a:r>
              <a:rPr lang="en-US" dirty="0"/>
              <a:t> segments is called the </a:t>
            </a:r>
            <a:r>
              <a:rPr lang="en-US" dirty="0">
                <a:solidFill>
                  <a:schemeClr val="accent1"/>
                </a:solidFill>
              </a:rPr>
              <a:t>window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F17E3B-C3CC-79DC-3BC0-78EC5D22E485}"/>
              </a:ext>
            </a:extLst>
          </p:cNvPr>
          <p:cNvCxnSpPr/>
          <p:nvPr/>
        </p:nvCxnSpPr>
        <p:spPr>
          <a:xfrm>
            <a:off x="4256761" y="3193848"/>
            <a:ext cx="2271" cy="26194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460B2D-7E0F-8B5D-49B7-73E177D4E857}"/>
              </a:ext>
            </a:extLst>
          </p:cNvPr>
          <p:cNvCxnSpPr/>
          <p:nvPr/>
        </p:nvCxnSpPr>
        <p:spPr>
          <a:xfrm>
            <a:off x="7739213" y="3193848"/>
            <a:ext cx="0" cy="26194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8B8988-D773-BE19-6539-4A97E4FBD566}"/>
              </a:ext>
            </a:extLst>
          </p:cNvPr>
          <p:cNvSpPr txBox="1"/>
          <p:nvPr/>
        </p:nvSpPr>
        <p:spPr>
          <a:xfrm>
            <a:off x="3730013" y="2732184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3E510-7498-4071-19F2-9C38D7D5136C}"/>
              </a:ext>
            </a:extLst>
          </p:cNvPr>
          <p:cNvSpPr txBox="1"/>
          <p:nvPr/>
        </p:nvSpPr>
        <p:spPr>
          <a:xfrm>
            <a:off x="7135170" y="2732183"/>
            <a:ext cx="125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Receiver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AD9D7A-5A81-B3D2-E250-50CC816D3D8B}"/>
              </a:ext>
            </a:extLst>
          </p:cNvPr>
          <p:cNvGrpSpPr/>
          <p:nvPr/>
        </p:nvGrpSpPr>
        <p:grpSpPr>
          <a:xfrm>
            <a:off x="4256761" y="3177765"/>
            <a:ext cx="3384645" cy="769165"/>
            <a:chOff x="2707740" y="3350114"/>
            <a:chExt cx="3384645" cy="76916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55849E5-B9A2-36DF-B93C-CF716D20C649}"/>
                </a:ext>
              </a:extLst>
            </p:cNvPr>
            <p:cNvCxnSpPr/>
            <p:nvPr/>
          </p:nvCxnSpPr>
          <p:spPr>
            <a:xfrm>
              <a:off x="2707740" y="3516325"/>
              <a:ext cx="3384645" cy="6029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87049-002F-C9B3-FE23-0AE9A03EA7CD}"/>
                </a:ext>
              </a:extLst>
            </p:cNvPr>
            <p:cNvSpPr txBox="1"/>
            <p:nvPr/>
          </p:nvSpPr>
          <p:spPr>
            <a:xfrm rot="565613">
              <a:off x="3777949" y="3350114"/>
              <a:ext cx="1342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Segments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72FD0F-2636-E611-3775-BFA4BC1B975E}"/>
              </a:ext>
            </a:extLst>
          </p:cNvPr>
          <p:cNvCxnSpPr/>
          <p:nvPr/>
        </p:nvCxnSpPr>
        <p:spPr>
          <a:xfrm flipH="1">
            <a:off x="4256761" y="4001521"/>
            <a:ext cx="3482453" cy="5502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44BB67-B856-5B53-2A86-23A7E4ABB4AA}"/>
              </a:ext>
            </a:extLst>
          </p:cNvPr>
          <p:cNvSpPr txBox="1"/>
          <p:nvPr/>
        </p:nvSpPr>
        <p:spPr>
          <a:xfrm rot="21037718">
            <a:off x="5589604" y="4892873"/>
            <a:ext cx="8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ACKs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598229-C138-236D-0D72-F0324046919C}"/>
              </a:ext>
            </a:extLst>
          </p:cNvPr>
          <p:cNvCxnSpPr/>
          <p:nvPr/>
        </p:nvCxnSpPr>
        <p:spPr>
          <a:xfrm>
            <a:off x="4256760" y="3547911"/>
            <a:ext cx="3384645" cy="602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B66D66-CD8C-C631-42F3-EDCD04AF0E8A}"/>
              </a:ext>
            </a:extLst>
          </p:cNvPr>
          <p:cNvCxnSpPr/>
          <p:nvPr/>
        </p:nvCxnSpPr>
        <p:spPr>
          <a:xfrm flipH="1">
            <a:off x="4256760" y="4205457"/>
            <a:ext cx="3482453" cy="5502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988B8E-3FCE-1E4E-60B1-D5395B41233E}"/>
              </a:ext>
            </a:extLst>
          </p:cNvPr>
          <p:cNvCxnSpPr/>
          <p:nvPr/>
        </p:nvCxnSpPr>
        <p:spPr>
          <a:xfrm>
            <a:off x="4259032" y="3754903"/>
            <a:ext cx="3384645" cy="602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AD82B7-6931-4328-10CB-151C7FAFEC22}"/>
              </a:ext>
            </a:extLst>
          </p:cNvPr>
          <p:cNvCxnSpPr/>
          <p:nvPr/>
        </p:nvCxnSpPr>
        <p:spPr>
          <a:xfrm flipH="1">
            <a:off x="4259032" y="4412449"/>
            <a:ext cx="3482453" cy="5502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5FD255-2F7F-775C-533C-BFEC7582A6C3}"/>
              </a:ext>
            </a:extLst>
          </p:cNvPr>
          <p:cNvCxnSpPr/>
          <p:nvPr/>
        </p:nvCxnSpPr>
        <p:spPr>
          <a:xfrm>
            <a:off x="4256759" y="3961895"/>
            <a:ext cx="3384645" cy="602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D4AA732-F38E-507B-CB3D-17474747D038}"/>
              </a:ext>
            </a:extLst>
          </p:cNvPr>
          <p:cNvCxnSpPr/>
          <p:nvPr/>
        </p:nvCxnSpPr>
        <p:spPr>
          <a:xfrm flipH="1">
            <a:off x="4256759" y="4619441"/>
            <a:ext cx="3482453" cy="5502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A97648-4B9A-BA6A-E280-5B2823A6978D}"/>
              </a:ext>
            </a:extLst>
          </p:cNvPr>
          <p:cNvGrpSpPr/>
          <p:nvPr/>
        </p:nvGrpSpPr>
        <p:grpSpPr>
          <a:xfrm>
            <a:off x="3301786" y="2963014"/>
            <a:ext cx="837587" cy="1361358"/>
            <a:chOff x="2014795" y="1800508"/>
            <a:chExt cx="837587" cy="3148560"/>
          </a:xfrm>
        </p:grpSpPr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730969D6-828F-19BA-EF53-37727E6ADF16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FDB85B-44E3-EA63-9961-8B783CA12FEF}"/>
                </a:ext>
              </a:extLst>
            </p:cNvPr>
            <p:cNvSpPr txBox="1"/>
            <p:nvPr/>
          </p:nvSpPr>
          <p:spPr>
            <a:xfrm rot="16200000">
              <a:off x="671348" y="3143955"/>
              <a:ext cx="3148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Window</a:t>
              </a:r>
            </a:p>
          </p:txBody>
        </p:sp>
      </p:grp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6F53D493-A995-E8C5-6514-C21B0B0BA596}"/>
              </a:ext>
            </a:extLst>
          </p:cNvPr>
          <p:cNvSpPr txBox="1">
            <a:spLocks/>
          </p:cNvSpPr>
          <p:nvPr/>
        </p:nvSpPr>
        <p:spPr>
          <a:xfrm>
            <a:off x="1673920" y="6167339"/>
            <a:ext cx="8839200" cy="8084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Made famous by TCP</a:t>
            </a:r>
          </a:p>
        </p:txBody>
      </p:sp>
    </p:spTree>
    <p:extLst>
      <p:ext uri="{BB962C8B-B14F-4D97-AF65-F5344CB8AC3E}">
        <p14:creationId xmlns:p14="http://schemas.microsoft.com/office/powerpoint/2010/main" val="16947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IP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30926" y="1942700"/>
            <a:ext cx="1842978" cy="540327"/>
          </a:xfrm>
        </p:spPr>
        <p:txBody>
          <a:bodyPr/>
          <a:lstStyle/>
          <a:p>
            <a:r>
              <a:rPr lang="en-US" dirty="0"/>
              <a:t>Class A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498" y="1961573"/>
            <a:ext cx="3463766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2550" y="1961573"/>
            <a:ext cx="1024905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Ntwk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44749" y="1961573"/>
            <a:ext cx="35780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5303" y="146462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5823" y="146462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6314" y="146462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8009" y="146462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3237" y="1847524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Example: MIT</a:t>
            </a:r>
          </a:p>
          <a:p>
            <a:pPr algn="ctr"/>
            <a:r>
              <a:rPr lang="en-US" sz="2400" dirty="0"/>
              <a:t>18.*.*.*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991762" y="2080300"/>
            <a:ext cx="282657" cy="138872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5440" y="2832866"/>
            <a:ext cx="97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1-126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530926" y="3617649"/>
            <a:ext cx="1842978" cy="5403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Class 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16613" y="3636522"/>
            <a:ext cx="2392651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07424" y="3636522"/>
            <a:ext cx="1909189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44749" y="3636522"/>
            <a:ext cx="562675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5303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09818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01051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08669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7282" y="3522473"/>
            <a:ext cx="1782859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/>
              <a:t>Example: NU</a:t>
            </a:r>
          </a:p>
          <a:p>
            <a:pPr algn="ctr"/>
            <a:r>
              <a:rPr lang="en-US" sz="2400" dirty="0"/>
              <a:t>129.10.*.*</a:t>
            </a:r>
          </a:p>
        </p:txBody>
      </p:sp>
      <p:sp>
        <p:nvSpPr>
          <p:cNvPr id="24" name="Left Brace 23"/>
          <p:cNvSpPr/>
          <p:nvPr/>
        </p:nvSpPr>
        <p:spPr>
          <a:xfrm rot="16200000">
            <a:off x="4000786" y="3746224"/>
            <a:ext cx="282657" cy="14067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83919" y="44974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128-191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46053" y="313957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1524000" y="5305140"/>
            <a:ext cx="1842978" cy="5403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Class 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06011" y="5324013"/>
            <a:ext cx="1196326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42113" y="5324013"/>
            <a:ext cx="296389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37822" y="5324013"/>
            <a:ext cx="695267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38377" y="482706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02892" y="482706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33642" y="482706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06565" y="482706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71580" y="5209964"/>
            <a:ext cx="1760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Example:</a:t>
            </a:r>
          </a:p>
          <a:p>
            <a:pPr algn="ctr"/>
            <a:r>
              <a:rPr lang="en-US" sz="2400" dirty="0"/>
              <a:t>216.63.78.*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3993859" y="5464889"/>
            <a:ext cx="282657" cy="14067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76995" y="6257651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192-223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39127" y="48270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08669" y="146462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08669" y="482706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06565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06564" y="146462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0907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40" grpId="0"/>
      <p:bldP spid="41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50D9BA-446C-A4D2-68C7-B04FF0DFE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3FC7-3FA2-45C4-F6B9-82B0E6B9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</a:t>
            </a:r>
            <a:r>
              <a:rPr lang="en-US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F00B5-0C4C-CA80-B6FD-00B39BAC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9CA55-C909-AFEF-12CA-5C7A17CD0B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 vert="horz" anchor="t">
            <a:normAutofit/>
          </a:bodyPr>
          <a:lstStyle/>
          <a:p>
            <a:r>
              <a:rPr lang="en-US" dirty="0"/>
              <a:t>Problem: how big should the window be?</a:t>
            </a:r>
          </a:p>
          <a:p>
            <a:pPr lvl="1"/>
            <a:r>
              <a:rPr lang="en-US" dirty="0"/>
              <a:t>Too many packets may overwhelm the receiver</a:t>
            </a:r>
          </a:p>
          <a:p>
            <a:pPr lvl="1"/>
            <a:r>
              <a:rPr lang="en-US" dirty="0"/>
              <a:t>Size of the receiver's buffers may change over time</a:t>
            </a:r>
          </a:p>
          <a:p>
            <a:r>
              <a:rPr lang="en-US" dirty="0"/>
              <a:t>Solution: </a:t>
            </a:r>
            <a:r>
              <a:rPr lang="en-US" dirty="0">
                <a:solidFill>
                  <a:schemeClr val="accent1"/>
                </a:solidFill>
              </a:rPr>
              <a:t>advertised window</a:t>
            </a:r>
          </a:p>
          <a:p>
            <a:pPr lvl="1"/>
            <a:r>
              <a:rPr lang="en-US" dirty="0"/>
              <a:t>Receiver tells the sender how big their buffer (the window) is</a:t>
            </a:r>
          </a:p>
          <a:p>
            <a:pPr lvl="1"/>
            <a:r>
              <a:rPr lang="en-US" dirty="0"/>
              <a:t>For window size </a:t>
            </a:r>
            <a:r>
              <a:rPr lang="en-US" i="1" dirty="0"/>
              <a:t>n</a:t>
            </a:r>
            <a:r>
              <a:rPr lang="en-US" dirty="0"/>
              <a:t>, sender may transmit </a:t>
            </a:r>
            <a:r>
              <a:rPr lang="en-US" i="1" dirty="0"/>
              <a:t>n</a:t>
            </a:r>
            <a:r>
              <a:rPr lang="en-US" dirty="0"/>
              <a:t> bytes without receiving an ACK</a:t>
            </a:r>
          </a:p>
          <a:p>
            <a:pPr lvl="1"/>
            <a:r>
              <a:rPr lang="en-US" dirty="0"/>
              <a:t>After each ACK, the window slides forward</a:t>
            </a:r>
          </a:p>
          <a:p>
            <a:r>
              <a:rPr lang="en-US" dirty="0"/>
              <a:t>Advertised window may go to zero!</a:t>
            </a:r>
          </a:p>
        </p:txBody>
      </p:sp>
    </p:spTree>
    <p:extLst>
      <p:ext uri="{BB962C8B-B14F-4D97-AF65-F5344CB8AC3E}">
        <p14:creationId xmlns:p14="http://schemas.microsoft.com/office/powerpoint/2010/main" val="7879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AD9115-952A-A2BC-8ECE-4BB6DAA3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6E0C-3C0F-6D2A-6E85-4B0C8077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Control: View from the Sender Side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CBDB4-5398-9964-4BF6-FBD634F0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402C5-F07B-90A7-3D1D-18832BD6B2E4}"/>
              </a:ext>
            </a:extLst>
          </p:cNvPr>
          <p:cNvSpPr/>
          <p:nvPr/>
        </p:nvSpPr>
        <p:spPr>
          <a:xfrm>
            <a:off x="2800964" y="2538681"/>
            <a:ext cx="382846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Sequence Number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2095DB-7BC0-2478-F95C-123534ECA0FA}"/>
              </a:ext>
            </a:extLst>
          </p:cNvPr>
          <p:cNvSpPr/>
          <p:nvPr/>
        </p:nvSpPr>
        <p:spPr>
          <a:xfrm>
            <a:off x="2800963" y="2149047"/>
            <a:ext cx="19160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Src</a:t>
            </a:r>
            <a:r>
              <a:rPr lang="en-US" sz="2000" dirty="0"/>
              <a:t>.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7F0C6-6F57-B664-9AAD-18ED39D365A4}"/>
              </a:ext>
            </a:extLst>
          </p:cNvPr>
          <p:cNvSpPr/>
          <p:nvPr/>
        </p:nvSpPr>
        <p:spPr>
          <a:xfrm>
            <a:off x="2800961" y="2919041"/>
            <a:ext cx="382846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Acknowledgement Number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840E-4700-0461-D34E-01297A1DF7A5}"/>
              </a:ext>
            </a:extLst>
          </p:cNvPr>
          <p:cNvSpPr/>
          <p:nvPr/>
        </p:nvSpPr>
        <p:spPr>
          <a:xfrm>
            <a:off x="4714552" y="3307827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Adv. Window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C4C67C-DBFF-7549-0FB0-6C08D285DB65}"/>
              </a:ext>
            </a:extLst>
          </p:cNvPr>
          <p:cNvSpPr/>
          <p:nvPr/>
        </p:nvSpPr>
        <p:spPr>
          <a:xfrm>
            <a:off x="4714555" y="3682811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Urgent Pointer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35BBBF-5892-5E74-2084-F9C37487DDF2}"/>
              </a:ext>
            </a:extLst>
          </p:cNvPr>
          <p:cNvSpPr/>
          <p:nvPr/>
        </p:nvSpPr>
        <p:spPr>
          <a:xfrm>
            <a:off x="3423761" y="3302693"/>
            <a:ext cx="129494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Flags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6391A5-2679-62EC-C66D-09F50ADEE290}"/>
              </a:ext>
            </a:extLst>
          </p:cNvPr>
          <p:cNvSpPr/>
          <p:nvPr/>
        </p:nvSpPr>
        <p:spPr>
          <a:xfrm>
            <a:off x="2804475" y="3687003"/>
            <a:ext cx="191423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Checksum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61CDFC-FA3D-7F99-0AE1-386FFCF53AE1}"/>
              </a:ext>
            </a:extLst>
          </p:cNvPr>
          <p:cNvSpPr/>
          <p:nvPr/>
        </p:nvSpPr>
        <p:spPr>
          <a:xfrm>
            <a:off x="2804474" y="3296810"/>
            <a:ext cx="61928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CEBC3A-D350-28D8-A890-231F090B7784}"/>
              </a:ext>
            </a:extLst>
          </p:cNvPr>
          <p:cNvSpPr txBox="1"/>
          <p:nvPr/>
        </p:nvSpPr>
        <p:spPr>
          <a:xfrm>
            <a:off x="3887843" y="1678012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 Sent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AEB9B9-A56F-1685-9586-5956961025F1}"/>
              </a:ext>
            </a:extLst>
          </p:cNvPr>
          <p:cNvSpPr/>
          <p:nvPr/>
        </p:nvSpPr>
        <p:spPr>
          <a:xfrm>
            <a:off x="9465613" y="2148389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Dest</a:t>
            </a:r>
            <a:r>
              <a:rPr lang="en-US" sz="2000" dirty="0"/>
              <a:t>. 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270565-95C4-F988-31EF-E86FC6D38DD1}"/>
              </a:ext>
            </a:extLst>
          </p:cNvPr>
          <p:cNvSpPr/>
          <p:nvPr/>
        </p:nvSpPr>
        <p:spPr>
          <a:xfrm>
            <a:off x="7547402" y="2148389"/>
            <a:ext cx="19160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Src</a:t>
            </a:r>
            <a:r>
              <a:rPr lang="en-US" sz="2000" dirty="0"/>
              <a:t>. Port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A6391-8A19-5220-8559-8B2FB9D58E5F}"/>
              </a:ext>
            </a:extLst>
          </p:cNvPr>
          <p:cNvSpPr/>
          <p:nvPr/>
        </p:nvSpPr>
        <p:spPr>
          <a:xfrm>
            <a:off x="7547400" y="2918383"/>
            <a:ext cx="382846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Acknowledgement Number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1B5CC3-0D2A-9214-930B-CA7D02890800}"/>
              </a:ext>
            </a:extLst>
          </p:cNvPr>
          <p:cNvSpPr/>
          <p:nvPr/>
        </p:nvSpPr>
        <p:spPr>
          <a:xfrm>
            <a:off x="9460991" y="3296152"/>
            <a:ext cx="1912398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Adv. Window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D7450B-D1E9-CC47-0C9A-16F09FA94E04}"/>
              </a:ext>
            </a:extLst>
          </p:cNvPr>
          <p:cNvSpPr/>
          <p:nvPr/>
        </p:nvSpPr>
        <p:spPr>
          <a:xfrm>
            <a:off x="9460994" y="3682153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Urgent Pointer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0988AD-45CD-8C8E-0367-2B405D2AD23B}"/>
              </a:ext>
            </a:extLst>
          </p:cNvPr>
          <p:cNvSpPr/>
          <p:nvPr/>
        </p:nvSpPr>
        <p:spPr>
          <a:xfrm>
            <a:off x="8170200" y="3302035"/>
            <a:ext cx="129494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Flags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07725D-AB03-F3BD-BE4B-508C87204418}"/>
              </a:ext>
            </a:extLst>
          </p:cNvPr>
          <p:cNvSpPr/>
          <p:nvPr/>
        </p:nvSpPr>
        <p:spPr>
          <a:xfrm>
            <a:off x="7550914" y="3686345"/>
            <a:ext cx="191423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Checksum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64D45-7EE8-26EE-F2DC-F879A99E69C3}"/>
              </a:ext>
            </a:extLst>
          </p:cNvPr>
          <p:cNvSpPr/>
          <p:nvPr/>
        </p:nvSpPr>
        <p:spPr>
          <a:xfrm>
            <a:off x="7550913" y="3296152"/>
            <a:ext cx="61928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9B2447-48DC-2CBF-E554-02CB802F9C91}"/>
              </a:ext>
            </a:extLst>
          </p:cNvPr>
          <p:cNvSpPr txBox="1"/>
          <p:nvPr/>
        </p:nvSpPr>
        <p:spPr>
          <a:xfrm>
            <a:off x="8351802" y="1677354"/>
            <a:ext cx="215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 Received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A47C6-CE88-16F0-C625-65D3C7E95C94}"/>
              </a:ext>
            </a:extLst>
          </p:cNvPr>
          <p:cNvSpPr/>
          <p:nvPr/>
        </p:nvSpPr>
        <p:spPr>
          <a:xfrm>
            <a:off x="4708157" y="2149047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Dest</a:t>
            </a:r>
            <a:r>
              <a:rPr lang="en-US" sz="2000" dirty="0"/>
              <a:t>. 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156187-E355-AEE0-D59D-46FE4E673D67}"/>
              </a:ext>
            </a:extLst>
          </p:cNvPr>
          <p:cNvSpPr/>
          <p:nvPr/>
        </p:nvSpPr>
        <p:spPr>
          <a:xfrm>
            <a:off x="7547403" y="2538023"/>
            <a:ext cx="382846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Sequence Number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026A28-F3FA-D001-1467-FC835F1537FF}"/>
              </a:ext>
            </a:extLst>
          </p:cNvPr>
          <p:cNvCxnSpPr/>
          <p:nvPr/>
        </p:nvCxnSpPr>
        <p:spPr>
          <a:xfrm flipV="1">
            <a:off x="2800961" y="5472661"/>
            <a:ext cx="8572429" cy="4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6A1B98-647E-22AD-3994-C2D49F621F7F}"/>
              </a:ext>
            </a:extLst>
          </p:cNvPr>
          <p:cNvSpPr txBox="1"/>
          <p:nvPr/>
        </p:nvSpPr>
        <p:spPr>
          <a:xfrm>
            <a:off x="2800961" y="5492853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ACKed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CF2E6B-85A0-C496-89EC-A0850F713896}"/>
              </a:ext>
            </a:extLst>
          </p:cNvPr>
          <p:cNvSpPr txBox="1"/>
          <p:nvPr/>
        </p:nvSpPr>
        <p:spPr>
          <a:xfrm>
            <a:off x="4683870" y="5492853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BA726D-F24F-A181-F4DF-37C2D016DDF4}"/>
              </a:ext>
            </a:extLst>
          </p:cNvPr>
          <p:cNvSpPr txBox="1"/>
          <p:nvPr/>
        </p:nvSpPr>
        <p:spPr>
          <a:xfrm>
            <a:off x="6027916" y="5492853"/>
            <a:ext cx="14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Be Sent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34BB5A-CA9F-A3A0-8A39-60E59F527C7A}"/>
              </a:ext>
            </a:extLst>
          </p:cNvPr>
          <p:cNvSpPr/>
          <p:nvPr/>
        </p:nvSpPr>
        <p:spPr>
          <a:xfrm>
            <a:off x="4200980" y="5367080"/>
            <a:ext cx="220338" cy="2203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EEED190-9C86-D92E-0412-CEE83629FB9A}"/>
              </a:ext>
            </a:extLst>
          </p:cNvPr>
          <p:cNvSpPr/>
          <p:nvPr/>
        </p:nvSpPr>
        <p:spPr>
          <a:xfrm>
            <a:off x="5885854" y="5367080"/>
            <a:ext cx="220338" cy="22033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FF6F7A-04BC-634D-E115-A075BF7288AD}"/>
              </a:ext>
            </a:extLst>
          </p:cNvPr>
          <p:cNvSpPr/>
          <p:nvPr/>
        </p:nvSpPr>
        <p:spPr>
          <a:xfrm>
            <a:off x="7668749" y="5367080"/>
            <a:ext cx="220338" cy="22033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B337AF-3AD6-B06C-16E1-4741BCCD49E7}"/>
              </a:ext>
            </a:extLst>
          </p:cNvPr>
          <p:cNvSpPr/>
          <p:nvPr/>
        </p:nvSpPr>
        <p:spPr>
          <a:xfrm>
            <a:off x="10202634" y="5367080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EEFE8B-AFF3-6056-3EE0-DD449F18D80E}"/>
              </a:ext>
            </a:extLst>
          </p:cNvPr>
          <p:cNvSpPr txBox="1"/>
          <p:nvPr/>
        </p:nvSpPr>
        <p:spPr>
          <a:xfrm>
            <a:off x="7872740" y="5492852"/>
            <a:ext cx="2248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Outside Window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6D7CC8CE-4FB3-A88E-C4AD-33050F9E1D5D}"/>
              </a:ext>
            </a:extLst>
          </p:cNvPr>
          <p:cNvCxnSpPr>
            <a:stCxn id="18" idx="1"/>
          </p:cNvCxnSpPr>
          <p:nvPr/>
        </p:nvCxnSpPr>
        <p:spPr>
          <a:xfrm rot="10800000" flipV="1">
            <a:off x="7087175" y="3110209"/>
            <a:ext cx="460224" cy="1567999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96489489-214C-3D63-7DA5-6FC340158725}"/>
              </a:ext>
            </a:extLst>
          </p:cNvPr>
          <p:cNvCxnSpPr>
            <a:endCxn id="29" idx="0"/>
          </p:cNvCxnSpPr>
          <p:nvPr/>
        </p:nvCxnSpPr>
        <p:spPr>
          <a:xfrm rot="10800000" flipV="1">
            <a:off x="4311149" y="4678208"/>
            <a:ext cx="2776026" cy="688872"/>
          </a:xfrm>
          <a:prstGeom prst="bentConnector2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952069F9-D888-1889-E1E8-412C483D28CF}"/>
              </a:ext>
            </a:extLst>
          </p:cNvPr>
          <p:cNvCxnSpPr>
            <a:stCxn id="6" idx="3"/>
          </p:cNvCxnSpPr>
          <p:nvPr/>
        </p:nvCxnSpPr>
        <p:spPr>
          <a:xfrm>
            <a:off x="6629427" y="2730507"/>
            <a:ext cx="243209" cy="880826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1420EF72-A060-A59E-69C8-DABCEBF9BB04}"/>
              </a:ext>
            </a:extLst>
          </p:cNvPr>
          <p:cNvCxnSpPr>
            <a:endCxn id="30" idx="0"/>
          </p:cNvCxnSpPr>
          <p:nvPr/>
        </p:nvCxnSpPr>
        <p:spPr>
          <a:xfrm rot="5400000">
            <a:off x="5556457" y="4050902"/>
            <a:ext cx="1755747" cy="876611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>
            <a:extLst>
              <a:ext uri="{FF2B5EF4-FFF2-40B4-BE49-F238E27FC236}">
                <a16:creationId xmlns:a16="http://schemas.microsoft.com/office/drawing/2014/main" id="{DC6A2F57-4F15-085B-2CA5-A4573CED413E}"/>
              </a:ext>
            </a:extLst>
          </p:cNvPr>
          <p:cNvSpPr/>
          <p:nvPr/>
        </p:nvSpPr>
        <p:spPr>
          <a:xfrm rot="16200000">
            <a:off x="5790015" y="4343446"/>
            <a:ext cx="510038" cy="3467772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26E100-DFE0-034F-8576-D4E6732F7822}"/>
              </a:ext>
            </a:extLst>
          </p:cNvPr>
          <p:cNvSpPr txBox="1"/>
          <p:nvPr/>
        </p:nvSpPr>
        <p:spPr>
          <a:xfrm>
            <a:off x="5376271" y="6268044"/>
            <a:ext cx="1239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Window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3669B7A6-3ACF-306F-0153-0BB823A2E378}"/>
              </a:ext>
            </a:extLst>
          </p:cNvPr>
          <p:cNvCxnSpPr>
            <a:stCxn id="19" idx="3"/>
          </p:cNvCxnSpPr>
          <p:nvPr/>
        </p:nvCxnSpPr>
        <p:spPr>
          <a:xfrm>
            <a:off x="11373389" y="3487979"/>
            <a:ext cx="164824" cy="2780065"/>
          </a:xfrm>
          <a:prstGeom prst="bentConnector2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D1AEB0B-08EB-4816-B542-5B074688E2AF}"/>
              </a:ext>
            </a:extLst>
          </p:cNvPr>
          <p:cNvCxnSpPr/>
          <p:nvPr/>
        </p:nvCxnSpPr>
        <p:spPr>
          <a:xfrm flipH="1">
            <a:off x="7889087" y="6268043"/>
            <a:ext cx="3649126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0BFC7B5-321F-C945-6DFF-85AC4A1597AD}"/>
              </a:ext>
            </a:extLst>
          </p:cNvPr>
          <p:cNvSpPr txBox="1"/>
          <p:nvPr/>
        </p:nvSpPr>
        <p:spPr>
          <a:xfrm>
            <a:off x="9488489" y="4365241"/>
            <a:ext cx="1630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sock.send</a:t>
            </a:r>
            <a:r>
              <a:rPr lang="en-US" sz="2400" b="1" dirty="0"/>
              <a:t>()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F2EF4D-D792-A1E4-EBB5-014F2730ABCA}"/>
              </a:ext>
            </a:extLst>
          </p:cNvPr>
          <p:cNvCxnSpPr>
            <a:stCxn id="64" idx="2"/>
            <a:endCxn id="32" idx="0"/>
          </p:cNvCxnSpPr>
          <p:nvPr/>
        </p:nvCxnSpPr>
        <p:spPr>
          <a:xfrm>
            <a:off x="10303777" y="4826906"/>
            <a:ext cx="9026" cy="540174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943228F-D960-9B96-FEB2-CD61B9B06F57}"/>
              </a:ext>
            </a:extLst>
          </p:cNvPr>
          <p:cNvGrpSpPr/>
          <p:nvPr/>
        </p:nvGrpSpPr>
        <p:grpSpPr>
          <a:xfrm flipH="1">
            <a:off x="3201478" y="4065806"/>
            <a:ext cx="3125757" cy="954107"/>
            <a:chOff x="1219200" y="4876799"/>
            <a:chExt cx="5181606" cy="1396951"/>
          </a:xfrm>
        </p:grpSpPr>
        <p:sp>
          <p:nvSpPr>
            <p:cNvPr id="68" name="Rectangular Callout 67">
              <a:extLst>
                <a:ext uri="{FF2B5EF4-FFF2-40B4-BE49-F238E27FC236}">
                  <a16:creationId xmlns:a16="http://schemas.microsoft.com/office/drawing/2014/main" id="{F17812E2-062F-B3E0-99F5-0497A78FB491}"/>
                </a:ext>
              </a:extLst>
            </p:cNvPr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6034"/>
                <a:gd name="adj2" fmla="val 875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57090A-099F-656F-1537-9BE2A9539BD9}"/>
                </a:ext>
              </a:extLst>
            </p:cNvPr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Must be buffered until </a:t>
              </a:r>
              <a:r>
                <a:rPr lang="en-US" sz="2800" kern="0" dirty="0" err="1">
                  <a:solidFill>
                    <a:sysClr val="window" lastClr="FFFFFF"/>
                  </a:solidFill>
                </a:rPr>
                <a:t>ACKed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23739F-0FD2-A35F-AE76-A7B00561802E}"/>
              </a:ext>
            </a:extLst>
          </p:cNvPr>
          <p:cNvSpPr txBox="1"/>
          <p:nvPr/>
        </p:nvSpPr>
        <p:spPr>
          <a:xfrm>
            <a:off x="711200" y="4982602"/>
            <a:ext cx="2050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/>
              <a:t>Buffer of Bytes to Send</a:t>
            </a:r>
          </a:p>
        </p:txBody>
      </p:sp>
    </p:spTree>
    <p:extLst>
      <p:ext uri="{BB962C8B-B14F-4D97-AF65-F5344CB8AC3E}">
        <p14:creationId xmlns:p14="http://schemas.microsoft.com/office/powerpoint/2010/main" val="16649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9" grpId="0"/>
      <p:bldP spid="51" grpId="0" animBg="1"/>
      <p:bldP spid="52" grpId="0"/>
      <p:bldP spid="6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02D66E-3BF7-EFD8-AAF6-1D83B7B9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37090-B47E-D104-E80D-BD61EB77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6D7137-59A6-E954-CB1F-A9052E87DCC7}"/>
              </a:ext>
            </a:extLst>
          </p:cNvPr>
          <p:cNvSpPr txBox="1">
            <a:spLocks/>
          </p:cNvSpPr>
          <p:nvPr/>
        </p:nvSpPr>
        <p:spPr>
          <a:xfrm>
            <a:off x="341172" y="-1197"/>
            <a:ext cx="11444427" cy="8554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Sliding Window Example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CD2F87-98DF-3766-1EF1-A767E2886568}"/>
              </a:ext>
            </a:extLst>
          </p:cNvPr>
          <p:cNvCxnSpPr>
            <a:cxnSpLocks/>
          </p:cNvCxnSpPr>
          <p:nvPr/>
        </p:nvCxnSpPr>
        <p:spPr>
          <a:xfrm>
            <a:off x="3779156" y="1274351"/>
            <a:ext cx="688884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38AB0D-BCBE-CE18-4FB2-D6D2E5824C16}"/>
              </a:ext>
            </a:extLst>
          </p:cNvPr>
          <p:cNvSpPr txBox="1"/>
          <p:nvPr/>
        </p:nvSpPr>
        <p:spPr>
          <a:xfrm>
            <a:off x="1325526" y="1085097"/>
            <a:ext cx="241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Buffer of Bytes to Send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460331-E794-4AF6-03F1-C2F9971137DC}"/>
              </a:ext>
            </a:extLst>
          </p:cNvPr>
          <p:cNvGrpSpPr/>
          <p:nvPr/>
        </p:nvGrpSpPr>
        <p:grpSpPr>
          <a:xfrm>
            <a:off x="3694054" y="1454429"/>
            <a:ext cx="2834336" cy="626992"/>
            <a:chOff x="2680417" y="1723281"/>
            <a:chExt cx="1983738" cy="626992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0AC64A39-8FDE-DB45-C917-72F24D5886C9}"/>
                </a:ext>
              </a:extLst>
            </p:cNvPr>
            <p:cNvSpPr/>
            <p:nvPr/>
          </p:nvSpPr>
          <p:spPr>
            <a:xfrm rot="16200000">
              <a:off x="3550307" y="938493"/>
              <a:ext cx="321965" cy="1891541"/>
            </a:xfrm>
            <a:prstGeom prst="leftBrac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515696-DD91-09A3-F11D-47C8556E4DDB}"/>
                </a:ext>
              </a:extLst>
            </p:cNvPr>
            <p:cNvSpPr txBox="1"/>
            <p:nvPr/>
          </p:nvSpPr>
          <p:spPr>
            <a:xfrm>
              <a:off x="2680417" y="1980941"/>
              <a:ext cx="1983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Window = 3* MSS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EAC7B5-A106-E3B4-6316-BD027238F400}"/>
              </a:ext>
            </a:extLst>
          </p:cNvPr>
          <p:cNvCxnSpPr>
            <a:cxnSpLocks/>
          </p:cNvCxnSpPr>
          <p:nvPr/>
        </p:nvCxnSpPr>
        <p:spPr>
          <a:xfrm>
            <a:off x="2350024" y="2836106"/>
            <a:ext cx="0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8ACA93-774B-62C2-8AB0-80F413D96C96}"/>
              </a:ext>
            </a:extLst>
          </p:cNvPr>
          <p:cNvCxnSpPr>
            <a:cxnSpLocks/>
          </p:cNvCxnSpPr>
          <p:nvPr/>
        </p:nvCxnSpPr>
        <p:spPr>
          <a:xfrm>
            <a:off x="9751632" y="2836106"/>
            <a:ext cx="90344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DFDBDC-AE1C-02D5-F686-3ED0D9D4EEF2}"/>
              </a:ext>
            </a:extLst>
          </p:cNvPr>
          <p:cNvSpPr txBox="1"/>
          <p:nvPr/>
        </p:nvSpPr>
        <p:spPr>
          <a:xfrm>
            <a:off x="2063257" y="22752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B95D4-368B-C0D3-B1AA-0710CDF2CBD0}"/>
              </a:ext>
            </a:extLst>
          </p:cNvPr>
          <p:cNvSpPr txBox="1"/>
          <p:nvPr/>
        </p:nvSpPr>
        <p:spPr>
          <a:xfrm>
            <a:off x="9008636" y="2275288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B1414E-3ACE-37E7-F7A4-7E65A65C114F}"/>
              </a:ext>
            </a:extLst>
          </p:cNvPr>
          <p:cNvGrpSpPr/>
          <p:nvPr/>
        </p:nvGrpSpPr>
        <p:grpSpPr>
          <a:xfrm>
            <a:off x="2459909" y="2912440"/>
            <a:ext cx="7432859" cy="652993"/>
            <a:chOff x="2823952" y="2214880"/>
            <a:chExt cx="4965373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C850979-FE1B-18BF-D4C1-3E082182EC82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F47DDF-F4BE-65BA-9C73-BB04E4277087}"/>
                </a:ext>
              </a:extLst>
            </p:cNvPr>
            <p:cNvSpPr txBox="1"/>
            <p:nvPr/>
          </p:nvSpPr>
          <p:spPr>
            <a:xfrm rot="313988">
              <a:off x="5576683" y="2291013"/>
              <a:ext cx="221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7&gt; 1460 data bytes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180435-2D3C-530F-C10C-6E704CDF6A12}"/>
              </a:ext>
            </a:extLst>
          </p:cNvPr>
          <p:cNvSpPr txBox="1"/>
          <p:nvPr/>
        </p:nvSpPr>
        <p:spPr>
          <a:xfrm>
            <a:off x="341173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B99AA3-2160-D52B-24D1-5FF3E3700540}"/>
              </a:ext>
            </a:extLst>
          </p:cNvPr>
          <p:cNvSpPr txBox="1"/>
          <p:nvPr/>
        </p:nvSpPr>
        <p:spPr>
          <a:xfrm>
            <a:off x="1319839" y="233684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2B6B0-EA33-E8A4-6F8E-A7CC7069757A}"/>
              </a:ext>
            </a:extLst>
          </p:cNvPr>
          <p:cNvSpPr txBox="1"/>
          <p:nvPr/>
        </p:nvSpPr>
        <p:spPr>
          <a:xfrm>
            <a:off x="10085152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B7CA18-15DE-92BA-EB37-386761F4ED8D}"/>
              </a:ext>
            </a:extLst>
          </p:cNvPr>
          <p:cNvSpPr txBox="1"/>
          <p:nvPr/>
        </p:nvSpPr>
        <p:spPr>
          <a:xfrm>
            <a:off x="11063818" y="2336842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9A1B2-5E1F-8700-7C9C-1B2F17BC3D54}"/>
              </a:ext>
            </a:extLst>
          </p:cNvPr>
          <p:cNvSpPr txBox="1"/>
          <p:nvPr/>
        </p:nvSpPr>
        <p:spPr>
          <a:xfrm>
            <a:off x="310015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B3C0DA-5AD4-B4FF-D81E-4B4BC5947FC8}"/>
              </a:ext>
            </a:extLst>
          </p:cNvPr>
          <p:cNvSpPr txBox="1"/>
          <p:nvPr/>
        </p:nvSpPr>
        <p:spPr>
          <a:xfrm>
            <a:off x="1288680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30ECF0-0387-DA10-CDC0-225B13D7E5B2}"/>
              </a:ext>
            </a:extLst>
          </p:cNvPr>
          <p:cNvSpPr txBox="1"/>
          <p:nvPr/>
        </p:nvSpPr>
        <p:spPr>
          <a:xfrm>
            <a:off x="10121058" y="333397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701257-38C5-D12C-C370-0D2A81D86BF6}"/>
              </a:ext>
            </a:extLst>
          </p:cNvPr>
          <p:cNvSpPr txBox="1"/>
          <p:nvPr/>
        </p:nvSpPr>
        <p:spPr>
          <a:xfrm>
            <a:off x="11099723" y="333397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4F469E-A4E9-1288-ED5F-CF81B01C585B}"/>
              </a:ext>
            </a:extLst>
          </p:cNvPr>
          <p:cNvSpPr txBox="1"/>
          <p:nvPr/>
        </p:nvSpPr>
        <p:spPr>
          <a:xfrm>
            <a:off x="10121058" y="381769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55BC3C-6B5A-E0E1-3160-2FA9AC3742BC}"/>
              </a:ext>
            </a:extLst>
          </p:cNvPr>
          <p:cNvSpPr txBox="1"/>
          <p:nvPr/>
        </p:nvSpPr>
        <p:spPr>
          <a:xfrm>
            <a:off x="11099723" y="381769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99EE55-0218-7010-DA1B-7148A51A1B02}"/>
              </a:ext>
            </a:extLst>
          </p:cNvPr>
          <p:cNvSpPr txBox="1"/>
          <p:nvPr/>
        </p:nvSpPr>
        <p:spPr>
          <a:xfrm>
            <a:off x="10121058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EF4BF5-4E75-1DE3-F378-7C930AA0B5B3}"/>
              </a:ext>
            </a:extLst>
          </p:cNvPr>
          <p:cNvSpPr txBox="1"/>
          <p:nvPr/>
        </p:nvSpPr>
        <p:spPr>
          <a:xfrm>
            <a:off x="11099723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F5091FB-1EBD-2229-F1EB-5EB92A0004BF}"/>
              </a:ext>
            </a:extLst>
          </p:cNvPr>
          <p:cNvSpPr/>
          <p:nvPr/>
        </p:nvSpPr>
        <p:spPr>
          <a:xfrm>
            <a:off x="3719560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5D16857-1447-FE8F-C1CE-253F8F01937E}"/>
              </a:ext>
            </a:extLst>
          </p:cNvPr>
          <p:cNvSpPr/>
          <p:nvPr/>
        </p:nvSpPr>
        <p:spPr>
          <a:xfrm>
            <a:off x="4618197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9A7641-2631-F4A0-BB14-934F5563612B}"/>
              </a:ext>
            </a:extLst>
          </p:cNvPr>
          <p:cNvSpPr/>
          <p:nvPr/>
        </p:nvSpPr>
        <p:spPr>
          <a:xfrm>
            <a:off x="5516834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A8AD7D-A9D0-31AB-10D5-D3DE9F7093A0}"/>
              </a:ext>
            </a:extLst>
          </p:cNvPr>
          <p:cNvSpPr/>
          <p:nvPr/>
        </p:nvSpPr>
        <p:spPr>
          <a:xfrm>
            <a:off x="6415471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CB977AF-5CAE-C475-C542-FEEBEF4E6AE7}"/>
              </a:ext>
            </a:extLst>
          </p:cNvPr>
          <p:cNvSpPr/>
          <p:nvPr/>
        </p:nvSpPr>
        <p:spPr>
          <a:xfrm>
            <a:off x="7276707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6272561-479C-1C72-460D-558CD912DB7C}"/>
              </a:ext>
            </a:extLst>
          </p:cNvPr>
          <p:cNvSpPr/>
          <p:nvPr/>
        </p:nvSpPr>
        <p:spPr>
          <a:xfrm>
            <a:off x="8175344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D2D515-53F0-91E6-8DFC-D03A60312F85}"/>
              </a:ext>
            </a:extLst>
          </p:cNvPr>
          <p:cNvSpPr/>
          <p:nvPr/>
        </p:nvSpPr>
        <p:spPr>
          <a:xfrm>
            <a:off x="9073981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DA7A742-360B-F3D9-B1FF-9705CC3F9CE7}"/>
              </a:ext>
            </a:extLst>
          </p:cNvPr>
          <p:cNvSpPr/>
          <p:nvPr/>
        </p:nvSpPr>
        <p:spPr>
          <a:xfrm>
            <a:off x="9972618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5A6EE-73FF-464B-B9E7-5FEFC49BED97}"/>
              </a:ext>
            </a:extLst>
          </p:cNvPr>
          <p:cNvSpPr txBox="1"/>
          <p:nvPr/>
        </p:nvSpPr>
        <p:spPr>
          <a:xfrm>
            <a:off x="3935635" y="86833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ED462C-D41C-944E-90DE-A5F81D9E6B27}"/>
              </a:ext>
            </a:extLst>
          </p:cNvPr>
          <p:cNvSpPr txBox="1"/>
          <p:nvPr/>
        </p:nvSpPr>
        <p:spPr>
          <a:xfrm>
            <a:off x="4818015" y="86614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7D5D47-8643-590F-1E3A-ACD3E3A900B4}"/>
              </a:ext>
            </a:extLst>
          </p:cNvPr>
          <p:cNvSpPr txBox="1"/>
          <p:nvPr/>
        </p:nvSpPr>
        <p:spPr>
          <a:xfrm>
            <a:off x="5686855" y="87295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E1A19E-80A0-1F36-2B0B-E923A9549959}"/>
              </a:ext>
            </a:extLst>
          </p:cNvPr>
          <p:cNvSpPr txBox="1"/>
          <p:nvPr/>
        </p:nvSpPr>
        <p:spPr>
          <a:xfrm>
            <a:off x="6569235" y="8707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F963B6-DABD-5532-15E2-B53FFCCAB978}"/>
              </a:ext>
            </a:extLst>
          </p:cNvPr>
          <p:cNvSpPr txBox="1"/>
          <p:nvPr/>
        </p:nvSpPr>
        <p:spPr>
          <a:xfrm>
            <a:off x="7498527" y="85943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3CC064-EE7C-D588-FE5A-17E6460E76AE}"/>
              </a:ext>
            </a:extLst>
          </p:cNvPr>
          <p:cNvSpPr txBox="1"/>
          <p:nvPr/>
        </p:nvSpPr>
        <p:spPr>
          <a:xfrm>
            <a:off x="8380907" y="85723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CB7284-8B3F-5781-A040-51C32DFB3AAD}"/>
              </a:ext>
            </a:extLst>
          </p:cNvPr>
          <p:cNvSpPr txBox="1"/>
          <p:nvPr/>
        </p:nvSpPr>
        <p:spPr>
          <a:xfrm>
            <a:off x="9249747" y="86404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E96335-457F-D8F0-2C41-E283E20BB5EE}"/>
              </a:ext>
            </a:extLst>
          </p:cNvPr>
          <p:cNvGrpSpPr/>
          <p:nvPr/>
        </p:nvGrpSpPr>
        <p:grpSpPr>
          <a:xfrm>
            <a:off x="2459908" y="3367831"/>
            <a:ext cx="7442387" cy="652993"/>
            <a:chOff x="2823952" y="2214880"/>
            <a:chExt cx="4971738" cy="6529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0FE3C35-08D6-5DC2-C510-E1C94150A3AF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CD344E6-07F2-653D-B388-2F4A9FFA34E5}"/>
                </a:ext>
              </a:extLst>
            </p:cNvPr>
            <p:cNvSpPr txBox="1"/>
            <p:nvPr/>
          </p:nvSpPr>
          <p:spPr>
            <a:xfrm rot="313988">
              <a:off x="5300343" y="2286036"/>
              <a:ext cx="2495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 1460 data bytes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40AB-21D4-F734-93ED-EC75F02E59C7}"/>
              </a:ext>
            </a:extLst>
          </p:cNvPr>
          <p:cNvGrpSpPr/>
          <p:nvPr/>
        </p:nvGrpSpPr>
        <p:grpSpPr>
          <a:xfrm>
            <a:off x="2472851" y="3882981"/>
            <a:ext cx="7429443" cy="652993"/>
            <a:chOff x="2823952" y="2214880"/>
            <a:chExt cx="4963091" cy="65299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E69911F-C71D-1E89-873A-C36CA36FF152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21D3330-A0EC-CB44-F5D6-C0613CD1CFE9}"/>
                </a:ext>
              </a:extLst>
            </p:cNvPr>
            <p:cNvSpPr txBox="1"/>
            <p:nvPr/>
          </p:nvSpPr>
          <p:spPr>
            <a:xfrm rot="313988">
              <a:off x="5291696" y="2276702"/>
              <a:ext cx="2495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 1460 data bytes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52BC2B73-C43C-4DE8-3763-75D7102BCBA6}"/>
              </a:ext>
            </a:extLst>
          </p:cNvPr>
          <p:cNvSpPr txBox="1"/>
          <p:nvPr/>
        </p:nvSpPr>
        <p:spPr>
          <a:xfrm>
            <a:off x="10121058" y="427865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64316D7-17EA-0672-89D3-6A3A5BD67FF2}"/>
              </a:ext>
            </a:extLst>
          </p:cNvPr>
          <p:cNvSpPr txBox="1"/>
          <p:nvPr/>
        </p:nvSpPr>
        <p:spPr>
          <a:xfrm>
            <a:off x="11099723" y="4278659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4387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B01612-8179-BC04-FDC4-CA0A56F49A7F}"/>
              </a:ext>
            </a:extLst>
          </p:cNvPr>
          <p:cNvGrpSpPr/>
          <p:nvPr/>
        </p:nvGrpSpPr>
        <p:grpSpPr>
          <a:xfrm>
            <a:off x="2416423" y="3756572"/>
            <a:ext cx="7198490" cy="550106"/>
            <a:chOff x="2795942" y="3036520"/>
            <a:chExt cx="486469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DDFFD45-2C65-5F0A-4C27-A6577D176540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9B82EC-1618-77BD-93E8-815F0E77EA87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146B537-40D6-9B6B-5E96-9AF79DC2E4CC}"/>
              </a:ext>
            </a:extLst>
          </p:cNvPr>
          <p:cNvGrpSpPr/>
          <p:nvPr/>
        </p:nvGrpSpPr>
        <p:grpSpPr>
          <a:xfrm>
            <a:off x="2459909" y="4267812"/>
            <a:ext cx="7198488" cy="550106"/>
            <a:chOff x="2795943" y="3036520"/>
            <a:chExt cx="4864698" cy="550106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A8F5D29-AC16-27AC-46B9-255CBC30617F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5422E9E-6EF6-B5C4-1455-FB62CB788E87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2927&gt;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076CE97-5641-8C9A-0147-8855E104CDED}"/>
              </a:ext>
            </a:extLst>
          </p:cNvPr>
          <p:cNvGrpSpPr/>
          <p:nvPr/>
        </p:nvGrpSpPr>
        <p:grpSpPr>
          <a:xfrm>
            <a:off x="2459908" y="4745192"/>
            <a:ext cx="7198490" cy="550106"/>
            <a:chOff x="2795942" y="3036520"/>
            <a:chExt cx="4864699" cy="550106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4CB2487-991B-140F-5343-41E2D5495B4F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0B1A224-06B8-5812-55BD-789F9B70750B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4387&gt;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4ADD208-9BAE-BCF6-5A15-B116760C77A0}"/>
              </a:ext>
            </a:extLst>
          </p:cNvPr>
          <p:cNvSpPr txBox="1"/>
          <p:nvPr/>
        </p:nvSpPr>
        <p:spPr>
          <a:xfrm>
            <a:off x="10121058" y="49344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57E858-4AED-17EC-5FB0-BE531DB6EE04}"/>
              </a:ext>
            </a:extLst>
          </p:cNvPr>
          <p:cNvSpPr txBox="1"/>
          <p:nvPr/>
        </p:nvSpPr>
        <p:spPr>
          <a:xfrm>
            <a:off x="11099723" y="49344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5847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B8C38F-E63A-2F6C-0389-0B6503153378}"/>
              </a:ext>
            </a:extLst>
          </p:cNvPr>
          <p:cNvSpPr txBox="1"/>
          <p:nvPr/>
        </p:nvSpPr>
        <p:spPr>
          <a:xfrm>
            <a:off x="10121058" y="5418187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26FEC48-4BF0-BE9E-C99C-64CD0A5E270C}"/>
              </a:ext>
            </a:extLst>
          </p:cNvPr>
          <p:cNvSpPr txBox="1"/>
          <p:nvPr/>
        </p:nvSpPr>
        <p:spPr>
          <a:xfrm>
            <a:off x="11099723" y="5418187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7307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0F601B5-242A-F58F-D6B3-AEAE39780F58}"/>
              </a:ext>
            </a:extLst>
          </p:cNvPr>
          <p:cNvSpPr txBox="1"/>
          <p:nvPr/>
        </p:nvSpPr>
        <p:spPr>
          <a:xfrm>
            <a:off x="10121058" y="5879155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F89EEBD-C7DA-FEA7-5F82-D81AE9E1E885}"/>
              </a:ext>
            </a:extLst>
          </p:cNvPr>
          <p:cNvSpPr txBox="1"/>
          <p:nvPr/>
        </p:nvSpPr>
        <p:spPr>
          <a:xfrm>
            <a:off x="11099723" y="587915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8767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162B67-096F-0F82-4974-0B46A8F482DA}"/>
              </a:ext>
            </a:extLst>
          </p:cNvPr>
          <p:cNvGrpSpPr/>
          <p:nvPr/>
        </p:nvGrpSpPr>
        <p:grpSpPr>
          <a:xfrm>
            <a:off x="2503420" y="4470990"/>
            <a:ext cx="7581732" cy="652993"/>
            <a:chOff x="2823952" y="2214880"/>
            <a:chExt cx="5064824" cy="65299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D4BC01A-9758-0EDE-2E2F-132871FF646C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F7AD128-8508-3927-31C1-4C79C9EC618A}"/>
                </a:ext>
              </a:extLst>
            </p:cNvPr>
            <p:cNvSpPr txBox="1"/>
            <p:nvPr/>
          </p:nvSpPr>
          <p:spPr>
            <a:xfrm rot="313988">
              <a:off x="5288190" y="2278054"/>
              <a:ext cx="2600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4387&gt; 1460 data bytes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B8E9EEC-B673-EFD5-EA90-E9BF0652B3C5}"/>
              </a:ext>
            </a:extLst>
          </p:cNvPr>
          <p:cNvGrpSpPr/>
          <p:nvPr/>
        </p:nvGrpSpPr>
        <p:grpSpPr>
          <a:xfrm>
            <a:off x="2503419" y="4968909"/>
            <a:ext cx="7379385" cy="652993"/>
            <a:chOff x="2823952" y="2214880"/>
            <a:chExt cx="4929650" cy="652993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9FB935E-5AFC-CB0A-B80B-2802DFCAA8C7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FD8457D-E8F5-655D-F239-D52DE49A8428}"/>
                </a:ext>
              </a:extLst>
            </p:cNvPr>
            <p:cNvSpPr txBox="1"/>
            <p:nvPr/>
          </p:nvSpPr>
          <p:spPr>
            <a:xfrm rot="313988">
              <a:off x="5242764" y="2279204"/>
              <a:ext cx="2510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5847&gt; 1460 data bytes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96B264A-DA69-1F55-4438-A893D0C3B04E}"/>
              </a:ext>
            </a:extLst>
          </p:cNvPr>
          <p:cNvGrpSpPr/>
          <p:nvPr/>
        </p:nvGrpSpPr>
        <p:grpSpPr>
          <a:xfrm>
            <a:off x="2524878" y="5458899"/>
            <a:ext cx="7379173" cy="652993"/>
            <a:chOff x="2823952" y="2214880"/>
            <a:chExt cx="4929510" cy="652993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CA20D2E-A92C-CCD0-50CF-9D90D32DEF24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9ADE04D-9072-84E0-70BB-1944D25358BC}"/>
                </a:ext>
              </a:extLst>
            </p:cNvPr>
            <p:cNvSpPr txBox="1"/>
            <p:nvPr/>
          </p:nvSpPr>
          <p:spPr>
            <a:xfrm rot="313988">
              <a:off x="5309110" y="2283742"/>
              <a:ext cx="24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7307&gt; 1460 data bytes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5AADB4DB-57E3-31BF-4400-122033C6ABB9}"/>
              </a:ext>
            </a:extLst>
          </p:cNvPr>
          <p:cNvSpPr txBox="1"/>
          <p:nvPr/>
        </p:nvSpPr>
        <p:spPr>
          <a:xfrm>
            <a:off x="310015" y="40925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B0FE20E-E8EB-F3BA-48A0-094357537550}"/>
              </a:ext>
            </a:extLst>
          </p:cNvPr>
          <p:cNvSpPr txBox="1"/>
          <p:nvPr/>
        </p:nvSpPr>
        <p:spPr>
          <a:xfrm>
            <a:off x="1288680" y="40925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C5C41F1-893A-9975-3FCA-A0784796AE52}"/>
              </a:ext>
            </a:extLst>
          </p:cNvPr>
          <p:cNvSpPr txBox="1"/>
          <p:nvPr/>
        </p:nvSpPr>
        <p:spPr>
          <a:xfrm>
            <a:off x="310015" y="461786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4810AF9-2C6B-3EAA-34AE-481E7512F2D8}"/>
              </a:ext>
            </a:extLst>
          </p:cNvPr>
          <p:cNvSpPr txBox="1"/>
          <p:nvPr/>
        </p:nvSpPr>
        <p:spPr>
          <a:xfrm>
            <a:off x="1288680" y="46178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E71CBCF-D6DC-2308-C4D2-9901A7E2B365}"/>
              </a:ext>
            </a:extLst>
          </p:cNvPr>
          <p:cNvSpPr txBox="1"/>
          <p:nvPr/>
        </p:nvSpPr>
        <p:spPr>
          <a:xfrm>
            <a:off x="310015" y="515424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4387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A8736AB-0D2C-7A3C-5008-DBBE4CDEAAD5}"/>
              </a:ext>
            </a:extLst>
          </p:cNvPr>
          <p:cNvSpPr txBox="1"/>
          <p:nvPr/>
        </p:nvSpPr>
        <p:spPr>
          <a:xfrm>
            <a:off x="1288680" y="51542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5514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7617 0.0006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7 0.00069 L 0.14831 0.0004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31 0.00046 L 0.22331 -0.00093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73" grpId="0"/>
      <p:bldP spid="74" grpId="0"/>
      <p:bldP spid="85" grpId="0"/>
      <p:bldP spid="86" grpId="0"/>
      <p:bldP spid="87" grpId="0"/>
      <p:bldP spid="88" grpId="0"/>
      <p:bldP spid="89" grpId="0"/>
      <p:bldP spid="90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E7724E-022B-2631-1D10-309D7A478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>
            <a:extLst>
              <a:ext uri="{FF2B5EF4-FFF2-40B4-BE49-F238E27FC236}">
                <a16:creationId xmlns:a16="http://schemas.microsoft.com/office/drawing/2014/main" id="{8E02308D-55E5-E2CD-AB4C-77814F14D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Receiver 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7715" name="Rectangle 3">
            <a:extLst>
              <a:ext uri="{FF2B5EF4-FFF2-40B4-BE49-F238E27FC236}">
                <a16:creationId xmlns:a16="http://schemas.microsoft.com/office/drawing/2014/main" id="{5938EE06-B911-5A3F-A06A-1C0DC6797F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557565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ACK </a:t>
            </a:r>
            <a:r>
              <a:rPr lang="en-US" dirty="0">
                <a:solidFill>
                  <a:schemeClr val="accent1"/>
                </a:solidFill>
              </a:rPr>
              <a:t>every packet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>
                <a:solidFill>
                  <a:schemeClr val="accent1"/>
                </a:solidFill>
              </a:rPr>
              <a:t>cumulative ACK</a:t>
            </a:r>
            <a:r>
              <a:rPr lang="en-US" dirty="0"/>
              <a:t>, where an ACK for sequence </a:t>
            </a:r>
            <a:r>
              <a:rPr lang="en-US" i="1" dirty="0"/>
              <a:t>n</a:t>
            </a:r>
            <a:r>
              <a:rPr lang="en-US" dirty="0"/>
              <a:t> implies ACKS for all </a:t>
            </a:r>
            <a:r>
              <a:rPr lang="en-US" i="1" dirty="0"/>
              <a:t>k</a:t>
            </a:r>
            <a:r>
              <a:rPr lang="en-US" dirty="0"/>
              <a:t> &lt; </a:t>
            </a:r>
            <a:r>
              <a:rPr lang="en-US" i="1" dirty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>
                <a:solidFill>
                  <a:schemeClr val="accent1"/>
                </a:solidFill>
              </a:rPr>
              <a:t>negative ACKs </a:t>
            </a:r>
            <a:r>
              <a:rPr lang="en-US" dirty="0"/>
              <a:t>(NACKs), indicating which packet did not arrive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>
                <a:solidFill>
                  <a:schemeClr val="accent1"/>
                </a:solidFill>
              </a:rPr>
              <a:t>selective ACKs </a:t>
            </a:r>
            <a:r>
              <a:rPr lang="en-US" dirty="0"/>
              <a:t>(SACKs), indicating those that did arrive, even if not in order</a:t>
            </a:r>
          </a:p>
          <a:p>
            <a:pPr marL="834390" lvl="1" indent="-514350"/>
            <a:r>
              <a:rPr lang="en-US" dirty="0"/>
              <a:t>SACK is an actual TCP extension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1106F6-7847-7698-6A49-EC0EA3D591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523AA5E-77B1-42FF-665B-71567690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862" y="126627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133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2CA6F6-6C03-13B7-D3E1-578A02E29CE1}"/>
              </a:ext>
            </a:extLst>
          </p:cNvPr>
          <p:cNvSpPr/>
          <p:nvPr/>
        </p:nvSpPr>
        <p:spPr>
          <a:xfrm>
            <a:off x="124861" y="1571072"/>
            <a:ext cx="10861189" cy="152811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AF608F-B950-2339-5877-6F737E370E6E}"/>
              </a:ext>
            </a:extLst>
          </p:cNvPr>
          <p:cNvSpPr/>
          <p:nvPr/>
        </p:nvSpPr>
        <p:spPr>
          <a:xfrm>
            <a:off x="124862" y="3700775"/>
            <a:ext cx="10861190" cy="146757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DF082BE-0111-F87A-3A5B-3D277111E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1995-E4B1-C50E-DD81-96DD2073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Numbers,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53C1C-1826-8BC7-1D33-02F777C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F8022-369E-DE92-127F-45D7439C07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312400" cy="5257800"/>
          </a:xfrm>
        </p:spPr>
        <p:txBody>
          <a:bodyPr>
            <a:normAutofit/>
          </a:bodyPr>
          <a:lstStyle/>
          <a:p>
            <a:r>
              <a:rPr lang="en-US" dirty="0"/>
              <a:t>32 bits, unsigned</a:t>
            </a:r>
          </a:p>
          <a:p>
            <a:pPr lvl="1"/>
            <a:r>
              <a:rPr lang="en-US" dirty="0"/>
              <a:t>Why so big?</a:t>
            </a:r>
          </a:p>
          <a:p>
            <a:r>
              <a:rPr lang="en-US" dirty="0"/>
              <a:t>To avoid acknowledgement ambiguity in the window you need…</a:t>
            </a:r>
          </a:p>
          <a:p>
            <a:pPr lvl="1"/>
            <a:r>
              <a:rPr lang="en-US" dirty="0"/>
              <a:t>|Sequence # Space| &gt; 2 * |Sending Window Size|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&gt; 2 * 2</a:t>
            </a:r>
            <a:r>
              <a:rPr lang="en-US" baseline="300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0288840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AA01E0-F1D2-0803-803F-2B784C05B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C4F41-ACD7-33FE-EA01-129D632A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6E9136-77D4-CE72-8425-6DDCAE260FF2}"/>
              </a:ext>
            </a:extLst>
          </p:cNvPr>
          <p:cNvSpPr txBox="1">
            <a:spLocks/>
          </p:cNvSpPr>
          <p:nvPr/>
        </p:nvSpPr>
        <p:spPr>
          <a:xfrm>
            <a:off x="269358" y="-1197"/>
            <a:ext cx="11516242" cy="8554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Ambiguous Window Example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8B4195-E586-3DDA-1DB1-644C580E38F6}"/>
              </a:ext>
            </a:extLst>
          </p:cNvPr>
          <p:cNvCxnSpPr>
            <a:cxnSpLocks/>
          </p:cNvCxnSpPr>
          <p:nvPr/>
        </p:nvCxnSpPr>
        <p:spPr>
          <a:xfrm>
            <a:off x="2350024" y="3311023"/>
            <a:ext cx="0" cy="32598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028892-9B9F-ABA3-838B-2D17A8259025}"/>
              </a:ext>
            </a:extLst>
          </p:cNvPr>
          <p:cNvSpPr txBox="1"/>
          <p:nvPr/>
        </p:nvSpPr>
        <p:spPr>
          <a:xfrm>
            <a:off x="2063257" y="275020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7ACC11-3B6A-D965-5694-09D440505F54}"/>
              </a:ext>
            </a:extLst>
          </p:cNvPr>
          <p:cNvGrpSpPr/>
          <p:nvPr/>
        </p:nvGrpSpPr>
        <p:grpSpPr>
          <a:xfrm>
            <a:off x="2459910" y="3387358"/>
            <a:ext cx="4862378" cy="580396"/>
            <a:chOff x="2823952" y="2214880"/>
            <a:chExt cx="4836688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F657469-8723-CC4F-A766-A2A3508D7821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BA85C5-7F1E-3C07-1A9C-2BF957194B33}"/>
                </a:ext>
              </a:extLst>
            </p:cNvPr>
            <p:cNvSpPr txBox="1"/>
            <p:nvPr/>
          </p:nvSpPr>
          <p:spPr>
            <a:xfrm rot="313988">
              <a:off x="6222428" y="2291013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0&gt;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B202DA-3CA8-F6E5-4F85-937B08240C09}"/>
              </a:ext>
            </a:extLst>
          </p:cNvPr>
          <p:cNvGrpSpPr/>
          <p:nvPr/>
        </p:nvGrpSpPr>
        <p:grpSpPr>
          <a:xfrm>
            <a:off x="2459908" y="3842749"/>
            <a:ext cx="4864781" cy="580396"/>
            <a:chOff x="2823952" y="2214880"/>
            <a:chExt cx="4839077" cy="6529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F3F9B710-3C3F-56BD-266D-466D8B03EF45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DB13C9-4D63-93F3-E382-B09457F7A4F6}"/>
                </a:ext>
              </a:extLst>
            </p:cNvPr>
            <p:cNvSpPr txBox="1"/>
            <p:nvPr/>
          </p:nvSpPr>
          <p:spPr>
            <a:xfrm rot="313988">
              <a:off x="6221897" y="2333504"/>
              <a:ext cx="1441132" cy="450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1&gt;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155513-0D73-54DF-22EF-9D88A5966FA3}"/>
              </a:ext>
            </a:extLst>
          </p:cNvPr>
          <p:cNvGrpSpPr/>
          <p:nvPr/>
        </p:nvGrpSpPr>
        <p:grpSpPr>
          <a:xfrm>
            <a:off x="2472852" y="4357899"/>
            <a:ext cx="4862378" cy="580396"/>
            <a:chOff x="2823952" y="2214880"/>
            <a:chExt cx="4836688" cy="65299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F53DCC8-B32B-4CA7-52CB-88B1CDA1A571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A917020-D906-62D9-B5C3-81C2333B1900}"/>
                </a:ext>
              </a:extLst>
            </p:cNvPr>
            <p:cNvSpPr txBox="1"/>
            <p:nvPr/>
          </p:nvSpPr>
          <p:spPr>
            <a:xfrm rot="313988">
              <a:off x="6139357" y="2285991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0&gt;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40D3E-BE9F-D26A-3F2F-91ED83E1EFAF}"/>
              </a:ext>
            </a:extLst>
          </p:cNvPr>
          <p:cNvGrpSpPr/>
          <p:nvPr/>
        </p:nvGrpSpPr>
        <p:grpSpPr>
          <a:xfrm>
            <a:off x="2501500" y="5397030"/>
            <a:ext cx="4806514" cy="488948"/>
            <a:chOff x="2823952" y="3036520"/>
            <a:chExt cx="483668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F19E5A6-F006-C68A-5782-8E5BCB17F7F6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FD594F-37A2-4E27-4F2B-C7CB4C18A7AB}"/>
                </a:ext>
              </a:extLst>
            </p:cNvPr>
            <p:cNvSpPr txBox="1"/>
            <p:nvPr/>
          </p:nvSpPr>
          <p:spPr>
            <a:xfrm rot="21320940">
              <a:off x="2938937" y="3070180"/>
              <a:ext cx="1298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0&gt;</a:t>
              </a:r>
            </a:p>
          </p:txBody>
        </p:sp>
      </p:grp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45DD1AE-CFA8-86F8-38DE-0B7EA401C3ED}"/>
              </a:ext>
            </a:extLst>
          </p:cNvPr>
          <p:cNvSpPr txBox="1">
            <a:spLocks/>
          </p:cNvSpPr>
          <p:nvPr/>
        </p:nvSpPr>
        <p:spPr>
          <a:xfrm>
            <a:off x="203200" y="1041991"/>
            <a:ext cx="10312400" cy="1698601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Imagine that sequence numbers are 1-bit</a:t>
            </a:r>
          </a:p>
          <a:p>
            <a:pPr lvl="1"/>
            <a:r>
              <a:rPr lang="en-US" dirty="0"/>
              <a:t>Segments are numbered zero or one</a:t>
            </a:r>
          </a:p>
          <a:p>
            <a:r>
              <a:rPr lang="en-US" dirty="0"/>
              <a:t>Assume window size = 3 segments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DCC2FA2-0259-AC17-8F07-458A41449963}"/>
              </a:ext>
            </a:extLst>
          </p:cNvPr>
          <p:cNvSpPr/>
          <p:nvPr/>
        </p:nvSpPr>
        <p:spPr>
          <a:xfrm rot="378739">
            <a:off x="7350488" y="3658817"/>
            <a:ext cx="1587796" cy="365108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D3228C3A-B0BC-DC09-C928-C99527A4348A}"/>
              </a:ext>
            </a:extLst>
          </p:cNvPr>
          <p:cNvSpPr/>
          <p:nvPr/>
        </p:nvSpPr>
        <p:spPr>
          <a:xfrm rot="21026335">
            <a:off x="7367469" y="4416362"/>
            <a:ext cx="1587796" cy="365108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36CD45E-208F-0F4F-E54B-5A2CA61D1AAC}"/>
              </a:ext>
            </a:extLst>
          </p:cNvPr>
          <p:cNvSpPr txBox="1">
            <a:spLocks/>
          </p:cNvSpPr>
          <p:nvPr/>
        </p:nvSpPr>
        <p:spPr>
          <a:xfrm>
            <a:off x="8982817" y="3545210"/>
            <a:ext cx="2587626" cy="1393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Which segment was acknowledged?</a:t>
            </a:r>
          </a:p>
        </p:txBody>
      </p:sp>
    </p:spTree>
    <p:extLst>
      <p:ext uri="{BB962C8B-B14F-4D97-AF65-F5344CB8AC3E}">
        <p14:creationId xmlns:p14="http://schemas.microsoft.com/office/powerpoint/2010/main" val="37733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F85300-8FC9-5493-889F-EEAEBD7E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267DB-F3F6-1B45-AB4A-74B2205F4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7395" y="283535"/>
            <a:ext cx="9753600" cy="42034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setup, a.k.a. the three-way handshake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Establish connection state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Data transfer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Sequence numbers for reliable, in-order delivery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Perform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close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Free 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6D7C1-A4B9-5B6A-5F0B-B3D07C8A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Phases of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3C985-FD9B-F24F-5AD5-44C92A39C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753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9DB4DF3-DA94-0546-A30B-EB8F3C200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B172-D9B7-EC85-0CA3-ABB8B256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Tear 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F88EC-A2F3-29B4-951D-5825EE6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A0600-C1FE-64C3-698B-BBC4A09DD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5918" y="1776419"/>
            <a:ext cx="4397969" cy="4866752"/>
          </a:xfrm>
        </p:spPr>
        <p:txBody>
          <a:bodyPr/>
          <a:lstStyle/>
          <a:p>
            <a:r>
              <a:rPr lang="en-US" dirty="0"/>
              <a:t>Either side can initiate tear down</a:t>
            </a:r>
          </a:p>
          <a:p>
            <a:r>
              <a:rPr lang="en-US" dirty="0"/>
              <a:t>Other side may continue sending data</a:t>
            </a:r>
          </a:p>
          <a:p>
            <a:pPr lvl="1"/>
            <a:r>
              <a:rPr lang="en-US" dirty="0"/>
              <a:t>Half open connection</a:t>
            </a:r>
          </a:p>
          <a:p>
            <a:pPr lvl="1"/>
            <a:r>
              <a:rPr lang="en-US" i="1" dirty="0"/>
              <a:t>shutdown()</a:t>
            </a:r>
          </a:p>
          <a:p>
            <a:r>
              <a:rPr lang="en-US" dirty="0"/>
              <a:t>Acknowledge the last FIN</a:t>
            </a:r>
          </a:p>
          <a:p>
            <a:pPr lvl="1"/>
            <a:r>
              <a:rPr lang="en-US" dirty="0"/>
              <a:t>Sequence number + 1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C435FC-AD6F-72EC-AA83-EEE3A6448BCB}"/>
              </a:ext>
            </a:extLst>
          </p:cNvPr>
          <p:cNvCxnSpPr/>
          <p:nvPr/>
        </p:nvCxnSpPr>
        <p:spPr>
          <a:xfrm>
            <a:off x="6068318" y="2062371"/>
            <a:ext cx="0" cy="45808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FE0A05-3B7B-11C8-8300-033C1C41B00B}"/>
              </a:ext>
            </a:extLst>
          </p:cNvPr>
          <p:cNvCxnSpPr/>
          <p:nvPr/>
        </p:nvCxnSpPr>
        <p:spPr>
          <a:xfrm>
            <a:off x="10349528" y="2062369"/>
            <a:ext cx="12806" cy="45808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B8C122-0349-FA3E-7269-20C968C07B9F}"/>
              </a:ext>
            </a:extLst>
          </p:cNvPr>
          <p:cNvSpPr txBox="1"/>
          <p:nvPr/>
        </p:nvSpPr>
        <p:spPr>
          <a:xfrm>
            <a:off x="5786771" y="160070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8E30C-6E29-2693-EB75-8A18F7F717DD}"/>
              </a:ext>
            </a:extLst>
          </p:cNvPr>
          <p:cNvSpPr txBox="1"/>
          <p:nvPr/>
        </p:nvSpPr>
        <p:spPr>
          <a:xfrm>
            <a:off x="9561479" y="1600706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BA2C0C-78BD-A34A-EAA1-EDE65F9779E9}"/>
              </a:ext>
            </a:extLst>
          </p:cNvPr>
          <p:cNvGrpSpPr/>
          <p:nvPr/>
        </p:nvGrpSpPr>
        <p:grpSpPr>
          <a:xfrm>
            <a:off x="6151084" y="2214887"/>
            <a:ext cx="4127095" cy="734955"/>
            <a:chOff x="2823952" y="2132918"/>
            <a:chExt cx="4836688" cy="73495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C1A5E4-3E4B-9435-8D62-7C84B1D5D064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A0B490-A361-0C08-5B81-0A204EDAFC7F}"/>
                </a:ext>
              </a:extLst>
            </p:cNvPr>
            <p:cNvSpPr txBox="1"/>
            <p:nvPr/>
          </p:nvSpPr>
          <p:spPr>
            <a:xfrm rot="563463">
              <a:off x="3684614" y="2132918"/>
              <a:ext cx="327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&lt;FIN, Seq # X, Ack # Y&gt;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1AA486-D0D1-0A72-AC30-B6FEE3309C23}"/>
              </a:ext>
            </a:extLst>
          </p:cNvPr>
          <p:cNvGrpSpPr/>
          <p:nvPr/>
        </p:nvGrpSpPr>
        <p:grpSpPr>
          <a:xfrm>
            <a:off x="6151083" y="2980620"/>
            <a:ext cx="4152520" cy="640554"/>
            <a:chOff x="2823952" y="2946072"/>
            <a:chExt cx="4836689" cy="64055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CDD3E6C-90A3-BA1B-21F8-1175AB7CC25B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8676FA-8292-A326-0A12-6E12329D9364}"/>
                </a:ext>
              </a:extLst>
            </p:cNvPr>
            <p:cNvSpPr txBox="1"/>
            <p:nvPr/>
          </p:nvSpPr>
          <p:spPr>
            <a:xfrm rot="21186503">
              <a:off x="3092287" y="2946072"/>
              <a:ext cx="3714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Y, Ack # X+1&gt;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D93581-AA9B-868E-2672-1F5EF0ACAEEE}"/>
              </a:ext>
            </a:extLst>
          </p:cNvPr>
          <p:cNvGrpSpPr/>
          <p:nvPr/>
        </p:nvGrpSpPr>
        <p:grpSpPr>
          <a:xfrm>
            <a:off x="6151084" y="4108707"/>
            <a:ext cx="4127095" cy="698248"/>
            <a:chOff x="2850395" y="3548632"/>
            <a:chExt cx="4810245" cy="69824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0A3B2-DE6C-BEB1-A442-536E7B7D86B8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BAD9F5-5492-0D0C-1C4F-BFD4BE079B55}"/>
                </a:ext>
              </a:extLst>
            </p:cNvPr>
            <p:cNvSpPr txBox="1"/>
            <p:nvPr/>
          </p:nvSpPr>
          <p:spPr>
            <a:xfrm rot="478195">
              <a:off x="4467261" y="3548632"/>
              <a:ext cx="157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…&gt;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2E492D-3C23-0A73-7AD8-728D1CFB6AE8}"/>
              </a:ext>
            </a:extLst>
          </p:cNvPr>
          <p:cNvGrpSpPr/>
          <p:nvPr/>
        </p:nvGrpSpPr>
        <p:grpSpPr>
          <a:xfrm>
            <a:off x="6151083" y="3453645"/>
            <a:ext cx="4152520" cy="640554"/>
            <a:chOff x="2823952" y="2946072"/>
            <a:chExt cx="4836689" cy="64055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85D214B-5EB2-8572-9F47-12A0D2FCF351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1F8BC4-A42E-3F65-90DA-3C51A3448AC0}"/>
                </a:ext>
              </a:extLst>
            </p:cNvPr>
            <p:cNvSpPr txBox="1"/>
            <p:nvPr/>
          </p:nvSpPr>
          <p:spPr>
            <a:xfrm rot="21186503">
              <a:off x="4156955" y="2946072"/>
              <a:ext cx="1585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&lt;…&gt; Data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23C4A1-7C63-BAA2-EA99-5A56E255BF45}"/>
              </a:ext>
            </a:extLst>
          </p:cNvPr>
          <p:cNvGrpSpPr/>
          <p:nvPr/>
        </p:nvGrpSpPr>
        <p:grpSpPr>
          <a:xfrm>
            <a:off x="6125658" y="4928769"/>
            <a:ext cx="4152520" cy="640554"/>
            <a:chOff x="2823952" y="2946072"/>
            <a:chExt cx="4836689" cy="64055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FA3529D-D82E-5BC8-8183-89EBD55B8E51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42F9DA-CBCE-166D-91A6-1836C8E8ACEE}"/>
                </a:ext>
              </a:extLst>
            </p:cNvPr>
            <p:cNvSpPr txBox="1"/>
            <p:nvPr/>
          </p:nvSpPr>
          <p:spPr>
            <a:xfrm rot="21186503">
              <a:off x="3145727" y="2946072"/>
              <a:ext cx="3608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&lt;FIN, Seq # Z, Ack # X+1&gt;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B6AF8A-722D-7770-9258-BF139C649E6E}"/>
              </a:ext>
            </a:extLst>
          </p:cNvPr>
          <p:cNvGrpSpPr/>
          <p:nvPr/>
        </p:nvGrpSpPr>
        <p:grpSpPr>
          <a:xfrm>
            <a:off x="6151082" y="5656013"/>
            <a:ext cx="4186142" cy="641665"/>
            <a:chOff x="2850395" y="3605215"/>
            <a:chExt cx="4879066" cy="64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AAB13AB-4485-BCAB-9EC9-056CD8CDCA5A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E5B3B0-0CE1-07FE-99CF-A7DA45D675A3}"/>
                </a:ext>
              </a:extLst>
            </p:cNvPr>
            <p:cNvSpPr txBox="1"/>
            <p:nvPr/>
          </p:nvSpPr>
          <p:spPr>
            <a:xfrm rot="478195">
              <a:off x="3635917" y="3605215"/>
              <a:ext cx="4093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X+1, Ack # Z+1&gt;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1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DEBF09-CEB5-B0F1-4812-9CB829D1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82C7-B44E-D1E5-CE6F-A46D8072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Error Detection and Recovery in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5E0F0-AB1F-EF9A-C694-66CACA16C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138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CE4638-99FA-4900-E9CB-EE540AFA9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227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0249AFB-5D9B-9A74-0758-C2FB5F952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674B-E658-23D9-4D0C-EE36A428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01486C-5EEA-8AE5-0F04-AC7A1423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0E0A8-1E95-8716-52F3-069307F62D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Checksum detects (some) packet corruption</a:t>
            </a:r>
          </a:p>
          <a:p>
            <a:pPr lvl="1"/>
            <a:r>
              <a:rPr lang="en-US" dirty="0"/>
              <a:t>Computed over IP header, TCP header, and data</a:t>
            </a:r>
          </a:p>
          <a:p>
            <a:pPr lvl="1"/>
            <a:r>
              <a:rPr lang="en-US" dirty="0"/>
              <a:t>Corrupt packets are dropped</a:t>
            </a:r>
          </a:p>
          <a:p>
            <a:r>
              <a:rPr lang="en-US" dirty="0"/>
              <a:t>Sequence numbers catch sequence problems</a:t>
            </a:r>
          </a:p>
          <a:p>
            <a:pPr lvl="1"/>
            <a:r>
              <a:rPr lang="en-US" dirty="0"/>
              <a:t>Duplicates are ignored</a:t>
            </a:r>
          </a:p>
          <a:p>
            <a:pPr lvl="1"/>
            <a:r>
              <a:rPr lang="en-US" dirty="0"/>
              <a:t>Out-of-order packets are reordered or dropped</a:t>
            </a:r>
          </a:p>
        </p:txBody>
      </p:sp>
    </p:spTree>
    <p:extLst>
      <p:ext uri="{BB962C8B-B14F-4D97-AF65-F5344CB8AC3E}">
        <p14:creationId xmlns:p14="http://schemas.microsoft.com/office/powerpoint/2010/main" val="35242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Level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25" y="208534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85" y="37312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25" y="37312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25" y="37312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35" y="3179931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10" name="Straight Arrow Connector 9"/>
          <p:cNvCxnSpPr>
            <a:stCxn id="1026" idx="2"/>
            <a:endCxn id="6" idx="0"/>
          </p:cNvCxnSpPr>
          <p:nvPr/>
        </p:nvCxnSpPr>
        <p:spPr>
          <a:xfrm flipH="1">
            <a:off x="3425860" y="2628266"/>
            <a:ext cx="1767840" cy="11029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26" idx="2"/>
            <a:endCxn id="7" idx="0"/>
          </p:cNvCxnSpPr>
          <p:nvPr/>
        </p:nvCxnSpPr>
        <p:spPr>
          <a:xfrm flipH="1">
            <a:off x="4838100" y="2628266"/>
            <a:ext cx="355600" cy="11029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26" idx="2"/>
            <a:endCxn id="8" idx="0"/>
          </p:cNvCxnSpPr>
          <p:nvPr/>
        </p:nvCxnSpPr>
        <p:spPr>
          <a:xfrm>
            <a:off x="5193700" y="2628266"/>
            <a:ext cx="1676400" cy="11029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42" y="5366547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03" y="5366546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30" y="5366545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65657" y="5000955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22" name="Straight Arrow Connector 21"/>
          <p:cNvCxnSpPr>
            <a:stCxn id="8" idx="2"/>
            <a:endCxn id="18" idx="0"/>
          </p:cNvCxnSpPr>
          <p:nvPr/>
        </p:nvCxnSpPr>
        <p:spPr>
          <a:xfrm flipH="1">
            <a:off x="5542064" y="4274186"/>
            <a:ext cx="1328036" cy="1092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9" idx="0"/>
          </p:cNvCxnSpPr>
          <p:nvPr/>
        </p:nvCxnSpPr>
        <p:spPr>
          <a:xfrm flipH="1">
            <a:off x="6409726" y="4274185"/>
            <a:ext cx="460375" cy="1092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20" idx="0"/>
          </p:cNvCxnSpPr>
          <p:nvPr/>
        </p:nvCxnSpPr>
        <p:spPr>
          <a:xfrm>
            <a:off x="6870100" y="4274186"/>
            <a:ext cx="1428752" cy="10923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090433" y="2234193"/>
            <a:ext cx="1498862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85135" y="2234193"/>
            <a:ext cx="130529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86635" y="2234193"/>
            <a:ext cx="68834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Pfx</a:t>
            </a:r>
            <a:endParaRPr lang="en-US" sz="2400" dirty="0"/>
          </a:p>
        </p:txBody>
      </p:sp>
      <p:sp>
        <p:nvSpPr>
          <p:cNvPr id="37" name="Curved Up Arrow 36"/>
          <p:cNvSpPr/>
          <p:nvPr/>
        </p:nvSpPr>
        <p:spPr>
          <a:xfrm rot="10800000">
            <a:off x="4309780" y="853440"/>
            <a:ext cx="4511675" cy="1239520"/>
          </a:xfrm>
          <a:prstGeom prst="curvedUpArrow">
            <a:avLst>
              <a:gd name="adj1" fmla="val 94758"/>
              <a:gd name="adj2" fmla="val 137889"/>
              <a:gd name="adj3" fmla="val 3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1026" idx="2"/>
            <a:endCxn id="8" idx="0"/>
          </p:cNvCxnSpPr>
          <p:nvPr/>
        </p:nvCxnSpPr>
        <p:spPr>
          <a:xfrm>
            <a:off x="5193700" y="2628266"/>
            <a:ext cx="1676400" cy="110299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ent Arrow 40"/>
          <p:cNvSpPr/>
          <p:nvPr/>
        </p:nvSpPr>
        <p:spPr>
          <a:xfrm rot="10800000">
            <a:off x="7430805" y="2966719"/>
            <a:ext cx="2782570" cy="1544320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8" idx="2"/>
            <a:endCxn id="19" idx="0"/>
          </p:cNvCxnSpPr>
          <p:nvPr/>
        </p:nvCxnSpPr>
        <p:spPr>
          <a:xfrm flipH="1">
            <a:off x="6409726" y="4274185"/>
            <a:ext cx="460375" cy="109236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6701510" y="4790137"/>
            <a:ext cx="368300" cy="3383917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 flipH="1">
            <a:off x="2068010" y="5127585"/>
            <a:ext cx="2770089" cy="1456095"/>
            <a:chOff x="1219200" y="4876799"/>
            <a:chExt cx="5181605" cy="138499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8770"/>
                <a:gd name="adj2" fmla="val 1797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876799"/>
              <a:ext cx="5181601" cy="131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Subtree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size determined by network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3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FCD2927-7DEC-F0A6-016F-97A4FDEB4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7F975-203B-2B6E-D520-E7DA7496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D77716-40D7-504E-36E1-37F047AF4DAF}"/>
              </a:ext>
            </a:extLst>
          </p:cNvPr>
          <p:cNvSpPr txBox="1">
            <a:spLocks/>
          </p:cNvSpPr>
          <p:nvPr/>
        </p:nvSpPr>
        <p:spPr>
          <a:xfrm>
            <a:off x="341172" y="-1197"/>
            <a:ext cx="11444427" cy="8554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Out-of-Order (</a:t>
            </a:r>
            <a:r>
              <a:rPr lang="en-US" dirty="0" err="1"/>
              <a:t>OoO</a:t>
            </a:r>
            <a:r>
              <a:rPr lang="en-US" dirty="0"/>
              <a:t>) Delivery Example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1F0C00-9024-1410-831A-08FB5584DF1F}"/>
              </a:ext>
            </a:extLst>
          </p:cNvPr>
          <p:cNvCxnSpPr>
            <a:cxnSpLocks/>
          </p:cNvCxnSpPr>
          <p:nvPr/>
        </p:nvCxnSpPr>
        <p:spPr>
          <a:xfrm>
            <a:off x="2350024" y="2836106"/>
            <a:ext cx="0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A75703-48A8-3D0A-1963-E471C2EE6A7E}"/>
              </a:ext>
            </a:extLst>
          </p:cNvPr>
          <p:cNvCxnSpPr>
            <a:cxnSpLocks/>
          </p:cNvCxnSpPr>
          <p:nvPr/>
        </p:nvCxnSpPr>
        <p:spPr>
          <a:xfrm>
            <a:off x="9751632" y="2836106"/>
            <a:ext cx="90344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F9D3B0-0730-0CC7-2007-9EC111266237}"/>
              </a:ext>
            </a:extLst>
          </p:cNvPr>
          <p:cNvSpPr txBox="1"/>
          <p:nvPr/>
        </p:nvSpPr>
        <p:spPr>
          <a:xfrm>
            <a:off x="2063257" y="22752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F92300-06C6-5431-7004-AD4252467BC1}"/>
              </a:ext>
            </a:extLst>
          </p:cNvPr>
          <p:cNvSpPr txBox="1"/>
          <p:nvPr/>
        </p:nvSpPr>
        <p:spPr>
          <a:xfrm>
            <a:off x="9008636" y="2275288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30ACF7-7FFB-1069-D161-58D8E6ACEC9F}"/>
              </a:ext>
            </a:extLst>
          </p:cNvPr>
          <p:cNvGrpSpPr/>
          <p:nvPr/>
        </p:nvGrpSpPr>
        <p:grpSpPr>
          <a:xfrm>
            <a:off x="2459909" y="2912440"/>
            <a:ext cx="7240225" cy="652993"/>
            <a:chOff x="2823952" y="2214880"/>
            <a:chExt cx="4836688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D9B001-B415-3C83-E1B9-A469809824F0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9E7C3E-F569-7470-3EA2-9E2230219388}"/>
                </a:ext>
              </a:extLst>
            </p:cNvPr>
            <p:cNvSpPr txBox="1"/>
            <p:nvPr/>
          </p:nvSpPr>
          <p:spPr>
            <a:xfrm rot="313988">
              <a:off x="6556635" y="2376644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7&gt;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8B2C354-8E37-4CAF-CF1B-FFD918B936DB}"/>
              </a:ext>
            </a:extLst>
          </p:cNvPr>
          <p:cNvSpPr txBox="1"/>
          <p:nvPr/>
        </p:nvSpPr>
        <p:spPr>
          <a:xfrm>
            <a:off x="341173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B6C5B1-469F-AAE1-FEC4-5F9A337BE652}"/>
              </a:ext>
            </a:extLst>
          </p:cNvPr>
          <p:cNvSpPr txBox="1"/>
          <p:nvPr/>
        </p:nvSpPr>
        <p:spPr>
          <a:xfrm>
            <a:off x="1319839" y="233684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0F8E32-C7B1-ED54-4974-3733A17DD438}"/>
              </a:ext>
            </a:extLst>
          </p:cNvPr>
          <p:cNvSpPr txBox="1"/>
          <p:nvPr/>
        </p:nvSpPr>
        <p:spPr>
          <a:xfrm>
            <a:off x="10085152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DF1FEE-A916-6E10-CFD3-46CF4B68AC6A}"/>
              </a:ext>
            </a:extLst>
          </p:cNvPr>
          <p:cNvSpPr txBox="1"/>
          <p:nvPr/>
        </p:nvSpPr>
        <p:spPr>
          <a:xfrm>
            <a:off x="11063818" y="2336842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D40176-8FBA-6E3A-B4D2-8F58408C0F02}"/>
              </a:ext>
            </a:extLst>
          </p:cNvPr>
          <p:cNvSpPr txBox="1"/>
          <p:nvPr/>
        </p:nvSpPr>
        <p:spPr>
          <a:xfrm>
            <a:off x="310015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FB8641-0182-2007-B8CA-3A7D8BBEFC5D}"/>
              </a:ext>
            </a:extLst>
          </p:cNvPr>
          <p:cNvSpPr txBox="1"/>
          <p:nvPr/>
        </p:nvSpPr>
        <p:spPr>
          <a:xfrm>
            <a:off x="1288680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39766-D22E-3015-B3BC-C1BBD0AEF0BB}"/>
              </a:ext>
            </a:extLst>
          </p:cNvPr>
          <p:cNvSpPr txBox="1"/>
          <p:nvPr/>
        </p:nvSpPr>
        <p:spPr>
          <a:xfrm>
            <a:off x="10121058" y="333397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146756-8594-E01B-123C-CFA88990A175}"/>
              </a:ext>
            </a:extLst>
          </p:cNvPr>
          <p:cNvSpPr txBox="1"/>
          <p:nvPr/>
        </p:nvSpPr>
        <p:spPr>
          <a:xfrm>
            <a:off x="11099723" y="333397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47A3C7-4E6F-34F9-60AA-A5765FE1A912}"/>
              </a:ext>
            </a:extLst>
          </p:cNvPr>
          <p:cNvSpPr txBox="1"/>
          <p:nvPr/>
        </p:nvSpPr>
        <p:spPr>
          <a:xfrm>
            <a:off x="10121058" y="381769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0E4522-C69F-6E17-9837-35270B219BBF}"/>
              </a:ext>
            </a:extLst>
          </p:cNvPr>
          <p:cNvSpPr txBox="1"/>
          <p:nvPr/>
        </p:nvSpPr>
        <p:spPr>
          <a:xfrm>
            <a:off x="11099723" y="381769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01CFBD-589E-A5D4-B3BA-C72FAA3B28CC}"/>
              </a:ext>
            </a:extLst>
          </p:cNvPr>
          <p:cNvSpPr txBox="1"/>
          <p:nvPr/>
        </p:nvSpPr>
        <p:spPr>
          <a:xfrm>
            <a:off x="10121058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C4D1C6-2D61-D123-E6FD-91BD99FCA78F}"/>
              </a:ext>
            </a:extLst>
          </p:cNvPr>
          <p:cNvSpPr txBox="1"/>
          <p:nvPr/>
        </p:nvSpPr>
        <p:spPr>
          <a:xfrm>
            <a:off x="11099723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5DD2AE-8396-7695-CBD1-A43B97F4F906}"/>
              </a:ext>
            </a:extLst>
          </p:cNvPr>
          <p:cNvGrpSpPr/>
          <p:nvPr/>
        </p:nvGrpSpPr>
        <p:grpSpPr>
          <a:xfrm>
            <a:off x="2459908" y="3367831"/>
            <a:ext cx="7219027" cy="1159293"/>
            <a:chOff x="2823952" y="2214880"/>
            <a:chExt cx="4822527" cy="11592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A125B73-ABFD-51B4-D08E-6BB170DBC09F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4822527" cy="11592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C7285F-F1AC-F018-FF22-A1DC5DB6355B}"/>
                </a:ext>
              </a:extLst>
            </p:cNvPr>
            <p:cNvSpPr txBox="1"/>
            <p:nvPr/>
          </p:nvSpPr>
          <p:spPr>
            <a:xfrm rot="552725">
              <a:off x="6388021" y="2811187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00E208D-7B2D-1BA3-6662-5B0552E75B76}"/>
              </a:ext>
            </a:extLst>
          </p:cNvPr>
          <p:cNvGrpSpPr/>
          <p:nvPr/>
        </p:nvGrpSpPr>
        <p:grpSpPr>
          <a:xfrm>
            <a:off x="2472851" y="3571511"/>
            <a:ext cx="7214069" cy="429075"/>
            <a:chOff x="2823952" y="1903410"/>
            <a:chExt cx="4819215" cy="429075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778C909-AA5D-0E14-CB7C-11DBCB9829AA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4819215" cy="1176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E9F7460-71F2-7DEE-D439-9921D2539A17}"/>
                </a:ext>
              </a:extLst>
            </p:cNvPr>
            <p:cNvSpPr txBox="1"/>
            <p:nvPr/>
          </p:nvSpPr>
          <p:spPr>
            <a:xfrm>
              <a:off x="6345638" y="1903410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51785F8-8E0B-3DC2-7F20-71A556A6136B}"/>
              </a:ext>
            </a:extLst>
          </p:cNvPr>
          <p:cNvSpPr txBox="1"/>
          <p:nvPr/>
        </p:nvSpPr>
        <p:spPr>
          <a:xfrm>
            <a:off x="10121058" y="427865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BE79304-6C5A-07B9-C0E3-1FDB84E48E3B}"/>
              </a:ext>
            </a:extLst>
          </p:cNvPr>
          <p:cNvSpPr txBox="1"/>
          <p:nvPr/>
        </p:nvSpPr>
        <p:spPr>
          <a:xfrm>
            <a:off x="11099723" y="4278659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4387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7D06CB-FE15-A79F-5DDE-0F1FECEE1245}"/>
              </a:ext>
            </a:extLst>
          </p:cNvPr>
          <p:cNvGrpSpPr/>
          <p:nvPr/>
        </p:nvGrpSpPr>
        <p:grpSpPr>
          <a:xfrm>
            <a:off x="2429841" y="3703096"/>
            <a:ext cx="7198490" cy="550106"/>
            <a:chOff x="2795942" y="3036520"/>
            <a:chExt cx="486469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B12A85-CB0D-CA7C-0153-809FBC9F83FF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D5D15D-FE4D-67CA-D6D0-C8DC71108EFD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9C8B8B-6478-BAAA-2B98-49C5C221C05F}"/>
              </a:ext>
            </a:extLst>
          </p:cNvPr>
          <p:cNvGrpSpPr/>
          <p:nvPr/>
        </p:nvGrpSpPr>
        <p:grpSpPr>
          <a:xfrm>
            <a:off x="2473327" y="4214336"/>
            <a:ext cx="7198488" cy="550106"/>
            <a:chOff x="2795943" y="3036520"/>
            <a:chExt cx="4864698" cy="550106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9DF11B9-0A72-7249-2B83-526D429BD767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1D7BA22-B70B-3E8F-5CF3-CE84D998135F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8B5AFD9-8D4C-7143-9350-C5AAB79B7F0F}"/>
              </a:ext>
            </a:extLst>
          </p:cNvPr>
          <p:cNvGrpSpPr/>
          <p:nvPr/>
        </p:nvGrpSpPr>
        <p:grpSpPr>
          <a:xfrm>
            <a:off x="2473326" y="4691716"/>
            <a:ext cx="7198490" cy="550106"/>
            <a:chOff x="2795942" y="3036520"/>
            <a:chExt cx="4864699" cy="550106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244C0EA-6BEC-EBC7-79D9-FD50222B809F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767BF50-9648-D524-99FF-BC5A2EAB6EDC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4387&gt;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466FA3C-BBF5-48E7-2358-671C3D443DFA}"/>
              </a:ext>
            </a:extLst>
          </p:cNvPr>
          <p:cNvSpPr txBox="1"/>
          <p:nvPr/>
        </p:nvSpPr>
        <p:spPr>
          <a:xfrm>
            <a:off x="10121058" y="49344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2D7FC9F-ED51-E42C-C420-90215C063A0A}"/>
              </a:ext>
            </a:extLst>
          </p:cNvPr>
          <p:cNvSpPr txBox="1"/>
          <p:nvPr/>
        </p:nvSpPr>
        <p:spPr>
          <a:xfrm>
            <a:off x="11099723" y="49344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5847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7B69BF6-2E19-A04D-6412-1FF832E13BFD}"/>
              </a:ext>
            </a:extLst>
          </p:cNvPr>
          <p:cNvSpPr txBox="1"/>
          <p:nvPr/>
        </p:nvSpPr>
        <p:spPr>
          <a:xfrm>
            <a:off x="10121058" y="5722976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1FE4D7C-205E-89B8-78FA-47FCDF0D3B7D}"/>
              </a:ext>
            </a:extLst>
          </p:cNvPr>
          <p:cNvSpPr txBox="1"/>
          <p:nvPr/>
        </p:nvSpPr>
        <p:spPr>
          <a:xfrm>
            <a:off x="11099723" y="572297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7307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29079B-0E2F-279F-7F6E-BE422D5F69C9}"/>
              </a:ext>
            </a:extLst>
          </p:cNvPr>
          <p:cNvSpPr txBox="1"/>
          <p:nvPr/>
        </p:nvSpPr>
        <p:spPr>
          <a:xfrm>
            <a:off x="10121058" y="618394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02D6B5-064F-98E1-7BBD-1BFD0CD23E21}"/>
              </a:ext>
            </a:extLst>
          </p:cNvPr>
          <p:cNvSpPr txBox="1"/>
          <p:nvPr/>
        </p:nvSpPr>
        <p:spPr>
          <a:xfrm>
            <a:off x="11099723" y="6183944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8767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197B586-1688-5D5E-54F2-3C522403CD89}"/>
              </a:ext>
            </a:extLst>
          </p:cNvPr>
          <p:cNvGrpSpPr/>
          <p:nvPr/>
        </p:nvGrpSpPr>
        <p:grpSpPr>
          <a:xfrm>
            <a:off x="2503420" y="4470990"/>
            <a:ext cx="7578253" cy="652993"/>
            <a:chOff x="2823952" y="2214880"/>
            <a:chExt cx="5062500" cy="65299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C01741D2-934B-A10F-C38F-AFA9010A4585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B11636D-4C63-7107-6E7B-A45C08B8D715}"/>
                </a:ext>
              </a:extLst>
            </p:cNvPr>
            <p:cNvSpPr txBox="1"/>
            <p:nvPr/>
          </p:nvSpPr>
          <p:spPr>
            <a:xfrm rot="313988">
              <a:off x="6400970" y="2354178"/>
              <a:ext cx="148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4387&gt;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71BA2BA-260B-46C6-1443-F49F087E794D}"/>
              </a:ext>
            </a:extLst>
          </p:cNvPr>
          <p:cNvGrpSpPr/>
          <p:nvPr/>
        </p:nvGrpSpPr>
        <p:grpSpPr>
          <a:xfrm>
            <a:off x="2503419" y="5349905"/>
            <a:ext cx="7375685" cy="652993"/>
            <a:chOff x="2823952" y="2214880"/>
            <a:chExt cx="4927178" cy="652993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1E76A3C2-56B2-C55A-D80F-713D9ED37EF4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65A1776-9DB1-15DE-12EE-AF360575E4BC}"/>
                </a:ext>
              </a:extLst>
            </p:cNvPr>
            <p:cNvSpPr txBox="1"/>
            <p:nvPr/>
          </p:nvSpPr>
          <p:spPr>
            <a:xfrm rot="313988">
              <a:off x="6425868" y="2360139"/>
              <a:ext cx="1325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5847&gt;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5AB7D3A-6824-87ED-B26F-8A940BB92BBA}"/>
              </a:ext>
            </a:extLst>
          </p:cNvPr>
          <p:cNvGrpSpPr/>
          <p:nvPr/>
        </p:nvGrpSpPr>
        <p:grpSpPr>
          <a:xfrm>
            <a:off x="2524878" y="5839895"/>
            <a:ext cx="7375724" cy="652993"/>
            <a:chOff x="2823952" y="2214880"/>
            <a:chExt cx="4927206" cy="652993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541FA9D-EBA8-1041-3F5F-42F7C621A5D2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B0004E9-2CF2-6C6D-E470-3263E80A93D9}"/>
                </a:ext>
              </a:extLst>
            </p:cNvPr>
            <p:cNvSpPr txBox="1"/>
            <p:nvPr/>
          </p:nvSpPr>
          <p:spPr>
            <a:xfrm rot="313988">
              <a:off x="6412540" y="2359227"/>
              <a:ext cx="133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7307&gt;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137609A7-3838-69D9-51F7-C9196D6D82B9}"/>
              </a:ext>
            </a:extLst>
          </p:cNvPr>
          <p:cNvSpPr txBox="1"/>
          <p:nvPr/>
        </p:nvSpPr>
        <p:spPr>
          <a:xfrm>
            <a:off x="310015" y="40925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3203471-4184-B081-3F19-9FC2357EE4D9}"/>
              </a:ext>
            </a:extLst>
          </p:cNvPr>
          <p:cNvSpPr txBox="1"/>
          <p:nvPr/>
        </p:nvSpPr>
        <p:spPr>
          <a:xfrm>
            <a:off x="1288680" y="40925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9BB486D-2A43-F30A-49A8-DBE5A1DAA92C}"/>
              </a:ext>
            </a:extLst>
          </p:cNvPr>
          <p:cNvSpPr txBox="1"/>
          <p:nvPr/>
        </p:nvSpPr>
        <p:spPr>
          <a:xfrm>
            <a:off x="310015" y="461786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1EBA4CC-7C35-42C8-4B77-B7815B765AEC}"/>
              </a:ext>
            </a:extLst>
          </p:cNvPr>
          <p:cNvSpPr txBox="1"/>
          <p:nvPr/>
        </p:nvSpPr>
        <p:spPr>
          <a:xfrm>
            <a:off x="1288680" y="46178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4E25431-D9E3-F905-CFB2-A410AD64683F}"/>
              </a:ext>
            </a:extLst>
          </p:cNvPr>
          <p:cNvSpPr txBox="1"/>
          <p:nvPr/>
        </p:nvSpPr>
        <p:spPr>
          <a:xfrm>
            <a:off x="310015" y="515424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4387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7D5451C-8DD5-8BF3-38AC-09B0068CFF50}"/>
              </a:ext>
            </a:extLst>
          </p:cNvPr>
          <p:cNvSpPr txBox="1"/>
          <p:nvPr/>
        </p:nvSpPr>
        <p:spPr>
          <a:xfrm>
            <a:off x="1288680" y="51542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6B95D98-7C13-5483-1F5C-F6BCE12F2928}"/>
              </a:ext>
            </a:extLst>
          </p:cNvPr>
          <p:cNvSpPr txBox="1">
            <a:spLocks/>
          </p:cNvSpPr>
          <p:nvPr/>
        </p:nvSpPr>
        <p:spPr>
          <a:xfrm>
            <a:off x="745183" y="949605"/>
            <a:ext cx="10737271" cy="1216405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windows size = 3, all segments contain 1460 bytes of data</a:t>
            </a:r>
          </a:p>
          <a:p>
            <a:r>
              <a:rPr lang="en-US" dirty="0"/>
              <a:t>Assume </a:t>
            </a:r>
            <a:r>
              <a:rPr lang="en-US" dirty="0" err="1"/>
              <a:t>OoO</a:t>
            </a:r>
            <a:r>
              <a:rPr lang="en-US" dirty="0"/>
              <a:t> segments are buffered by the receiver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C33FEDF-D00D-3413-7AF6-EB9DE42D38E4}"/>
              </a:ext>
            </a:extLst>
          </p:cNvPr>
          <p:cNvSpPr/>
          <p:nvPr/>
        </p:nvSpPr>
        <p:spPr>
          <a:xfrm>
            <a:off x="10098636" y="1855456"/>
            <a:ext cx="1809941" cy="1323588"/>
          </a:xfrm>
          <a:prstGeom prst="wedgeRectCallout">
            <a:avLst>
              <a:gd name="adj1" fmla="val -548"/>
              <a:gd name="adj2" fmla="val 10698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 # only increments in order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6481188-CB36-3A5F-45BB-C9380A7194A5}"/>
              </a:ext>
            </a:extLst>
          </p:cNvPr>
          <p:cNvSpPr/>
          <p:nvPr/>
        </p:nvSpPr>
        <p:spPr>
          <a:xfrm>
            <a:off x="4790245" y="2550063"/>
            <a:ext cx="1351218" cy="935245"/>
          </a:xfrm>
          <a:prstGeom prst="wedgeRectCallout">
            <a:avLst>
              <a:gd name="adj1" fmla="val -61043"/>
              <a:gd name="adj2" fmla="val 12772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Duplicate ACK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745854F-C71B-42AF-57A7-BAF9F55075DA}"/>
              </a:ext>
            </a:extLst>
          </p:cNvPr>
          <p:cNvSpPr/>
          <p:nvPr/>
        </p:nvSpPr>
        <p:spPr>
          <a:xfrm>
            <a:off x="2908632" y="5497466"/>
            <a:ext cx="2250901" cy="1158226"/>
          </a:xfrm>
          <a:prstGeom prst="wedgeRectCallout">
            <a:avLst>
              <a:gd name="adj1" fmla="val -62890"/>
              <a:gd name="adj2" fmla="val -10254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Windows does not slide, no transmission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2637FA4-D0DE-7482-0370-66C3AEFFDED8}"/>
              </a:ext>
            </a:extLst>
          </p:cNvPr>
          <p:cNvSpPr/>
          <p:nvPr/>
        </p:nvSpPr>
        <p:spPr>
          <a:xfrm>
            <a:off x="9987545" y="5394424"/>
            <a:ext cx="2073606" cy="1364309"/>
          </a:xfrm>
          <a:prstGeom prst="wedgeRectCallout">
            <a:avLst>
              <a:gd name="adj1" fmla="val -1573"/>
              <a:gd name="adj2" fmla="val -11122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 # catches up by two segments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B0C5A66-1DA0-3EA9-338A-14CFF525A3F0}"/>
              </a:ext>
            </a:extLst>
          </p:cNvPr>
          <p:cNvSpPr/>
          <p:nvPr/>
        </p:nvSpPr>
        <p:spPr>
          <a:xfrm>
            <a:off x="144836" y="5638321"/>
            <a:ext cx="1858553" cy="1158226"/>
          </a:xfrm>
          <a:prstGeom prst="wedgeRectCallout">
            <a:avLst>
              <a:gd name="adj1" fmla="val -21318"/>
              <a:gd name="adj2" fmla="val -6520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Window slides by two segments</a:t>
            </a:r>
          </a:p>
        </p:txBody>
      </p:sp>
    </p:spTree>
    <p:extLst>
      <p:ext uri="{BB962C8B-B14F-4D97-AF65-F5344CB8AC3E}">
        <p14:creationId xmlns:p14="http://schemas.microsoft.com/office/powerpoint/2010/main" val="31296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73" grpId="0"/>
      <p:bldP spid="74" grpId="0"/>
      <p:bldP spid="85" grpId="0"/>
      <p:bldP spid="86" grpId="0"/>
      <p:bldP spid="87" grpId="0"/>
      <p:bldP spid="88" grpId="0"/>
      <p:bldP spid="89" grpId="0"/>
      <p:bldP spid="90" grpId="0"/>
      <p:bldP spid="122" grpId="0"/>
      <p:bldP spid="123" grpId="0"/>
      <p:bldP spid="124" grpId="0"/>
      <p:bldP spid="125" grpId="0"/>
      <p:bldP spid="126" grpId="0"/>
      <p:bldP spid="127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ADDDAB-EB08-863A-1910-A123DC5E6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52A263-915D-D07F-422D-2F6B46B6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FDA628-4EAF-68F4-5B93-288152A96F4C}"/>
              </a:ext>
            </a:extLst>
          </p:cNvPr>
          <p:cNvSpPr txBox="1">
            <a:spLocks/>
          </p:cNvSpPr>
          <p:nvPr/>
        </p:nvSpPr>
        <p:spPr>
          <a:xfrm>
            <a:off x="341172" y="-1197"/>
            <a:ext cx="11444427" cy="8554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Packet Loss Example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DACA86-5079-7B82-D910-FB47EEB9B339}"/>
              </a:ext>
            </a:extLst>
          </p:cNvPr>
          <p:cNvCxnSpPr>
            <a:cxnSpLocks/>
          </p:cNvCxnSpPr>
          <p:nvPr/>
        </p:nvCxnSpPr>
        <p:spPr>
          <a:xfrm>
            <a:off x="2350024" y="2836106"/>
            <a:ext cx="0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FADAF0-EF20-973B-93C6-B7869439DB9F}"/>
              </a:ext>
            </a:extLst>
          </p:cNvPr>
          <p:cNvCxnSpPr>
            <a:cxnSpLocks/>
          </p:cNvCxnSpPr>
          <p:nvPr/>
        </p:nvCxnSpPr>
        <p:spPr>
          <a:xfrm>
            <a:off x="9751632" y="2836106"/>
            <a:ext cx="90344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9FCD1C-6908-56BD-0B70-C2BF89E0A813}"/>
              </a:ext>
            </a:extLst>
          </p:cNvPr>
          <p:cNvSpPr txBox="1"/>
          <p:nvPr/>
        </p:nvSpPr>
        <p:spPr>
          <a:xfrm>
            <a:off x="2063257" y="22752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40392-8E33-B07E-052B-C463C1BB958A}"/>
              </a:ext>
            </a:extLst>
          </p:cNvPr>
          <p:cNvSpPr txBox="1"/>
          <p:nvPr/>
        </p:nvSpPr>
        <p:spPr>
          <a:xfrm>
            <a:off x="9008636" y="2275288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73CA9D-357F-BF14-E07C-21082BC20FC6}"/>
              </a:ext>
            </a:extLst>
          </p:cNvPr>
          <p:cNvGrpSpPr/>
          <p:nvPr/>
        </p:nvGrpSpPr>
        <p:grpSpPr>
          <a:xfrm>
            <a:off x="2459909" y="2912440"/>
            <a:ext cx="7240225" cy="652993"/>
            <a:chOff x="2823952" y="2214880"/>
            <a:chExt cx="4836688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842708D-AADF-C62B-34AE-7F85B82C6B0A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B7DCF6-7679-1A78-EE2B-70623BA8299F}"/>
                </a:ext>
              </a:extLst>
            </p:cNvPr>
            <p:cNvSpPr txBox="1"/>
            <p:nvPr/>
          </p:nvSpPr>
          <p:spPr>
            <a:xfrm rot="313988">
              <a:off x="6556635" y="2376644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7&gt;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759825-ABDC-02AF-3292-B956C749CE00}"/>
              </a:ext>
            </a:extLst>
          </p:cNvPr>
          <p:cNvSpPr txBox="1"/>
          <p:nvPr/>
        </p:nvSpPr>
        <p:spPr>
          <a:xfrm>
            <a:off x="341173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EA60A5-54CE-A235-E771-8D1BD84D6CAD}"/>
              </a:ext>
            </a:extLst>
          </p:cNvPr>
          <p:cNvSpPr txBox="1"/>
          <p:nvPr/>
        </p:nvSpPr>
        <p:spPr>
          <a:xfrm>
            <a:off x="1319839" y="233684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7FB1C-564E-04B2-EEAB-0EE9C5610192}"/>
              </a:ext>
            </a:extLst>
          </p:cNvPr>
          <p:cNvSpPr txBox="1"/>
          <p:nvPr/>
        </p:nvSpPr>
        <p:spPr>
          <a:xfrm>
            <a:off x="10085152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87B586-50C8-F1C3-8834-F8DE97339E06}"/>
              </a:ext>
            </a:extLst>
          </p:cNvPr>
          <p:cNvSpPr txBox="1"/>
          <p:nvPr/>
        </p:nvSpPr>
        <p:spPr>
          <a:xfrm>
            <a:off x="11063818" y="2336842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E5E7E2-51F7-2DFC-B4E5-79C107A9C928}"/>
              </a:ext>
            </a:extLst>
          </p:cNvPr>
          <p:cNvSpPr txBox="1"/>
          <p:nvPr/>
        </p:nvSpPr>
        <p:spPr>
          <a:xfrm>
            <a:off x="310015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FD75D6-D068-4310-3BA8-45580DC11B32}"/>
              </a:ext>
            </a:extLst>
          </p:cNvPr>
          <p:cNvSpPr txBox="1"/>
          <p:nvPr/>
        </p:nvSpPr>
        <p:spPr>
          <a:xfrm>
            <a:off x="1288680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797969-E740-1F73-108B-F88FB6CB59D9}"/>
              </a:ext>
            </a:extLst>
          </p:cNvPr>
          <p:cNvSpPr txBox="1"/>
          <p:nvPr/>
        </p:nvSpPr>
        <p:spPr>
          <a:xfrm>
            <a:off x="10121058" y="333397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2F2A0-EFD4-C856-B6B9-F370C0E7BD9D}"/>
              </a:ext>
            </a:extLst>
          </p:cNvPr>
          <p:cNvSpPr txBox="1"/>
          <p:nvPr/>
        </p:nvSpPr>
        <p:spPr>
          <a:xfrm>
            <a:off x="11099723" y="333397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C35523-70D2-B5AD-EE9D-26E14AB7CC88}"/>
              </a:ext>
            </a:extLst>
          </p:cNvPr>
          <p:cNvSpPr txBox="1"/>
          <p:nvPr/>
        </p:nvSpPr>
        <p:spPr>
          <a:xfrm>
            <a:off x="10121058" y="381769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AB2E17-B65C-EC4C-7F60-1CAC60030188}"/>
              </a:ext>
            </a:extLst>
          </p:cNvPr>
          <p:cNvSpPr txBox="1"/>
          <p:nvPr/>
        </p:nvSpPr>
        <p:spPr>
          <a:xfrm>
            <a:off x="11099723" y="381769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A7AFB-7C23-BDC1-BAEB-540D499649B7}"/>
              </a:ext>
            </a:extLst>
          </p:cNvPr>
          <p:cNvSpPr txBox="1"/>
          <p:nvPr/>
        </p:nvSpPr>
        <p:spPr>
          <a:xfrm>
            <a:off x="10121058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4CBE2A-EC8A-D278-E69D-9C9BC7FAA4D8}"/>
              </a:ext>
            </a:extLst>
          </p:cNvPr>
          <p:cNvSpPr txBox="1"/>
          <p:nvPr/>
        </p:nvSpPr>
        <p:spPr>
          <a:xfrm>
            <a:off x="11099723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DF0B468-251E-33D6-0535-C02D2E644422}"/>
              </a:ext>
            </a:extLst>
          </p:cNvPr>
          <p:cNvGrpSpPr/>
          <p:nvPr/>
        </p:nvGrpSpPr>
        <p:grpSpPr>
          <a:xfrm>
            <a:off x="2471289" y="3108533"/>
            <a:ext cx="3505122" cy="511887"/>
            <a:chOff x="2823952" y="1984444"/>
            <a:chExt cx="2341527" cy="511887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1B73C27-D47E-B131-10EE-0031A03C9CCA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2341527" cy="28145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2496DB-969A-4B1F-2CC0-B6F7CA21C35A}"/>
                </a:ext>
              </a:extLst>
            </p:cNvPr>
            <p:cNvSpPr txBox="1"/>
            <p:nvPr/>
          </p:nvSpPr>
          <p:spPr>
            <a:xfrm rot="332116">
              <a:off x="3272507" y="19844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F59D5E-86B6-5544-5C2D-48DF9CA433FE}"/>
              </a:ext>
            </a:extLst>
          </p:cNvPr>
          <p:cNvGrpSpPr/>
          <p:nvPr/>
        </p:nvGrpSpPr>
        <p:grpSpPr>
          <a:xfrm>
            <a:off x="2472851" y="3571511"/>
            <a:ext cx="7214069" cy="429075"/>
            <a:chOff x="2823952" y="1903410"/>
            <a:chExt cx="4819215" cy="429075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638DC1A-EE31-F204-5566-FFF0199ABCA6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4819215" cy="1176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80729B-6156-35AE-EB0A-7150D9871F6A}"/>
                </a:ext>
              </a:extLst>
            </p:cNvPr>
            <p:cNvSpPr txBox="1"/>
            <p:nvPr/>
          </p:nvSpPr>
          <p:spPr>
            <a:xfrm>
              <a:off x="6345638" y="1903410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4F0060-4065-4EEF-D5BD-B7693AE9F0B3}"/>
              </a:ext>
            </a:extLst>
          </p:cNvPr>
          <p:cNvGrpSpPr/>
          <p:nvPr/>
        </p:nvGrpSpPr>
        <p:grpSpPr>
          <a:xfrm>
            <a:off x="2429841" y="3703096"/>
            <a:ext cx="7198490" cy="550106"/>
            <a:chOff x="2795942" y="3036520"/>
            <a:chExt cx="486469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A591D48-788C-E4A8-4745-59B1F4FB25B0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C9B2D7-5F72-7558-EC81-42CE7CC1F379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81C5A24-4D2F-88A4-EA19-1A1E48BBF11E}"/>
              </a:ext>
            </a:extLst>
          </p:cNvPr>
          <p:cNvGrpSpPr/>
          <p:nvPr/>
        </p:nvGrpSpPr>
        <p:grpSpPr>
          <a:xfrm>
            <a:off x="2473327" y="4214336"/>
            <a:ext cx="7198488" cy="550106"/>
            <a:chOff x="2795943" y="3036520"/>
            <a:chExt cx="4864698" cy="550106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CA9BFD7-ECC1-2601-4493-10829D793CA5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C36F63-B1B8-3351-C52F-10CF90D1D4B6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4614958-485E-F026-3E1E-24AADC037DB8}"/>
              </a:ext>
            </a:extLst>
          </p:cNvPr>
          <p:cNvSpPr txBox="1"/>
          <p:nvPr/>
        </p:nvSpPr>
        <p:spPr>
          <a:xfrm>
            <a:off x="10121058" y="49344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91CF2D3-9588-37A5-7123-D6EC7634D793}"/>
              </a:ext>
            </a:extLst>
          </p:cNvPr>
          <p:cNvSpPr txBox="1"/>
          <p:nvPr/>
        </p:nvSpPr>
        <p:spPr>
          <a:xfrm>
            <a:off x="11099723" y="49344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D59066-2CC1-42A0-B826-04448C4CB5BA}"/>
              </a:ext>
            </a:extLst>
          </p:cNvPr>
          <p:cNvGrpSpPr/>
          <p:nvPr/>
        </p:nvGrpSpPr>
        <p:grpSpPr>
          <a:xfrm>
            <a:off x="2503420" y="4470990"/>
            <a:ext cx="7578253" cy="652993"/>
            <a:chOff x="2823952" y="2214880"/>
            <a:chExt cx="5062500" cy="65299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347C0AC8-F205-FDD9-F968-284B9FD3000F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728EF10-2AFD-E1BE-5CD2-527CB01B7DFF}"/>
                </a:ext>
              </a:extLst>
            </p:cNvPr>
            <p:cNvSpPr txBox="1"/>
            <p:nvPr/>
          </p:nvSpPr>
          <p:spPr>
            <a:xfrm rot="313988">
              <a:off x="6400970" y="2354178"/>
              <a:ext cx="148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4387&gt;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EDB6FF90-787D-C215-FF2B-522B28A2E080}"/>
              </a:ext>
            </a:extLst>
          </p:cNvPr>
          <p:cNvSpPr txBox="1"/>
          <p:nvPr/>
        </p:nvSpPr>
        <p:spPr>
          <a:xfrm>
            <a:off x="310015" y="40925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17A7AF4-30E0-2CFD-1DAE-CC6FA1DF6F50}"/>
              </a:ext>
            </a:extLst>
          </p:cNvPr>
          <p:cNvSpPr txBox="1"/>
          <p:nvPr/>
        </p:nvSpPr>
        <p:spPr>
          <a:xfrm>
            <a:off x="1288680" y="40925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0A0FCC7-7762-DE10-F364-6852E4D935E1}"/>
              </a:ext>
            </a:extLst>
          </p:cNvPr>
          <p:cNvSpPr txBox="1"/>
          <p:nvPr/>
        </p:nvSpPr>
        <p:spPr>
          <a:xfrm>
            <a:off x="310015" y="461786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52D7279-8311-0AA1-EB8C-A366456F88DF}"/>
              </a:ext>
            </a:extLst>
          </p:cNvPr>
          <p:cNvSpPr txBox="1"/>
          <p:nvPr/>
        </p:nvSpPr>
        <p:spPr>
          <a:xfrm>
            <a:off x="1288680" y="46178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68CFCAC-5ED6-57A6-7EA1-E7913DC6D90F}"/>
              </a:ext>
            </a:extLst>
          </p:cNvPr>
          <p:cNvSpPr txBox="1">
            <a:spLocks/>
          </p:cNvSpPr>
          <p:nvPr/>
        </p:nvSpPr>
        <p:spPr>
          <a:xfrm>
            <a:off x="745183" y="949605"/>
            <a:ext cx="10737271" cy="1216405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windows size = 3, all segments contain 1460 bytes of data</a:t>
            </a:r>
          </a:p>
          <a:p>
            <a:r>
              <a:rPr lang="en-US" dirty="0"/>
              <a:t>Assume </a:t>
            </a:r>
            <a:r>
              <a:rPr lang="en-US" dirty="0" err="1"/>
              <a:t>OoO</a:t>
            </a:r>
            <a:r>
              <a:rPr lang="en-US" dirty="0"/>
              <a:t> segments are buffered by the receiver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5FA11D6-5541-51C9-C849-9FB3A411F2B6}"/>
              </a:ext>
            </a:extLst>
          </p:cNvPr>
          <p:cNvSpPr/>
          <p:nvPr/>
        </p:nvSpPr>
        <p:spPr>
          <a:xfrm>
            <a:off x="10098636" y="1855456"/>
            <a:ext cx="1809941" cy="1323588"/>
          </a:xfrm>
          <a:prstGeom prst="wedgeRectCallout">
            <a:avLst>
              <a:gd name="adj1" fmla="val -548"/>
              <a:gd name="adj2" fmla="val 10698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 # only increments in order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718F762-BCC3-5AFD-4276-87B1FE426AC0}"/>
              </a:ext>
            </a:extLst>
          </p:cNvPr>
          <p:cNvSpPr/>
          <p:nvPr/>
        </p:nvSpPr>
        <p:spPr>
          <a:xfrm>
            <a:off x="4685760" y="2392050"/>
            <a:ext cx="1351218" cy="935245"/>
          </a:xfrm>
          <a:prstGeom prst="wedgeRectCallout">
            <a:avLst>
              <a:gd name="adj1" fmla="val -53174"/>
              <a:gd name="adj2" fmla="val 14591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Duplicate ACK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D4CA33F-EFE6-657F-D21B-0544B751D85D}"/>
              </a:ext>
            </a:extLst>
          </p:cNvPr>
          <p:cNvSpPr/>
          <p:nvPr/>
        </p:nvSpPr>
        <p:spPr>
          <a:xfrm>
            <a:off x="2908632" y="5497466"/>
            <a:ext cx="2250901" cy="1158226"/>
          </a:xfrm>
          <a:prstGeom prst="wedgeRectCallout">
            <a:avLst>
              <a:gd name="adj1" fmla="val -62890"/>
              <a:gd name="adj2" fmla="val -10254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Windows does not slide, no transmission</a:t>
            </a: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75264BB7-FA02-D4EF-9E7E-AECF4EF4C731}"/>
              </a:ext>
            </a:extLst>
          </p:cNvPr>
          <p:cNvSpPr/>
          <p:nvPr/>
        </p:nvSpPr>
        <p:spPr>
          <a:xfrm>
            <a:off x="5912195" y="3407319"/>
            <a:ext cx="448116" cy="448116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53A1B0-7B9E-C476-D1A9-7A0201BFB112}"/>
              </a:ext>
            </a:extLst>
          </p:cNvPr>
          <p:cNvGrpSpPr/>
          <p:nvPr/>
        </p:nvGrpSpPr>
        <p:grpSpPr>
          <a:xfrm>
            <a:off x="2463704" y="5253769"/>
            <a:ext cx="7198488" cy="550106"/>
            <a:chOff x="2795943" y="3036520"/>
            <a:chExt cx="4864698" cy="55010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AAF5B5A-CE92-89E1-A295-C40BD01F7877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CF1378-3481-30C0-E033-C5704A6965FD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E996F21-C7D6-D083-5CE9-50A1AA0275B3}"/>
              </a:ext>
            </a:extLst>
          </p:cNvPr>
          <p:cNvSpPr txBox="1"/>
          <p:nvPr/>
        </p:nvSpPr>
        <p:spPr>
          <a:xfrm>
            <a:off x="327999" y="562228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4177D-D955-76B3-A7E6-70EEF1493F35}"/>
              </a:ext>
            </a:extLst>
          </p:cNvPr>
          <p:cNvSpPr txBox="1"/>
          <p:nvPr/>
        </p:nvSpPr>
        <p:spPr>
          <a:xfrm>
            <a:off x="1306664" y="56222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2576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85" grpId="0"/>
      <p:bldP spid="86" grpId="0"/>
      <p:bldP spid="122" grpId="0"/>
      <p:bldP spid="123" grpId="0"/>
      <p:bldP spid="124" grpId="0"/>
      <p:bldP spid="125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22" grpId="0" animBg="1"/>
      <p:bldP spid="34" grpId="0"/>
      <p:bldP spid="39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7ECAB3-5977-4AD5-68A6-2C9689C9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C3342-C311-075B-630D-76654698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142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35C14F-5D65-872A-ABE6-7607E1CE6AB9}"/>
              </a:ext>
            </a:extLst>
          </p:cNvPr>
          <p:cNvCxnSpPr>
            <a:cxnSpLocks/>
          </p:cNvCxnSpPr>
          <p:nvPr/>
        </p:nvCxnSpPr>
        <p:spPr>
          <a:xfrm>
            <a:off x="2383076" y="681241"/>
            <a:ext cx="0" cy="575765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E65528-1C32-DAA8-A5A0-1C6E6A1CC8B6}"/>
              </a:ext>
            </a:extLst>
          </p:cNvPr>
          <p:cNvSpPr txBox="1"/>
          <p:nvPr/>
        </p:nvSpPr>
        <p:spPr>
          <a:xfrm>
            <a:off x="2096309" y="120423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A18C7-9C80-E49E-2F95-69E84E19224B}"/>
              </a:ext>
            </a:extLst>
          </p:cNvPr>
          <p:cNvSpPr txBox="1"/>
          <p:nvPr/>
        </p:nvSpPr>
        <p:spPr>
          <a:xfrm>
            <a:off x="9041688" y="120423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03285-CD18-4BD5-68C3-CFD0BDC0BAD3}"/>
              </a:ext>
            </a:extLst>
          </p:cNvPr>
          <p:cNvGrpSpPr/>
          <p:nvPr/>
        </p:nvGrpSpPr>
        <p:grpSpPr>
          <a:xfrm>
            <a:off x="2492961" y="757575"/>
            <a:ext cx="7240225" cy="652993"/>
            <a:chOff x="2823952" y="2214880"/>
            <a:chExt cx="4836688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3421AD3-2817-FA5E-1F1C-3492149D6D62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9A6A7A-8E0F-D002-B9F2-4E9A0D7AB6BC}"/>
                </a:ext>
              </a:extLst>
            </p:cNvPr>
            <p:cNvSpPr txBox="1"/>
            <p:nvPr/>
          </p:nvSpPr>
          <p:spPr>
            <a:xfrm rot="313988">
              <a:off x="6556635" y="2376644"/>
              <a:ext cx="92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7&gt;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028A516-ABC6-BF99-75A1-369AC1B5906D}"/>
              </a:ext>
            </a:extLst>
          </p:cNvPr>
          <p:cNvSpPr txBox="1"/>
          <p:nvPr/>
        </p:nvSpPr>
        <p:spPr>
          <a:xfrm>
            <a:off x="374225" y="181977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FDD73E-CEC3-25CB-2A7B-B3111ED14A38}"/>
              </a:ext>
            </a:extLst>
          </p:cNvPr>
          <p:cNvSpPr txBox="1"/>
          <p:nvPr/>
        </p:nvSpPr>
        <p:spPr>
          <a:xfrm>
            <a:off x="1352891" y="18197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A3B02D-D6F3-DD48-B200-83612655BD7F}"/>
              </a:ext>
            </a:extLst>
          </p:cNvPr>
          <p:cNvSpPr txBox="1"/>
          <p:nvPr/>
        </p:nvSpPr>
        <p:spPr>
          <a:xfrm>
            <a:off x="10118204" y="181977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52DE7F-981B-4F2F-E59D-2B7F786FEB44}"/>
              </a:ext>
            </a:extLst>
          </p:cNvPr>
          <p:cNvSpPr txBox="1"/>
          <p:nvPr/>
        </p:nvSpPr>
        <p:spPr>
          <a:xfrm>
            <a:off x="11096870" y="181977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9B081D-43DC-D8F8-2D8D-12867115C17A}"/>
              </a:ext>
            </a:extLst>
          </p:cNvPr>
          <p:cNvSpPr txBox="1"/>
          <p:nvPr/>
        </p:nvSpPr>
        <p:spPr>
          <a:xfrm>
            <a:off x="343067" y="53828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BFA5D4-7374-99BA-A520-2F4CD5D972F9}"/>
              </a:ext>
            </a:extLst>
          </p:cNvPr>
          <p:cNvSpPr txBox="1"/>
          <p:nvPr/>
        </p:nvSpPr>
        <p:spPr>
          <a:xfrm>
            <a:off x="1321732" y="53828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74D35B-3E9D-DA07-92CB-BCC833574570}"/>
              </a:ext>
            </a:extLst>
          </p:cNvPr>
          <p:cNvSpPr txBox="1"/>
          <p:nvPr/>
        </p:nvSpPr>
        <p:spPr>
          <a:xfrm>
            <a:off x="10154110" y="117910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DB8EB3-83EC-EA1F-A012-8376DC73913B}"/>
              </a:ext>
            </a:extLst>
          </p:cNvPr>
          <p:cNvSpPr txBox="1"/>
          <p:nvPr/>
        </p:nvSpPr>
        <p:spPr>
          <a:xfrm>
            <a:off x="11132775" y="117910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E3FC79-22C7-82DD-8AA0-66D073E38612}"/>
              </a:ext>
            </a:extLst>
          </p:cNvPr>
          <p:cNvSpPr txBox="1"/>
          <p:nvPr/>
        </p:nvSpPr>
        <p:spPr>
          <a:xfrm>
            <a:off x="10154110" y="1662826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BA9A26-832D-CC48-2A69-CE974AD24ADC}"/>
              </a:ext>
            </a:extLst>
          </p:cNvPr>
          <p:cNvSpPr txBox="1"/>
          <p:nvPr/>
        </p:nvSpPr>
        <p:spPr>
          <a:xfrm>
            <a:off x="11132775" y="166282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97A99B-207F-A764-5273-37FEC9A518E1}"/>
              </a:ext>
            </a:extLst>
          </p:cNvPr>
          <p:cNvSpPr txBox="1"/>
          <p:nvPr/>
        </p:nvSpPr>
        <p:spPr>
          <a:xfrm>
            <a:off x="10154110" y="53828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F4CA8C-8669-D591-23F9-D820B8BD6973}"/>
              </a:ext>
            </a:extLst>
          </p:cNvPr>
          <p:cNvSpPr txBox="1"/>
          <p:nvPr/>
        </p:nvSpPr>
        <p:spPr>
          <a:xfrm>
            <a:off x="11132775" y="53828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CD01A79-EE4F-C0D7-3F7B-7B86DF587AC5}"/>
              </a:ext>
            </a:extLst>
          </p:cNvPr>
          <p:cNvGrpSpPr/>
          <p:nvPr/>
        </p:nvGrpSpPr>
        <p:grpSpPr>
          <a:xfrm>
            <a:off x="2504341" y="953668"/>
            <a:ext cx="3505122" cy="511887"/>
            <a:chOff x="2823952" y="1984444"/>
            <a:chExt cx="2341527" cy="511887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712FD04-8A49-857C-E2AE-65A1128FFFB6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2341527" cy="28145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A65198D-DBEC-E08A-5E51-18DD5E98CAE2}"/>
                </a:ext>
              </a:extLst>
            </p:cNvPr>
            <p:cNvSpPr txBox="1"/>
            <p:nvPr/>
          </p:nvSpPr>
          <p:spPr>
            <a:xfrm rot="332116">
              <a:off x="3272507" y="19844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98732D2-503E-A4C0-1D0F-1579A8553CED}"/>
              </a:ext>
            </a:extLst>
          </p:cNvPr>
          <p:cNvGrpSpPr/>
          <p:nvPr/>
        </p:nvGrpSpPr>
        <p:grpSpPr>
          <a:xfrm>
            <a:off x="2505903" y="1416646"/>
            <a:ext cx="7214069" cy="429075"/>
            <a:chOff x="2823952" y="1903410"/>
            <a:chExt cx="4819215" cy="429075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AD4E05B-AFA9-B355-7FB8-F8E1147ED3CB}"/>
                </a:ext>
              </a:extLst>
            </p:cNvPr>
            <p:cNvCxnSpPr>
              <a:cxnSpLocks/>
            </p:cNvCxnSpPr>
            <p:nvPr/>
          </p:nvCxnSpPr>
          <p:spPr>
            <a:xfrm>
              <a:off x="2823952" y="2214880"/>
              <a:ext cx="4819215" cy="1176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56B3449-3B9E-AE65-7907-471425B24B66}"/>
                </a:ext>
              </a:extLst>
            </p:cNvPr>
            <p:cNvSpPr txBox="1"/>
            <p:nvPr/>
          </p:nvSpPr>
          <p:spPr>
            <a:xfrm>
              <a:off x="6345638" y="1903410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953CA3-D194-6BFF-0BD3-8E1F6937BD0F}"/>
              </a:ext>
            </a:extLst>
          </p:cNvPr>
          <p:cNvGrpSpPr/>
          <p:nvPr/>
        </p:nvGrpSpPr>
        <p:grpSpPr>
          <a:xfrm>
            <a:off x="2462893" y="1548231"/>
            <a:ext cx="7198490" cy="550106"/>
            <a:chOff x="2795942" y="3036520"/>
            <a:chExt cx="486469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D6B268E-580B-3420-7076-94BEEFC14D36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0655D4-EB9D-71BE-8801-C9A6D3F8EED6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4EDFEE7-2BA2-8D7C-E634-A838DF2B1177}"/>
              </a:ext>
            </a:extLst>
          </p:cNvPr>
          <p:cNvGrpSpPr/>
          <p:nvPr/>
        </p:nvGrpSpPr>
        <p:grpSpPr>
          <a:xfrm>
            <a:off x="2506379" y="2059471"/>
            <a:ext cx="7198488" cy="550106"/>
            <a:chOff x="2795943" y="3036520"/>
            <a:chExt cx="4864698" cy="550106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28BAE04-593E-0BBE-26CC-A59C1B23A199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0386DCA-5BEE-BBE9-5E89-3F4B5DE59BBB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77F1392-AA3C-082A-7999-E9D32CD31E7A}"/>
              </a:ext>
            </a:extLst>
          </p:cNvPr>
          <p:cNvSpPr txBox="1"/>
          <p:nvPr/>
        </p:nvSpPr>
        <p:spPr>
          <a:xfrm>
            <a:off x="10154110" y="27796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1A737C4-BDFE-B2A3-236B-0D2E5DD74819}"/>
              </a:ext>
            </a:extLst>
          </p:cNvPr>
          <p:cNvSpPr txBox="1"/>
          <p:nvPr/>
        </p:nvSpPr>
        <p:spPr>
          <a:xfrm>
            <a:off x="11132775" y="277960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2B5074A-F820-0BB6-90EF-6B0709CB715D}"/>
              </a:ext>
            </a:extLst>
          </p:cNvPr>
          <p:cNvGrpSpPr/>
          <p:nvPr/>
        </p:nvGrpSpPr>
        <p:grpSpPr>
          <a:xfrm>
            <a:off x="2536472" y="2316125"/>
            <a:ext cx="7578253" cy="652993"/>
            <a:chOff x="2823952" y="2214880"/>
            <a:chExt cx="5062500" cy="65299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4F258A1-6895-F706-7213-34FACA10CD12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D039266-44C3-C56C-28EE-A3269BCBC8EE}"/>
                </a:ext>
              </a:extLst>
            </p:cNvPr>
            <p:cNvSpPr txBox="1"/>
            <p:nvPr/>
          </p:nvSpPr>
          <p:spPr>
            <a:xfrm rot="313988">
              <a:off x="6400970" y="2354178"/>
              <a:ext cx="148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4387&gt;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4EB24E2-A814-FE57-7161-BB0423487CCE}"/>
              </a:ext>
            </a:extLst>
          </p:cNvPr>
          <p:cNvSpPr txBox="1"/>
          <p:nvPr/>
        </p:nvSpPr>
        <p:spPr>
          <a:xfrm>
            <a:off x="343067" y="193770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A511F93-B557-18D6-7471-FEDB394F5564}"/>
              </a:ext>
            </a:extLst>
          </p:cNvPr>
          <p:cNvSpPr txBox="1"/>
          <p:nvPr/>
        </p:nvSpPr>
        <p:spPr>
          <a:xfrm>
            <a:off x="1321732" y="19377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911844C-660F-5DA7-5B0D-D2FBD431207B}"/>
              </a:ext>
            </a:extLst>
          </p:cNvPr>
          <p:cNvSpPr txBox="1"/>
          <p:nvPr/>
        </p:nvSpPr>
        <p:spPr>
          <a:xfrm>
            <a:off x="343067" y="2462998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3219FE1-81F3-21A1-EDCB-F1DC65A90927}"/>
              </a:ext>
            </a:extLst>
          </p:cNvPr>
          <p:cNvSpPr txBox="1"/>
          <p:nvPr/>
        </p:nvSpPr>
        <p:spPr>
          <a:xfrm>
            <a:off x="1321732" y="246299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265FE274-E772-5C01-1809-43DF5A042195}"/>
              </a:ext>
            </a:extLst>
          </p:cNvPr>
          <p:cNvSpPr/>
          <p:nvPr/>
        </p:nvSpPr>
        <p:spPr>
          <a:xfrm>
            <a:off x="5945247" y="1252454"/>
            <a:ext cx="448116" cy="448116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049BAB-3B10-4634-0A5A-B70B2C76EB9F}"/>
              </a:ext>
            </a:extLst>
          </p:cNvPr>
          <p:cNvGrpSpPr/>
          <p:nvPr/>
        </p:nvGrpSpPr>
        <p:grpSpPr>
          <a:xfrm>
            <a:off x="2496756" y="3098904"/>
            <a:ext cx="7198488" cy="550106"/>
            <a:chOff x="2795943" y="3036520"/>
            <a:chExt cx="4864698" cy="55010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7075106-C23B-8581-7594-A94E5D67019D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308E14-6977-1E30-3C49-B8677093EF2B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BC3055-27A8-C088-A773-7D6D42DA8364}"/>
              </a:ext>
            </a:extLst>
          </p:cNvPr>
          <p:cNvSpPr txBox="1"/>
          <p:nvPr/>
        </p:nvSpPr>
        <p:spPr>
          <a:xfrm>
            <a:off x="343067" y="3467417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30DCA4-09C0-6BAE-8904-464915B7E2A9}"/>
              </a:ext>
            </a:extLst>
          </p:cNvPr>
          <p:cNvSpPr txBox="1"/>
          <p:nvPr/>
        </p:nvSpPr>
        <p:spPr>
          <a:xfrm>
            <a:off x="1321732" y="34674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23CAF5-A8E1-C912-90CE-6524CCDA2026}"/>
              </a:ext>
            </a:extLst>
          </p:cNvPr>
          <p:cNvCxnSpPr>
            <a:cxnSpLocks/>
          </p:cNvCxnSpPr>
          <p:nvPr/>
        </p:nvCxnSpPr>
        <p:spPr>
          <a:xfrm>
            <a:off x="9850676" y="681241"/>
            <a:ext cx="0" cy="575765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ABA2D6-0496-14DC-8C02-B8C653D1D468}"/>
              </a:ext>
            </a:extLst>
          </p:cNvPr>
          <p:cNvGrpSpPr/>
          <p:nvPr/>
        </p:nvGrpSpPr>
        <p:grpSpPr>
          <a:xfrm>
            <a:off x="2551706" y="4588814"/>
            <a:ext cx="7240225" cy="652993"/>
            <a:chOff x="2823952" y="2214880"/>
            <a:chExt cx="4836688" cy="652993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EEBB9A9-6BC6-9352-DE8B-A69A5DF12B61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FF3E94-1002-8C1A-D1D5-E08CC4836299}"/>
                </a:ext>
              </a:extLst>
            </p:cNvPr>
            <p:cNvSpPr txBox="1"/>
            <p:nvPr/>
          </p:nvSpPr>
          <p:spPr>
            <a:xfrm rot="313988">
              <a:off x="6415282" y="23766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2A6A198-B4B6-4A93-0666-21D0A8FDBAE8}"/>
              </a:ext>
            </a:extLst>
          </p:cNvPr>
          <p:cNvSpPr txBox="1"/>
          <p:nvPr/>
        </p:nvSpPr>
        <p:spPr>
          <a:xfrm>
            <a:off x="10154110" y="499511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398FAA-CAA6-F314-1E1C-CDBE39E78FC1}"/>
              </a:ext>
            </a:extLst>
          </p:cNvPr>
          <p:cNvSpPr txBox="1"/>
          <p:nvPr/>
        </p:nvSpPr>
        <p:spPr>
          <a:xfrm>
            <a:off x="11132775" y="4995119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5847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F69435-1A42-3DE0-EF4F-660AD2B26DAB}"/>
              </a:ext>
            </a:extLst>
          </p:cNvPr>
          <p:cNvSpPr txBox="1"/>
          <p:nvPr/>
        </p:nvSpPr>
        <p:spPr>
          <a:xfrm>
            <a:off x="343067" y="5689588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5847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DF8776-A700-B012-75D7-FE2729109277}"/>
              </a:ext>
            </a:extLst>
          </p:cNvPr>
          <p:cNvSpPr txBox="1"/>
          <p:nvPr/>
        </p:nvSpPr>
        <p:spPr>
          <a:xfrm>
            <a:off x="1321732" y="56895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571EE4C5-3C18-C7A6-B580-86E9EA186456}"/>
              </a:ext>
            </a:extLst>
          </p:cNvPr>
          <p:cNvSpPr/>
          <p:nvPr/>
        </p:nvSpPr>
        <p:spPr>
          <a:xfrm>
            <a:off x="5434550" y="5959162"/>
            <a:ext cx="2687469" cy="836958"/>
          </a:xfrm>
          <a:prstGeom prst="wedgeRectCallout">
            <a:avLst>
              <a:gd name="adj1" fmla="val -150824"/>
              <a:gd name="adj2" fmla="val -3309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Window slides by three segments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A18A0919-B7CA-66D8-2FC2-3E06656C5DBB}"/>
              </a:ext>
            </a:extLst>
          </p:cNvPr>
          <p:cNvSpPr/>
          <p:nvPr/>
        </p:nvSpPr>
        <p:spPr>
          <a:xfrm>
            <a:off x="309241" y="4134607"/>
            <a:ext cx="1905206" cy="839928"/>
          </a:xfrm>
          <a:prstGeom prst="homePlat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Timeout, retransmit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DC74A7-4257-0859-52CE-7A5B4DF28628}"/>
              </a:ext>
            </a:extLst>
          </p:cNvPr>
          <p:cNvGrpSpPr/>
          <p:nvPr/>
        </p:nvGrpSpPr>
        <p:grpSpPr>
          <a:xfrm>
            <a:off x="2545099" y="4974535"/>
            <a:ext cx="7240225" cy="652993"/>
            <a:chOff x="2823952" y="2214880"/>
            <a:chExt cx="4836688" cy="652993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A29FA4-853F-7AD7-D59A-3D3D14366FB0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067C16A-04A8-0603-32CE-75888CF04D05}"/>
                </a:ext>
              </a:extLst>
            </p:cNvPr>
            <p:cNvSpPr txBox="1"/>
            <p:nvPr/>
          </p:nvSpPr>
          <p:spPr>
            <a:xfrm rot="313988">
              <a:off x="6415282" y="23766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BBF810-342B-E4CC-E186-7726AC5F4A69}"/>
              </a:ext>
            </a:extLst>
          </p:cNvPr>
          <p:cNvGrpSpPr/>
          <p:nvPr/>
        </p:nvGrpSpPr>
        <p:grpSpPr>
          <a:xfrm>
            <a:off x="2537529" y="5407092"/>
            <a:ext cx="7240225" cy="652993"/>
            <a:chOff x="2823952" y="2214880"/>
            <a:chExt cx="4836688" cy="652993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B66A388-3FDD-689C-F660-B418D1EAC86C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875AA9-96F6-EF8A-2D58-DC66D8DC0960}"/>
                </a:ext>
              </a:extLst>
            </p:cNvPr>
            <p:cNvSpPr txBox="1"/>
            <p:nvPr/>
          </p:nvSpPr>
          <p:spPr>
            <a:xfrm rot="313988">
              <a:off x="6415282" y="2376644"/>
              <a:ext cx="1203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4387&gt;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908BEC-9654-0F2F-6473-8269DD101E46}"/>
              </a:ext>
            </a:extLst>
          </p:cNvPr>
          <p:cNvGrpSpPr/>
          <p:nvPr/>
        </p:nvGrpSpPr>
        <p:grpSpPr>
          <a:xfrm>
            <a:off x="2557341" y="5430969"/>
            <a:ext cx="7198488" cy="550106"/>
            <a:chOff x="2795943" y="3036520"/>
            <a:chExt cx="4864698" cy="550106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52871C1-EB82-B533-9710-FD2517DDEA64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165541-E630-B88F-EBC2-65C3F068B718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5847&gt;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8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8" grpId="0"/>
      <p:bldP spid="49" grpId="0" animBg="1"/>
      <p:bldP spid="51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87F488C-3509-B582-DE5C-44C2229EF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1E3D-FC3F-F841-44B9-E4BEC4C2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940B6-A56E-1502-A97D-38D125D7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81C88-7C3B-5B45-5EF1-7B648D1BB5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Checksum detects (some) packet corruption</a:t>
            </a:r>
          </a:p>
          <a:p>
            <a:pPr lvl="1"/>
            <a:r>
              <a:rPr lang="en-US" dirty="0"/>
              <a:t>Computed over IP header, TCP header, and data</a:t>
            </a:r>
          </a:p>
          <a:p>
            <a:pPr lvl="1"/>
            <a:r>
              <a:rPr lang="en-US" dirty="0"/>
              <a:t>Corrupt packets are dropped</a:t>
            </a:r>
          </a:p>
          <a:p>
            <a:r>
              <a:rPr lang="en-US" dirty="0"/>
              <a:t>Sequence numbers catch sequence problems</a:t>
            </a:r>
          </a:p>
          <a:p>
            <a:pPr lvl="1"/>
            <a:r>
              <a:rPr lang="en-US" dirty="0"/>
              <a:t>Duplicates are ignored</a:t>
            </a:r>
          </a:p>
          <a:p>
            <a:pPr lvl="1"/>
            <a:r>
              <a:rPr lang="en-US" dirty="0"/>
              <a:t>Out-of-order packets are reordered or dropped</a:t>
            </a:r>
          </a:p>
          <a:p>
            <a:r>
              <a:rPr lang="en-US" dirty="0"/>
              <a:t>Lost segments detected by sender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chemeClr val="accent1"/>
                </a:solidFill>
              </a:rPr>
              <a:t>timeout</a:t>
            </a:r>
            <a:r>
              <a:rPr lang="en-US" dirty="0"/>
              <a:t> to detect lost segments and missing ACKs</a:t>
            </a:r>
          </a:p>
          <a:p>
            <a:pPr lvl="1"/>
            <a:r>
              <a:rPr lang="en-US" dirty="0"/>
              <a:t>Need to estimate RTT to calibrate the timeout</a:t>
            </a:r>
          </a:p>
          <a:p>
            <a:pPr lvl="1"/>
            <a:r>
              <a:rPr lang="en-US" dirty="0"/>
              <a:t>Sender must keep copies of all data until 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5755FB-07EA-2A3A-D8F3-D9B71BF24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63F1-B24A-A0CC-A1B7-8E8BEE11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Time Outs (RTO)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026BF-7E14-B9BE-C3CE-55ADF033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D3EF-406B-F580-D5D4-FAF21A6911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1663995"/>
          </a:xfrm>
        </p:spPr>
        <p:txBody>
          <a:bodyPr/>
          <a:lstStyle/>
          <a:p>
            <a:r>
              <a:rPr lang="en-US" dirty="0"/>
              <a:t>Problem: time-out is linked to round trip time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BF8225-B919-B168-92DF-64352F6AF3F5}"/>
              </a:ext>
            </a:extLst>
          </p:cNvPr>
          <p:cNvCxnSpPr/>
          <p:nvPr/>
        </p:nvCxnSpPr>
        <p:spPr>
          <a:xfrm>
            <a:off x="2418430" y="2725939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FD0459-2D5C-6BC1-A00C-D00E24858B61}"/>
              </a:ext>
            </a:extLst>
          </p:cNvPr>
          <p:cNvCxnSpPr/>
          <p:nvPr/>
        </p:nvCxnSpPr>
        <p:spPr>
          <a:xfrm>
            <a:off x="4863011" y="2722253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6A1CF-8FB2-DCED-5D9C-6597C1CD6BCA}"/>
              </a:ext>
            </a:extLst>
          </p:cNvPr>
          <p:cNvGrpSpPr/>
          <p:nvPr/>
        </p:nvGrpSpPr>
        <p:grpSpPr>
          <a:xfrm>
            <a:off x="2229360" y="2560808"/>
            <a:ext cx="1998629" cy="682881"/>
            <a:chOff x="2210670" y="1973414"/>
            <a:chExt cx="4221087" cy="68288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44C86C7-FE8D-EA69-FDAE-A11E1AF2100D}"/>
                </a:ext>
              </a:extLst>
            </p:cNvPr>
            <p:cNvCxnSpPr/>
            <p:nvPr/>
          </p:nvCxnSpPr>
          <p:spPr>
            <a:xfrm>
              <a:off x="2823952" y="2214880"/>
              <a:ext cx="3353836" cy="441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027F3D-971D-94BE-4D44-918D4AD948DC}"/>
                </a:ext>
              </a:extLst>
            </p:cNvPr>
            <p:cNvSpPr txBox="1"/>
            <p:nvPr/>
          </p:nvSpPr>
          <p:spPr>
            <a:xfrm rot="935364">
              <a:off x="2210670" y="1973414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296D2F-8D13-EEE9-264E-B2929A6F78A2}"/>
              </a:ext>
            </a:extLst>
          </p:cNvPr>
          <p:cNvGrpSpPr/>
          <p:nvPr/>
        </p:nvGrpSpPr>
        <p:grpSpPr>
          <a:xfrm>
            <a:off x="2519738" y="4437100"/>
            <a:ext cx="2290108" cy="659029"/>
            <a:chOff x="2823952" y="2927597"/>
            <a:chExt cx="4836689" cy="65902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633043-959B-BCCC-3E2C-E92CEE12F35D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F8A2F0-1EFF-6824-F4BE-866CD5DA220A}"/>
                </a:ext>
              </a:extLst>
            </p:cNvPr>
            <p:cNvSpPr txBox="1"/>
            <p:nvPr/>
          </p:nvSpPr>
          <p:spPr>
            <a:xfrm rot="21131928">
              <a:off x="3881699" y="2927597"/>
              <a:ext cx="150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2897E3-0A14-D6A4-2B26-3025BCB875B6}"/>
              </a:ext>
            </a:extLst>
          </p:cNvPr>
          <p:cNvGrpSpPr/>
          <p:nvPr/>
        </p:nvGrpSpPr>
        <p:grpSpPr>
          <a:xfrm>
            <a:off x="2519738" y="3686849"/>
            <a:ext cx="2290108" cy="743370"/>
            <a:chOff x="2850395" y="3503510"/>
            <a:chExt cx="4810245" cy="74337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C29CF8-4F2A-130A-EBFE-E5E6FAC748B1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B9265D-55A5-CF42-9F2A-3101D0398DCC}"/>
                </a:ext>
              </a:extLst>
            </p:cNvPr>
            <p:cNvSpPr txBox="1"/>
            <p:nvPr/>
          </p:nvSpPr>
          <p:spPr>
            <a:xfrm rot="737497">
              <a:off x="4186572" y="3503510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9190D3-7B5A-8855-E917-5749B755AD46}"/>
              </a:ext>
            </a:extLst>
          </p:cNvPr>
          <p:cNvGrpSpPr/>
          <p:nvPr/>
        </p:nvGrpSpPr>
        <p:grpSpPr>
          <a:xfrm>
            <a:off x="1504329" y="2802273"/>
            <a:ext cx="837591" cy="1075615"/>
            <a:chOff x="2014791" y="2763244"/>
            <a:chExt cx="837591" cy="1439131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2F97B4CA-1A86-FDF5-D850-8FB6531C95A3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841FBC-E063-6D2E-EC2D-3F39436C9215}"/>
                </a:ext>
              </a:extLst>
            </p:cNvPr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sp>
        <p:nvSpPr>
          <p:cNvPr id="20" name="Multiply 19">
            <a:extLst>
              <a:ext uri="{FF2B5EF4-FFF2-40B4-BE49-F238E27FC236}">
                <a16:creationId xmlns:a16="http://schemas.microsoft.com/office/drawing/2014/main" id="{A4062272-DDA7-8843-6C91-63A26007CF66}"/>
              </a:ext>
            </a:extLst>
          </p:cNvPr>
          <p:cNvSpPr/>
          <p:nvPr/>
        </p:nvSpPr>
        <p:spPr>
          <a:xfrm rot="812648">
            <a:off x="3896653" y="2918980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3A8056-1E8E-737F-2F99-5A3C6990FE2F}"/>
              </a:ext>
            </a:extLst>
          </p:cNvPr>
          <p:cNvCxnSpPr/>
          <p:nvPr/>
        </p:nvCxnSpPr>
        <p:spPr>
          <a:xfrm>
            <a:off x="7780784" y="2729625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4F2485-2239-CDDA-A8B3-86EDCE7C892F}"/>
              </a:ext>
            </a:extLst>
          </p:cNvPr>
          <p:cNvCxnSpPr/>
          <p:nvPr/>
        </p:nvCxnSpPr>
        <p:spPr>
          <a:xfrm>
            <a:off x="10225365" y="2725939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C2A2F9-4A1E-51D2-3B57-7AAEE794C91A}"/>
              </a:ext>
            </a:extLst>
          </p:cNvPr>
          <p:cNvGrpSpPr/>
          <p:nvPr/>
        </p:nvGrpSpPr>
        <p:grpSpPr>
          <a:xfrm>
            <a:off x="7882094" y="2717733"/>
            <a:ext cx="2290106" cy="738607"/>
            <a:chOff x="2823952" y="2126653"/>
            <a:chExt cx="4836684" cy="73860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F0ABB6-71C2-3FD7-EA04-1AB331A09379}"/>
                </a:ext>
              </a:extLst>
            </p:cNvPr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D1E86-99C7-D691-7A1C-87E0FD9FE4A9}"/>
                </a:ext>
              </a:extLst>
            </p:cNvPr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580A3F-996C-DAD1-A30F-2470A7399853}"/>
              </a:ext>
            </a:extLst>
          </p:cNvPr>
          <p:cNvGrpSpPr/>
          <p:nvPr/>
        </p:nvGrpSpPr>
        <p:grpSpPr>
          <a:xfrm>
            <a:off x="7882092" y="3424396"/>
            <a:ext cx="2290108" cy="862754"/>
            <a:chOff x="2823952" y="2922727"/>
            <a:chExt cx="4836689" cy="862754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76340F9-C925-5E45-216D-DFBB3731DB16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529FBA-BEDF-A2E7-A85A-63C187EA5B16}"/>
                </a:ext>
              </a:extLst>
            </p:cNvPr>
            <p:cNvSpPr txBox="1"/>
            <p:nvPr/>
          </p:nvSpPr>
          <p:spPr>
            <a:xfrm rot="20462123">
              <a:off x="4644590" y="292272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B84466-833B-6CF5-401E-075F41017FB7}"/>
              </a:ext>
            </a:extLst>
          </p:cNvPr>
          <p:cNvGrpSpPr/>
          <p:nvPr/>
        </p:nvGrpSpPr>
        <p:grpSpPr>
          <a:xfrm>
            <a:off x="7882092" y="3903190"/>
            <a:ext cx="2290108" cy="562615"/>
            <a:chOff x="2850395" y="3684265"/>
            <a:chExt cx="4810245" cy="56261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BAF0483-B198-F67F-1E21-AD5CA1AE6ED3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E803C5-56B6-82FD-8540-F8FFA8CE7BB9}"/>
                </a:ext>
              </a:extLst>
            </p:cNvPr>
            <p:cNvSpPr txBox="1"/>
            <p:nvPr/>
          </p:nvSpPr>
          <p:spPr>
            <a:xfrm rot="737497">
              <a:off x="5481889" y="3684265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A6A5CF-791D-BFD2-38DB-7BF0F71925F1}"/>
              </a:ext>
            </a:extLst>
          </p:cNvPr>
          <p:cNvGrpSpPr/>
          <p:nvPr/>
        </p:nvGrpSpPr>
        <p:grpSpPr>
          <a:xfrm>
            <a:off x="6866683" y="2805959"/>
            <a:ext cx="837591" cy="1075615"/>
            <a:chOff x="2014791" y="2763244"/>
            <a:chExt cx="837591" cy="1439131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FD352A6B-0444-C475-CC67-A6BB7B4EE126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DCB75E-494B-26EA-736C-66339D9BED86}"/>
                </a:ext>
              </a:extLst>
            </p:cNvPr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45C86D-44B3-87C6-4062-2CB618F4056F}"/>
              </a:ext>
            </a:extLst>
          </p:cNvPr>
          <p:cNvGrpSpPr/>
          <p:nvPr/>
        </p:nvGrpSpPr>
        <p:grpSpPr>
          <a:xfrm flipH="1">
            <a:off x="4733498" y="2365925"/>
            <a:ext cx="1892598" cy="977840"/>
            <a:chOff x="1219200" y="4830095"/>
            <a:chExt cx="5181606" cy="1431699"/>
          </a:xfrm>
        </p:grpSpPr>
        <p:sp>
          <p:nvSpPr>
            <p:cNvPr id="39" name="Rectangular Callout 38">
              <a:extLst>
                <a:ext uri="{FF2B5EF4-FFF2-40B4-BE49-F238E27FC236}">
                  <a16:creationId xmlns:a16="http://schemas.microsoft.com/office/drawing/2014/main" id="{6F06582E-BE29-A615-0460-6BBEE0A6168B}"/>
                </a:ext>
              </a:extLst>
            </p:cNvPr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65487"/>
                <a:gd name="adj2" fmla="val 4150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920681-2E85-FCF9-F80F-1AD8358D9EAD}"/>
                </a:ext>
              </a:extLst>
            </p:cNvPr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Timeout is too short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3D7D87-64F4-7BAA-DF76-BAA0B3E67B20}"/>
              </a:ext>
            </a:extLst>
          </p:cNvPr>
          <p:cNvGrpSpPr/>
          <p:nvPr/>
        </p:nvGrpSpPr>
        <p:grpSpPr>
          <a:xfrm flipH="1">
            <a:off x="5194241" y="4138163"/>
            <a:ext cx="2240432" cy="1409080"/>
            <a:chOff x="1219200" y="4872043"/>
            <a:chExt cx="5181606" cy="1389751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042EE6F8-76BF-3DAA-6ACB-0460C2962573}"/>
                </a:ext>
              </a:extLst>
            </p:cNvPr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37959"/>
                <a:gd name="adj2" fmla="val 212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851D73-22AB-C026-CFBC-F9109FAF7778}"/>
                </a:ext>
              </a:extLst>
            </p:cNvPr>
            <p:cNvSpPr txBox="1"/>
            <p:nvPr/>
          </p:nvSpPr>
          <p:spPr>
            <a:xfrm>
              <a:off x="1219207" y="4872043"/>
              <a:ext cx="5181599" cy="136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What about if timeout is too long?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7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6F8949-A73A-9265-40D9-64A4EDBF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2C84-4828-A17F-8A25-BB6E97F9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Trip Time 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796B1-9BB6-15E2-A863-C446B19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F526A-0448-4B22-77C0-A814403F84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4029740"/>
            <a:ext cx="8839200" cy="2675860"/>
          </a:xfrm>
        </p:spPr>
        <p:txBody>
          <a:bodyPr/>
          <a:lstStyle/>
          <a:p>
            <a:r>
              <a:rPr lang="en-US" dirty="0"/>
              <a:t>Original TCP round-trip estimator</a:t>
            </a:r>
          </a:p>
          <a:p>
            <a:pPr lvl="1"/>
            <a:r>
              <a:rPr lang="en-US" dirty="0"/>
              <a:t>RTT estimated as a moving average</a:t>
            </a:r>
          </a:p>
          <a:p>
            <a:pPr lvl="1"/>
            <a:r>
              <a:rPr lang="en-US" dirty="0" err="1"/>
              <a:t>new_rtt</a:t>
            </a:r>
            <a:r>
              <a:rPr lang="en-US" dirty="0"/>
              <a:t> = </a:t>
            </a:r>
            <a:r>
              <a:rPr lang="el-GR" dirty="0"/>
              <a:t>α</a:t>
            </a:r>
            <a:r>
              <a:rPr lang="en-US" dirty="0"/>
              <a:t> (</a:t>
            </a:r>
            <a:r>
              <a:rPr lang="en-US" dirty="0" err="1"/>
              <a:t>old_rtt</a:t>
            </a:r>
            <a:r>
              <a:rPr lang="en-US" dirty="0"/>
              <a:t>) + (1 – </a:t>
            </a:r>
            <a:r>
              <a:rPr lang="el-GR" dirty="0"/>
              <a:t>α</a:t>
            </a:r>
            <a:r>
              <a:rPr lang="en-US" dirty="0"/>
              <a:t>)(</a:t>
            </a:r>
            <a:r>
              <a:rPr lang="en-US" dirty="0" err="1"/>
              <a:t>new_sample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Recommended </a:t>
            </a:r>
            <a:r>
              <a:rPr lang="el-GR" dirty="0"/>
              <a:t>α</a:t>
            </a:r>
            <a:r>
              <a:rPr lang="en-US" dirty="0"/>
              <a:t>: 0.8-0.9 (0.875 for most TCPs)</a:t>
            </a:r>
          </a:p>
          <a:p>
            <a:r>
              <a:rPr lang="en-US" dirty="0"/>
              <a:t>RTO = 2 * </a:t>
            </a:r>
            <a:r>
              <a:rPr lang="en-US" dirty="0" err="1"/>
              <a:t>new_rtt</a:t>
            </a:r>
            <a:r>
              <a:rPr lang="en-US" dirty="0"/>
              <a:t> (i.e. TCP is conservative)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DF7570-B4DF-594A-240C-2468D3D6E6E1}"/>
              </a:ext>
            </a:extLst>
          </p:cNvPr>
          <p:cNvCxnSpPr/>
          <p:nvPr/>
        </p:nvCxnSpPr>
        <p:spPr>
          <a:xfrm>
            <a:off x="4936931" y="1783950"/>
            <a:ext cx="0" cy="1841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FB1A07-6148-03F4-680F-B0ED6A50D5A5}"/>
              </a:ext>
            </a:extLst>
          </p:cNvPr>
          <p:cNvCxnSpPr/>
          <p:nvPr/>
        </p:nvCxnSpPr>
        <p:spPr>
          <a:xfrm>
            <a:off x="7381512" y="1780264"/>
            <a:ext cx="0" cy="1845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37FB076-078D-FB39-1FEF-EFE3CDE54527}"/>
              </a:ext>
            </a:extLst>
          </p:cNvPr>
          <p:cNvGrpSpPr/>
          <p:nvPr/>
        </p:nvGrpSpPr>
        <p:grpSpPr>
          <a:xfrm>
            <a:off x="5038241" y="1772059"/>
            <a:ext cx="2290106" cy="738607"/>
            <a:chOff x="2823952" y="2126653"/>
            <a:chExt cx="4836684" cy="73860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FC2A038-4993-18FC-D25A-5F3B3F5FFFDE}"/>
                </a:ext>
              </a:extLst>
            </p:cNvPr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ABE2A6-1115-FB4F-7C3B-A3769A81547D}"/>
                </a:ext>
              </a:extLst>
            </p:cNvPr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Data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C87766-2036-D3E6-EBBF-9D5B51E491AA}"/>
              </a:ext>
            </a:extLst>
          </p:cNvPr>
          <p:cNvGrpSpPr/>
          <p:nvPr/>
        </p:nvGrpSpPr>
        <p:grpSpPr>
          <a:xfrm>
            <a:off x="5038239" y="2559182"/>
            <a:ext cx="2290108" cy="782294"/>
            <a:chOff x="2823952" y="3003187"/>
            <a:chExt cx="4836689" cy="78229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00FFCDB-3DF9-AD96-2DD5-83DDA9A471FE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B7CD3A-C32A-29EA-0F0E-FF052335F14D}"/>
                </a:ext>
              </a:extLst>
            </p:cNvPr>
            <p:cNvSpPr txBox="1"/>
            <p:nvPr/>
          </p:nvSpPr>
          <p:spPr>
            <a:xfrm rot="20462123">
              <a:off x="4124704" y="300318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0C2DE3-C68C-25C0-B39A-A8F6333BF84C}"/>
              </a:ext>
            </a:extLst>
          </p:cNvPr>
          <p:cNvGrpSpPr/>
          <p:nvPr/>
        </p:nvGrpSpPr>
        <p:grpSpPr>
          <a:xfrm>
            <a:off x="3192219" y="1860284"/>
            <a:ext cx="1625669" cy="1481192"/>
            <a:chOff x="1226713" y="2763244"/>
            <a:chExt cx="1625669" cy="1439131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D2EECCF5-C377-169A-8B89-8C9FBBE7CF96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6ED2D3-22BB-FF8E-DBAD-9750EB9C9ACB}"/>
                </a:ext>
              </a:extLst>
            </p:cNvPr>
            <p:cNvSpPr txBox="1"/>
            <p:nvPr/>
          </p:nvSpPr>
          <p:spPr>
            <a:xfrm>
              <a:off x="1226713" y="3102029"/>
              <a:ext cx="1353007" cy="80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RTT 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1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9B1C16-BE12-5E00-3553-BABCD1F1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813C-0493-5782-4E9B-04662A92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RTT Sample Ambiguity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BF5C3-7BAD-0E3F-856A-03AE5CCD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40A8-58DE-5025-A7A2-DA902F6613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64663" y="5125190"/>
            <a:ext cx="9512181" cy="1580410"/>
          </a:xfrm>
        </p:spPr>
        <p:txBody>
          <a:bodyPr/>
          <a:lstStyle/>
          <a:p>
            <a:r>
              <a:rPr lang="en-US" dirty="0" err="1"/>
              <a:t>Karn’s</a:t>
            </a:r>
            <a:r>
              <a:rPr lang="en-US" dirty="0"/>
              <a:t> algorithm: ignore samples for retransmitted segments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F0D49D-3168-4DCF-72A1-5F6052FEBDF3}"/>
              </a:ext>
            </a:extLst>
          </p:cNvPr>
          <p:cNvCxnSpPr/>
          <p:nvPr/>
        </p:nvCxnSpPr>
        <p:spPr>
          <a:xfrm>
            <a:off x="2817318" y="1923661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BC3418-6E55-B70E-5887-F8B7F650C0F6}"/>
              </a:ext>
            </a:extLst>
          </p:cNvPr>
          <p:cNvCxnSpPr/>
          <p:nvPr/>
        </p:nvCxnSpPr>
        <p:spPr>
          <a:xfrm>
            <a:off x="5261899" y="1919975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6B3CD01-59BD-016B-6A09-EA32F7425AF7}"/>
              </a:ext>
            </a:extLst>
          </p:cNvPr>
          <p:cNvGrpSpPr/>
          <p:nvPr/>
        </p:nvGrpSpPr>
        <p:grpSpPr>
          <a:xfrm>
            <a:off x="2628248" y="1758530"/>
            <a:ext cx="1998629" cy="682881"/>
            <a:chOff x="2210670" y="1973414"/>
            <a:chExt cx="4221087" cy="68288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5155290-ACD3-5859-3DF4-8968DB9D6C34}"/>
                </a:ext>
              </a:extLst>
            </p:cNvPr>
            <p:cNvCxnSpPr/>
            <p:nvPr/>
          </p:nvCxnSpPr>
          <p:spPr>
            <a:xfrm>
              <a:off x="2823952" y="2214880"/>
              <a:ext cx="3353836" cy="441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07748C-69BA-678E-D440-0FBE384C5750}"/>
                </a:ext>
              </a:extLst>
            </p:cNvPr>
            <p:cNvSpPr txBox="1"/>
            <p:nvPr/>
          </p:nvSpPr>
          <p:spPr>
            <a:xfrm rot="935364">
              <a:off x="2210670" y="1973414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188C14-A27F-BDAA-0ED8-9A1208A6DF5F}"/>
              </a:ext>
            </a:extLst>
          </p:cNvPr>
          <p:cNvGrpSpPr/>
          <p:nvPr/>
        </p:nvGrpSpPr>
        <p:grpSpPr>
          <a:xfrm>
            <a:off x="2918626" y="3634822"/>
            <a:ext cx="2290108" cy="659029"/>
            <a:chOff x="2823952" y="2927597"/>
            <a:chExt cx="4836689" cy="65902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A042CED-10DD-D230-A21D-243D799B7924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D0E7A1-3F94-442A-D12E-70EED0E54742}"/>
                </a:ext>
              </a:extLst>
            </p:cNvPr>
            <p:cNvSpPr txBox="1"/>
            <p:nvPr/>
          </p:nvSpPr>
          <p:spPr>
            <a:xfrm rot="21131928">
              <a:off x="3881699" y="2927597"/>
              <a:ext cx="1508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DD941-392D-9D70-2005-83B9741A3C8A}"/>
              </a:ext>
            </a:extLst>
          </p:cNvPr>
          <p:cNvGrpSpPr/>
          <p:nvPr/>
        </p:nvGrpSpPr>
        <p:grpSpPr>
          <a:xfrm>
            <a:off x="2918626" y="2884571"/>
            <a:ext cx="2290108" cy="743370"/>
            <a:chOff x="2850395" y="3503510"/>
            <a:chExt cx="4810245" cy="74337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896B3E-E2FE-3FB0-049E-FDED35ABA7C3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9CA39-A918-8E01-8062-D7875E297291}"/>
                </a:ext>
              </a:extLst>
            </p:cNvPr>
            <p:cNvSpPr txBox="1"/>
            <p:nvPr/>
          </p:nvSpPr>
          <p:spPr>
            <a:xfrm rot="737497">
              <a:off x="4186572" y="3503510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AE711B-EBF6-D770-A512-ECA1F56F017D}"/>
              </a:ext>
            </a:extLst>
          </p:cNvPr>
          <p:cNvGrpSpPr/>
          <p:nvPr/>
        </p:nvGrpSpPr>
        <p:grpSpPr>
          <a:xfrm>
            <a:off x="1903217" y="1999995"/>
            <a:ext cx="837591" cy="1075615"/>
            <a:chOff x="2014791" y="2763244"/>
            <a:chExt cx="837591" cy="1439131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1446A535-98A8-7491-AAC9-D08C72E49355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F0A2E0-E3D6-5D4F-98A8-1D2FCD98C430}"/>
                </a:ext>
              </a:extLst>
            </p:cNvPr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sp>
        <p:nvSpPr>
          <p:cNvPr id="19" name="Multiply 18">
            <a:extLst>
              <a:ext uri="{FF2B5EF4-FFF2-40B4-BE49-F238E27FC236}">
                <a16:creationId xmlns:a16="http://schemas.microsoft.com/office/drawing/2014/main" id="{6B46432E-7579-0603-779B-CBFFE6E58674}"/>
              </a:ext>
            </a:extLst>
          </p:cNvPr>
          <p:cNvSpPr/>
          <p:nvPr/>
        </p:nvSpPr>
        <p:spPr>
          <a:xfrm rot="812648">
            <a:off x="4295541" y="2116702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3A120B-55D5-3A9D-DD0F-84A2EBBDA529}"/>
              </a:ext>
            </a:extLst>
          </p:cNvPr>
          <p:cNvCxnSpPr/>
          <p:nvPr/>
        </p:nvCxnSpPr>
        <p:spPr>
          <a:xfrm>
            <a:off x="7519454" y="1910002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3B306A-7AE3-A123-E17C-2B4502D26544}"/>
              </a:ext>
            </a:extLst>
          </p:cNvPr>
          <p:cNvCxnSpPr/>
          <p:nvPr/>
        </p:nvCxnSpPr>
        <p:spPr>
          <a:xfrm>
            <a:off x="9964035" y="1906316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42CB81-15D3-9397-6B93-8C4571C491A3}"/>
              </a:ext>
            </a:extLst>
          </p:cNvPr>
          <p:cNvGrpSpPr/>
          <p:nvPr/>
        </p:nvGrpSpPr>
        <p:grpSpPr>
          <a:xfrm>
            <a:off x="7620764" y="1898110"/>
            <a:ext cx="2290106" cy="738607"/>
            <a:chOff x="2823952" y="2126653"/>
            <a:chExt cx="4836684" cy="73860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99540F6-46E7-5575-49AD-A8ADF7040687}"/>
                </a:ext>
              </a:extLst>
            </p:cNvPr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CB9110-AB44-E448-E98D-5E84F7D35E10}"/>
                </a:ext>
              </a:extLst>
            </p:cNvPr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C5699E-3878-23BB-FB8C-CF0D0299A85B}"/>
              </a:ext>
            </a:extLst>
          </p:cNvPr>
          <p:cNvGrpSpPr/>
          <p:nvPr/>
        </p:nvGrpSpPr>
        <p:grpSpPr>
          <a:xfrm>
            <a:off x="7620762" y="2604773"/>
            <a:ext cx="2290108" cy="862754"/>
            <a:chOff x="2823952" y="2922727"/>
            <a:chExt cx="4836689" cy="86275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BF38FDF-7003-1842-AFE5-578D43E57E12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089DF6-9C5C-10F2-3325-F890ACEA40CA}"/>
                </a:ext>
              </a:extLst>
            </p:cNvPr>
            <p:cNvSpPr txBox="1"/>
            <p:nvPr/>
          </p:nvSpPr>
          <p:spPr>
            <a:xfrm rot="20462123">
              <a:off x="4644590" y="292272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07E4FE-E2FD-D2B6-2B08-D85F6C697657}"/>
              </a:ext>
            </a:extLst>
          </p:cNvPr>
          <p:cNvGrpSpPr/>
          <p:nvPr/>
        </p:nvGrpSpPr>
        <p:grpSpPr>
          <a:xfrm>
            <a:off x="7620762" y="3083567"/>
            <a:ext cx="2290108" cy="562615"/>
            <a:chOff x="2850395" y="3684265"/>
            <a:chExt cx="4810245" cy="56261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533E3EB-475B-D3FC-092F-5833DE0065D2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F7E926-39C6-67CC-FC7A-4D470DB02FDC}"/>
                </a:ext>
              </a:extLst>
            </p:cNvPr>
            <p:cNvSpPr txBox="1"/>
            <p:nvPr/>
          </p:nvSpPr>
          <p:spPr>
            <a:xfrm rot="737497">
              <a:off x="5481889" y="3684265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F9249B-4212-A5A1-3874-8EAE2C9A5CCD}"/>
              </a:ext>
            </a:extLst>
          </p:cNvPr>
          <p:cNvGrpSpPr/>
          <p:nvPr/>
        </p:nvGrpSpPr>
        <p:grpSpPr>
          <a:xfrm>
            <a:off x="6605353" y="1986336"/>
            <a:ext cx="837591" cy="1075615"/>
            <a:chOff x="2014791" y="2763244"/>
            <a:chExt cx="837591" cy="1439131"/>
          </a:xfrm>
        </p:grpSpPr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DDFC96EB-F517-F96B-6F0F-076E86E5AE75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E203C1-AD10-7CA7-6FC7-1FA13A35575A}"/>
                </a:ext>
              </a:extLst>
            </p:cNvPr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C7B943-EB49-C52E-FA61-EA3649A8D5E1}"/>
              </a:ext>
            </a:extLst>
          </p:cNvPr>
          <p:cNvGrpSpPr/>
          <p:nvPr/>
        </p:nvGrpSpPr>
        <p:grpSpPr>
          <a:xfrm>
            <a:off x="1903217" y="3029066"/>
            <a:ext cx="837590" cy="1334011"/>
            <a:chOff x="2014792" y="2699063"/>
            <a:chExt cx="837590" cy="1578816"/>
          </a:xfrm>
        </p:grpSpPr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F068CEC8-DCB7-5BCB-2B4C-795D3BD29FCF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749F73-A1F1-A153-8A1C-F70ECD448443}"/>
                </a:ext>
              </a:extLst>
            </p:cNvPr>
            <p:cNvSpPr txBox="1"/>
            <p:nvPr/>
          </p:nvSpPr>
          <p:spPr>
            <a:xfrm rot="16200000">
              <a:off x="1456217" y="3257638"/>
              <a:ext cx="15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Sample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95DB4E-FD58-87F9-01F9-C999FACCB899}"/>
              </a:ext>
            </a:extLst>
          </p:cNvPr>
          <p:cNvGrpSpPr/>
          <p:nvPr/>
        </p:nvGrpSpPr>
        <p:grpSpPr>
          <a:xfrm>
            <a:off x="5672520" y="3039674"/>
            <a:ext cx="1770422" cy="461665"/>
            <a:chOff x="1081960" y="2645790"/>
            <a:chExt cx="1770422" cy="1685359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04264C9B-AE76-A19D-D69F-31C257FC2751}"/>
                </a:ext>
              </a:extLst>
            </p:cNvPr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620B13-29E0-58F9-DDA4-8484A7895025}"/>
                </a:ext>
              </a:extLst>
            </p:cNvPr>
            <p:cNvSpPr txBox="1"/>
            <p:nvPr/>
          </p:nvSpPr>
          <p:spPr>
            <a:xfrm>
              <a:off x="1081960" y="2645790"/>
              <a:ext cx="1443703" cy="16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Sample?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0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4DDB8A-7E35-8710-9CEE-BE60A0D12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97E8-1C02-AD67-4BED-0A06F326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TCP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84AC44-D2EF-F432-2CB0-1F4A3EB45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147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C70B3A-3C56-8C14-58D7-8924F1533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6696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7715DA-E13A-1553-AAFF-CA4C7D44B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FD40-2429-4D42-0496-B681F81D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TCP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2C3323-7A53-031E-1AE4-22F836C1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BDA67-64E1-3ACD-06EF-FF93349F1D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4646428"/>
            <a:ext cx="8839200" cy="2059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Window scaling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SACK: selective acknowledgement</a:t>
            </a:r>
          </a:p>
          <a:p>
            <a:r>
              <a:rPr lang="en-US" dirty="0"/>
              <a:t>Maximum segment size (MSS)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23900-8F42-96F8-276C-9C06CA53C509}"/>
              </a:ext>
            </a:extLst>
          </p:cNvPr>
          <p:cNvSpPr/>
          <p:nvPr/>
        </p:nvSpPr>
        <p:spPr>
          <a:xfrm>
            <a:off x="2551450" y="3909921"/>
            <a:ext cx="7323572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69503-507A-D7D5-490A-B99982137809}"/>
              </a:ext>
            </a:extLst>
          </p:cNvPr>
          <p:cNvSpPr/>
          <p:nvPr/>
        </p:nvSpPr>
        <p:spPr>
          <a:xfrm>
            <a:off x="6216742" y="199848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5591A-EAAB-2C8C-903B-A026341537C3}"/>
              </a:ext>
            </a:extLst>
          </p:cNvPr>
          <p:cNvSpPr/>
          <p:nvPr/>
        </p:nvSpPr>
        <p:spPr>
          <a:xfrm>
            <a:off x="2252003" y="15085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B1123C-969B-AE58-1B30-E5BFB050E810}"/>
              </a:ext>
            </a:extLst>
          </p:cNvPr>
          <p:cNvSpPr/>
          <p:nvPr/>
        </p:nvSpPr>
        <p:spPr>
          <a:xfrm>
            <a:off x="5917297" y="15085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2DB4B0-DDA8-98DD-2E4C-9DD903515E15}"/>
              </a:ext>
            </a:extLst>
          </p:cNvPr>
          <p:cNvSpPr/>
          <p:nvPr/>
        </p:nvSpPr>
        <p:spPr>
          <a:xfrm>
            <a:off x="9575574" y="150859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9B086-BB3A-BCE9-8DD8-4409079993B5}"/>
              </a:ext>
            </a:extLst>
          </p:cNvPr>
          <p:cNvSpPr/>
          <p:nvPr/>
        </p:nvSpPr>
        <p:spPr>
          <a:xfrm>
            <a:off x="2551449" y="238213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DAE0E9-84E1-7407-A1F1-E7F2D3A0C82C}"/>
              </a:ext>
            </a:extLst>
          </p:cNvPr>
          <p:cNvSpPr/>
          <p:nvPr/>
        </p:nvSpPr>
        <p:spPr>
          <a:xfrm>
            <a:off x="2551449" y="199250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1A8D7-85A7-3532-8AE1-A509AC969E7D}"/>
              </a:ext>
            </a:extLst>
          </p:cNvPr>
          <p:cNvSpPr/>
          <p:nvPr/>
        </p:nvSpPr>
        <p:spPr>
          <a:xfrm>
            <a:off x="2551446" y="276249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Acknowledgement Number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53428E-69F1-21EF-1448-7CFC8924D36A}"/>
              </a:ext>
            </a:extLst>
          </p:cNvPr>
          <p:cNvSpPr/>
          <p:nvPr/>
        </p:nvSpPr>
        <p:spPr>
          <a:xfrm>
            <a:off x="6216740" y="314026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Advertised Window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6CA60-CAB8-A9A6-2E8B-7CF20349452B}"/>
              </a:ext>
            </a:extLst>
          </p:cNvPr>
          <p:cNvSpPr/>
          <p:nvPr/>
        </p:nvSpPr>
        <p:spPr>
          <a:xfrm>
            <a:off x="6216743" y="352626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Urgent Pointer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3EEBB-95F5-8B78-CBAC-007189D445ED}"/>
              </a:ext>
            </a:extLst>
          </p:cNvPr>
          <p:cNvSpPr/>
          <p:nvPr/>
        </p:nvSpPr>
        <p:spPr>
          <a:xfrm>
            <a:off x="3482722" y="3146148"/>
            <a:ext cx="27305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C29625-9F0B-AC58-C3F4-0EAC027368E7}"/>
              </a:ext>
            </a:extLst>
          </p:cNvPr>
          <p:cNvSpPr/>
          <p:nvPr/>
        </p:nvSpPr>
        <p:spPr>
          <a:xfrm>
            <a:off x="2554961" y="3530458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FD762-E7D2-B034-90BE-62C310043AB5}"/>
              </a:ext>
            </a:extLst>
          </p:cNvPr>
          <p:cNvSpPr/>
          <p:nvPr/>
        </p:nvSpPr>
        <p:spPr>
          <a:xfrm>
            <a:off x="3183277" y="150859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1999C-4FAC-FF51-0EB8-2AB10011F107}"/>
              </a:ext>
            </a:extLst>
          </p:cNvPr>
          <p:cNvSpPr/>
          <p:nvPr/>
        </p:nvSpPr>
        <p:spPr>
          <a:xfrm>
            <a:off x="2554961" y="3140265"/>
            <a:ext cx="9381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95A01DB-F25D-3A00-B596-67A6B59B39D6}"/>
              </a:ext>
            </a:extLst>
          </p:cNvPr>
          <p:cNvSpPr/>
          <p:nvPr/>
        </p:nvSpPr>
        <p:spPr>
          <a:xfrm>
            <a:off x="2252002" y="3806456"/>
            <a:ext cx="7922464" cy="60605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6C4325-C377-DCC1-8D68-61794AF4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9899-9D91-D9D2-6C65-21BA43C9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Utilization,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8AD19-E94C-BCBB-D5B6-239DD76D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09599-8A0C-EC0E-9B44-13D322EB54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812130" cy="5257800"/>
          </a:xfrm>
        </p:spPr>
        <p:txBody>
          <a:bodyPr>
            <a:normAutofit/>
          </a:bodyPr>
          <a:lstStyle/>
          <a:p>
            <a:r>
              <a:rPr lang="en-US" dirty="0"/>
              <a:t>Sequence numbers are 32 bits, advertised windows are 16 bits</a:t>
            </a:r>
          </a:p>
          <a:p>
            <a:pPr lvl="1"/>
            <a:r>
              <a:rPr lang="en-US" dirty="0"/>
              <a:t>The most data that can be in flight in parallel is 2^16 bytes</a:t>
            </a:r>
          </a:p>
          <a:p>
            <a:r>
              <a:rPr lang="en-US" dirty="0"/>
              <a:t>Recall that link capacity is measured by the bandwidth delay product</a:t>
            </a:r>
          </a:p>
          <a:p>
            <a:pPr lvl="1"/>
            <a:r>
              <a:rPr lang="en-US" dirty="0"/>
              <a:t>bandwidth * delay = capacity</a:t>
            </a:r>
          </a:p>
          <a:p>
            <a:r>
              <a:rPr lang="en-US" dirty="0"/>
              <a:t>What is the maximum bandwidth TCP can utilize?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ms</a:t>
            </a:r>
            <a:r>
              <a:rPr lang="en-US" dirty="0"/>
              <a:t> of delay </a:t>
            </a:r>
            <a:r>
              <a:rPr lang="en-US" dirty="0">
                <a:sym typeface="Wingdings" panose="05000000000000000000" pitchFamily="2" charset="2"/>
              </a:rPr>
              <a:t> 2^16 bytes / 100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~ 5 Kbps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of delay  2^16 bytes / 500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~ 1 Kbps</a:t>
            </a:r>
            <a:endParaRPr lang="en-US" dirty="0"/>
          </a:p>
          <a:p>
            <a:r>
              <a:rPr lang="en-US" dirty="0"/>
              <a:t>But ethernet scales to 1 Gbps, 10 Gbps, 100 Gbps…</a:t>
            </a:r>
          </a:p>
        </p:txBody>
      </p:sp>
    </p:spTree>
    <p:extLst>
      <p:ext uri="{BB962C8B-B14F-4D97-AF65-F5344CB8AC3E}">
        <p14:creationId xmlns:p14="http://schemas.microsoft.com/office/powerpoint/2010/main" val="328427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Sizes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3980744"/>
              </p:ext>
            </p:extLst>
          </p:nvPr>
        </p:nvGraphicFramePr>
        <p:xfrm>
          <a:off x="1711125" y="2396664"/>
          <a:ext cx="878325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4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Hosts</a:t>
                      </a:r>
                      <a:r>
                        <a:rPr lang="en-US" baseline="0" dirty="0"/>
                        <a:t> per Class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7</a:t>
                      </a:r>
                      <a:r>
                        <a:rPr lang="en-US" baseline="0" dirty="0"/>
                        <a:t> – 2 = 126</a:t>
                      </a:r>
                    </a:p>
                    <a:p>
                      <a:r>
                        <a:rPr lang="en-US" baseline="0" dirty="0"/>
                        <a:t>(0 and 127 are reserved)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24</a:t>
                      </a:r>
                      <a:r>
                        <a:rPr lang="en-US" dirty="0"/>
                        <a:t> – 2 = 16,777,214</a:t>
                      </a:r>
                    </a:p>
                    <a:p>
                      <a:r>
                        <a:rPr lang="en-US" dirty="0"/>
                        <a:t>(All 0 and</a:t>
                      </a:r>
                      <a:r>
                        <a:rPr lang="en-US" baseline="0" dirty="0"/>
                        <a:t> all 1 are reserved)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14</a:t>
                      </a:r>
                      <a:r>
                        <a:rPr lang="en-US" dirty="0"/>
                        <a:t> = 16,398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– 2 = 65,534</a:t>
                      </a:r>
                    </a:p>
                    <a:p>
                      <a:r>
                        <a:rPr lang="en-US" dirty="0"/>
                        <a:t>(All 0 and</a:t>
                      </a:r>
                      <a:r>
                        <a:rPr lang="en-US" baseline="0" dirty="0"/>
                        <a:t> all 1 are reserved)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21</a:t>
                      </a:r>
                      <a:r>
                        <a:rPr lang="en-US" dirty="0"/>
                        <a:t> = 2,097,512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8</a:t>
                      </a:r>
                      <a:r>
                        <a:rPr lang="en-US" dirty="0"/>
                        <a:t> – 2 = 254</a:t>
                      </a:r>
                    </a:p>
                    <a:p>
                      <a:r>
                        <a:rPr lang="en-US" dirty="0"/>
                        <a:t>(All 0 and</a:t>
                      </a:r>
                      <a:r>
                        <a:rPr lang="en-US" baseline="0" dirty="0"/>
                        <a:t> all 1 are reserved)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Total: 2,114,036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 flipH="1">
            <a:off x="3622953" y="5591629"/>
            <a:ext cx="2330741" cy="954107"/>
            <a:chOff x="1219200" y="4876799"/>
            <a:chExt cx="5181605" cy="138499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325"/>
                <a:gd name="adj2" fmla="val -8466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Too many network IDs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6530127" y="5591628"/>
            <a:ext cx="2330741" cy="954107"/>
            <a:chOff x="1219200" y="4876799"/>
            <a:chExt cx="5181605" cy="1384995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2332"/>
                <a:gd name="adj2" fmla="val -14896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Too small to be useful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6738912" y="1736197"/>
            <a:ext cx="2330741" cy="586707"/>
            <a:chOff x="1219200" y="4876799"/>
            <a:chExt cx="5181605" cy="1384995"/>
          </a:xfrm>
        </p:grpSpPr>
        <p:sp>
          <p:nvSpPr>
            <p:cNvPr id="13" name="Rectangular Callout 1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876"/>
                <a:gd name="adj2" fmla="val 1730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4" y="4876799"/>
              <a:ext cx="5181601" cy="12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Way too big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20771" y="3020993"/>
            <a:ext cx="8750460" cy="648183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22696" y="3647968"/>
            <a:ext cx="8750460" cy="648183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24621" y="4298093"/>
            <a:ext cx="8750460" cy="648183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6F99FF-FA96-DCDF-9022-DEDFD6E54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2D4D-683E-4598-25D0-D9949DF0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Scaling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EEB72-8FAB-9974-68CA-07449B6A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A116D-890E-AD5F-D0C8-916487ADFF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69312"/>
            <a:ext cx="10312400" cy="5036288"/>
          </a:xfrm>
        </p:spPr>
        <p:txBody>
          <a:bodyPr/>
          <a:lstStyle/>
          <a:p>
            <a:r>
              <a:rPr lang="en-US" dirty="0"/>
              <a:t>Problem: the advertised window is only 16-bits</a:t>
            </a:r>
          </a:p>
          <a:p>
            <a:pPr lvl="1"/>
            <a:r>
              <a:rPr lang="en-US" dirty="0"/>
              <a:t>Effectively caps the window at 65536 bytes, 64 KB</a:t>
            </a:r>
          </a:p>
          <a:p>
            <a:pPr lvl="1"/>
            <a:endParaRPr lang="en-US" dirty="0"/>
          </a:p>
          <a:p>
            <a:pPr marL="502920" indent="-457200"/>
            <a:r>
              <a:rPr lang="en-US" dirty="0"/>
              <a:t>Solution: introduce a window scaling value</a:t>
            </a:r>
          </a:p>
          <a:p>
            <a:pPr marL="822960" lvl="1" indent="-457200"/>
            <a:r>
              <a:rPr lang="en-US" i="1" dirty="0" err="1"/>
              <a:t>scaled_adv_wnd</a:t>
            </a:r>
            <a:r>
              <a:rPr lang="en-US" dirty="0"/>
              <a:t> = </a:t>
            </a:r>
            <a:r>
              <a:rPr lang="en-US" i="1" dirty="0" err="1"/>
              <a:t>adv_wnd</a:t>
            </a:r>
            <a:r>
              <a:rPr lang="en-US" dirty="0"/>
              <a:t> &lt;&lt; </a:t>
            </a:r>
            <a:r>
              <a:rPr lang="en-US" i="1" dirty="0" err="1"/>
              <a:t>wnd_scale</a:t>
            </a:r>
            <a:r>
              <a:rPr lang="en-US" dirty="0"/>
              <a:t>;</a:t>
            </a:r>
          </a:p>
          <a:p>
            <a:pPr marL="822960" lvl="1" indent="-457200"/>
            <a:r>
              <a:rPr lang="en-US" dirty="0"/>
              <a:t>Maximum shift is 14 bits, 1GB maximum window</a:t>
            </a:r>
          </a:p>
        </p:txBody>
      </p:sp>
    </p:spTree>
    <p:extLst>
      <p:ext uri="{BB962C8B-B14F-4D97-AF65-F5344CB8AC3E}">
        <p14:creationId xmlns:p14="http://schemas.microsoft.com/office/powerpoint/2010/main" val="31946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C3B728-04AE-A7C6-D1B8-916969668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DC3F-43F1-3013-6E74-8150FAC9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Number Scaling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85628-6569-254A-38B6-911B8031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04C81-93B3-63BA-D4BA-FB99ECA80D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69312"/>
            <a:ext cx="10312400" cy="5036288"/>
          </a:xfrm>
        </p:spPr>
        <p:txBody>
          <a:bodyPr/>
          <a:lstStyle/>
          <a:p>
            <a:r>
              <a:rPr lang="en-US" dirty="0"/>
              <a:t>Problem: sequence numbers are only 32 bits</a:t>
            </a:r>
          </a:p>
          <a:p>
            <a:pPr lvl="1"/>
            <a:r>
              <a:rPr lang="en-US" dirty="0"/>
              <a:t>Effectively caps the window at 2^32 ~ 4 GB</a:t>
            </a:r>
          </a:p>
          <a:p>
            <a:r>
              <a:rPr lang="en-US" dirty="0"/>
              <a:t>What is the maximum bandwidth TCP can utilize?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ms</a:t>
            </a:r>
            <a:r>
              <a:rPr lang="en-US" dirty="0"/>
              <a:t> of delay </a:t>
            </a:r>
            <a:r>
              <a:rPr lang="en-US" dirty="0">
                <a:sym typeface="Wingdings" panose="05000000000000000000" pitchFamily="2" charset="2"/>
              </a:rPr>
              <a:t> 2^32 bytes / 100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~ 344 Mbps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of delay  2^32 bytes / 500 </a:t>
            </a:r>
            <a:r>
              <a:rPr lang="en-US" dirty="0" err="1">
                <a:sym typeface="Wingdings" panose="05000000000000000000" pitchFamily="2" charset="2"/>
              </a:rPr>
              <a:t>ms</a:t>
            </a:r>
            <a:r>
              <a:rPr lang="en-US" dirty="0">
                <a:sym typeface="Wingdings" panose="05000000000000000000" pitchFamily="2" charset="2"/>
              </a:rPr>
              <a:t> ~ 69 Mbps</a:t>
            </a:r>
            <a:endParaRPr lang="en-US" dirty="0"/>
          </a:p>
          <a:p>
            <a:r>
              <a:rPr lang="en-US" dirty="0"/>
              <a:t>Solution: the PAWS algorithm</a:t>
            </a:r>
          </a:p>
          <a:p>
            <a:pPr lvl="1"/>
            <a:r>
              <a:rPr lang="en-US" dirty="0"/>
              <a:t>32-bit timestamp option in TCP header</a:t>
            </a:r>
          </a:p>
          <a:p>
            <a:pPr lvl="1"/>
            <a:r>
              <a:rPr lang="en-US" dirty="0"/>
              <a:t>When was the packet sent (approximately)</a:t>
            </a:r>
          </a:p>
          <a:p>
            <a:pPr lvl="1"/>
            <a:r>
              <a:rPr lang="en-US" dirty="0"/>
              <a:t>Effectively extends the sequence numbers space to 64 bits</a:t>
            </a:r>
          </a:p>
          <a:p>
            <a:pPr marL="50292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DAE19EC-BBCD-570C-9BB8-E902EC089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5218-E92F-CE16-CA56-F5FC3B3B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SACK: Selective Acknowledgment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CA089-7FAF-696D-C36D-DA01419B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FB48D-CF9C-A114-9066-C24C56C9BD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9948" y="1600200"/>
            <a:ext cx="8041133" cy="5105400"/>
          </a:xfrm>
        </p:spPr>
        <p:txBody>
          <a:bodyPr/>
          <a:lstStyle/>
          <a:p>
            <a:r>
              <a:rPr lang="en-US" dirty="0"/>
              <a:t>Problem: duplicate ACKs only tell us about 1 missing packet</a:t>
            </a:r>
          </a:p>
          <a:p>
            <a:pPr lvl="1"/>
            <a:r>
              <a:rPr lang="en-US" dirty="0"/>
              <a:t>Multiple rounds of dup ACKs needed to fill all holes</a:t>
            </a:r>
          </a:p>
          <a:p>
            <a:endParaRPr lang="en-US" dirty="0"/>
          </a:p>
          <a:p>
            <a:r>
              <a:rPr lang="en-US" dirty="0"/>
              <a:t>Solution: selective ACK</a:t>
            </a:r>
          </a:p>
          <a:p>
            <a:pPr lvl="1"/>
            <a:r>
              <a:rPr lang="en-US" dirty="0"/>
              <a:t>Include received, out-of-order sequence numbers in TCP header</a:t>
            </a:r>
          </a:p>
          <a:p>
            <a:pPr lvl="1"/>
            <a:r>
              <a:rPr lang="en-US" dirty="0"/>
              <a:t>Explicitly tells the sender about holes in the sequence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9E3CF5-8534-AB8A-3332-BA6024D4D3A5}"/>
              </a:ext>
            </a:extLst>
          </p:cNvPr>
          <p:cNvCxnSpPr/>
          <p:nvPr/>
        </p:nvCxnSpPr>
        <p:spPr>
          <a:xfrm>
            <a:off x="9347952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0EBC11-DB02-C6EA-F5B3-B40656921CCB}"/>
              </a:ext>
            </a:extLst>
          </p:cNvPr>
          <p:cNvCxnSpPr/>
          <p:nvPr/>
        </p:nvCxnSpPr>
        <p:spPr>
          <a:xfrm>
            <a:off x="11782891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7A1B79-5D68-4514-77AE-7B8384F259F6}"/>
              </a:ext>
            </a:extLst>
          </p:cNvPr>
          <p:cNvGrpSpPr/>
          <p:nvPr/>
        </p:nvGrpSpPr>
        <p:grpSpPr>
          <a:xfrm>
            <a:off x="9446303" y="2859686"/>
            <a:ext cx="1669583" cy="493918"/>
            <a:chOff x="2850395" y="3694550"/>
            <a:chExt cx="3506867" cy="49391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932A6D7-19ED-6397-D895-29207353E048}"/>
                </a:ext>
              </a:extLst>
            </p:cNvPr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68B060-5667-CDB3-70DF-9072450CF8F3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9B5257-29F8-4A83-97E0-597921381E8A}"/>
              </a:ext>
            </a:extLst>
          </p:cNvPr>
          <p:cNvGrpSpPr/>
          <p:nvPr/>
        </p:nvGrpSpPr>
        <p:grpSpPr>
          <a:xfrm>
            <a:off x="9435774" y="3151957"/>
            <a:ext cx="2290108" cy="552330"/>
            <a:chOff x="2850395" y="3694550"/>
            <a:chExt cx="4810245" cy="55233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BBF4A53-1821-187E-B883-5DB47BC2186D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C0C17D-3FC0-F84D-041E-FF1C0214B3BE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E576ED-1144-CACF-8CDB-750032647358}"/>
              </a:ext>
            </a:extLst>
          </p:cNvPr>
          <p:cNvGrpSpPr/>
          <p:nvPr/>
        </p:nvGrpSpPr>
        <p:grpSpPr>
          <a:xfrm>
            <a:off x="9448679" y="3416692"/>
            <a:ext cx="2290108" cy="552330"/>
            <a:chOff x="2850395" y="3694550"/>
            <a:chExt cx="4810245" cy="5523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EF5576-2007-662A-ED0C-77913EA4CE41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C43181-C409-1703-B8E4-C11FE27100DF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41D725-B4E0-0CF5-7888-D1612E983BB3}"/>
              </a:ext>
            </a:extLst>
          </p:cNvPr>
          <p:cNvGrpSpPr/>
          <p:nvPr/>
        </p:nvGrpSpPr>
        <p:grpSpPr>
          <a:xfrm>
            <a:off x="9435393" y="3691776"/>
            <a:ext cx="2290108" cy="552330"/>
            <a:chOff x="2850395" y="3694550"/>
            <a:chExt cx="4810245" cy="55233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B6D693E-6BD7-7C33-D53E-AD8421B3C532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D6670A-82FD-1F36-8FCD-8FF1FA5E1428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40" name="Multiply 39">
            <a:extLst>
              <a:ext uri="{FF2B5EF4-FFF2-40B4-BE49-F238E27FC236}">
                <a16:creationId xmlns:a16="http://schemas.microsoft.com/office/drawing/2014/main" id="{83C9076B-A9E0-5041-8394-328A19DA90A1}"/>
              </a:ext>
            </a:extLst>
          </p:cNvPr>
          <p:cNvSpPr/>
          <p:nvPr/>
        </p:nvSpPr>
        <p:spPr>
          <a:xfrm rot="812648">
            <a:off x="11048502" y="3111638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29868F-C505-00F8-B61D-C1D5A3489A88}"/>
              </a:ext>
            </a:extLst>
          </p:cNvPr>
          <p:cNvGrpSpPr/>
          <p:nvPr/>
        </p:nvGrpSpPr>
        <p:grpSpPr>
          <a:xfrm>
            <a:off x="9413920" y="2724696"/>
            <a:ext cx="2294686" cy="636828"/>
            <a:chOff x="6382206" y="2724696"/>
            <a:chExt cx="2294686" cy="6368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A617863-8008-CC48-A909-1A5F0FDB28AD}"/>
                </a:ext>
              </a:extLst>
            </p:cNvPr>
            <p:cNvCxnSpPr/>
            <p:nvPr/>
          </p:nvCxnSpPr>
          <p:spPr>
            <a:xfrm flipH="1">
              <a:off x="6386784" y="2724696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36C7A5-40BB-1FA4-1E0B-7EE91DA32E71}"/>
                </a:ext>
              </a:extLst>
            </p:cNvPr>
            <p:cNvSpPr txBox="1"/>
            <p:nvPr/>
          </p:nvSpPr>
          <p:spPr>
            <a:xfrm rot="20848332">
              <a:off x="6382206" y="2899859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8F2F25-484C-28ED-DA2D-13D911B2E715}"/>
              </a:ext>
            </a:extLst>
          </p:cNvPr>
          <p:cNvGrpSpPr/>
          <p:nvPr/>
        </p:nvGrpSpPr>
        <p:grpSpPr>
          <a:xfrm>
            <a:off x="9446303" y="1733141"/>
            <a:ext cx="1669583" cy="493918"/>
            <a:chOff x="2850395" y="3694550"/>
            <a:chExt cx="3506867" cy="49391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D9BAFE5-6E20-2DB4-B441-E5BB134B0765}"/>
                </a:ext>
              </a:extLst>
            </p:cNvPr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708A22-3784-7CF0-2067-2A7E572FD926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45F400-FF14-3F98-DF82-7175BF31F95F}"/>
              </a:ext>
            </a:extLst>
          </p:cNvPr>
          <p:cNvGrpSpPr/>
          <p:nvPr/>
        </p:nvGrpSpPr>
        <p:grpSpPr>
          <a:xfrm>
            <a:off x="9435774" y="2025412"/>
            <a:ext cx="2290108" cy="552330"/>
            <a:chOff x="2850395" y="3694550"/>
            <a:chExt cx="4810245" cy="55233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E451CD0-EDD2-F0B7-34D7-41C926396ECF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789D386-17F8-BD92-4C4C-23DA38C41B94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6C2703-34CB-212E-AA71-BF2E17233938}"/>
              </a:ext>
            </a:extLst>
          </p:cNvPr>
          <p:cNvGrpSpPr/>
          <p:nvPr/>
        </p:nvGrpSpPr>
        <p:grpSpPr>
          <a:xfrm>
            <a:off x="9448680" y="2290147"/>
            <a:ext cx="1653969" cy="493918"/>
            <a:chOff x="2850395" y="3694550"/>
            <a:chExt cx="3474070" cy="493918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94F3629-3D4B-9741-689D-1A296E3020B4}"/>
                </a:ext>
              </a:extLst>
            </p:cNvPr>
            <p:cNvCxnSpPr/>
            <p:nvPr/>
          </p:nvCxnSpPr>
          <p:spPr>
            <a:xfrm>
              <a:off x="2850395" y="3694550"/>
              <a:ext cx="3408095" cy="391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4DEC8D-26E2-8A91-43EB-49463B2F0889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9AC934-4AD0-DEED-EC6D-07420B27B8F2}"/>
              </a:ext>
            </a:extLst>
          </p:cNvPr>
          <p:cNvGrpSpPr/>
          <p:nvPr/>
        </p:nvGrpSpPr>
        <p:grpSpPr>
          <a:xfrm>
            <a:off x="9435393" y="2565231"/>
            <a:ext cx="2290108" cy="552330"/>
            <a:chOff x="2850395" y="3694550"/>
            <a:chExt cx="4810245" cy="552330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CC69CBB-8A33-1D9E-8505-532E174D57F4}"/>
                </a:ext>
              </a:extLst>
            </p:cNvPr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E1CD68-FA72-FFE2-B0C0-D10F337B0DA2}"/>
                </a:ext>
              </a:extLst>
            </p:cNvPr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sp>
        <p:nvSpPr>
          <p:cNvPr id="61" name="Multiply 60">
            <a:extLst>
              <a:ext uri="{FF2B5EF4-FFF2-40B4-BE49-F238E27FC236}">
                <a16:creationId xmlns:a16="http://schemas.microsoft.com/office/drawing/2014/main" id="{C81FC361-9C50-846D-C210-32C9D8C0908D}"/>
              </a:ext>
            </a:extLst>
          </p:cNvPr>
          <p:cNvSpPr/>
          <p:nvPr/>
        </p:nvSpPr>
        <p:spPr>
          <a:xfrm rot="812648">
            <a:off x="11048502" y="1985093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>
            <a:extLst>
              <a:ext uri="{FF2B5EF4-FFF2-40B4-BE49-F238E27FC236}">
                <a16:creationId xmlns:a16="http://schemas.microsoft.com/office/drawing/2014/main" id="{E3B3E5F5-FC91-2B0E-EAB0-B182FBA186C2}"/>
              </a:ext>
            </a:extLst>
          </p:cNvPr>
          <p:cNvSpPr/>
          <p:nvPr/>
        </p:nvSpPr>
        <p:spPr>
          <a:xfrm rot="812648">
            <a:off x="11048503" y="2509059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8A77E8D-574C-5C86-84B7-04172872FE27}"/>
              </a:ext>
            </a:extLst>
          </p:cNvPr>
          <p:cNvGrpSpPr/>
          <p:nvPr/>
        </p:nvGrpSpPr>
        <p:grpSpPr>
          <a:xfrm>
            <a:off x="9413920" y="3243899"/>
            <a:ext cx="2294686" cy="650305"/>
            <a:chOff x="6382206" y="3243898"/>
            <a:chExt cx="2294686" cy="65030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67CE595-FBBB-467A-A341-65C0CCD087C7}"/>
                </a:ext>
              </a:extLst>
            </p:cNvPr>
            <p:cNvCxnSpPr/>
            <p:nvPr/>
          </p:nvCxnSpPr>
          <p:spPr>
            <a:xfrm flipH="1">
              <a:off x="6386784" y="3243898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44B523-23CB-131F-98F7-D42B6BB6AD1F}"/>
                </a:ext>
              </a:extLst>
            </p:cNvPr>
            <p:cNvSpPr txBox="1"/>
            <p:nvPr/>
          </p:nvSpPr>
          <p:spPr>
            <a:xfrm rot="20848332">
              <a:off x="6382206" y="3432538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A865AA-B5EA-CF86-BBA1-84C889A090AB}"/>
              </a:ext>
            </a:extLst>
          </p:cNvPr>
          <p:cNvGrpSpPr/>
          <p:nvPr/>
        </p:nvGrpSpPr>
        <p:grpSpPr>
          <a:xfrm>
            <a:off x="9413919" y="3748927"/>
            <a:ext cx="2311582" cy="1208265"/>
            <a:chOff x="6382205" y="3748926"/>
            <a:chExt cx="2311582" cy="12082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B529FD0-D9D0-89A8-B0CC-13D4AF041CC9}"/>
                </a:ext>
              </a:extLst>
            </p:cNvPr>
            <p:cNvCxnSpPr/>
            <p:nvPr/>
          </p:nvCxnSpPr>
          <p:spPr>
            <a:xfrm flipH="1">
              <a:off x="6386784" y="3748926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5A8B3E2-1F71-B923-9A39-A0503A792D5E}"/>
                </a:ext>
              </a:extLst>
            </p:cNvPr>
            <p:cNvCxnSpPr/>
            <p:nvPr/>
          </p:nvCxnSpPr>
          <p:spPr>
            <a:xfrm flipH="1">
              <a:off x="6403679" y="4032372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5251A1F-3E63-6B99-DCDD-8DFBB5189F8A}"/>
                </a:ext>
              </a:extLst>
            </p:cNvPr>
            <p:cNvCxnSpPr/>
            <p:nvPr/>
          </p:nvCxnSpPr>
          <p:spPr>
            <a:xfrm flipH="1">
              <a:off x="6386784" y="4312258"/>
              <a:ext cx="2290108" cy="52565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02EA13-4DED-2305-4EF9-57653363C895}"/>
                </a:ext>
              </a:extLst>
            </p:cNvPr>
            <p:cNvSpPr txBox="1"/>
            <p:nvPr/>
          </p:nvSpPr>
          <p:spPr>
            <a:xfrm rot="20848332">
              <a:off x="6382925" y="3932203"/>
              <a:ext cx="1017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DBA3E0E-8AD3-9AEE-0CE1-FFFA5B9A7148}"/>
                </a:ext>
              </a:extLst>
            </p:cNvPr>
            <p:cNvSpPr txBox="1"/>
            <p:nvPr/>
          </p:nvSpPr>
          <p:spPr>
            <a:xfrm rot="20848332">
              <a:off x="6382206" y="4212964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18EE5F5-0BE5-DC4E-DCA3-9F8DDA99A8BF}"/>
                </a:ext>
              </a:extLst>
            </p:cNvPr>
            <p:cNvSpPr txBox="1"/>
            <p:nvPr/>
          </p:nvSpPr>
          <p:spPr>
            <a:xfrm rot="20848332">
              <a:off x="6382205" y="4495526"/>
              <a:ext cx="101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7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31E5FB4-9573-D3E3-EACB-2CE2DA65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0F80-7E74-F5E2-194D-B8AD573D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81855-EB2B-D0AD-C486-2FD31E26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65829-35AB-D87A-A25E-2B481FA195C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Maximum segment size (MSS)</a:t>
            </a:r>
          </a:p>
          <a:p>
            <a:pPr lvl="1"/>
            <a:r>
              <a:rPr lang="en-US" dirty="0"/>
              <a:t>Essentially, what is the hosts MTU</a:t>
            </a:r>
          </a:p>
          <a:p>
            <a:pPr lvl="1"/>
            <a:r>
              <a:rPr lang="en-US" dirty="0"/>
              <a:t>Saves on path discovery overhead</a:t>
            </a:r>
          </a:p>
        </p:txBody>
      </p:sp>
    </p:spTree>
    <p:extLst>
      <p:ext uri="{BB962C8B-B14F-4D97-AF65-F5344CB8AC3E}">
        <p14:creationId xmlns:p14="http://schemas.microsoft.com/office/powerpoint/2010/main" val="89608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2970975"/>
          </a:xfrm>
        </p:spPr>
        <p:txBody>
          <a:bodyPr/>
          <a:lstStyle/>
          <a:p>
            <a:r>
              <a:rPr lang="en-US" dirty="0"/>
              <a:t>Problem: need to break up large A and B classes</a:t>
            </a:r>
          </a:p>
          <a:p>
            <a:r>
              <a:rPr lang="en-US" dirty="0"/>
              <a:t>Solution: add another layer to the hierarchy</a:t>
            </a:r>
          </a:p>
          <a:p>
            <a:pPr lvl="1"/>
            <a:r>
              <a:rPr lang="en-US" dirty="0"/>
              <a:t>From the outside, appears to be a single network</a:t>
            </a:r>
          </a:p>
          <a:p>
            <a:pPr lvl="2"/>
            <a:r>
              <a:rPr lang="en-US" dirty="0"/>
              <a:t>Only 1 entry in routing tables </a:t>
            </a:r>
            <a:r>
              <a:rPr lang="en-US" dirty="0">
                <a:solidFill>
                  <a:srgbClr val="FF0000"/>
                </a:solidFill>
              </a:rPr>
              <a:t>(this becomes an issue)</a:t>
            </a:r>
          </a:p>
          <a:p>
            <a:pPr lvl="1"/>
            <a:r>
              <a:rPr lang="en-US" dirty="0"/>
              <a:t>Internally, manage multiple </a:t>
            </a:r>
            <a:r>
              <a:rPr lang="en-US" dirty="0" err="1"/>
              <a:t>subnetworks</a:t>
            </a:r>
            <a:endParaRPr lang="en-US" dirty="0"/>
          </a:p>
          <a:p>
            <a:pPr lvl="2"/>
            <a:r>
              <a:rPr lang="en-US" dirty="0"/>
              <a:t>Split the address range using a </a:t>
            </a:r>
            <a:r>
              <a:rPr lang="en-US" dirty="0">
                <a:solidFill>
                  <a:schemeClr val="accent1"/>
                </a:solidFill>
              </a:rPr>
              <a:t>subnet mask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2176" y="5561709"/>
            <a:ext cx="2578472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1398" y="5561709"/>
            <a:ext cx="910500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Ntwk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782898" y="5561709"/>
            <a:ext cx="68834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Pfx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91897" y="5561709"/>
            <a:ext cx="2190279" cy="6029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4593" y="6200815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11111111 11111111 11000000 00000000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623159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Subnet Mask: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948" y="4758777"/>
            <a:ext cx="4628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Subnet Mask is 255.255.192.0</a:t>
            </a:r>
          </a:p>
        </p:txBody>
      </p:sp>
    </p:spTree>
    <p:extLst>
      <p:ext uri="{BB962C8B-B14F-4D97-AF65-F5344CB8AC3E}">
        <p14:creationId xmlns:p14="http://schemas.microsoft.com/office/powerpoint/2010/main" val="267560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4193" y="3874948"/>
            <a:ext cx="2240145" cy="9533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Extract subnetwork: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369231" y="3684520"/>
            <a:ext cx="7643386" cy="1344557"/>
            <a:chOff x="3369231" y="3684520"/>
            <a:chExt cx="7643386" cy="1344557"/>
          </a:xfrm>
        </p:grpSpPr>
        <p:sp>
          <p:nvSpPr>
            <p:cNvPr id="6" name="TextBox 5"/>
            <p:cNvSpPr txBox="1"/>
            <p:nvPr/>
          </p:nvSpPr>
          <p:spPr>
            <a:xfrm>
              <a:off x="5401786" y="3684520"/>
              <a:ext cx="561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10110101 11011101 01010100 01110010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90445" y="3684520"/>
              <a:ext cx="1316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IP Address: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7209" y="4151548"/>
              <a:ext cx="6075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&amp; 11111111 11111111 11000000 00000000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9231" y="4151548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Subnet Mask: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1786" y="4628967"/>
              <a:ext cx="561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10110101 11011101 01000000 00000000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5005" y="4628967"/>
              <a:ext cx="811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Result: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171848" y="4592430"/>
              <a:ext cx="5840769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34193" y="5413993"/>
            <a:ext cx="10178424" cy="1344557"/>
            <a:chOff x="834193" y="5413993"/>
            <a:chExt cx="10178424" cy="1344557"/>
          </a:xfrm>
        </p:grpSpPr>
        <p:sp>
          <p:nvSpPr>
            <p:cNvPr id="5" name="Content Placeholder 3"/>
            <p:cNvSpPr txBox="1">
              <a:spLocks/>
            </p:cNvSpPr>
            <p:nvPr/>
          </p:nvSpPr>
          <p:spPr>
            <a:xfrm>
              <a:off x="834193" y="5586378"/>
              <a:ext cx="1627415" cy="989396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Extract host: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01786" y="5413993"/>
              <a:ext cx="561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10110101 11011101 01010100 01110010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90445" y="5413993"/>
              <a:ext cx="1316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IP Address: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9932" y="5881021"/>
              <a:ext cx="6282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&amp; ~(11111111 11111111 11000000 00000000)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9231" y="5881021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Subnet Mask: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01786" y="6358440"/>
              <a:ext cx="561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00000000 00000000 00010100 01110010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5005" y="6358440"/>
              <a:ext cx="811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Result: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92630" y="6321903"/>
              <a:ext cx="5819987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3"/>
          <p:cNvSpPr txBox="1">
            <a:spLocks/>
          </p:cNvSpPr>
          <p:nvPr/>
        </p:nvSpPr>
        <p:spPr>
          <a:xfrm>
            <a:off x="834193" y="2129820"/>
            <a:ext cx="2240145" cy="95331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 network: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01786" y="1939392"/>
            <a:ext cx="561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10110101 11011101 01010100 01110010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0445" y="1939392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IP Address: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7209" y="2406420"/>
            <a:ext cx="607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&amp; 11111111 11111111 00000000 00000000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4503" y="2406420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Network Mask: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01786" y="2883839"/>
            <a:ext cx="561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10110101 11011101 00000000 00000000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5005" y="2883839"/>
            <a:ext cx="811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Result: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171848" y="2847302"/>
            <a:ext cx="5840769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 flipH="1">
            <a:off x="4248638" y="202636"/>
            <a:ext cx="2718924" cy="1132068"/>
          </a:xfrm>
          <a:prstGeom prst="wedgeRectCallout">
            <a:avLst>
              <a:gd name="adj1" fmla="val 314"/>
              <a:gd name="adj2" fmla="val 102961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" lastClr="FFFFFF"/>
                </a:solidFill>
              </a:rPr>
              <a:t>10 means this is a class B network</a:t>
            </a:r>
          </a:p>
        </p:txBody>
      </p:sp>
      <p:sp>
        <p:nvSpPr>
          <p:cNvPr id="33" name="Rectangular Callout 32"/>
          <p:cNvSpPr/>
          <p:nvPr/>
        </p:nvSpPr>
        <p:spPr>
          <a:xfrm flipH="1">
            <a:off x="7656298" y="155202"/>
            <a:ext cx="3795065" cy="1132068"/>
          </a:xfrm>
          <a:prstGeom prst="wedgeRectCallout">
            <a:avLst>
              <a:gd name="adj1" fmla="val 35032"/>
              <a:gd name="adj2" fmla="val 153712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" lastClr="FFFFFF"/>
                </a:solidFill>
              </a:rPr>
              <a:t>Class B uses 16 bits total for the network name</a:t>
            </a:r>
          </a:p>
        </p:txBody>
      </p:sp>
      <p:sp>
        <p:nvSpPr>
          <p:cNvPr id="36" name="Rectangular Callout 35"/>
          <p:cNvSpPr/>
          <p:nvPr/>
        </p:nvSpPr>
        <p:spPr>
          <a:xfrm flipH="1">
            <a:off x="9055435" y="2317805"/>
            <a:ext cx="2933365" cy="1132068"/>
          </a:xfrm>
          <a:prstGeom prst="wedgeRectCallout">
            <a:avLst>
              <a:gd name="adj1" fmla="val 65330"/>
              <a:gd name="adj2" fmla="val 111439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" lastClr="FFFFFF"/>
                </a:solidFill>
              </a:rPr>
              <a:t>Subnet mask is 255.255.192.0</a:t>
            </a:r>
          </a:p>
        </p:txBody>
      </p:sp>
    </p:spTree>
    <p:extLst>
      <p:ext uri="{BB962C8B-B14F-4D97-AF65-F5344CB8AC3E}">
        <p14:creationId xmlns:p14="http://schemas.microsoft.com/office/powerpoint/2010/main" val="27933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1" grpId="0" animBg="1"/>
      <p:bldP spid="33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N-Level Subnet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25" y="17500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85" y="30454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25" y="30454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25" y="30454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35" y="2494131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3425860" y="2292986"/>
            <a:ext cx="1767840" cy="752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flipH="1">
            <a:off x="4838100" y="2292986"/>
            <a:ext cx="355600" cy="752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5193700" y="2292986"/>
            <a:ext cx="1676400" cy="752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82" y="5694207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43" y="5694206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070" y="5694205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93119" y="5292526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17" name="Straight Arrow Connector 16"/>
          <p:cNvCxnSpPr>
            <a:stCxn id="46" idx="2"/>
            <a:endCxn id="13" idx="0"/>
          </p:cNvCxnSpPr>
          <p:nvPr/>
        </p:nvCxnSpPr>
        <p:spPr>
          <a:xfrm flipH="1">
            <a:off x="7005104" y="4860368"/>
            <a:ext cx="1677024" cy="83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6" idx="2"/>
            <a:endCxn id="14" idx="0"/>
          </p:cNvCxnSpPr>
          <p:nvPr/>
        </p:nvCxnSpPr>
        <p:spPr>
          <a:xfrm flipH="1">
            <a:off x="7872766" y="4860367"/>
            <a:ext cx="809363" cy="8338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6" idx="2"/>
            <a:endCxn id="15" idx="0"/>
          </p:cNvCxnSpPr>
          <p:nvPr/>
        </p:nvCxnSpPr>
        <p:spPr>
          <a:xfrm>
            <a:off x="8682128" y="4860368"/>
            <a:ext cx="1079764" cy="833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525000" y="1792233"/>
            <a:ext cx="1064295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16455" y="1792233"/>
            <a:ext cx="130529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17955" y="1792233"/>
            <a:ext cx="68834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Pfx</a:t>
            </a:r>
            <a:endParaRPr lang="en-US" sz="2400" dirty="0"/>
          </a:p>
        </p:txBody>
      </p:sp>
      <p:sp>
        <p:nvSpPr>
          <p:cNvPr id="23" name="Curved Up Arrow 22"/>
          <p:cNvSpPr/>
          <p:nvPr/>
        </p:nvSpPr>
        <p:spPr>
          <a:xfrm rot="10800000">
            <a:off x="4587240" y="831808"/>
            <a:ext cx="2759747" cy="834431"/>
          </a:xfrm>
          <a:prstGeom prst="curvedUpArrow">
            <a:avLst>
              <a:gd name="adj1" fmla="val 94758"/>
              <a:gd name="adj2" fmla="val 137889"/>
              <a:gd name="adj3" fmla="val 3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5" idx="2"/>
            <a:endCxn id="8" idx="0"/>
          </p:cNvCxnSpPr>
          <p:nvPr/>
        </p:nvCxnSpPr>
        <p:spPr>
          <a:xfrm>
            <a:off x="5193700" y="2292986"/>
            <a:ext cx="1676400" cy="75247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ent Arrow 24"/>
          <p:cNvSpPr/>
          <p:nvPr/>
        </p:nvSpPr>
        <p:spPr>
          <a:xfrm rot="10800000">
            <a:off x="7420414" y="2504522"/>
            <a:ext cx="1740904" cy="1232395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46" idx="2"/>
            <a:endCxn id="14" idx="0"/>
          </p:cNvCxnSpPr>
          <p:nvPr/>
        </p:nvCxnSpPr>
        <p:spPr>
          <a:xfrm flipH="1">
            <a:off x="7872766" y="4860367"/>
            <a:ext cx="809363" cy="8338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rot="16200000">
            <a:off x="8164550" y="4897872"/>
            <a:ext cx="368300" cy="3383917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H="1">
            <a:off x="2499360" y="5253750"/>
            <a:ext cx="3663196" cy="1456095"/>
            <a:chOff x="1219200" y="4876799"/>
            <a:chExt cx="518160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4610"/>
                <a:gd name="adj2" fmla="val 184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4" y="4876799"/>
              <a:ext cx="5181601" cy="131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Subtree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size determined by length of subnet mask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08661" y="1792233"/>
            <a:ext cx="1316339" cy="6029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Subnet</a:t>
            </a:r>
          </a:p>
        </p:txBody>
      </p:sp>
      <p:pic>
        <p:nvPicPr>
          <p:cNvPr id="44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13" y="431744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53" y="431744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753" y="431744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222263" y="3766113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48" name="Straight Arrow Connector 47"/>
          <p:cNvCxnSpPr>
            <a:stCxn id="8" idx="2"/>
            <a:endCxn id="44" idx="0"/>
          </p:cNvCxnSpPr>
          <p:nvPr/>
        </p:nvCxnSpPr>
        <p:spPr>
          <a:xfrm flipH="1">
            <a:off x="5237888" y="3588386"/>
            <a:ext cx="1632212" cy="729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2"/>
            <a:endCxn id="45" idx="0"/>
          </p:cNvCxnSpPr>
          <p:nvPr/>
        </p:nvCxnSpPr>
        <p:spPr>
          <a:xfrm flipH="1">
            <a:off x="6650128" y="3588386"/>
            <a:ext cx="219972" cy="729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8" idx="2"/>
            <a:endCxn id="46" idx="0"/>
          </p:cNvCxnSpPr>
          <p:nvPr/>
        </p:nvCxnSpPr>
        <p:spPr>
          <a:xfrm>
            <a:off x="6870100" y="3588386"/>
            <a:ext cx="1812028" cy="729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2"/>
            <a:endCxn id="46" idx="0"/>
          </p:cNvCxnSpPr>
          <p:nvPr/>
        </p:nvCxnSpPr>
        <p:spPr>
          <a:xfrm>
            <a:off x="6870100" y="3588386"/>
            <a:ext cx="1812028" cy="72905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Bent Arrow 64"/>
          <p:cNvSpPr/>
          <p:nvPr/>
        </p:nvSpPr>
        <p:spPr>
          <a:xfrm rot="10800000">
            <a:off x="9222010" y="2494129"/>
            <a:ext cx="1173441" cy="2542690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606920" y="3097568"/>
            <a:ext cx="7129471" cy="1531092"/>
            <a:chOff x="414979" y="3333623"/>
            <a:chExt cx="8263530" cy="1523216"/>
          </a:xfrm>
        </p:grpSpPr>
        <p:sp>
          <p:nvSpPr>
            <p:cNvPr id="67" name="Rectangle 6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Tree does not have a fixed depth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Increasingly specific subnet masks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06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Routing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1649363"/>
              </p:ext>
            </p:extLst>
          </p:nvPr>
        </p:nvGraphicFramePr>
        <p:xfrm>
          <a:off x="203200" y="1683471"/>
          <a:ext cx="1168926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1702">
                  <a:extLst>
                    <a:ext uri="{9D8B030D-6E8A-4147-A177-3AD203B41FA5}">
                      <a16:colId xmlns:a16="http://schemas.microsoft.com/office/drawing/2014/main" val="3198800408"/>
                    </a:ext>
                  </a:extLst>
                </a:gridCol>
                <a:gridCol w="162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Address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Subnet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Prefix After</a:t>
                      </a:r>
                      <a:r>
                        <a:rPr lang="en-US" sz="2400" baseline="0" dirty="0"/>
                        <a:t> Masking (in Binary)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Next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******** ******** ********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18.0.0.0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255.0.0.0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00010010 ********</a:t>
                      </a:r>
                      <a:r>
                        <a:rPr lang="en-US" sz="2000" baseline="0" dirty="0">
                          <a:latin typeface="Consolas" panose="020B0609020204030204" pitchFamily="49" charset="0"/>
                        </a:rPr>
                        <a:t> ******** ********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128.42.0.0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255.255.0.0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10000000 00101010 ********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128.42.128.0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255.255.128.0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10000000 00101010 1*******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128.42.222.0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255.255.255.0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10000000 00101010 11011110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1676400" y="4623955"/>
            <a:ext cx="8991600" cy="223404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Question: 128.42.222.198 matches four rows</a:t>
            </a:r>
          </a:p>
          <a:p>
            <a:pPr lvl="1"/>
            <a:r>
              <a:rPr lang="en-US" dirty="0"/>
              <a:t>Which router do we forward to?</a:t>
            </a:r>
          </a:p>
          <a:p>
            <a:r>
              <a:rPr lang="en-US" b="1" dirty="0"/>
              <a:t>Longest prefix matching</a:t>
            </a:r>
          </a:p>
          <a:p>
            <a:pPr lvl="1"/>
            <a:r>
              <a:rPr lang="en-US" dirty="0"/>
              <a:t>Use the row with the longest number of 1’s in the mask</a:t>
            </a:r>
          </a:p>
          <a:p>
            <a:pPr lvl="1"/>
            <a:r>
              <a:rPr lang="en-US" dirty="0"/>
              <a:t>This is the </a:t>
            </a:r>
            <a:r>
              <a:rPr lang="en-US" dirty="0">
                <a:solidFill>
                  <a:schemeClr val="accent1"/>
                </a:solidFill>
              </a:rPr>
              <a:t>most </a:t>
            </a:r>
            <a:r>
              <a:rPr lang="en-US" b="1" dirty="0">
                <a:solidFill>
                  <a:schemeClr val="accent1"/>
                </a:solidFill>
              </a:rPr>
              <a:t>specific</a:t>
            </a:r>
            <a:r>
              <a:rPr lang="en-US" dirty="0">
                <a:solidFill>
                  <a:schemeClr val="accent1"/>
                </a:solidFill>
              </a:rPr>
              <a:t> match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199" y="3982340"/>
            <a:ext cx="11689267" cy="444331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976884" y="1600200"/>
            <a:ext cx="5538716" cy="5105400"/>
          </a:xfrm>
        </p:spPr>
        <p:txBody>
          <a:bodyPr/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Route packets end-to-end on a network, through multiple hops</a:t>
            </a:r>
          </a:p>
          <a:p>
            <a:r>
              <a:rPr lang="en-US" dirty="0"/>
              <a:t>Key challenge:</a:t>
            </a:r>
          </a:p>
          <a:p>
            <a:pPr lvl="1"/>
            <a:r>
              <a:rPr lang="en-US" dirty="0"/>
              <a:t>How to represent addresses</a:t>
            </a:r>
          </a:p>
          <a:p>
            <a:pPr lvl="1"/>
            <a:r>
              <a:rPr lang="en-US" dirty="0"/>
              <a:t>How to route packets</a:t>
            </a:r>
          </a:p>
          <a:p>
            <a:pPr lvl="2"/>
            <a:r>
              <a:rPr lang="en-US" dirty="0"/>
              <a:t>Scalability</a:t>
            </a:r>
          </a:p>
          <a:p>
            <a:pPr lvl="2"/>
            <a:r>
              <a:rPr lang="en-US" dirty="0"/>
              <a:t>Convergence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4799" y="2238271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4536" y="2813759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4667" y="3386936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4667" y="3960113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4667" y="4533290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4667" y="5111024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94798" y="5684201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4171666" y="1869744"/>
            <a:ext cx="559559" cy="4653886"/>
          </a:xfrm>
          <a:prstGeom prst="leftBrace">
            <a:avLst>
              <a:gd name="adj1" fmla="val 8333"/>
              <a:gd name="adj2" fmla="val 6327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Subnetting</a:t>
            </a:r>
            <a:r>
              <a:rPr lang="en-US" dirty="0"/>
              <a:t>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does </a:t>
            </a:r>
            <a:r>
              <a:rPr lang="en-US" dirty="0" err="1"/>
              <a:t>subnetting</a:t>
            </a:r>
            <a:r>
              <a:rPr lang="en-US" dirty="0"/>
              <a:t> solve all the problems of class-based routing?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NO</a:t>
            </a:r>
          </a:p>
          <a:p>
            <a:pPr marL="0" indent="0" algn="ctr"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/>
              <a:t>Classes are still too coarse</a:t>
            </a:r>
          </a:p>
          <a:p>
            <a:pPr lvl="1"/>
            <a:r>
              <a:rPr lang="en-US" dirty="0"/>
              <a:t>Class A can be </a:t>
            </a:r>
            <a:r>
              <a:rPr lang="en-US" dirty="0" err="1"/>
              <a:t>subnetted</a:t>
            </a:r>
            <a:r>
              <a:rPr lang="en-US" dirty="0"/>
              <a:t>, but only 126 available</a:t>
            </a:r>
          </a:p>
          <a:p>
            <a:pPr lvl="2"/>
            <a:r>
              <a:rPr lang="en-US" dirty="0"/>
              <a:t>e.g., company w/ a Class A and subnets to multiple locations has only 1 routing table entry</a:t>
            </a:r>
          </a:p>
          <a:p>
            <a:pPr lvl="1"/>
            <a:r>
              <a:rPr lang="en-US" dirty="0"/>
              <a:t>Class C is too small</a:t>
            </a:r>
          </a:p>
          <a:p>
            <a:pPr lvl="1"/>
            <a:r>
              <a:rPr lang="en-US" dirty="0"/>
              <a:t>Class B is nice, but there are only 16,398 available</a:t>
            </a:r>
          </a:p>
          <a:p>
            <a:r>
              <a:rPr lang="en-US" dirty="0"/>
              <a:t>Routing tables are still too big</a:t>
            </a:r>
          </a:p>
          <a:p>
            <a:pPr lvl="1"/>
            <a:r>
              <a:rPr lang="en-US" dirty="0"/>
              <a:t>2.1 million entries per router</a:t>
            </a:r>
          </a:p>
        </p:txBody>
      </p:sp>
    </p:spTree>
    <p:extLst>
      <p:ext uri="{BB962C8B-B14F-4D97-AF65-F5344CB8AC3E}">
        <p14:creationId xmlns:p14="http://schemas.microsoft.com/office/powerpoint/2010/main" val="33839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77C2-E21E-4E1E-A9CD-2AB6534F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Naming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0837C-BD15-43C5-886D-9139EA67103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Class-based hierarchy</a:t>
            </a:r>
          </a:p>
          <a:p>
            <a:r>
              <a:rPr lang="en-US" dirty="0"/>
              <a:t>First three bits of the IP address are the prefix</a:t>
            </a:r>
          </a:p>
          <a:p>
            <a:r>
              <a:rPr lang="en-US" dirty="0"/>
              <a:t>Each prefix denotes: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Class of network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Size of the network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The “name” or prefix of the network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0B8561-CAF3-4EB4-95D6-D931238E73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Classless Interdomain Routing (CIDR)</a:t>
            </a:r>
          </a:p>
          <a:p>
            <a:r>
              <a:rPr lang="en-US" dirty="0"/>
              <a:t>Each network is assigned a bitmask</a:t>
            </a:r>
          </a:p>
          <a:p>
            <a:r>
              <a:rPr lang="en-US" dirty="0"/>
              <a:t>The bitmask separates the network “name” portion of the IP address from the host portion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127A7-71FA-4FD8-8E3B-D2C59C7B1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D59F9-B881-4146-A64B-29459536DFA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Original, Old School Method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3ACB58-6606-45C5-A4EC-4BA1CE732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Modern Method</a:t>
            </a:r>
          </a:p>
        </p:txBody>
      </p:sp>
    </p:spTree>
    <p:extLst>
      <p:ext uri="{BB962C8B-B14F-4D97-AF65-F5344CB8AC3E}">
        <p14:creationId xmlns:p14="http://schemas.microsoft.com/office/powerpoint/2010/main" val="411324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Classless Inter Domain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CIDR, pronounced ‘cider’</a:t>
            </a:r>
          </a:p>
          <a:p>
            <a:r>
              <a:rPr lang="en-US" dirty="0"/>
              <a:t>Key ideas:</a:t>
            </a:r>
          </a:p>
          <a:p>
            <a:pPr lvl="1"/>
            <a:r>
              <a:rPr lang="en-US" dirty="0"/>
              <a:t>Get rid of IP classes</a:t>
            </a:r>
          </a:p>
          <a:p>
            <a:pPr lvl="1"/>
            <a:r>
              <a:rPr lang="en-US" dirty="0"/>
              <a:t>Use bitmasks for all levels of routing</a:t>
            </a:r>
          </a:p>
          <a:p>
            <a:pPr lvl="1"/>
            <a:r>
              <a:rPr lang="en-US" dirty="0"/>
              <a:t>Aggregation to minimize FIB (Forwarding Information Base)</a:t>
            </a:r>
          </a:p>
          <a:p>
            <a:r>
              <a:rPr lang="en-US" dirty="0"/>
              <a:t>Arbitrary split between network and host</a:t>
            </a:r>
          </a:p>
          <a:p>
            <a:pPr lvl="1"/>
            <a:r>
              <a:rPr lang="en-US" dirty="0"/>
              <a:t>Specified as a bitmask or prefix length</a:t>
            </a:r>
          </a:p>
          <a:p>
            <a:pPr lvl="1"/>
            <a:r>
              <a:rPr lang="en-US" dirty="0"/>
              <a:t>Example: Northeastern</a:t>
            </a:r>
          </a:p>
          <a:p>
            <a:pPr lvl="2"/>
            <a:r>
              <a:rPr lang="en-US" dirty="0"/>
              <a:t>129.10.0.0 with </a:t>
            </a:r>
            <a:r>
              <a:rPr lang="en-US" dirty="0" err="1">
                <a:solidFill>
                  <a:schemeClr val="accent1"/>
                </a:solidFill>
              </a:rPr>
              <a:t>netmask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255.255.0.0</a:t>
            </a:r>
          </a:p>
          <a:p>
            <a:pPr lvl="2"/>
            <a:r>
              <a:rPr lang="en-US" dirty="0"/>
              <a:t>129.10.0.0 / 16</a:t>
            </a:r>
          </a:p>
        </p:txBody>
      </p:sp>
    </p:spTree>
    <p:extLst>
      <p:ext uri="{BB962C8B-B14F-4D97-AF65-F5344CB8AC3E}">
        <p14:creationId xmlns:p14="http://schemas.microsoft.com/office/powerpoint/2010/main" val="39818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CIDR Routing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2147040"/>
              </p:ext>
            </p:extLst>
          </p:nvPr>
        </p:nvGraphicFramePr>
        <p:xfrm>
          <a:off x="369506" y="1822657"/>
          <a:ext cx="1145298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Netmask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Prefix After</a:t>
                      </a:r>
                      <a:r>
                        <a:rPr lang="en-US" sz="2400" baseline="0" dirty="0">
                          <a:latin typeface="+mn-lt"/>
                        </a:rPr>
                        <a:t> Masking (in Binary)</a:t>
                      </a:r>
                      <a:endParaRPr lang="en-US" sz="2400" dirty="0">
                        <a:latin typeface="+mn-lt"/>
                      </a:endParaRPr>
                    </a:p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IP Address</a:t>
                      </a:r>
                      <a:r>
                        <a:rPr lang="en-US" sz="2400" baseline="0" dirty="0"/>
                        <a:t> Range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000*****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207.46.0 – 31.*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207.46.32.0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001*****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207.46.32</a:t>
                      </a:r>
                      <a:r>
                        <a:rPr lang="en-US" sz="2400" baseline="0" dirty="0"/>
                        <a:t> – 63.*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207.46.64.0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010*****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207.46.64 – 95.*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10******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207.46.128 – 191.*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207.46.192.0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11******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207.46.192</a:t>
                      </a:r>
                      <a:r>
                        <a:rPr lang="en-US" sz="2400" baseline="0" dirty="0"/>
                        <a:t> – 255.*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3338" y="5183043"/>
            <a:ext cx="6653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Hole in the Routing Table: No coverage for 96 – 127</a:t>
            </a:r>
          </a:p>
          <a:p>
            <a:pPr algn="r"/>
            <a:r>
              <a:rPr lang="en-US" sz="2400" dirty="0"/>
              <a:t>Missing entry: 207.46.96.0/19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69506" y="3918348"/>
            <a:ext cx="1145298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with CIDR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2545773"/>
          </a:xfrm>
        </p:spPr>
        <p:txBody>
          <a:bodyPr>
            <a:normAutofit/>
          </a:bodyPr>
          <a:lstStyle/>
          <a:p>
            <a:r>
              <a:rPr lang="en-US" sz="2800" dirty="0"/>
              <a:t>Original use: aggregating class C ranges</a:t>
            </a:r>
          </a:p>
          <a:p>
            <a:r>
              <a:rPr lang="en-US" sz="2800" dirty="0"/>
              <a:t>One organization given contiguous class C ranges</a:t>
            </a:r>
          </a:p>
          <a:p>
            <a:pPr lvl="1"/>
            <a:r>
              <a:rPr lang="en-US" sz="2400" dirty="0"/>
              <a:t>Example: Microsoft, 207.46.192.* – 207.46.255.*</a:t>
            </a:r>
          </a:p>
          <a:p>
            <a:pPr lvl="1"/>
            <a:r>
              <a:rPr lang="en-US" sz="2400" dirty="0"/>
              <a:t>Represents 2</a:t>
            </a:r>
            <a:r>
              <a:rPr lang="en-US" sz="2400" baseline="30000" dirty="0"/>
              <a:t>6</a:t>
            </a:r>
            <a:r>
              <a:rPr lang="en-US" sz="2400" dirty="0"/>
              <a:t> = 64 class C ranges</a:t>
            </a:r>
          </a:p>
          <a:p>
            <a:pPr lvl="1"/>
            <a:r>
              <a:rPr lang="en-US" sz="2400" dirty="0"/>
              <a:t>Specified as CIDR address 207.46.192.0/18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8037" y="5441114"/>
            <a:ext cx="1714918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11001111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8037" y="4949812"/>
            <a:ext cx="1714918" cy="4222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CF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8037" y="4489685"/>
            <a:ext cx="171491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207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8656" y="5441112"/>
            <a:ext cx="1714918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00101110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8656" y="4949810"/>
            <a:ext cx="1714918" cy="4222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8656" y="4489683"/>
            <a:ext cx="171491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99372" y="5441114"/>
            <a:ext cx="1714918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11xxxxxx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9372" y="4949812"/>
            <a:ext cx="1714918" cy="4222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9372" y="4489685"/>
            <a:ext cx="171491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66690" y="5441111"/>
            <a:ext cx="1714918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xxxxxxxx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566690" y="4949809"/>
            <a:ext cx="1714918" cy="4222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66690" y="4489682"/>
            <a:ext cx="171491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2137" y="4489685"/>
            <a:ext cx="1351127" cy="383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Decimal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2136" y="4950657"/>
            <a:ext cx="1351127" cy="4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Hex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2137" y="5441114"/>
            <a:ext cx="1351127" cy="42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Binary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8591" y="39997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65975" y="39997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23885" y="39997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92070" y="39997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82162" y="399979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25" name="Left Brace 24"/>
          <p:cNvSpPr/>
          <p:nvPr/>
        </p:nvSpPr>
        <p:spPr>
          <a:xfrm rot="16200000">
            <a:off x="4924762" y="3947061"/>
            <a:ext cx="368300" cy="4301747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8630103" y="4638976"/>
            <a:ext cx="385097" cy="2917914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89307" y="6242704"/>
            <a:ext cx="343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18 Bits Frozen By </a:t>
            </a:r>
            <a:r>
              <a:rPr lang="en-US" sz="2400" dirty="0" err="1"/>
              <a:t>Netmask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704300" y="6242703"/>
            <a:ext cx="223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14 Arbitrary Bits</a:t>
            </a:r>
          </a:p>
        </p:txBody>
      </p:sp>
    </p:spTree>
    <p:extLst>
      <p:ext uri="{BB962C8B-B14F-4D97-AF65-F5344CB8AC3E}">
        <p14:creationId xmlns:p14="http://schemas.microsoft.com/office/powerpoint/2010/main" val="25827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CIDR Aggregation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5308536"/>
              </p:ext>
            </p:extLst>
          </p:nvPr>
        </p:nvGraphicFramePr>
        <p:xfrm>
          <a:off x="369506" y="2420864"/>
          <a:ext cx="1145298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Netmask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Prefix After</a:t>
                      </a:r>
                      <a:r>
                        <a:rPr lang="en-US" sz="2400" baseline="0" dirty="0">
                          <a:latin typeface="+mn-lt"/>
                        </a:rPr>
                        <a:t> Masking (in Binary)</a:t>
                      </a:r>
                      <a:endParaRPr lang="en-US" sz="2400" dirty="0">
                        <a:latin typeface="+mn-lt"/>
                      </a:endParaRPr>
                    </a:p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Next</a:t>
                      </a:r>
                      <a:r>
                        <a:rPr lang="en-US" sz="2400" baseline="0" dirty="0"/>
                        <a:t> Hop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000*****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</a:t>
                      </a:r>
                      <a:r>
                        <a:rPr lang="en-US" sz="2400" baseline="0" dirty="0"/>
                        <a:t> 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207.46.32.0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001*****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207.46.64.0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01******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10******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207.46.192.0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11******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3</a:t>
                      </a: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203200" y="5588950"/>
            <a:ext cx="11785600" cy="11166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Aggregation allows multiple routes to be compressed together to shrink the size of the routing table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533" y="3181909"/>
            <a:ext cx="11689267" cy="911527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506" y="3247402"/>
            <a:ext cx="1937858" cy="777667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207.46.0.0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86228" y="3247401"/>
            <a:ext cx="1279918" cy="777667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45010" y="3247401"/>
            <a:ext cx="5142616" cy="777667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11001111 00101110 00****** ********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57599" y="3247401"/>
            <a:ext cx="2864894" cy="777667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9533" y="3181909"/>
            <a:ext cx="11689267" cy="1381545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9506" y="3261630"/>
            <a:ext cx="1937858" cy="1301825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207.46.0.0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86228" y="3261629"/>
            <a:ext cx="1279918" cy="1301825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45010" y="3261629"/>
            <a:ext cx="5142616" cy="1301825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11001111 00101110 0******* ********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57599" y="3261629"/>
            <a:ext cx="2864894" cy="1301825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9" name="Rectangular Callout 8"/>
          <p:cNvSpPr/>
          <p:nvPr/>
        </p:nvSpPr>
        <p:spPr>
          <a:xfrm flipH="1">
            <a:off x="448370" y="1681156"/>
            <a:ext cx="2910125" cy="615792"/>
          </a:xfrm>
          <a:prstGeom prst="wedgeRectCallout">
            <a:avLst>
              <a:gd name="adj1" fmla="val -24085"/>
              <a:gd name="adj2" fmla="val 20708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w Cen MT"/>
              </a:rPr>
              <a:t>Same length netmask</a:t>
            </a:r>
          </a:p>
        </p:txBody>
      </p:sp>
      <p:sp>
        <p:nvSpPr>
          <p:cNvPr id="12" name="Rectangular Callout 11"/>
          <p:cNvSpPr/>
          <p:nvPr/>
        </p:nvSpPr>
        <p:spPr>
          <a:xfrm flipH="1">
            <a:off x="3950719" y="1681156"/>
            <a:ext cx="4731807" cy="615792"/>
          </a:xfrm>
          <a:prstGeom prst="wedgeRectCallout">
            <a:avLst>
              <a:gd name="adj1" fmla="val -8977"/>
              <a:gd name="adj2" fmla="val 205693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w Cen MT"/>
              </a:rPr>
              <a:t>All bits match except for the last one</a:t>
            </a:r>
          </a:p>
        </p:txBody>
      </p:sp>
      <p:sp>
        <p:nvSpPr>
          <p:cNvPr id="13" name="Rectangular Callout 12"/>
          <p:cNvSpPr/>
          <p:nvPr/>
        </p:nvSpPr>
        <p:spPr>
          <a:xfrm flipH="1">
            <a:off x="9008407" y="1681156"/>
            <a:ext cx="1699474" cy="615792"/>
          </a:xfrm>
          <a:prstGeom prst="wedgeRectCallout">
            <a:avLst>
              <a:gd name="adj1" fmla="val 11817"/>
              <a:gd name="adj2" fmla="val 202917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w Cen MT"/>
              </a:rPr>
              <a:t>Same port</a:t>
            </a:r>
          </a:p>
        </p:txBody>
      </p:sp>
    </p:spTree>
    <p:extLst>
      <p:ext uri="{BB962C8B-B14F-4D97-AF65-F5344CB8AC3E}">
        <p14:creationId xmlns:p14="http://schemas.microsoft.com/office/powerpoint/2010/main" val="4009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 animBg="1"/>
      <p:bldP spid="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CIDR Routing 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5394960"/>
            <a:ext cx="8839200" cy="14630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www.cidr-report.org</a:t>
            </a:r>
            <a:endParaRPr lang="en-US" dirty="0"/>
          </a:p>
          <a:p>
            <a:r>
              <a:rPr lang="en-US" dirty="0"/>
              <a:t>CIDR has kept IP routing table sizes in check</a:t>
            </a:r>
          </a:p>
          <a:p>
            <a:pPr lvl="1"/>
            <a:r>
              <a:rPr lang="en-US" dirty="0"/>
              <a:t>Currently ~900,000 entries for a complete IP routing table</a:t>
            </a:r>
          </a:p>
          <a:p>
            <a:pPr lvl="1"/>
            <a:r>
              <a:rPr lang="en-US" dirty="0"/>
              <a:t>Only required by backbone routers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DED67-822B-63E8-F4B0-57C9E18BF44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38526" y="1588770"/>
            <a:ext cx="6314948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14054" y="1600200"/>
            <a:ext cx="8991600" cy="5105400"/>
          </a:xfrm>
        </p:spPr>
        <p:txBody>
          <a:bodyPr/>
          <a:lstStyle/>
          <a:p>
            <a:r>
              <a:rPr lang="en-US" dirty="0"/>
              <a:t>Hierarchical addressing is critical for scalability</a:t>
            </a:r>
          </a:p>
          <a:p>
            <a:pPr lvl="1"/>
            <a:r>
              <a:rPr lang="en-US" dirty="0"/>
              <a:t>Not all routers need all information</a:t>
            </a:r>
          </a:p>
          <a:p>
            <a:pPr lvl="1"/>
            <a:r>
              <a:rPr lang="en-US" dirty="0"/>
              <a:t>Limited number of routers need to know about changes</a:t>
            </a:r>
          </a:p>
          <a:p>
            <a:r>
              <a:rPr lang="en-US" dirty="0"/>
              <a:t>Non-uniform hierarchy useful for heterogeneous networks</a:t>
            </a:r>
          </a:p>
          <a:p>
            <a:pPr lvl="1"/>
            <a:r>
              <a:rPr lang="en-US" dirty="0"/>
              <a:t>Class-based addressing is too course</a:t>
            </a:r>
          </a:p>
          <a:p>
            <a:pPr lvl="1"/>
            <a:r>
              <a:rPr lang="en-US" dirty="0"/>
              <a:t>CIDR improves scalability and granularity</a:t>
            </a:r>
          </a:p>
          <a:p>
            <a:r>
              <a:rPr lang="en-US" dirty="0"/>
              <a:t>Implementation challenges</a:t>
            </a:r>
          </a:p>
          <a:p>
            <a:pPr lvl="1"/>
            <a:r>
              <a:rPr lang="en-US" dirty="0"/>
              <a:t>Longest prefix matching is more difficult than schemes with no ambiguity</a:t>
            </a:r>
          </a:p>
        </p:txBody>
      </p:sp>
    </p:spTree>
    <p:extLst>
      <p:ext uri="{BB962C8B-B14F-4D97-AF65-F5344CB8AC3E}">
        <p14:creationId xmlns:p14="http://schemas.microsoft.com/office/powerpoint/2010/main" val="361280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IPs?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 address ranges controlled by IANA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Internet Assigned Number Authority</a:t>
            </a:r>
          </a:p>
          <a:p>
            <a:pPr lvl="1"/>
            <a:r>
              <a:rPr lang="en-US" dirty="0"/>
              <a:t>Roots go back to 1972, ARPANET, UCLA</a:t>
            </a:r>
          </a:p>
          <a:p>
            <a:pPr lvl="1"/>
            <a:r>
              <a:rPr lang="en-US" dirty="0"/>
              <a:t>Today, part of ICANN</a:t>
            </a:r>
          </a:p>
          <a:p>
            <a:r>
              <a:rPr lang="en-US" dirty="0"/>
              <a:t>IANA grants IPs to regional authorities</a:t>
            </a:r>
          </a:p>
          <a:p>
            <a:pPr lvl="1"/>
            <a:r>
              <a:rPr lang="en-US" dirty="0"/>
              <a:t>ARIN (American Registry of Internet Numbers) may grant you a range of IPs</a:t>
            </a:r>
          </a:p>
          <a:p>
            <a:pPr lvl="1"/>
            <a:r>
              <a:rPr lang="en-US" dirty="0"/>
              <a:t>You may then advertise routes to your new IP range</a:t>
            </a:r>
          </a:p>
          <a:p>
            <a:pPr lvl="1"/>
            <a:r>
              <a:rPr lang="en-US" dirty="0"/>
              <a:t>There are now secondary markets, auctions, …</a:t>
            </a:r>
          </a:p>
        </p:txBody>
      </p:sp>
      <p:pic>
        <p:nvPicPr>
          <p:cNvPr id="3074" name="Picture 2" descr="D:\Classes\CS 4700\assets\FileI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2028652"/>
            <a:ext cx="4134167" cy="15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67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1416819"/>
            <a:ext cx="8338782" cy="4779266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Addressing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Class-based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CIDR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IPv4 Protocol Details</a:t>
            </a:r>
            <a:endParaRPr lang="en-US" sz="4400" dirty="0">
              <a:solidFill>
                <a:srgbClr val="FF0000"/>
              </a:solidFill>
            </a:endParaRP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Packed Header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Fragmentation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dirty="0"/>
              <a:t>IPv6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83410" y="1590583"/>
            <a:ext cx="4159571" cy="5105400"/>
          </a:xfrm>
        </p:spPr>
        <p:txBody>
          <a:bodyPr>
            <a:normAutofit/>
          </a:bodyPr>
          <a:lstStyle/>
          <a:p>
            <a:r>
              <a:rPr lang="en-US" sz="2800" dirty="0"/>
              <a:t>How to connect multiple LANs?</a:t>
            </a:r>
          </a:p>
          <a:p>
            <a:r>
              <a:rPr lang="en-US" sz="2800" dirty="0"/>
              <a:t>LANs may be incompatible</a:t>
            </a:r>
          </a:p>
          <a:p>
            <a:pPr lvl="1"/>
            <a:r>
              <a:rPr lang="en-US" sz="2500" dirty="0"/>
              <a:t>Ethernet, </a:t>
            </a:r>
            <a:r>
              <a:rPr lang="en-US" sz="2500" dirty="0" err="1"/>
              <a:t>Wifi</a:t>
            </a:r>
            <a:r>
              <a:rPr lang="en-US" sz="2500" dirty="0"/>
              <a:t>, etc…</a:t>
            </a:r>
          </a:p>
          <a:p>
            <a:r>
              <a:rPr lang="en-US" sz="2800" dirty="0"/>
              <a:t>Connected networks form an </a:t>
            </a:r>
            <a:r>
              <a:rPr lang="en-US" sz="2800" dirty="0">
                <a:solidFill>
                  <a:schemeClr val="accent1"/>
                </a:solidFill>
              </a:rPr>
              <a:t>internetwork</a:t>
            </a:r>
          </a:p>
          <a:p>
            <a:pPr lvl="1"/>
            <a:r>
              <a:rPr lang="en-US" sz="2500" dirty="0"/>
              <a:t>The Internet is the best-known example</a:t>
            </a:r>
          </a:p>
          <a:p>
            <a:endParaRPr lang="en-US" sz="2800" dirty="0"/>
          </a:p>
        </p:txBody>
      </p:sp>
      <p:sp>
        <p:nvSpPr>
          <p:cNvPr id="5" name="Cloud 4"/>
          <p:cNvSpPr/>
          <p:nvPr/>
        </p:nvSpPr>
        <p:spPr>
          <a:xfrm>
            <a:off x="6254814" y="1837097"/>
            <a:ext cx="2528974" cy="15923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8060206" y="3408054"/>
            <a:ext cx="2528974" cy="1592317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470542" y="5151707"/>
            <a:ext cx="2528974" cy="1592317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44911" y="2411005"/>
            <a:ext cx="977462" cy="10576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844912" y="3014253"/>
            <a:ext cx="1150541" cy="651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822374" y="2411005"/>
            <a:ext cx="140324" cy="4684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822373" y="2411005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40349" y="2633255"/>
            <a:ext cx="547470" cy="2462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67697" y="2142115"/>
            <a:ext cx="843760" cy="54533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844911" y="4724323"/>
            <a:ext cx="241724" cy="96450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086634" y="5640985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550731" y="3941616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41223" y="5683571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14303" y="5905821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576478" y="4005061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49558" y="4227311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996106" y="3014254"/>
            <a:ext cx="83948" cy="122898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13108" y="4241682"/>
            <a:ext cx="66947" cy="9652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68223" y="5937353"/>
            <a:ext cx="866323" cy="2447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38" y="1837097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38" y="3014254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98" y="4281506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59" y="5825627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79" y="2454312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25" y="4971441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9" y="1613532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H="1">
            <a:off x="7722800" y="4608309"/>
            <a:ext cx="1001010" cy="26958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07595" y="4877894"/>
            <a:ext cx="154938" cy="8109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259712" y="3981963"/>
            <a:ext cx="735740" cy="165902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141901" y="2820579"/>
            <a:ext cx="1025797" cy="8575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83" y="3593144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00" y="448647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6550555" y="2142115"/>
            <a:ext cx="889794" cy="374650"/>
            <a:chOff x="5026555" y="2142115"/>
            <a:chExt cx="889794" cy="374650"/>
          </a:xfrm>
        </p:grpSpPr>
        <p:sp>
          <p:nvSpPr>
            <p:cNvPr id="71" name="Parallelogram 70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7617713" y="2516765"/>
            <a:ext cx="889794" cy="374650"/>
            <a:chOff x="5026555" y="2142115"/>
            <a:chExt cx="889794" cy="374650"/>
          </a:xfrm>
        </p:grpSpPr>
        <p:sp>
          <p:nvSpPr>
            <p:cNvPr id="75" name="Parallelogram 74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6672739" y="2751981"/>
            <a:ext cx="889794" cy="374650"/>
            <a:chOff x="5026555" y="2142115"/>
            <a:chExt cx="889794" cy="374650"/>
          </a:xfrm>
        </p:grpSpPr>
        <p:sp>
          <p:nvSpPr>
            <p:cNvPr id="78" name="Parallelogram 77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8302106" y="3754291"/>
            <a:ext cx="889794" cy="374650"/>
            <a:chOff x="5026555" y="2142115"/>
            <a:chExt cx="889794" cy="374650"/>
          </a:xfrm>
        </p:grpSpPr>
        <p:sp>
          <p:nvSpPr>
            <p:cNvPr id="81" name="Parallelogram 80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9428091" y="4043160"/>
            <a:ext cx="889794" cy="374650"/>
            <a:chOff x="5026555" y="2142115"/>
            <a:chExt cx="889794" cy="374650"/>
          </a:xfrm>
        </p:grpSpPr>
        <p:sp>
          <p:nvSpPr>
            <p:cNvPr id="84" name="Parallelogram 83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/>
          <p:cNvGrpSpPr/>
          <p:nvPr/>
        </p:nvGrpSpPr>
        <p:grpSpPr>
          <a:xfrm>
            <a:off x="8462152" y="4332031"/>
            <a:ext cx="889794" cy="374650"/>
            <a:chOff x="5026555" y="2142115"/>
            <a:chExt cx="889794" cy="374650"/>
          </a:xfrm>
        </p:grpSpPr>
        <p:sp>
          <p:nvSpPr>
            <p:cNvPr id="87" name="Parallelogram 8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6962698" y="5683571"/>
            <a:ext cx="889794" cy="374650"/>
            <a:chOff x="5026555" y="2142115"/>
            <a:chExt cx="889794" cy="374650"/>
          </a:xfrm>
        </p:grpSpPr>
        <p:sp>
          <p:nvSpPr>
            <p:cNvPr id="90" name="Parallelogram 89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5888745" y="6099494"/>
            <a:ext cx="889794" cy="374650"/>
            <a:chOff x="5026555" y="2142115"/>
            <a:chExt cx="889794" cy="374650"/>
          </a:xfrm>
        </p:grpSpPr>
        <p:sp>
          <p:nvSpPr>
            <p:cNvPr id="93" name="Parallelogram 92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5810173" y="5496246"/>
            <a:ext cx="889794" cy="374650"/>
            <a:chOff x="5026555" y="2142115"/>
            <a:chExt cx="889794" cy="374650"/>
          </a:xfrm>
        </p:grpSpPr>
        <p:sp>
          <p:nvSpPr>
            <p:cNvPr id="96" name="Parallelogram 95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Group 98"/>
          <p:cNvGrpSpPr/>
          <p:nvPr/>
        </p:nvGrpSpPr>
        <p:grpSpPr>
          <a:xfrm flipH="1">
            <a:off x="5617055" y="2775809"/>
            <a:ext cx="1492852" cy="535897"/>
            <a:chOff x="1219200" y="4876799"/>
            <a:chExt cx="5181605" cy="1384995"/>
          </a:xfrm>
        </p:grpSpPr>
        <p:sp>
          <p:nvSpPr>
            <p:cNvPr id="100" name="Rectangular Callout 9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19203" y="4876799"/>
              <a:ext cx="5181602" cy="1352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Datagrams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18920"/>
            <a:ext cx="8839200" cy="2057400"/>
          </a:xfrm>
        </p:spPr>
        <p:txBody>
          <a:bodyPr>
            <a:normAutofit/>
          </a:bodyPr>
          <a:lstStyle/>
          <a:p>
            <a:r>
              <a:rPr lang="en-US" sz="2800" dirty="0"/>
              <a:t>IP Datagrams are like a letter</a:t>
            </a:r>
          </a:p>
          <a:p>
            <a:pPr lvl="1"/>
            <a:r>
              <a:rPr lang="en-US" sz="2400" dirty="0"/>
              <a:t>Totally self-contained</a:t>
            </a:r>
          </a:p>
          <a:p>
            <a:pPr lvl="1"/>
            <a:r>
              <a:rPr lang="en-US" sz="2400" dirty="0"/>
              <a:t>Include all necessary addressing information</a:t>
            </a:r>
          </a:p>
          <a:p>
            <a:pPr lvl="1"/>
            <a:r>
              <a:rPr lang="en-US" sz="2400" dirty="0"/>
              <a:t>No advanced setup of connections or circuits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87" y="3814270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814268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814270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103780" y="3814267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32438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32438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32438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19792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197924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197921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581573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581573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581570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496522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34887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73252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11293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42829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 Fields: Word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17072"/>
            <a:ext cx="8839200" cy="2057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Version: 4 for IPv4</a:t>
            </a:r>
          </a:p>
          <a:p>
            <a:r>
              <a:rPr lang="en-US" sz="2800" dirty="0"/>
              <a:t>Header Length: Number of 32-bit words (usually 5)</a:t>
            </a:r>
          </a:p>
          <a:p>
            <a:r>
              <a:rPr lang="en-US" sz="2800" dirty="0"/>
              <a:t>Type of Service: Priority information (unused)</a:t>
            </a:r>
          </a:p>
          <a:p>
            <a:r>
              <a:rPr lang="en-US" sz="2800" dirty="0"/>
              <a:t>Datagram Length: Length of header + data in bytes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438487" y="3918180"/>
            <a:ext cx="857458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918178"/>
            <a:ext cx="94992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918180"/>
            <a:ext cx="1857910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3780" y="3918177"/>
            <a:ext cx="3658278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30183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301834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301831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685483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685483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685480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21684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6166072" y="4712366"/>
            <a:ext cx="2330739" cy="1397181"/>
            <a:chOff x="1219204" y="4876799"/>
            <a:chExt cx="5181601" cy="2028167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4" y="4876800"/>
              <a:ext cx="5181601" cy="2028166"/>
            </a:xfrm>
            <a:prstGeom prst="wedgeRectCallout">
              <a:avLst>
                <a:gd name="adj1" fmla="val -33325"/>
                <a:gd name="adj2" fmla="val -8466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4" y="4876799"/>
              <a:ext cx="5181601" cy="20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Limits packets to 65,535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4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 Fields: Word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17072"/>
            <a:ext cx="88392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Time to Live: decremented by each router</a:t>
            </a:r>
          </a:p>
          <a:p>
            <a:pPr lvl="1"/>
            <a:r>
              <a:rPr lang="en-US" sz="2500" dirty="0"/>
              <a:t>Used to kill looping packets</a:t>
            </a:r>
          </a:p>
          <a:p>
            <a:r>
              <a:rPr lang="en-US" sz="2800" dirty="0"/>
              <a:t>Protocol: ID of encapsulated protocol</a:t>
            </a:r>
          </a:p>
          <a:p>
            <a:pPr lvl="1"/>
            <a:r>
              <a:rPr lang="en-US" sz="2500" dirty="0"/>
              <a:t>6 = TCP, 17 = UDP</a:t>
            </a:r>
          </a:p>
          <a:p>
            <a:r>
              <a:rPr lang="en-US" sz="2800" dirty="0"/>
              <a:t>Checksum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3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30183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301834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301831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685483"/>
            <a:ext cx="1807384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685483"/>
            <a:ext cx="1857910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685480"/>
            <a:ext cx="3658278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21684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1891629" y="5398473"/>
            <a:ext cx="2330739" cy="1397181"/>
            <a:chOff x="1219204" y="4876799"/>
            <a:chExt cx="5181601" cy="2028167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4" y="4876800"/>
              <a:ext cx="5181601" cy="2028166"/>
            </a:xfrm>
            <a:prstGeom prst="wedgeRectCallout">
              <a:avLst>
                <a:gd name="adj1" fmla="val -8478"/>
                <a:gd name="adj2" fmla="val -810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4" y="4876799"/>
              <a:ext cx="5181601" cy="20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Used to implement trace route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0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 Fields: Word 4 and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17072"/>
            <a:ext cx="8839200" cy="2057400"/>
          </a:xfrm>
        </p:spPr>
        <p:txBody>
          <a:bodyPr>
            <a:normAutofit/>
          </a:bodyPr>
          <a:lstStyle/>
          <a:p>
            <a:r>
              <a:rPr lang="en-US" sz="2800" dirty="0"/>
              <a:t>Source and destination address</a:t>
            </a:r>
          </a:p>
          <a:p>
            <a:pPr lvl="1"/>
            <a:r>
              <a:rPr lang="en-US" sz="2500" dirty="0"/>
              <a:t>In theory, must be globally unique</a:t>
            </a:r>
          </a:p>
          <a:p>
            <a:pPr lvl="1"/>
            <a:r>
              <a:rPr lang="en-US" sz="2500" dirty="0"/>
              <a:t>In practice, this is often violated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3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30183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301834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301831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685483"/>
            <a:ext cx="1807384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685483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685480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5069135"/>
            <a:ext cx="7326946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452787"/>
            <a:ext cx="7326946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21684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464858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3799840"/>
            <a:ext cx="10338382" cy="2905760"/>
          </a:xfrm>
        </p:spPr>
        <p:txBody>
          <a:bodyPr>
            <a:normAutofit/>
          </a:bodyPr>
          <a:lstStyle/>
          <a:p>
            <a:r>
              <a:rPr lang="en-US" sz="2800" dirty="0"/>
              <a:t>Problem: each network has its own Maximum Transmission Unit (MTU)</a:t>
            </a:r>
          </a:p>
          <a:p>
            <a:pPr lvl="1"/>
            <a:r>
              <a:rPr lang="en-US" sz="2400" dirty="0"/>
              <a:t>DARPA principles: networks allowed to be heterogeneous</a:t>
            </a:r>
          </a:p>
          <a:p>
            <a:pPr lvl="1"/>
            <a:r>
              <a:rPr lang="en-US" sz="2400" dirty="0"/>
              <a:t>Minimum MTU may not be known for a given path</a:t>
            </a:r>
          </a:p>
          <a:p>
            <a:r>
              <a:rPr lang="en-US" sz="2700" dirty="0"/>
              <a:t>IP Solution: fragmentation</a:t>
            </a:r>
          </a:p>
          <a:p>
            <a:pPr lvl="1"/>
            <a:r>
              <a:rPr lang="en-US" sz="2400" dirty="0"/>
              <a:t>Split datagrams into pieces when MTU is reduced</a:t>
            </a:r>
          </a:p>
          <a:p>
            <a:pPr lvl="1"/>
            <a:r>
              <a:rPr lang="en-US" sz="2400" dirty="0"/>
              <a:t>Reassemble original datagram at the receiver</a:t>
            </a:r>
          </a:p>
        </p:txBody>
      </p:sp>
      <p:sp>
        <p:nvSpPr>
          <p:cNvPr id="5" name="Cloud 4"/>
          <p:cNvSpPr/>
          <p:nvPr/>
        </p:nvSpPr>
        <p:spPr>
          <a:xfrm>
            <a:off x="1968188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999023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68365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5" idx="3"/>
            <a:endCxn id="13" idx="1"/>
          </p:cNvCxnSpPr>
          <p:nvPr/>
        </p:nvCxnSpPr>
        <p:spPr>
          <a:xfrm flipV="1">
            <a:off x="4389780" y="2100898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3"/>
            <a:endCxn id="16" idx="1"/>
          </p:cNvCxnSpPr>
          <p:nvPr/>
        </p:nvCxnSpPr>
        <p:spPr>
          <a:xfrm>
            <a:off x="7462865" y="2101036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4" y="188785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54" y="188799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69" y="189984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1" y="190919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11578" y="2236666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62902" y="220666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99260" y="226029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stCxn id="22" idx="3"/>
            <a:endCxn id="15" idx="1"/>
          </p:cNvCxnSpPr>
          <p:nvPr/>
        </p:nvCxnSpPr>
        <p:spPr>
          <a:xfrm flipV="1">
            <a:off x="2158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4" idx="1"/>
          </p:cNvCxnSpPr>
          <p:nvPr/>
        </p:nvCxnSpPr>
        <p:spPr>
          <a:xfrm>
            <a:off x="5510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27" idx="1"/>
          </p:cNvCxnSpPr>
          <p:nvPr/>
        </p:nvCxnSpPr>
        <p:spPr>
          <a:xfrm>
            <a:off x="8588311" y="2122241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126834" y="2981032"/>
            <a:ext cx="18326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40096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67120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82737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632063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273241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922567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144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 Fields: Word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0" y="1517072"/>
            <a:ext cx="9144000" cy="2057400"/>
          </a:xfrm>
        </p:spPr>
        <p:txBody>
          <a:bodyPr>
            <a:normAutofit/>
          </a:bodyPr>
          <a:lstStyle/>
          <a:p>
            <a:r>
              <a:rPr lang="en-US" sz="2800" dirty="0"/>
              <a:t>Identifier: a unique number for the original datagram</a:t>
            </a:r>
          </a:p>
          <a:p>
            <a:r>
              <a:rPr lang="en-US" sz="2800" dirty="0"/>
              <a:t>Flags: M flag, i.e. this is the last fragment</a:t>
            </a:r>
          </a:p>
          <a:p>
            <a:r>
              <a:rPr lang="en-US" sz="2800" dirty="0"/>
              <a:t>Offset: byte position of the first byte in the fragment</a:t>
            </a:r>
            <a:endParaRPr lang="en-US" sz="2500" dirty="0"/>
          </a:p>
          <a:p>
            <a:pPr lvl="1"/>
            <a:r>
              <a:rPr lang="en-US" sz="2500" dirty="0"/>
              <a:t>Divided by 8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3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301832"/>
            <a:ext cx="366529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301834"/>
            <a:ext cx="729974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301831"/>
            <a:ext cx="292220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685483"/>
            <a:ext cx="1807384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685483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685480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21684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4431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68188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999023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68365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2" idx="3"/>
            <a:endCxn id="10" idx="1"/>
          </p:cNvCxnSpPr>
          <p:nvPr/>
        </p:nvCxnSpPr>
        <p:spPr>
          <a:xfrm flipV="1">
            <a:off x="4389780" y="2100898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7462865" y="2101036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4" y="188785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54" y="188799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69" y="189984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1" y="190919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11578" y="2236666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2902" y="220666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9260" y="226029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  <a:endCxn id="12" idx="1"/>
          </p:cNvCxnSpPr>
          <p:nvPr/>
        </p:nvCxnSpPr>
        <p:spPr>
          <a:xfrm flipV="1">
            <a:off x="2158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5510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8588311" y="2122241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53172" y="4448224"/>
            <a:ext cx="17356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72504" y="377640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72504" y="576595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0718" y="4448224"/>
            <a:ext cx="120245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</a:t>
            </a:r>
            <a:r>
              <a:rPr lang="en-US" sz="2400" dirty="0" err="1"/>
              <a:t>Hdr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671278" y="37764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71278" y="576595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201" y="4080324"/>
            <a:ext cx="386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 = 123 Length = 3820, M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3337" y="481121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3800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16944" y="483187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73942" y="3102776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1996, M = 1,</a:t>
            </a:r>
          </a:p>
          <a:p>
            <a:pPr algn="ctr"/>
            <a:r>
              <a:rPr lang="en-US" sz="2000" dirty="0"/>
              <a:t>ID=123, 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30660" y="5058068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1844, M = 0,</a:t>
            </a:r>
          </a:p>
          <a:p>
            <a:pPr algn="ctr"/>
            <a:r>
              <a:rPr lang="en-US" sz="2000" dirty="0"/>
              <a:t>ID = 123, Offset = 247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85354" y="4165424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1976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36890" y="41654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85354" y="614960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36890" y="61496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0" name="Up Arrow 59"/>
          <p:cNvSpPr/>
          <p:nvPr/>
        </p:nvSpPr>
        <p:spPr>
          <a:xfrm rot="10345480">
            <a:off x="6614806" y="4540946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6200000">
            <a:off x="8014056" y="3032408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16200000">
            <a:off x="7904718" y="4944106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 rot="16200000">
            <a:off x="4356738" y="3936877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stCxn id="49" idx="3"/>
          </p:cNvCxnSpPr>
          <p:nvPr/>
        </p:nvCxnSpPr>
        <p:spPr>
          <a:xfrm flipV="1">
            <a:off x="7334277" y="4255536"/>
            <a:ext cx="2004551" cy="10994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51" idx="3"/>
          </p:cNvCxnSpPr>
          <p:nvPr/>
        </p:nvCxnSpPr>
        <p:spPr>
          <a:xfrm flipV="1">
            <a:off x="7334277" y="4707188"/>
            <a:ext cx="1746173" cy="164247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002966" y="4004767"/>
            <a:ext cx="115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1976</a:t>
            </a:r>
          </a:p>
          <a:p>
            <a:pPr algn="r"/>
            <a:r>
              <a:rPr lang="en-US" sz="2400" dirty="0"/>
              <a:t>+ 1824</a:t>
            </a:r>
          </a:p>
          <a:p>
            <a:pPr algn="r"/>
            <a:r>
              <a:rPr lang="en-US" sz="2400" dirty="0"/>
              <a:t>= 3800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F4856E3-9E45-4F8B-825A-C2A255AE02F2}"/>
              </a:ext>
            </a:extLst>
          </p:cNvPr>
          <p:cNvSpPr/>
          <p:nvPr/>
        </p:nvSpPr>
        <p:spPr>
          <a:xfrm>
            <a:off x="8083200" y="5607817"/>
            <a:ext cx="3941774" cy="1021583"/>
          </a:xfrm>
          <a:prstGeom prst="wedgeRectCallout">
            <a:avLst>
              <a:gd name="adj1" fmla="val -56611"/>
              <a:gd name="adj2" fmla="val -454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Why 247? Offset is the previous length divided by 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0ED079-9D2E-47DE-80EC-12F378F9BC0B}"/>
              </a:ext>
            </a:extLst>
          </p:cNvPr>
          <p:cNvCxnSpPr/>
          <p:nvPr/>
        </p:nvCxnSpPr>
        <p:spPr>
          <a:xfrm>
            <a:off x="5121590" y="2932713"/>
            <a:ext cx="0" cy="369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  <p:bldP spid="52" grpId="0"/>
      <p:bldP spid="60" grpId="0" animBg="1"/>
      <p:bldP spid="60" grpId="1" animBg="1"/>
      <p:bldP spid="62" grpId="0" animBg="1"/>
      <p:bldP spid="63" grpId="0" animBg="1"/>
      <p:bldP spid="64" grpId="0" animBg="1"/>
      <p:bldP spid="71" grpId="0"/>
      <p:bldP spid="71" grpId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FA35F50-6068-40DA-ADC2-4F1B10698955}"/>
              </a:ext>
            </a:extLst>
          </p:cNvPr>
          <p:cNvCxnSpPr/>
          <p:nvPr/>
        </p:nvCxnSpPr>
        <p:spPr>
          <a:xfrm>
            <a:off x="4685710" y="2708776"/>
            <a:ext cx="0" cy="369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6499020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114182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 flipV="1">
            <a:off x="1535597" y="2100898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4608682" y="2101036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11" y="188785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71" y="188799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98" y="190919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57395" y="2236666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9257" y="226029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50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2656321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7088308" y="2122241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62872" y="365610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62872" y="568918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61646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61646" y="568918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0236" y="3656104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72574" y="5265006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09009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71347" y="52650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64309" y="2982474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1996, M = 1,</a:t>
            </a:r>
          </a:p>
          <a:p>
            <a:pPr algn="ctr"/>
            <a:r>
              <a:rPr lang="en-US" sz="2000" dirty="0"/>
              <a:t>ID = 123, 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21028" y="4981300"/>
            <a:ext cx="264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1844, M = 0,</a:t>
            </a:r>
          </a:p>
          <a:p>
            <a:pPr algn="ctr"/>
            <a:r>
              <a:rPr lang="en-US" sz="2000" dirty="0"/>
              <a:t>ID = 123, Offset = 247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75722" y="404512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1976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27258" y="40451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5722" y="6072838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27258" y="60728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33966" y="56523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2658" y="40397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84016" y="403975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12272" y="5648658"/>
            <a:ext cx="607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496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88031" y="4557120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516, M = 1,</a:t>
            </a:r>
          </a:p>
          <a:p>
            <a:pPr algn="ctr"/>
            <a:r>
              <a:rPr lang="en-US" sz="2000" dirty="0"/>
              <a:t>ID = 123, Offset = 185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31314" y="2982474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1500, M = 1,</a:t>
            </a:r>
          </a:p>
          <a:p>
            <a:pPr algn="ctr"/>
            <a:r>
              <a:rPr lang="en-US" sz="2000" dirty="0"/>
              <a:t>ID = 123, Offset = 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954452" y="4300497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016790" y="5909399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353225" y="4300497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415563" y="5909399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478182" y="62967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26874" y="468414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28232" y="468414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56487" y="6293051"/>
            <a:ext cx="607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344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32248" y="5201513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364, M = 0,</a:t>
            </a:r>
          </a:p>
          <a:p>
            <a:pPr algn="ctr"/>
            <a:r>
              <a:rPr lang="en-US" sz="2000" dirty="0"/>
              <a:t>ID = 123, Offset = 432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832249" y="3626867"/>
            <a:ext cx="264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1500, M = 1,</a:t>
            </a:r>
          </a:p>
          <a:p>
            <a:pPr algn="ctr"/>
            <a:r>
              <a:rPr lang="en-US" sz="2000" dirty="0"/>
              <a:t>ID = 123, Offset = 247</a:t>
            </a:r>
          </a:p>
        </p:txBody>
      </p:sp>
      <p:cxnSp>
        <p:nvCxnSpPr>
          <p:cNvPr id="69" name="Straight Arrow Connector 68"/>
          <p:cNvCxnSpPr>
            <a:stCxn id="57" idx="3"/>
          </p:cNvCxnSpPr>
          <p:nvPr/>
        </p:nvCxnSpPr>
        <p:spPr>
          <a:xfrm>
            <a:off x="6939352" y="4239811"/>
            <a:ext cx="1622166" cy="8804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</p:cNvCxnSpPr>
          <p:nvPr/>
        </p:nvCxnSpPr>
        <p:spPr>
          <a:xfrm flipV="1">
            <a:off x="6820132" y="5272667"/>
            <a:ext cx="1741387" cy="57604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274147" y="4778785"/>
            <a:ext cx="115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1480</a:t>
            </a:r>
          </a:p>
          <a:p>
            <a:pPr algn="r"/>
            <a:r>
              <a:rPr lang="en-US" sz="2400" dirty="0"/>
              <a:t>+ 496</a:t>
            </a:r>
          </a:p>
          <a:p>
            <a:pPr algn="r"/>
            <a:r>
              <a:rPr lang="en-US" sz="2400" dirty="0"/>
              <a:t>= 1976</a:t>
            </a:r>
          </a:p>
        </p:txBody>
      </p:sp>
      <p:sp>
        <p:nvSpPr>
          <p:cNvPr id="72" name="Up Arrow 71"/>
          <p:cNvSpPr/>
          <p:nvPr/>
        </p:nvSpPr>
        <p:spPr>
          <a:xfrm rot="9251038">
            <a:off x="6503974" y="4382668"/>
            <a:ext cx="846247" cy="51139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16200000">
            <a:off x="7496179" y="273243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16200000">
            <a:off x="7422750" y="431227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 rot="16200000">
            <a:off x="4299521" y="2727941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Up Arrow 75"/>
          <p:cNvSpPr/>
          <p:nvPr/>
        </p:nvSpPr>
        <p:spPr>
          <a:xfrm rot="16200000">
            <a:off x="10353341" y="4958816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 rot="16200000">
            <a:off x="10396623" y="339102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 rot="16200000">
            <a:off x="4343079" y="4735393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55" grpId="0"/>
      <p:bldP spid="56" grpId="0"/>
      <p:bldP spid="57" grpId="0"/>
      <p:bldP spid="58" grpId="0"/>
      <p:bldP spid="59" grpId="0"/>
      <p:bldP spid="53" grpId="0"/>
      <p:bldP spid="54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Fragment Reassembly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890292" y="1580395"/>
            <a:ext cx="5833830" cy="5125205"/>
          </a:xfrm>
        </p:spPr>
        <p:txBody>
          <a:bodyPr>
            <a:noAutofit/>
          </a:bodyPr>
          <a:lstStyle/>
          <a:p>
            <a:r>
              <a:rPr lang="en-US" sz="2400" dirty="0"/>
              <a:t>Performed at destination</a:t>
            </a:r>
          </a:p>
          <a:p>
            <a:r>
              <a:rPr lang="en-US" sz="2400" dirty="0"/>
              <a:t>All fragments with matching IDs belong together</a:t>
            </a:r>
          </a:p>
          <a:p>
            <a:pPr lvl="1"/>
            <a:r>
              <a:rPr lang="en-US" sz="2100" dirty="0"/>
              <a:t>Sort them by offset for reconstruction</a:t>
            </a:r>
          </a:p>
          <a:p>
            <a:r>
              <a:rPr lang="en-US" sz="2400" dirty="0"/>
              <a:t>M = 0 fragment gives us total data size</a:t>
            </a:r>
          </a:p>
          <a:p>
            <a:pPr lvl="1"/>
            <a:r>
              <a:rPr lang="en-US" sz="2000" dirty="0"/>
              <a:t>364 – 20 + 432 * 8 = 3800</a:t>
            </a:r>
          </a:p>
          <a:p>
            <a:r>
              <a:rPr lang="en-US" sz="2400" dirty="0"/>
              <a:t>Challenges:</a:t>
            </a:r>
          </a:p>
          <a:p>
            <a:pPr lvl="1"/>
            <a:r>
              <a:rPr lang="en-US" sz="2000" dirty="0"/>
              <a:t>Out-of-order fragments</a:t>
            </a:r>
          </a:p>
          <a:p>
            <a:pPr lvl="1"/>
            <a:r>
              <a:rPr lang="en-US" sz="2000" dirty="0"/>
              <a:t>Missing fragments</a:t>
            </a:r>
          </a:p>
          <a:p>
            <a:pPr lvl="1"/>
            <a:r>
              <a:rPr lang="en-US" sz="2000" dirty="0"/>
              <a:t>Duplicate fragments</a:t>
            </a:r>
          </a:p>
          <a:p>
            <a:pPr lvl="1"/>
            <a:r>
              <a:rPr lang="en-US" sz="2000" dirty="0"/>
              <a:t>Overlapping fragments</a:t>
            </a:r>
          </a:p>
          <a:p>
            <a:r>
              <a:rPr lang="en-US" sz="2400" dirty="0"/>
              <a:t>Basically, memory management nightmare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55424" y="1969545"/>
            <a:ext cx="1711556" cy="783762"/>
            <a:chOff x="507351" y="2355624"/>
            <a:chExt cx="1711556" cy="783762"/>
          </a:xfrm>
        </p:grpSpPr>
        <p:sp>
          <p:nvSpPr>
            <p:cNvPr id="5" name="Rectangle 4"/>
            <p:cNvSpPr/>
            <p:nvPr/>
          </p:nvSpPr>
          <p:spPr>
            <a:xfrm>
              <a:off x="1108578" y="2355624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351" y="2355624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001" y="273927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2359" y="2739276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66960" y="3253328"/>
            <a:ext cx="1488484" cy="787415"/>
            <a:chOff x="569689" y="3964526"/>
            <a:chExt cx="1488484" cy="787415"/>
          </a:xfrm>
        </p:grpSpPr>
        <p:sp>
          <p:nvSpPr>
            <p:cNvPr id="6" name="Rectangle 5"/>
            <p:cNvSpPr/>
            <p:nvPr/>
          </p:nvSpPr>
          <p:spPr>
            <a:xfrm>
              <a:off x="1170916" y="3964526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89" y="3964526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309" y="43518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0614" y="4348178"/>
              <a:ext cx="607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496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410" y="2840081"/>
            <a:ext cx="494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 = 516, M = 1, ID = 123, Offset = 185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942" y="1580395"/>
            <a:ext cx="480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 = 1500, M = 1, ID = 123, Offset = 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55424" y="4559992"/>
            <a:ext cx="1711556" cy="783762"/>
            <a:chOff x="3451567" y="3000017"/>
            <a:chExt cx="1711556" cy="783762"/>
          </a:xfrm>
        </p:grpSpPr>
        <p:sp>
          <p:nvSpPr>
            <p:cNvPr id="15" name="Rectangle 14"/>
            <p:cNvSpPr/>
            <p:nvPr/>
          </p:nvSpPr>
          <p:spPr>
            <a:xfrm>
              <a:off x="4052794" y="3000017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1567" y="3000017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5217" y="338366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26575" y="3383669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66960" y="5889081"/>
            <a:ext cx="1488484" cy="787415"/>
            <a:chOff x="3513905" y="4608919"/>
            <a:chExt cx="1488484" cy="787415"/>
          </a:xfrm>
        </p:grpSpPr>
        <p:sp>
          <p:nvSpPr>
            <p:cNvPr id="16" name="Rectangle 15"/>
            <p:cNvSpPr/>
            <p:nvPr/>
          </p:nvSpPr>
          <p:spPr>
            <a:xfrm>
              <a:off x="4115132" y="4608919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13905" y="4608919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6525" y="499622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4831" y="4992571"/>
              <a:ext cx="607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344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8410" y="5475834"/>
            <a:ext cx="494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 = 364, M = 0, ID = 123, Offset = 432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878" y="4159452"/>
            <a:ext cx="5086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 = 1500, M = 1, ID = 123, Offset = 247</a:t>
            </a:r>
          </a:p>
        </p:txBody>
      </p:sp>
    </p:spTree>
    <p:extLst>
      <p:ext uri="{BB962C8B-B14F-4D97-AF65-F5344CB8AC3E}">
        <p14:creationId xmlns:p14="http://schemas.microsoft.com/office/powerpoint/2010/main" val="1816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Highlights many key Internet characteristics</a:t>
            </a:r>
          </a:p>
          <a:p>
            <a:pPr lvl="1"/>
            <a:r>
              <a:rPr lang="en-US" dirty="0"/>
              <a:t>Decentralized and heterogeneous</a:t>
            </a:r>
          </a:p>
          <a:p>
            <a:pPr lvl="2"/>
            <a:r>
              <a:rPr lang="en-US" dirty="0"/>
              <a:t>Each network may choose its own MTU</a:t>
            </a:r>
          </a:p>
          <a:p>
            <a:pPr lvl="1"/>
            <a:r>
              <a:rPr lang="en-US" dirty="0"/>
              <a:t>Connectionless datagram protocol</a:t>
            </a:r>
          </a:p>
          <a:p>
            <a:pPr lvl="2"/>
            <a:r>
              <a:rPr lang="en-US" dirty="0"/>
              <a:t>Each fragment contains full routing information</a:t>
            </a:r>
          </a:p>
          <a:p>
            <a:pPr lvl="2"/>
            <a:r>
              <a:rPr lang="en-US" dirty="0"/>
              <a:t>Fragments can travel independently, on different paths</a:t>
            </a:r>
          </a:p>
          <a:p>
            <a:pPr lvl="1"/>
            <a:r>
              <a:rPr lang="en-US" dirty="0"/>
              <a:t>Best effort network</a:t>
            </a:r>
          </a:p>
          <a:p>
            <a:pPr lvl="2"/>
            <a:r>
              <a:rPr lang="en-US" dirty="0"/>
              <a:t>Routers/receiver may silently drop fragments</a:t>
            </a:r>
          </a:p>
          <a:p>
            <a:pPr lvl="2"/>
            <a:r>
              <a:rPr lang="en-US" dirty="0"/>
              <a:t>No requirement to alert the sender</a:t>
            </a:r>
          </a:p>
          <a:p>
            <a:pPr lvl="1"/>
            <a:r>
              <a:rPr lang="en-US" dirty="0"/>
              <a:t>Most work is done at the endpoints</a:t>
            </a:r>
          </a:p>
          <a:p>
            <a:pPr lvl="2"/>
            <a:r>
              <a:rPr lang="en-US" dirty="0"/>
              <a:t>i.e. reassembly</a:t>
            </a:r>
          </a:p>
        </p:txBody>
      </p:sp>
    </p:spTree>
    <p:extLst>
      <p:ext uri="{BB962C8B-B14F-4D97-AF65-F5344CB8AC3E}">
        <p14:creationId xmlns:p14="http://schemas.microsoft.com/office/powerpoint/2010/main" val="299351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Internet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4211041"/>
            <a:ext cx="8839200" cy="2565678"/>
          </a:xfrm>
        </p:spPr>
        <p:txBody>
          <a:bodyPr>
            <a:normAutofit/>
          </a:bodyPr>
          <a:lstStyle/>
          <a:p>
            <a:r>
              <a:rPr lang="en-US" sz="2400" dirty="0"/>
              <a:t>Ad-hoc interconnection of networks</a:t>
            </a:r>
          </a:p>
          <a:p>
            <a:pPr lvl="1"/>
            <a:r>
              <a:rPr lang="en-US" sz="2000" dirty="0"/>
              <a:t>No organized topology</a:t>
            </a:r>
          </a:p>
          <a:p>
            <a:pPr lvl="1"/>
            <a:r>
              <a:rPr lang="en-US" sz="2000" dirty="0"/>
              <a:t>Vastly different technologies, link capacities</a:t>
            </a:r>
          </a:p>
          <a:p>
            <a:r>
              <a:rPr lang="en-US" sz="2400" dirty="0"/>
              <a:t>Packets travel end-to-end by hopping through networks</a:t>
            </a:r>
          </a:p>
          <a:p>
            <a:pPr lvl="1"/>
            <a:r>
              <a:rPr lang="en-US" sz="2100" dirty="0"/>
              <a:t>Routers “peer” (connect) different networks</a:t>
            </a:r>
          </a:p>
          <a:p>
            <a:pPr lvl="1"/>
            <a:r>
              <a:rPr lang="en-US" sz="2100" dirty="0"/>
              <a:t>Different packets may take different routes</a:t>
            </a:r>
          </a:p>
        </p:txBody>
      </p:sp>
      <p:sp>
        <p:nvSpPr>
          <p:cNvPr id="5" name="Cloud 4"/>
          <p:cNvSpPr/>
          <p:nvPr/>
        </p:nvSpPr>
        <p:spPr>
          <a:xfrm>
            <a:off x="2516828" y="163639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326943" y="163639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598255" y="2886464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7275510" y="2714814"/>
            <a:ext cx="2162855" cy="1078416"/>
          </a:xfrm>
          <a:prstGeom prst="cloud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374204" y="2552964"/>
            <a:ext cx="611643" cy="7010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79681" y="1983837"/>
            <a:ext cx="851556" cy="48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16895" y="2552963"/>
            <a:ext cx="648477" cy="4523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75509" y="2432483"/>
            <a:ext cx="446604" cy="572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98" y="233991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12" y="3056538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27" y="284349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17" y="1770793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94" y="171496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99" y="22934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03" y="212259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08" y="2792297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40347" y="342567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Network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1859" y="1881545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Network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4006" y="174094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Network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9637" y="323323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Network 4</a:t>
            </a:r>
          </a:p>
        </p:txBody>
      </p:sp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01" y="162633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864" y="326958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33"/>
          <p:cNvSpPr/>
          <p:nvPr/>
        </p:nvSpPr>
        <p:spPr>
          <a:xfrm>
            <a:off x="2528835" y="1920017"/>
            <a:ext cx="6672106" cy="1426866"/>
          </a:xfrm>
          <a:custGeom>
            <a:avLst/>
            <a:gdLst>
              <a:gd name="connsiteX0" fmla="*/ 0 w 6672106"/>
              <a:gd name="connsiteY0" fmla="*/ 120580 h 1426866"/>
              <a:gd name="connsiteX1" fmla="*/ 120580 w 6672106"/>
              <a:gd name="connsiteY1" fmla="*/ 130628 h 1426866"/>
              <a:gd name="connsiteX2" fmla="*/ 150725 w 6672106"/>
              <a:gd name="connsiteY2" fmla="*/ 140677 h 1426866"/>
              <a:gd name="connsiteX3" fmla="*/ 592853 w 6672106"/>
              <a:gd name="connsiteY3" fmla="*/ 160773 h 1426866"/>
              <a:gd name="connsiteX4" fmla="*/ 984739 w 6672106"/>
              <a:gd name="connsiteY4" fmla="*/ 150725 h 1426866"/>
              <a:gd name="connsiteX5" fmla="*/ 1034980 w 6672106"/>
              <a:gd name="connsiteY5" fmla="*/ 140677 h 1426866"/>
              <a:gd name="connsiteX6" fmla="*/ 1105319 w 6672106"/>
              <a:gd name="connsiteY6" fmla="*/ 130628 h 1426866"/>
              <a:gd name="connsiteX7" fmla="*/ 1266092 w 6672106"/>
              <a:gd name="connsiteY7" fmla="*/ 120580 h 1426866"/>
              <a:gd name="connsiteX8" fmla="*/ 2080009 w 6672106"/>
              <a:gd name="connsiteY8" fmla="*/ 120580 h 1426866"/>
              <a:gd name="connsiteX9" fmla="*/ 2140299 w 6672106"/>
              <a:gd name="connsiteY9" fmla="*/ 110532 h 1426866"/>
              <a:gd name="connsiteX10" fmla="*/ 2532185 w 6672106"/>
              <a:gd name="connsiteY10" fmla="*/ 90435 h 1426866"/>
              <a:gd name="connsiteX11" fmla="*/ 2582427 w 6672106"/>
              <a:gd name="connsiteY11" fmla="*/ 80387 h 1426866"/>
              <a:gd name="connsiteX12" fmla="*/ 2662813 w 6672106"/>
              <a:gd name="connsiteY12" fmla="*/ 60290 h 1426866"/>
              <a:gd name="connsiteX13" fmla="*/ 2692958 w 6672106"/>
              <a:gd name="connsiteY13" fmla="*/ 40193 h 1426866"/>
              <a:gd name="connsiteX14" fmla="*/ 2723103 w 6672106"/>
              <a:gd name="connsiteY14" fmla="*/ 30145 h 1426866"/>
              <a:gd name="connsiteX15" fmla="*/ 2903974 w 6672106"/>
              <a:gd name="connsiteY15" fmla="*/ 0 h 1426866"/>
              <a:gd name="connsiteX16" fmla="*/ 3526972 w 6672106"/>
              <a:gd name="connsiteY16" fmla="*/ 10048 h 1426866"/>
              <a:gd name="connsiteX17" fmla="*/ 3969099 w 6672106"/>
              <a:gd name="connsiteY17" fmla="*/ 20096 h 1426866"/>
              <a:gd name="connsiteX18" fmla="*/ 4009292 w 6672106"/>
              <a:gd name="connsiteY18" fmla="*/ 30145 h 1426866"/>
              <a:gd name="connsiteX19" fmla="*/ 4069583 w 6672106"/>
              <a:gd name="connsiteY19" fmla="*/ 40193 h 1426866"/>
              <a:gd name="connsiteX20" fmla="*/ 4109776 w 6672106"/>
              <a:gd name="connsiteY20" fmla="*/ 50241 h 1426866"/>
              <a:gd name="connsiteX21" fmla="*/ 4240405 w 6672106"/>
              <a:gd name="connsiteY21" fmla="*/ 70338 h 1426866"/>
              <a:gd name="connsiteX22" fmla="*/ 4310743 w 6672106"/>
              <a:gd name="connsiteY22" fmla="*/ 100483 h 1426866"/>
              <a:gd name="connsiteX23" fmla="*/ 4340888 w 6672106"/>
              <a:gd name="connsiteY23" fmla="*/ 110532 h 1426866"/>
              <a:gd name="connsiteX24" fmla="*/ 4401178 w 6672106"/>
              <a:gd name="connsiteY24" fmla="*/ 140677 h 1426866"/>
              <a:gd name="connsiteX25" fmla="*/ 4481565 w 6672106"/>
              <a:gd name="connsiteY25" fmla="*/ 190918 h 1426866"/>
              <a:gd name="connsiteX26" fmla="*/ 4521758 w 6672106"/>
              <a:gd name="connsiteY26" fmla="*/ 221063 h 1426866"/>
              <a:gd name="connsiteX27" fmla="*/ 4612194 w 6672106"/>
              <a:gd name="connsiteY27" fmla="*/ 271305 h 1426866"/>
              <a:gd name="connsiteX28" fmla="*/ 4642339 w 6672106"/>
              <a:gd name="connsiteY28" fmla="*/ 291402 h 1426866"/>
              <a:gd name="connsiteX29" fmla="*/ 4732774 w 6672106"/>
              <a:gd name="connsiteY29" fmla="*/ 321547 h 1426866"/>
              <a:gd name="connsiteX30" fmla="*/ 4793064 w 6672106"/>
              <a:gd name="connsiteY30" fmla="*/ 351692 h 1426866"/>
              <a:gd name="connsiteX31" fmla="*/ 4823209 w 6672106"/>
              <a:gd name="connsiteY31" fmla="*/ 371789 h 1426866"/>
              <a:gd name="connsiteX32" fmla="*/ 4853354 w 6672106"/>
              <a:gd name="connsiteY32" fmla="*/ 411982 h 1426866"/>
              <a:gd name="connsiteX33" fmla="*/ 4903596 w 6672106"/>
              <a:gd name="connsiteY33" fmla="*/ 482321 h 1426866"/>
              <a:gd name="connsiteX34" fmla="*/ 4943789 w 6672106"/>
              <a:gd name="connsiteY34" fmla="*/ 522514 h 1426866"/>
              <a:gd name="connsiteX35" fmla="*/ 5004079 w 6672106"/>
              <a:gd name="connsiteY35" fmla="*/ 602901 h 1426866"/>
              <a:gd name="connsiteX36" fmla="*/ 5014128 w 6672106"/>
              <a:gd name="connsiteY36" fmla="*/ 633046 h 1426866"/>
              <a:gd name="connsiteX37" fmla="*/ 5064369 w 6672106"/>
              <a:gd name="connsiteY37" fmla="*/ 703384 h 1426866"/>
              <a:gd name="connsiteX38" fmla="*/ 5084466 w 6672106"/>
              <a:gd name="connsiteY38" fmla="*/ 743578 h 1426866"/>
              <a:gd name="connsiteX39" fmla="*/ 5104563 w 6672106"/>
              <a:gd name="connsiteY39" fmla="*/ 773723 h 1426866"/>
              <a:gd name="connsiteX40" fmla="*/ 5124660 w 6672106"/>
              <a:gd name="connsiteY40" fmla="*/ 834013 h 1426866"/>
              <a:gd name="connsiteX41" fmla="*/ 5134708 w 6672106"/>
              <a:gd name="connsiteY41" fmla="*/ 874206 h 1426866"/>
              <a:gd name="connsiteX42" fmla="*/ 5154805 w 6672106"/>
              <a:gd name="connsiteY42" fmla="*/ 934496 h 1426866"/>
              <a:gd name="connsiteX43" fmla="*/ 5245240 w 6672106"/>
              <a:gd name="connsiteY43" fmla="*/ 1034980 h 1426866"/>
              <a:gd name="connsiteX44" fmla="*/ 5275385 w 6672106"/>
              <a:gd name="connsiteY44" fmla="*/ 1065125 h 1426866"/>
              <a:gd name="connsiteX45" fmla="*/ 5345723 w 6672106"/>
              <a:gd name="connsiteY45" fmla="*/ 1105318 h 1426866"/>
              <a:gd name="connsiteX46" fmla="*/ 5385917 w 6672106"/>
              <a:gd name="connsiteY46" fmla="*/ 1135463 h 1426866"/>
              <a:gd name="connsiteX47" fmla="*/ 5426110 w 6672106"/>
              <a:gd name="connsiteY47" fmla="*/ 1145512 h 1426866"/>
              <a:gd name="connsiteX48" fmla="*/ 5486400 w 6672106"/>
              <a:gd name="connsiteY48" fmla="*/ 1165608 h 1426866"/>
              <a:gd name="connsiteX49" fmla="*/ 5516545 w 6672106"/>
              <a:gd name="connsiteY49" fmla="*/ 1175657 h 1426866"/>
              <a:gd name="connsiteX50" fmla="*/ 5586884 w 6672106"/>
              <a:gd name="connsiteY50" fmla="*/ 1185705 h 1426866"/>
              <a:gd name="connsiteX51" fmla="*/ 5617029 w 6672106"/>
              <a:gd name="connsiteY51" fmla="*/ 1195754 h 1426866"/>
              <a:gd name="connsiteX52" fmla="*/ 5707464 w 6672106"/>
              <a:gd name="connsiteY52" fmla="*/ 1215850 h 1426866"/>
              <a:gd name="connsiteX53" fmla="*/ 5767754 w 6672106"/>
              <a:gd name="connsiteY53" fmla="*/ 1225899 h 1426866"/>
              <a:gd name="connsiteX54" fmla="*/ 5828044 w 6672106"/>
              <a:gd name="connsiteY54" fmla="*/ 1245995 h 1426866"/>
              <a:gd name="connsiteX55" fmla="*/ 5868238 w 6672106"/>
              <a:gd name="connsiteY55" fmla="*/ 1256044 h 1426866"/>
              <a:gd name="connsiteX56" fmla="*/ 5918479 w 6672106"/>
              <a:gd name="connsiteY56" fmla="*/ 1276140 h 1426866"/>
              <a:gd name="connsiteX57" fmla="*/ 6018963 w 6672106"/>
              <a:gd name="connsiteY57" fmla="*/ 1286189 h 1426866"/>
              <a:gd name="connsiteX58" fmla="*/ 6240027 w 6672106"/>
              <a:gd name="connsiteY58" fmla="*/ 1306285 h 1426866"/>
              <a:gd name="connsiteX59" fmla="*/ 6310365 w 6672106"/>
              <a:gd name="connsiteY59" fmla="*/ 1316334 h 1426866"/>
              <a:gd name="connsiteX60" fmla="*/ 6380703 w 6672106"/>
              <a:gd name="connsiteY60" fmla="*/ 1336430 h 1426866"/>
              <a:gd name="connsiteX61" fmla="*/ 6481187 w 6672106"/>
              <a:gd name="connsiteY61" fmla="*/ 1346479 h 1426866"/>
              <a:gd name="connsiteX62" fmla="*/ 6531429 w 6672106"/>
              <a:gd name="connsiteY62" fmla="*/ 1356527 h 1426866"/>
              <a:gd name="connsiteX63" fmla="*/ 6591719 w 6672106"/>
              <a:gd name="connsiteY63" fmla="*/ 1376624 h 1426866"/>
              <a:gd name="connsiteX64" fmla="*/ 6621864 w 6672106"/>
              <a:gd name="connsiteY64" fmla="*/ 1396721 h 1426866"/>
              <a:gd name="connsiteX65" fmla="*/ 6672106 w 6672106"/>
              <a:gd name="connsiteY65" fmla="*/ 1426866 h 14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672106" h="1426866">
                <a:moveTo>
                  <a:pt x="0" y="120580"/>
                </a:moveTo>
                <a:cubicBezTo>
                  <a:pt x="40193" y="123929"/>
                  <a:pt x="80601" y="125297"/>
                  <a:pt x="120580" y="130628"/>
                </a:cubicBezTo>
                <a:cubicBezTo>
                  <a:pt x="131079" y="132028"/>
                  <a:pt x="140177" y="139718"/>
                  <a:pt x="150725" y="140677"/>
                </a:cubicBezTo>
                <a:cubicBezTo>
                  <a:pt x="218854" y="146871"/>
                  <a:pt x="549489" y="159039"/>
                  <a:pt x="592853" y="160773"/>
                </a:cubicBezTo>
                <a:lnTo>
                  <a:pt x="984739" y="150725"/>
                </a:lnTo>
                <a:cubicBezTo>
                  <a:pt x="1001800" y="149950"/>
                  <a:pt x="1018134" y="143485"/>
                  <a:pt x="1034980" y="140677"/>
                </a:cubicBezTo>
                <a:cubicBezTo>
                  <a:pt x="1058342" y="136783"/>
                  <a:pt x="1081724" y="132680"/>
                  <a:pt x="1105319" y="130628"/>
                </a:cubicBezTo>
                <a:cubicBezTo>
                  <a:pt x="1158813" y="125976"/>
                  <a:pt x="1212501" y="123929"/>
                  <a:pt x="1266092" y="120580"/>
                </a:cubicBezTo>
                <a:cubicBezTo>
                  <a:pt x="1653049" y="128813"/>
                  <a:pt x="1725120" y="138324"/>
                  <a:pt x="2080009" y="120580"/>
                </a:cubicBezTo>
                <a:cubicBezTo>
                  <a:pt x="2100357" y="119563"/>
                  <a:pt x="2120002" y="112297"/>
                  <a:pt x="2140299" y="110532"/>
                </a:cubicBezTo>
                <a:cubicBezTo>
                  <a:pt x="2219073" y="103682"/>
                  <a:pt x="2468408" y="93334"/>
                  <a:pt x="2532185" y="90435"/>
                </a:cubicBezTo>
                <a:cubicBezTo>
                  <a:pt x="2548932" y="87086"/>
                  <a:pt x="2565785" y="84227"/>
                  <a:pt x="2582427" y="80387"/>
                </a:cubicBezTo>
                <a:cubicBezTo>
                  <a:pt x="2609340" y="74176"/>
                  <a:pt x="2662813" y="60290"/>
                  <a:pt x="2662813" y="60290"/>
                </a:cubicBezTo>
                <a:cubicBezTo>
                  <a:pt x="2672861" y="53591"/>
                  <a:pt x="2682156" y="45594"/>
                  <a:pt x="2692958" y="40193"/>
                </a:cubicBezTo>
                <a:cubicBezTo>
                  <a:pt x="2702432" y="35456"/>
                  <a:pt x="2712884" y="32932"/>
                  <a:pt x="2723103" y="30145"/>
                </a:cubicBezTo>
                <a:cubicBezTo>
                  <a:pt x="2821275" y="3371"/>
                  <a:pt x="2794131" y="10984"/>
                  <a:pt x="2903974" y="0"/>
                </a:cubicBezTo>
                <a:lnTo>
                  <a:pt x="3526972" y="10048"/>
                </a:lnTo>
                <a:lnTo>
                  <a:pt x="3969099" y="20096"/>
                </a:lnTo>
                <a:cubicBezTo>
                  <a:pt x="3982897" y="20671"/>
                  <a:pt x="3995750" y="27437"/>
                  <a:pt x="4009292" y="30145"/>
                </a:cubicBezTo>
                <a:cubicBezTo>
                  <a:pt x="4029271" y="34141"/>
                  <a:pt x="4049604" y="36197"/>
                  <a:pt x="4069583" y="40193"/>
                </a:cubicBezTo>
                <a:cubicBezTo>
                  <a:pt x="4083125" y="42901"/>
                  <a:pt x="4096154" y="47971"/>
                  <a:pt x="4109776" y="50241"/>
                </a:cubicBezTo>
                <a:cubicBezTo>
                  <a:pt x="4182970" y="62440"/>
                  <a:pt x="4178950" y="54974"/>
                  <a:pt x="4240405" y="70338"/>
                </a:cubicBezTo>
                <a:cubicBezTo>
                  <a:pt x="4278102" y="79762"/>
                  <a:pt x="4270493" y="83233"/>
                  <a:pt x="4310743" y="100483"/>
                </a:cubicBezTo>
                <a:cubicBezTo>
                  <a:pt x="4320479" y="104655"/>
                  <a:pt x="4331414" y="105795"/>
                  <a:pt x="4340888" y="110532"/>
                </a:cubicBezTo>
                <a:cubicBezTo>
                  <a:pt x="4418804" y="149490"/>
                  <a:pt x="4325407" y="115418"/>
                  <a:pt x="4401178" y="140677"/>
                </a:cubicBezTo>
                <a:cubicBezTo>
                  <a:pt x="4515051" y="226080"/>
                  <a:pt x="4371212" y="121948"/>
                  <a:pt x="4481565" y="190918"/>
                </a:cubicBezTo>
                <a:cubicBezTo>
                  <a:pt x="4495767" y="199794"/>
                  <a:pt x="4507824" y="211773"/>
                  <a:pt x="4521758" y="221063"/>
                </a:cubicBezTo>
                <a:cubicBezTo>
                  <a:pt x="4597072" y="271272"/>
                  <a:pt x="4545154" y="232996"/>
                  <a:pt x="4612194" y="271305"/>
                </a:cubicBezTo>
                <a:cubicBezTo>
                  <a:pt x="4622679" y="277297"/>
                  <a:pt x="4631191" y="286757"/>
                  <a:pt x="4642339" y="291402"/>
                </a:cubicBezTo>
                <a:cubicBezTo>
                  <a:pt x="4671670" y="303623"/>
                  <a:pt x="4706335" y="303921"/>
                  <a:pt x="4732774" y="321547"/>
                </a:cubicBezTo>
                <a:cubicBezTo>
                  <a:pt x="4771732" y="347519"/>
                  <a:pt x="4751462" y="337825"/>
                  <a:pt x="4793064" y="351692"/>
                </a:cubicBezTo>
                <a:cubicBezTo>
                  <a:pt x="4803112" y="358391"/>
                  <a:pt x="4814670" y="363250"/>
                  <a:pt x="4823209" y="371789"/>
                </a:cubicBezTo>
                <a:cubicBezTo>
                  <a:pt x="4835051" y="383631"/>
                  <a:pt x="4843620" y="398354"/>
                  <a:pt x="4853354" y="411982"/>
                </a:cubicBezTo>
                <a:cubicBezTo>
                  <a:pt x="4874194" y="441157"/>
                  <a:pt x="4878058" y="453135"/>
                  <a:pt x="4903596" y="482321"/>
                </a:cubicBezTo>
                <a:cubicBezTo>
                  <a:pt x="4916073" y="496580"/>
                  <a:pt x="4931659" y="507958"/>
                  <a:pt x="4943789" y="522514"/>
                </a:cubicBezTo>
                <a:cubicBezTo>
                  <a:pt x="4965232" y="548245"/>
                  <a:pt x="5004079" y="602901"/>
                  <a:pt x="5004079" y="602901"/>
                </a:cubicBezTo>
                <a:cubicBezTo>
                  <a:pt x="5007429" y="612949"/>
                  <a:pt x="5009391" y="623572"/>
                  <a:pt x="5014128" y="633046"/>
                </a:cubicBezTo>
                <a:cubicBezTo>
                  <a:pt x="5024761" y="654312"/>
                  <a:pt x="5052983" y="685166"/>
                  <a:pt x="5064369" y="703384"/>
                </a:cubicBezTo>
                <a:cubicBezTo>
                  <a:pt x="5072308" y="716087"/>
                  <a:pt x="5077034" y="730572"/>
                  <a:pt x="5084466" y="743578"/>
                </a:cubicBezTo>
                <a:cubicBezTo>
                  <a:pt x="5090458" y="754063"/>
                  <a:pt x="5097864" y="763675"/>
                  <a:pt x="5104563" y="773723"/>
                </a:cubicBezTo>
                <a:cubicBezTo>
                  <a:pt x="5111262" y="793820"/>
                  <a:pt x="5119522" y="813462"/>
                  <a:pt x="5124660" y="834013"/>
                </a:cubicBezTo>
                <a:cubicBezTo>
                  <a:pt x="5128009" y="847411"/>
                  <a:pt x="5130740" y="860978"/>
                  <a:pt x="5134708" y="874206"/>
                </a:cubicBezTo>
                <a:cubicBezTo>
                  <a:pt x="5140795" y="894496"/>
                  <a:pt x="5142095" y="917549"/>
                  <a:pt x="5154805" y="934496"/>
                </a:cubicBezTo>
                <a:cubicBezTo>
                  <a:pt x="5202002" y="997427"/>
                  <a:pt x="5173108" y="962848"/>
                  <a:pt x="5245240" y="1034980"/>
                </a:cubicBezTo>
                <a:cubicBezTo>
                  <a:pt x="5255288" y="1045028"/>
                  <a:pt x="5262675" y="1058770"/>
                  <a:pt x="5275385" y="1065125"/>
                </a:cubicBezTo>
                <a:cubicBezTo>
                  <a:pt x="5314632" y="1084749"/>
                  <a:pt x="5312585" y="1081649"/>
                  <a:pt x="5345723" y="1105318"/>
                </a:cubicBezTo>
                <a:cubicBezTo>
                  <a:pt x="5359351" y="1115052"/>
                  <a:pt x="5370938" y="1127973"/>
                  <a:pt x="5385917" y="1135463"/>
                </a:cubicBezTo>
                <a:cubicBezTo>
                  <a:pt x="5398269" y="1141639"/>
                  <a:pt x="5412882" y="1141544"/>
                  <a:pt x="5426110" y="1145512"/>
                </a:cubicBezTo>
                <a:cubicBezTo>
                  <a:pt x="5446400" y="1151599"/>
                  <a:pt x="5466303" y="1158909"/>
                  <a:pt x="5486400" y="1165608"/>
                </a:cubicBezTo>
                <a:cubicBezTo>
                  <a:pt x="5496448" y="1168957"/>
                  <a:pt x="5506060" y="1174159"/>
                  <a:pt x="5516545" y="1175657"/>
                </a:cubicBezTo>
                <a:lnTo>
                  <a:pt x="5586884" y="1185705"/>
                </a:lnTo>
                <a:cubicBezTo>
                  <a:pt x="5596932" y="1189055"/>
                  <a:pt x="5606845" y="1192844"/>
                  <a:pt x="5617029" y="1195754"/>
                </a:cubicBezTo>
                <a:cubicBezTo>
                  <a:pt x="5645253" y="1203818"/>
                  <a:pt x="5678974" y="1210670"/>
                  <a:pt x="5707464" y="1215850"/>
                </a:cubicBezTo>
                <a:cubicBezTo>
                  <a:pt x="5727509" y="1219495"/>
                  <a:pt x="5747988" y="1220958"/>
                  <a:pt x="5767754" y="1225899"/>
                </a:cubicBezTo>
                <a:cubicBezTo>
                  <a:pt x="5788305" y="1231037"/>
                  <a:pt x="5807754" y="1239908"/>
                  <a:pt x="5828044" y="1245995"/>
                </a:cubicBezTo>
                <a:cubicBezTo>
                  <a:pt x="5841272" y="1249963"/>
                  <a:pt x="5855136" y="1251677"/>
                  <a:pt x="5868238" y="1256044"/>
                </a:cubicBezTo>
                <a:cubicBezTo>
                  <a:pt x="5885349" y="1261748"/>
                  <a:pt x="5900792" y="1272603"/>
                  <a:pt x="5918479" y="1276140"/>
                </a:cubicBezTo>
                <a:cubicBezTo>
                  <a:pt x="5951487" y="1282742"/>
                  <a:pt x="5985468" y="1282839"/>
                  <a:pt x="6018963" y="1286189"/>
                </a:cubicBezTo>
                <a:cubicBezTo>
                  <a:pt x="6112739" y="1317447"/>
                  <a:pt x="6019438" y="1289316"/>
                  <a:pt x="6240027" y="1306285"/>
                </a:cubicBezTo>
                <a:cubicBezTo>
                  <a:pt x="6263641" y="1308102"/>
                  <a:pt x="6286919" y="1312984"/>
                  <a:pt x="6310365" y="1316334"/>
                </a:cubicBezTo>
                <a:cubicBezTo>
                  <a:pt x="6331838" y="1323492"/>
                  <a:pt x="6358623" y="1333276"/>
                  <a:pt x="6380703" y="1336430"/>
                </a:cubicBezTo>
                <a:cubicBezTo>
                  <a:pt x="6414026" y="1341191"/>
                  <a:pt x="6447821" y="1342030"/>
                  <a:pt x="6481187" y="1346479"/>
                </a:cubicBezTo>
                <a:cubicBezTo>
                  <a:pt x="6498116" y="1348736"/>
                  <a:pt x="6514952" y="1352033"/>
                  <a:pt x="6531429" y="1356527"/>
                </a:cubicBezTo>
                <a:cubicBezTo>
                  <a:pt x="6551866" y="1362101"/>
                  <a:pt x="6591719" y="1376624"/>
                  <a:pt x="6591719" y="1376624"/>
                </a:cubicBezTo>
                <a:cubicBezTo>
                  <a:pt x="6601767" y="1383323"/>
                  <a:pt x="6611379" y="1390729"/>
                  <a:pt x="6621864" y="1396721"/>
                </a:cubicBezTo>
                <a:cubicBezTo>
                  <a:pt x="6673700" y="1426342"/>
                  <a:pt x="6649123" y="1403883"/>
                  <a:pt x="6672106" y="1426866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518788" y="2120984"/>
            <a:ext cx="6782637" cy="1417916"/>
          </a:xfrm>
          <a:custGeom>
            <a:avLst/>
            <a:gdLst>
              <a:gd name="connsiteX0" fmla="*/ 0 w 6782637"/>
              <a:gd name="connsiteY0" fmla="*/ 0 h 1417916"/>
              <a:gd name="connsiteX1" fmla="*/ 50242 w 6782637"/>
              <a:gd name="connsiteY1" fmla="*/ 20096 h 1417916"/>
              <a:gd name="connsiteX2" fmla="*/ 80387 w 6782637"/>
              <a:gd name="connsiteY2" fmla="*/ 40193 h 1417916"/>
              <a:gd name="connsiteX3" fmla="*/ 120580 w 6782637"/>
              <a:gd name="connsiteY3" fmla="*/ 50241 h 1417916"/>
              <a:gd name="connsiteX4" fmla="*/ 180870 w 6782637"/>
              <a:gd name="connsiteY4" fmla="*/ 70338 h 1417916"/>
              <a:gd name="connsiteX5" fmla="*/ 261257 w 6782637"/>
              <a:gd name="connsiteY5" fmla="*/ 100483 h 1417916"/>
              <a:gd name="connsiteX6" fmla="*/ 321547 w 6782637"/>
              <a:gd name="connsiteY6" fmla="*/ 120580 h 1417916"/>
              <a:gd name="connsiteX7" fmla="*/ 452176 w 6782637"/>
              <a:gd name="connsiteY7" fmla="*/ 140677 h 1417916"/>
              <a:gd name="connsiteX8" fmla="*/ 482321 w 6782637"/>
              <a:gd name="connsiteY8" fmla="*/ 160773 h 1417916"/>
              <a:gd name="connsiteX9" fmla="*/ 542611 w 6782637"/>
              <a:gd name="connsiteY9" fmla="*/ 180870 h 1417916"/>
              <a:gd name="connsiteX10" fmla="*/ 612949 w 6782637"/>
              <a:gd name="connsiteY10" fmla="*/ 221063 h 1417916"/>
              <a:gd name="connsiteX11" fmla="*/ 643094 w 6782637"/>
              <a:gd name="connsiteY11" fmla="*/ 241160 h 1417916"/>
              <a:gd name="connsiteX12" fmla="*/ 683288 w 6782637"/>
              <a:gd name="connsiteY12" fmla="*/ 251209 h 1417916"/>
              <a:gd name="connsiteX13" fmla="*/ 713433 w 6782637"/>
              <a:gd name="connsiteY13" fmla="*/ 281354 h 1417916"/>
              <a:gd name="connsiteX14" fmla="*/ 783771 w 6782637"/>
              <a:gd name="connsiteY14" fmla="*/ 321547 h 1417916"/>
              <a:gd name="connsiteX15" fmla="*/ 884255 w 6782637"/>
              <a:gd name="connsiteY15" fmla="*/ 401934 h 1417916"/>
              <a:gd name="connsiteX16" fmla="*/ 974690 w 6782637"/>
              <a:gd name="connsiteY16" fmla="*/ 482321 h 1417916"/>
              <a:gd name="connsiteX17" fmla="*/ 1065125 w 6782637"/>
              <a:gd name="connsiteY17" fmla="*/ 552659 h 1417916"/>
              <a:gd name="connsiteX18" fmla="*/ 1125415 w 6782637"/>
              <a:gd name="connsiteY18" fmla="*/ 643094 h 1417916"/>
              <a:gd name="connsiteX19" fmla="*/ 1145512 w 6782637"/>
              <a:gd name="connsiteY19" fmla="*/ 673239 h 1417916"/>
              <a:gd name="connsiteX20" fmla="*/ 1165609 w 6782637"/>
              <a:gd name="connsiteY20" fmla="*/ 703384 h 1417916"/>
              <a:gd name="connsiteX21" fmla="*/ 1215850 w 6782637"/>
              <a:gd name="connsiteY21" fmla="*/ 773723 h 1417916"/>
              <a:gd name="connsiteX22" fmla="*/ 1266092 w 6782637"/>
              <a:gd name="connsiteY22" fmla="*/ 844061 h 1417916"/>
              <a:gd name="connsiteX23" fmla="*/ 1296237 w 6782637"/>
              <a:gd name="connsiteY23" fmla="*/ 884255 h 1417916"/>
              <a:gd name="connsiteX24" fmla="*/ 1326382 w 6782637"/>
              <a:gd name="connsiteY24" fmla="*/ 914400 h 1417916"/>
              <a:gd name="connsiteX25" fmla="*/ 1346479 w 6782637"/>
              <a:gd name="connsiteY25" fmla="*/ 944545 h 1417916"/>
              <a:gd name="connsiteX26" fmla="*/ 1396721 w 6782637"/>
              <a:gd name="connsiteY26" fmla="*/ 974690 h 1417916"/>
              <a:gd name="connsiteX27" fmla="*/ 1416817 w 6782637"/>
              <a:gd name="connsiteY27" fmla="*/ 1014883 h 1417916"/>
              <a:gd name="connsiteX28" fmla="*/ 1477108 w 6782637"/>
              <a:gd name="connsiteY28" fmla="*/ 1075173 h 1417916"/>
              <a:gd name="connsiteX29" fmla="*/ 1487156 w 6782637"/>
              <a:gd name="connsiteY29" fmla="*/ 1115367 h 1417916"/>
              <a:gd name="connsiteX30" fmla="*/ 1527349 w 6782637"/>
              <a:gd name="connsiteY30" fmla="*/ 1125415 h 1417916"/>
              <a:gd name="connsiteX31" fmla="*/ 1567543 w 6782637"/>
              <a:gd name="connsiteY31" fmla="*/ 1155560 h 1417916"/>
              <a:gd name="connsiteX32" fmla="*/ 1597688 w 6782637"/>
              <a:gd name="connsiteY32" fmla="*/ 1175657 h 1417916"/>
              <a:gd name="connsiteX33" fmla="*/ 1627833 w 6782637"/>
              <a:gd name="connsiteY33" fmla="*/ 1185705 h 1417916"/>
              <a:gd name="connsiteX34" fmla="*/ 1657978 w 6782637"/>
              <a:gd name="connsiteY34" fmla="*/ 1215850 h 1417916"/>
              <a:gd name="connsiteX35" fmla="*/ 1688123 w 6782637"/>
              <a:gd name="connsiteY35" fmla="*/ 1225899 h 1417916"/>
              <a:gd name="connsiteX36" fmla="*/ 1718268 w 6782637"/>
              <a:gd name="connsiteY36" fmla="*/ 1245995 h 1417916"/>
              <a:gd name="connsiteX37" fmla="*/ 1959428 w 6782637"/>
              <a:gd name="connsiteY37" fmla="*/ 1235947 h 1417916"/>
              <a:gd name="connsiteX38" fmla="*/ 2019718 w 6782637"/>
              <a:gd name="connsiteY38" fmla="*/ 1215850 h 1417916"/>
              <a:gd name="connsiteX39" fmla="*/ 2049864 w 6782637"/>
              <a:gd name="connsiteY39" fmla="*/ 1205802 h 1417916"/>
              <a:gd name="connsiteX40" fmla="*/ 2080009 w 6782637"/>
              <a:gd name="connsiteY40" fmla="*/ 1195754 h 1417916"/>
              <a:gd name="connsiteX41" fmla="*/ 2180492 w 6782637"/>
              <a:gd name="connsiteY41" fmla="*/ 1165609 h 1417916"/>
              <a:gd name="connsiteX42" fmla="*/ 2250831 w 6782637"/>
              <a:gd name="connsiteY42" fmla="*/ 1145512 h 1417916"/>
              <a:gd name="connsiteX43" fmla="*/ 2301072 w 6782637"/>
              <a:gd name="connsiteY43" fmla="*/ 1125415 h 1417916"/>
              <a:gd name="connsiteX44" fmla="*/ 2381459 w 6782637"/>
              <a:gd name="connsiteY44" fmla="*/ 1115367 h 1417916"/>
              <a:gd name="connsiteX45" fmla="*/ 2421653 w 6782637"/>
              <a:gd name="connsiteY45" fmla="*/ 1105318 h 1417916"/>
              <a:gd name="connsiteX46" fmla="*/ 2471894 w 6782637"/>
              <a:gd name="connsiteY46" fmla="*/ 1095270 h 1417916"/>
              <a:gd name="connsiteX47" fmla="*/ 2502039 w 6782637"/>
              <a:gd name="connsiteY47" fmla="*/ 1075173 h 1417916"/>
              <a:gd name="connsiteX48" fmla="*/ 2572378 w 6782637"/>
              <a:gd name="connsiteY48" fmla="*/ 1034980 h 1417916"/>
              <a:gd name="connsiteX49" fmla="*/ 2642716 w 6782637"/>
              <a:gd name="connsiteY49" fmla="*/ 984738 h 1417916"/>
              <a:gd name="connsiteX50" fmla="*/ 2682910 w 6782637"/>
              <a:gd name="connsiteY50" fmla="*/ 974690 h 1417916"/>
              <a:gd name="connsiteX51" fmla="*/ 2783393 w 6782637"/>
              <a:gd name="connsiteY51" fmla="*/ 924448 h 1417916"/>
              <a:gd name="connsiteX52" fmla="*/ 2843683 w 6782637"/>
              <a:gd name="connsiteY52" fmla="*/ 874206 h 1417916"/>
              <a:gd name="connsiteX53" fmla="*/ 2883877 w 6782637"/>
              <a:gd name="connsiteY53" fmla="*/ 844061 h 1417916"/>
              <a:gd name="connsiteX54" fmla="*/ 2954215 w 6782637"/>
              <a:gd name="connsiteY54" fmla="*/ 803868 h 1417916"/>
              <a:gd name="connsiteX55" fmla="*/ 2984360 w 6782637"/>
              <a:gd name="connsiteY55" fmla="*/ 773723 h 1417916"/>
              <a:gd name="connsiteX56" fmla="*/ 3024554 w 6782637"/>
              <a:gd name="connsiteY56" fmla="*/ 743578 h 1417916"/>
              <a:gd name="connsiteX57" fmla="*/ 3114989 w 6782637"/>
              <a:gd name="connsiteY57" fmla="*/ 683288 h 1417916"/>
              <a:gd name="connsiteX58" fmla="*/ 3145134 w 6782637"/>
              <a:gd name="connsiteY58" fmla="*/ 663191 h 1417916"/>
              <a:gd name="connsiteX59" fmla="*/ 3175279 w 6782637"/>
              <a:gd name="connsiteY59" fmla="*/ 643094 h 1417916"/>
              <a:gd name="connsiteX60" fmla="*/ 3205424 w 6782637"/>
              <a:gd name="connsiteY60" fmla="*/ 633046 h 1417916"/>
              <a:gd name="connsiteX61" fmla="*/ 3265714 w 6782637"/>
              <a:gd name="connsiteY61" fmla="*/ 582804 h 1417916"/>
              <a:gd name="connsiteX62" fmla="*/ 3356149 w 6782637"/>
              <a:gd name="connsiteY62" fmla="*/ 512466 h 1417916"/>
              <a:gd name="connsiteX63" fmla="*/ 3396343 w 6782637"/>
              <a:gd name="connsiteY63" fmla="*/ 492369 h 1417916"/>
              <a:gd name="connsiteX64" fmla="*/ 3486778 w 6782637"/>
              <a:gd name="connsiteY64" fmla="*/ 411982 h 1417916"/>
              <a:gd name="connsiteX65" fmla="*/ 3526971 w 6782637"/>
              <a:gd name="connsiteY65" fmla="*/ 401934 h 1417916"/>
              <a:gd name="connsiteX66" fmla="*/ 3547068 w 6782637"/>
              <a:gd name="connsiteY66" fmla="*/ 371789 h 1417916"/>
              <a:gd name="connsiteX67" fmla="*/ 3587261 w 6782637"/>
              <a:gd name="connsiteY67" fmla="*/ 351692 h 1417916"/>
              <a:gd name="connsiteX68" fmla="*/ 3617406 w 6782637"/>
              <a:gd name="connsiteY68" fmla="*/ 331595 h 1417916"/>
              <a:gd name="connsiteX69" fmla="*/ 3687745 w 6782637"/>
              <a:gd name="connsiteY69" fmla="*/ 301450 h 1417916"/>
              <a:gd name="connsiteX70" fmla="*/ 3748035 w 6782637"/>
              <a:gd name="connsiteY70" fmla="*/ 291402 h 1417916"/>
              <a:gd name="connsiteX71" fmla="*/ 3808325 w 6782637"/>
              <a:gd name="connsiteY71" fmla="*/ 271305 h 1417916"/>
              <a:gd name="connsiteX72" fmla="*/ 3999244 w 6782637"/>
              <a:gd name="connsiteY72" fmla="*/ 241160 h 1417916"/>
              <a:gd name="connsiteX73" fmla="*/ 4079631 w 6782637"/>
              <a:gd name="connsiteY73" fmla="*/ 221063 h 1417916"/>
              <a:gd name="connsiteX74" fmla="*/ 4119824 w 6782637"/>
              <a:gd name="connsiteY74" fmla="*/ 211015 h 1417916"/>
              <a:gd name="connsiteX75" fmla="*/ 4240404 w 6782637"/>
              <a:gd name="connsiteY75" fmla="*/ 200967 h 1417916"/>
              <a:gd name="connsiteX76" fmla="*/ 4280598 w 6782637"/>
              <a:gd name="connsiteY76" fmla="*/ 190918 h 1417916"/>
              <a:gd name="connsiteX77" fmla="*/ 4330839 w 6782637"/>
              <a:gd name="connsiteY77" fmla="*/ 180870 h 1417916"/>
              <a:gd name="connsiteX78" fmla="*/ 4360984 w 6782637"/>
              <a:gd name="connsiteY78" fmla="*/ 170822 h 1417916"/>
              <a:gd name="connsiteX79" fmla="*/ 4572000 w 6782637"/>
              <a:gd name="connsiteY79" fmla="*/ 180870 h 1417916"/>
              <a:gd name="connsiteX80" fmla="*/ 4612193 w 6782637"/>
              <a:gd name="connsiteY80" fmla="*/ 190918 h 1417916"/>
              <a:gd name="connsiteX81" fmla="*/ 4712677 w 6782637"/>
              <a:gd name="connsiteY81" fmla="*/ 231112 h 1417916"/>
              <a:gd name="connsiteX82" fmla="*/ 4783015 w 6782637"/>
              <a:gd name="connsiteY82" fmla="*/ 271305 h 1417916"/>
              <a:gd name="connsiteX83" fmla="*/ 4813160 w 6782637"/>
              <a:gd name="connsiteY83" fmla="*/ 311499 h 1417916"/>
              <a:gd name="connsiteX84" fmla="*/ 4853354 w 6782637"/>
              <a:gd name="connsiteY84" fmla="*/ 331595 h 1417916"/>
              <a:gd name="connsiteX85" fmla="*/ 4863402 w 6782637"/>
              <a:gd name="connsiteY85" fmla="*/ 361740 h 1417916"/>
              <a:gd name="connsiteX86" fmla="*/ 4893547 w 6782637"/>
              <a:gd name="connsiteY86" fmla="*/ 391885 h 1417916"/>
              <a:gd name="connsiteX87" fmla="*/ 4933740 w 6782637"/>
              <a:gd name="connsiteY87" fmla="*/ 482321 h 1417916"/>
              <a:gd name="connsiteX88" fmla="*/ 4973934 w 6782637"/>
              <a:gd name="connsiteY88" fmla="*/ 512466 h 1417916"/>
              <a:gd name="connsiteX89" fmla="*/ 4994031 w 6782637"/>
              <a:gd name="connsiteY89" fmla="*/ 542611 h 1417916"/>
              <a:gd name="connsiteX90" fmla="*/ 5024176 w 6782637"/>
              <a:gd name="connsiteY90" fmla="*/ 582804 h 1417916"/>
              <a:gd name="connsiteX91" fmla="*/ 5064369 w 6782637"/>
              <a:gd name="connsiteY91" fmla="*/ 653143 h 1417916"/>
              <a:gd name="connsiteX92" fmla="*/ 5104562 w 6782637"/>
              <a:gd name="connsiteY92" fmla="*/ 723481 h 1417916"/>
              <a:gd name="connsiteX93" fmla="*/ 5144756 w 6782637"/>
              <a:gd name="connsiteY93" fmla="*/ 793820 h 1417916"/>
              <a:gd name="connsiteX94" fmla="*/ 5215094 w 6782637"/>
              <a:gd name="connsiteY94" fmla="*/ 884255 h 1417916"/>
              <a:gd name="connsiteX95" fmla="*/ 5255288 w 6782637"/>
              <a:gd name="connsiteY95" fmla="*/ 904351 h 1417916"/>
              <a:gd name="connsiteX96" fmla="*/ 5265336 w 6782637"/>
              <a:gd name="connsiteY96" fmla="*/ 934496 h 1417916"/>
              <a:gd name="connsiteX97" fmla="*/ 5335675 w 6782637"/>
              <a:gd name="connsiteY97" fmla="*/ 964641 h 1417916"/>
              <a:gd name="connsiteX98" fmla="*/ 5345723 w 6782637"/>
              <a:gd name="connsiteY98" fmla="*/ 994787 h 1417916"/>
              <a:gd name="connsiteX99" fmla="*/ 5385916 w 6782637"/>
              <a:gd name="connsiteY99" fmla="*/ 1004835 h 1417916"/>
              <a:gd name="connsiteX100" fmla="*/ 5416061 w 6782637"/>
              <a:gd name="connsiteY100" fmla="*/ 1014883 h 1417916"/>
              <a:gd name="connsiteX101" fmla="*/ 5456255 w 6782637"/>
              <a:gd name="connsiteY101" fmla="*/ 1034980 h 1417916"/>
              <a:gd name="connsiteX102" fmla="*/ 5486400 w 6782637"/>
              <a:gd name="connsiteY102" fmla="*/ 1055077 h 1417916"/>
              <a:gd name="connsiteX103" fmla="*/ 5526593 w 6782637"/>
              <a:gd name="connsiteY103" fmla="*/ 1065125 h 1417916"/>
              <a:gd name="connsiteX104" fmla="*/ 5586883 w 6782637"/>
              <a:gd name="connsiteY104" fmla="*/ 1085222 h 1417916"/>
              <a:gd name="connsiteX105" fmla="*/ 5647173 w 6782637"/>
              <a:gd name="connsiteY105" fmla="*/ 1105318 h 1417916"/>
              <a:gd name="connsiteX106" fmla="*/ 5677318 w 6782637"/>
              <a:gd name="connsiteY106" fmla="*/ 1115367 h 1417916"/>
              <a:gd name="connsiteX107" fmla="*/ 5717512 w 6782637"/>
              <a:gd name="connsiteY107" fmla="*/ 1125415 h 1417916"/>
              <a:gd name="connsiteX108" fmla="*/ 5797899 w 6782637"/>
              <a:gd name="connsiteY108" fmla="*/ 1155560 h 1417916"/>
              <a:gd name="connsiteX109" fmla="*/ 5888334 w 6782637"/>
              <a:gd name="connsiteY109" fmla="*/ 1185705 h 1417916"/>
              <a:gd name="connsiteX110" fmla="*/ 5988817 w 6782637"/>
              <a:gd name="connsiteY110" fmla="*/ 1225899 h 1417916"/>
              <a:gd name="connsiteX111" fmla="*/ 6018962 w 6782637"/>
              <a:gd name="connsiteY111" fmla="*/ 1235947 h 1417916"/>
              <a:gd name="connsiteX112" fmla="*/ 6129494 w 6782637"/>
              <a:gd name="connsiteY112" fmla="*/ 1276140 h 1417916"/>
              <a:gd name="connsiteX113" fmla="*/ 6159639 w 6782637"/>
              <a:gd name="connsiteY113" fmla="*/ 1286189 h 1417916"/>
              <a:gd name="connsiteX114" fmla="*/ 6189784 w 6782637"/>
              <a:gd name="connsiteY114" fmla="*/ 1306285 h 1417916"/>
              <a:gd name="connsiteX115" fmla="*/ 6250075 w 6782637"/>
              <a:gd name="connsiteY115" fmla="*/ 1316334 h 1417916"/>
              <a:gd name="connsiteX116" fmla="*/ 6320413 w 6782637"/>
              <a:gd name="connsiteY116" fmla="*/ 1346479 h 1417916"/>
              <a:gd name="connsiteX117" fmla="*/ 6400800 w 6782637"/>
              <a:gd name="connsiteY117" fmla="*/ 1366576 h 1417916"/>
              <a:gd name="connsiteX118" fmla="*/ 6461090 w 6782637"/>
              <a:gd name="connsiteY118" fmla="*/ 1386672 h 1417916"/>
              <a:gd name="connsiteX119" fmla="*/ 6521380 w 6782637"/>
              <a:gd name="connsiteY119" fmla="*/ 1396721 h 1417916"/>
              <a:gd name="connsiteX120" fmla="*/ 6611815 w 6782637"/>
              <a:gd name="connsiteY120" fmla="*/ 1416817 h 1417916"/>
              <a:gd name="connsiteX121" fmla="*/ 6782637 w 6782637"/>
              <a:gd name="connsiteY121" fmla="*/ 1416817 h 14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782637" h="1417916">
                <a:moveTo>
                  <a:pt x="0" y="0"/>
                </a:moveTo>
                <a:cubicBezTo>
                  <a:pt x="16747" y="6699"/>
                  <a:pt x="34109" y="12030"/>
                  <a:pt x="50242" y="20096"/>
                </a:cubicBezTo>
                <a:cubicBezTo>
                  <a:pt x="61044" y="25497"/>
                  <a:pt x="69287" y="35436"/>
                  <a:pt x="80387" y="40193"/>
                </a:cubicBezTo>
                <a:cubicBezTo>
                  <a:pt x="93080" y="45633"/>
                  <a:pt x="107352" y="46273"/>
                  <a:pt x="120580" y="50241"/>
                </a:cubicBezTo>
                <a:cubicBezTo>
                  <a:pt x="140870" y="56328"/>
                  <a:pt x="180870" y="70338"/>
                  <a:pt x="180870" y="70338"/>
                </a:cubicBezTo>
                <a:cubicBezTo>
                  <a:pt x="233331" y="105312"/>
                  <a:pt x="187710" y="80425"/>
                  <a:pt x="261257" y="100483"/>
                </a:cubicBezTo>
                <a:cubicBezTo>
                  <a:pt x="281694" y="106057"/>
                  <a:pt x="300576" y="117584"/>
                  <a:pt x="321547" y="120580"/>
                </a:cubicBezTo>
                <a:cubicBezTo>
                  <a:pt x="412055" y="133509"/>
                  <a:pt x="368524" y="126734"/>
                  <a:pt x="452176" y="140677"/>
                </a:cubicBezTo>
                <a:cubicBezTo>
                  <a:pt x="462224" y="147376"/>
                  <a:pt x="471285" y="155868"/>
                  <a:pt x="482321" y="160773"/>
                </a:cubicBezTo>
                <a:cubicBezTo>
                  <a:pt x="501679" y="169376"/>
                  <a:pt x="542611" y="180870"/>
                  <a:pt x="542611" y="180870"/>
                </a:cubicBezTo>
                <a:cubicBezTo>
                  <a:pt x="616055" y="229833"/>
                  <a:pt x="523708" y="170068"/>
                  <a:pt x="612949" y="221063"/>
                </a:cubicBezTo>
                <a:cubicBezTo>
                  <a:pt x="623434" y="227055"/>
                  <a:pt x="631994" y="236403"/>
                  <a:pt x="643094" y="241160"/>
                </a:cubicBezTo>
                <a:cubicBezTo>
                  <a:pt x="655788" y="246600"/>
                  <a:pt x="669890" y="247859"/>
                  <a:pt x="683288" y="251209"/>
                </a:cubicBezTo>
                <a:cubicBezTo>
                  <a:pt x="693336" y="261257"/>
                  <a:pt x="701869" y="273094"/>
                  <a:pt x="713433" y="281354"/>
                </a:cubicBezTo>
                <a:cubicBezTo>
                  <a:pt x="759755" y="314441"/>
                  <a:pt x="744930" y="287021"/>
                  <a:pt x="783771" y="321547"/>
                </a:cubicBezTo>
                <a:cubicBezTo>
                  <a:pt x="874904" y="402555"/>
                  <a:pt x="807967" y="363790"/>
                  <a:pt x="884255" y="401934"/>
                </a:cubicBezTo>
                <a:cubicBezTo>
                  <a:pt x="980357" y="530069"/>
                  <a:pt x="826241" y="333872"/>
                  <a:pt x="974690" y="482321"/>
                </a:cubicBezTo>
                <a:cubicBezTo>
                  <a:pt x="1042470" y="550101"/>
                  <a:pt x="1008017" y="533624"/>
                  <a:pt x="1065125" y="552659"/>
                </a:cubicBezTo>
                <a:lnTo>
                  <a:pt x="1125415" y="643094"/>
                </a:lnTo>
                <a:lnTo>
                  <a:pt x="1145512" y="673239"/>
                </a:lnTo>
                <a:cubicBezTo>
                  <a:pt x="1152211" y="683287"/>
                  <a:pt x="1160208" y="692582"/>
                  <a:pt x="1165609" y="703384"/>
                </a:cubicBezTo>
                <a:cubicBezTo>
                  <a:pt x="1192060" y="756288"/>
                  <a:pt x="1175113" y="732986"/>
                  <a:pt x="1215850" y="773723"/>
                </a:cubicBezTo>
                <a:cubicBezTo>
                  <a:pt x="1233942" y="827995"/>
                  <a:pt x="1214741" y="785373"/>
                  <a:pt x="1266092" y="844061"/>
                </a:cubicBezTo>
                <a:cubicBezTo>
                  <a:pt x="1277120" y="856665"/>
                  <a:pt x="1285338" y="871539"/>
                  <a:pt x="1296237" y="884255"/>
                </a:cubicBezTo>
                <a:cubicBezTo>
                  <a:pt x="1305485" y="895044"/>
                  <a:pt x="1317285" y="903483"/>
                  <a:pt x="1326382" y="914400"/>
                </a:cubicBezTo>
                <a:cubicBezTo>
                  <a:pt x="1334113" y="923678"/>
                  <a:pt x="1337310" y="936686"/>
                  <a:pt x="1346479" y="944545"/>
                </a:cubicBezTo>
                <a:cubicBezTo>
                  <a:pt x="1361308" y="957255"/>
                  <a:pt x="1379974" y="964642"/>
                  <a:pt x="1396721" y="974690"/>
                </a:cubicBezTo>
                <a:cubicBezTo>
                  <a:pt x="1403420" y="988088"/>
                  <a:pt x="1407460" y="1003186"/>
                  <a:pt x="1416817" y="1014883"/>
                </a:cubicBezTo>
                <a:cubicBezTo>
                  <a:pt x="1434572" y="1037076"/>
                  <a:pt x="1477108" y="1075173"/>
                  <a:pt x="1477108" y="1075173"/>
                </a:cubicBezTo>
                <a:cubicBezTo>
                  <a:pt x="1480457" y="1088571"/>
                  <a:pt x="1477391" y="1105602"/>
                  <a:pt x="1487156" y="1115367"/>
                </a:cubicBezTo>
                <a:cubicBezTo>
                  <a:pt x="1496921" y="1125132"/>
                  <a:pt x="1514997" y="1119239"/>
                  <a:pt x="1527349" y="1125415"/>
                </a:cubicBezTo>
                <a:cubicBezTo>
                  <a:pt x="1542328" y="1132905"/>
                  <a:pt x="1553915" y="1145826"/>
                  <a:pt x="1567543" y="1155560"/>
                </a:cubicBezTo>
                <a:cubicBezTo>
                  <a:pt x="1577370" y="1162579"/>
                  <a:pt x="1586886" y="1170256"/>
                  <a:pt x="1597688" y="1175657"/>
                </a:cubicBezTo>
                <a:cubicBezTo>
                  <a:pt x="1607162" y="1180394"/>
                  <a:pt x="1617785" y="1182356"/>
                  <a:pt x="1627833" y="1185705"/>
                </a:cubicBezTo>
                <a:cubicBezTo>
                  <a:pt x="1637881" y="1195753"/>
                  <a:pt x="1646154" y="1207967"/>
                  <a:pt x="1657978" y="1215850"/>
                </a:cubicBezTo>
                <a:cubicBezTo>
                  <a:pt x="1666791" y="1221725"/>
                  <a:pt x="1678649" y="1221162"/>
                  <a:pt x="1688123" y="1225899"/>
                </a:cubicBezTo>
                <a:cubicBezTo>
                  <a:pt x="1698925" y="1231300"/>
                  <a:pt x="1708220" y="1239296"/>
                  <a:pt x="1718268" y="1245995"/>
                </a:cubicBezTo>
                <a:cubicBezTo>
                  <a:pt x="1798655" y="1242646"/>
                  <a:pt x="1879371" y="1243953"/>
                  <a:pt x="1959428" y="1235947"/>
                </a:cubicBezTo>
                <a:cubicBezTo>
                  <a:pt x="1980507" y="1233839"/>
                  <a:pt x="1999621" y="1222549"/>
                  <a:pt x="2019718" y="1215850"/>
                </a:cubicBezTo>
                <a:lnTo>
                  <a:pt x="2049864" y="1205802"/>
                </a:lnTo>
                <a:cubicBezTo>
                  <a:pt x="2059912" y="1202453"/>
                  <a:pt x="2069733" y="1198323"/>
                  <a:pt x="2080009" y="1195754"/>
                </a:cubicBezTo>
                <a:cubicBezTo>
                  <a:pt x="2204559" y="1164614"/>
                  <a:pt x="2009227" y="1214542"/>
                  <a:pt x="2180492" y="1165609"/>
                </a:cubicBezTo>
                <a:cubicBezTo>
                  <a:pt x="2203938" y="1158910"/>
                  <a:pt x="2227698" y="1153223"/>
                  <a:pt x="2250831" y="1145512"/>
                </a:cubicBezTo>
                <a:cubicBezTo>
                  <a:pt x="2267943" y="1139808"/>
                  <a:pt x="2283497" y="1129471"/>
                  <a:pt x="2301072" y="1125415"/>
                </a:cubicBezTo>
                <a:cubicBezTo>
                  <a:pt x="2327385" y="1119343"/>
                  <a:pt x="2354663" y="1118716"/>
                  <a:pt x="2381459" y="1115367"/>
                </a:cubicBezTo>
                <a:cubicBezTo>
                  <a:pt x="2394857" y="1112017"/>
                  <a:pt x="2408171" y="1108314"/>
                  <a:pt x="2421653" y="1105318"/>
                </a:cubicBezTo>
                <a:cubicBezTo>
                  <a:pt x="2438325" y="1101613"/>
                  <a:pt x="2455903" y="1101267"/>
                  <a:pt x="2471894" y="1095270"/>
                </a:cubicBezTo>
                <a:cubicBezTo>
                  <a:pt x="2483202" y="1091030"/>
                  <a:pt x="2491553" y="1081165"/>
                  <a:pt x="2502039" y="1075173"/>
                </a:cubicBezTo>
                <a:cubicBezTo>
                  <a:pt x="2560922" y="1041526"/>
                  <a:pt x="2523411" y="1069957"/>
                  <a:pt x="2572378" y="1034980"/>
                </a:cubicBezTo>
                <a:cubicBezTo>
                  <a:pt x="2577524" y="1031304"/>
                  <a:pt x="2630877" y="989812"/>
                  <a:pt x="2642716" y="984738"/>
                </a:cubicBezTo>
                <a:cubicBezTo>
                  <a:pt x="2655410" y="979298"/>
                  <a:pt x="2669512" y="978039"/>
                  <a:pt x="2682910" y="974690"/>
                </a:cubicBezTo>
                <a:cubicBezTo>
                  <a:pt x="2754691" y="926836"/>
                  <a:pt x="2719768" y="940354"/>
                  <a:pt x="2783393" y="924448"/>
                </a:cubicBezTo>
                <a:cubicBezTo>
                  <a:pt x="2830306" y="877535"/>
                  <a:pt x="2794721" y="909178"/>
                  <a:pt x="2843683" y="874206"/>
                </a:cubicBezTo>
                <a:cubicBezTo>
                  <a:pt x="2857311" y="864472"/>
                  <a:pt x="2869675" y="852937"/>
                  <a:pt x="2883877" y="844061"/>
                </a:cubicBezTo>
                <a:cubicBezTo>
                  <a:pt x="2923193" y="819489"/>
                  <a:pt x="2921023" y="831528"/>
                  <a:pt x="2954215" y="803868"/>
                </a:cubicBezTo>
                <a:cubicBezTo>
                  <a:pt x="2965132" y="794771"/>
                  <a:pt x="2973571" y="782971"/>
                  <a:pt x="2984360" y="773723"/>
                </a:cubicBezTo>
                <a:cubicBezTo>
                  <a:pt x="2997076" y="762824"/>
                  <a:pt x="3010834" y="753182"/>
                  <a:pt x="3024554" y="743578"/>
                </a:cubicBezTo>
                <a:cubicBezTo>
                  <a:pt x="3024639" y="743519"/>
                  <a:pt x="3099873" y="693365"/>
                  <a:pt x="3114989" y="683288"/>
                </a:cubicBezTo>
                <a:lnTo>
                  <a:pt x="3145134" y="663191"/>
                </a:lnTo>
                <a:cubicBezTo>
                  <a:pt x="3155182" y="656492"/>
                  <a:pt x="3163822" y="646913"/>
                  <a:pt x="3175279" y="643094"/>
                </a:cubicBezTo>
                <a:lnTo>
                  <a:pt x="3205424" y="633046"/>
                </a:lnTo>
                <a:cubicBezTo>
                  <a:pt x="3278316" y="535855"/>
                  <a:pt x="3196665" y="628836"/>
                  <a:pt x="3265714" y="582804"/>
                </a:cubicBezTo>
                <a:cubicBezTo>
                  <a:pt x="3364962" y="516639"/>
                  <a:pt x="3195611" y="592735"/>
                  <a:pt x="3356149" y="512466"/>
                </a:cubicBezTo>
                <a:cubicBezTo>
                  <a:pt x="3369547" y="505767"/>
                  <a:pt x="3384646" y="501727"/>
                  <a:pt x="3396343" y="492369"/>
                </a:cubicBezTo>
                <a:cubicBezTo>
                  <a:pt x="3421081" y="472579"/>
                  <a:pt x="3451721" y="427007"/>
                  <a:pt x="3486778" y="411982"/>
                </a:cubicBezTo>
                <a:cubicBezTo>
                  <a:pt x="3499471" y="406542"/>
                  <a:pt x="3513573" y="405283"/>
                  <a:pt x="3526971" y="401934"/>
                </a:cubicBezTo>
                <a:cubicBezTo>
                  <a:pt x="3533670" y="391886"/>
                  <a:pt x="3537790" y="379520"/>
                  <a:pt x="3547068" y="371789"/>
                </a:cubicBezTo>
                <a:cubicBezTo>
                  <a:pt x="3558575" y="362200"/>
                  <a:pt x="3574256" y="359124"/>
                  <a:pt x="3587261" y="351692"/>
                </a:cubicBezTo>
                <a:cubicBezTo>
                  <a:pt x="3597746" y="345700"/>
                  <a:pt x="3606920" y="337587"/>
                  <a:pt x="3617406" y="331595"/>
                </a:cubicBezTo>
                <a:cubicBezTo>
                  <a:pt x="3636949" y="320428"/>
                  <a:pt x="3664691" y="306573"/>
                  <a:pt x="3687745" y="301450"/>
                </a:cubicBezTo>
                <a:cubicBezTo>
                  <a:pt x="3707634" y="297030"/>
                  <a:pt x="3728269" y="296343"/>
                  <a:pt x="3748035" y="291402"/>
                </a:cubicBezTo>
                <a:cubicBezTo>
                  <a:pt x="3768586" y="286264"/>
                  <a:pt x="3787354" y="274301"/>
                  <a:pt x="3808325" y="271305"/>
                </a:cubicBezTo>
                <a:cubicBezTo>
                  <a:pt x="3845799" y="265952"/>
                  <a:pt x="3981244" y="247160"/>
                  <a:pt x="3999244" y="241160"/>
                </a:cubicBezTo>
                <a:cubicBezTo>
                  <a:pt x="4053110" y="223205"/>
                  <a:pt x="4006880" y="237230"/>
                  <a:pt x="4079631" y="221063"/>
                </a:cubicBezTo>
                <a:cubicBezTo>
                  <a:pt x="4093112" y="218067"/>
                  <a:pt x="4106121" y="212728"/>
                  <a:pt x="4119824" y="211015"/>
                </a:cubicBezTo>
                <a:cubicBezTo>
                  <a:pt x="4159845" y="206013"/>
                  <a:pt x="4200211" y="204316"/>
                  <a:pt x="4240404" y="200967"/>
                </a:cubicBezTo>
                <a:cubicBezTo>
                  <a:pt x="4253802" y="197617"/>
                  <a:pt x="4267116" y="193914"/>
                  <a:pt x="4280598" y="190918"/>
                </a:cubicBezTo>
                <a:cubicBezTo>
                  <a:pt x="4297270" y="187213"/>
                  <a:pt x="4314270" y="185012"/>
                  <a:pt x="4330839" y="180870"/>
                </a:cubicBezTo>
                <a:cubicBezTo>
                  <a:pt x="4341115" y="178301"/>
                  <a:pt x="4350936" y="174171"/>
                  <a:pt x="4360984" y="170822"/>
                </a:cubicBezTo>
                <a:cubicBezTo>
                  <a:pt x="4431323" y="174171"/>
                  <a:pt x="4501806" y="175255"/>
                  <a:pt x="4572000" y="180870"/>
                </a:cubicBezTo>
                <a:cubicBezTo>
                  <a:pt x="4585766" y="181971"/>
                  <a:pt x="4598965" y="186950"/>
                  <a:pt x="4612193" y="190918"/>
                </a:cubicBezTo>
                <a:cubicBezTo>
                  <a:pt x="4646883" y="201325"/>
                  <a:pt x="4681686" y="211743"/>
                  <a:pt x="4712677" y="231112"/>
                </a:cubicBezTo>
                <a:cubicBezTo>
                  <a:pt x="4782200" y="274564"/>
                  <a:pt x="4723791" y="251564"/>
                  <a:pt x="4783015" y="271305"/>
                </a:cubicBezTo>
                <a:cubicBezTo>
                  <a:pt x="4793063" y="284703"/>
                  <a:pt x="4800444" y="300600"/>
                  <a:pt x="4813160" y="311499"/>
                </a:cubicBezTo>
                <a:cubicBezTo>
                  <a:pt x="4824533" y="321247"/>
                  <a:pt x="4842762" y="321003"/>
                  <a:pt x="4853354" y="331595"/>
                </a:cubicBezTo>
                <a:cubicBezTo>
                  <a:pt x="4860844" y="339084"/>
                  <a:pt x="4857527" y="352927"/>
                  <a:pt x="4863402" y="361740"/>
                </a:cubicBezTo>
                <a:cubicBezTo>
                  <a:pt x="4871285" y="373564"/>
                  <a:pt x="4883499" y="381837"/>
                  <a:pt x="4893547" y="391885"/>
                </a:cubicBezTo>
                <a:cubicBezTo>
                  <a:pt x="4903503" y="431710"/>
                  <a:pt x="4903319" y="447554"/>
                  <a:pt x="4933740" y="482321"/>
                </a:cubicBezTo>
                <a:cubicBezTo>
                  <a:pt x="4944768" y="494925"/>
                  <a:pt x="4962092" y="500624"/>
                  <a:pt x="4973934" y="512466"/>
                </a:cubicBezTo>
                <a:cubicBezTo>
                  <a:pt x="4982474" y="521005"/>
                  <a:pt x="4987012" y="532784"/>
                  <a:pt x="4994031" y="542611"/>
                </a:cubicBezTo>
                <a:cubicBezTo>
                  <a:pt x="5003765" y="556239"/>
                  <a:pt x="5014128" y="569406"/>
                  <a:pt x="5024176" y="582804"/>
                </a:cubicBezTo>
                <a:cubicBezTo>
                  <a:pt x="5054908" y="675004"/>
                  <a:pt x="5003537" y="531478"/>
                  <a:pt x="5064369" y="653143"/>
                </a:cubicBezTo>
                <a:cubicBezTo>
                  <a:pt x="5104853" y="734111"/>
                  <a:pt x="5036880" y="655799"/>
                  <a:pt x="5104562" y="723481"/>
                </a:cubicBezTo>
                <a:cubicBezTo>
                  <a:pt x="5122141" y="793791"/>
                  <a:pt x="5100645" y="737104"/>
                  <a:pt x="5144756" y="793820"/>
                </a:cubicBezTo>
                <a:cubicBezTo>
                  <a:pt x="5170726" y="827210"/>
                  <a:pt x="5180876" y="859814"/>
                  <a:pt x="5215094" y="884255"/>
                </a:cubicBezTo>
                <a:cubicBezTo>
                  <a:pt x="5227283" y="892961"/>
                  <a:pt x="5241890" y="897652"/>
                  <a:pt x="5255288" y="904351"/>
                </a:cubicBezTo>
                <a:cubicBezTo>
                  <a:pt x="5258637" y="914399"/>
                  <a:pt x="5257847" y="927006"/>
                  <a:pt x="5265336" y="934496"/>
                </a:cubicBezTo>
                <a:cubicBezTo>
                  <a:pt x="5277755" y="946915"/>
                  <a:pt x="5317658" y="958636"/>
                  <a:pt x="5335675" y="964641"/>
                </a:cubicBezTo>
                <a:cubicBezTo>
                  <a:pt x="5339024" y="974690"/>
                  <a:pt x="5337452" y="988170"/>
                  <a:pt x="5345723" y="994787"/>
                </a:cubicBezTo>
                <a:cubicBezTo>
                  <a:pt x="5356507" y="1003414"/>
                  <a:pt x="5372637" y="1001041"/>
                  <a:pt x="5385916" y="1004835"/>
                </a:cubicBezTo>
                <a:cubicBezTo>
                  <a:pt x="5396100" y="1007745"/>
                  <a:pt x="5406326" y="1010711"/>
                  <a:pt x="5416061" y="1014883"/>
                </a:cubicBezTo>
                <a:cubicBezTo>
                  <a:pt x="5429829" y="1020784"/>
                  <a:pt x="5443249" y="1027548"/>
                  <a:pt x="5456255" y="1034980"/>
                </a:cubicBezTo>
                <a:cubicBezTo>
                  <a:pt x="5466740" y="1040972"/>
                  <a:pt x="5475300" y="1050320"/>
                  <a:pt x="5486400" y="1055077"/>
                </a:cubicBezTo>
                <a:cubicBezTo>
                  <a:pt x="5499093" y="1060517"/>
                  <a:pt x="5513365" y="1061157"/>
                  <a:pt x="5526593" y="1065125"/>
                </a:cubicBezTo>
                <a:cubicBezTo>
                  <a:pt x="5546883" y="1071212"/>
                  <a:pt x="5566786" y="1078523"/>
                  <a:pt x="5586883" y="1085222"/>
                </a:cubicBezTo>
                <a:lnTo>
                  <a:pt x="5647173" y="1105318"/>
                </a:lnTo>
                <a:cubicBezTo>
                  <a:pt x="5657221" y="1108668"/>
                  <a:pt x="5667042" y="1112798"/>
                  <a:pt x="5677318" y="1115367"/>
                </a:cubicBezTo>
                <a:lnTo>
                  <a:pt x="5717512" y="1125415"/>
                </a:lnTo>
                <a:cubicBezTo>
                  <a:pt x="5799738" y="1166529"/>
                  <a:pt x="5715808" y="1128196"/>
                  <a:pt x="5797899" y="1155560"/>
                </a:cubicBezTo>
                <a:cubicBezTo>
                  <a:pt x="5911415" y="1193399"/>
                  <a:pt x="5792012" y="1161626"/>
                  <a:pt x="5888334" y="1185705"/>
                </a:cubicBezTo>
                <a:cubicBezTo>
                  <a:pt x="5947473" y="1215275"/>
                  <a:pt x="5914319" y="1201066"/>
                  <a:pt x="5988817" y="1225899"/>
                </a:cubicBezTo>
                <a:lnTo>
                  <a:pt x="6018962" y="1235947"/>
                </a:lnTo>
                <a:cubicBezTo>
                  <a:pt x="6082162" y="1278079"/>
                  <a:pt x="6014356" y="1237758"/>
                  <a:pt x="6129494" y="1276140"/>
                </a:cubicBezTo>
                <a:cubicBezTo>
                  <a:pt x="6139542" y="1279490"/>
                  <a:pt x="6150165" y="1281452"/>
                  <a:pt x="6159639" y="1286189"/>
                </a:cubicBezTo>
                <a:cubicBezTo>
                  <a:pt x="6170441" y="1291590"/>
                  <a:pt x="6178327" y="1302466"/>
                  <a:pt x="6189784" y="1306285"/>
                </a:cubicBezTo>
                <a:cubicBezTo>
                  <a:pt x="6209113" y="1312728"/>
                  <a:pt x="6229978" y="1312984"/>
                  <a:pt x="6250075" y="1316334"/>
                </a:cubicBezTo>
                <a:cubicBezTo>
                  <a:pt x="6283018" y="1332806"/>
                  <a:pt x="6287883" y="1337607"/>
                  <a:pt x="6320413" y="1346479"/>
                </a:cubicBezTo>
                <a:cubicBezTo>
                  <a:pt x="6347060" y="1353746"/>
                  <a:pt x="6374597" y="1357842"/>
                  <a:pt x="6400800" y="1366576"/>
                </a:cubicBezTo>
                <a:cubicBezTo>
                  <a:pt x="6420897" y="1373275"/>
                  <a:pt x="6440195" y="1383189"/>
                  <a:pt x="6461090" y="1386672"/>
                </a:cubicBezTo>
                <a:cubicBezTo>
                  <a:pt x="6481187" y="1390022"/>
                  <a:pt x="6501491" y="1392301"/>
                  <a:pt x="6521380" y="1396721"/>
                </a:cubicBezTo>
                <a:cubicBezTo>
                  <a:pt x="6576259" y="1408917"/>
                  <a:pt x="6530679" y="1413289"/>
                  <a:pt x="6611815" y="1416817"/>
                </a:cubicBezTo>
                <a:cubicBezTo>
                  <a:pt x="6668702" y="1419290"/>
                  <a:pt x="6725696" y="1416817"/>
                  <a:pt x="6782637" y="1416817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478593" y="2151130"/>
            <a:ext cx="6852976" cy="1462015"/>
          </a:xfrm>
          <a:custGeom>
            <a:avLst/>
            <a:gdLst>
              <a:gd name="connsiteX0" fmla="*/ 6852976 w 6852976"/>
              <a:gd name="connsiteY0" fmla="*/ 1446962 h 1462015"/>
              <a:gd name="connsiteX1" fmla="*/ 6621864 w 6852976"/>
              <a:gd name="connsiteY1" fmla="*/ 1446962 h 1462015"/>
              <a:gd name="connsiteX2" fmla="*/ 6591719 w 6852976"/>
              <a:gd name="connsiteY2" fmla="*/ 1426866 h 1462015"/>
              <a:gd name="connsiteX3" fmla="*/ 6531429 w 6852976"/>
              <a:gd name="connsiteY3" fmla="*/ 1416817 h 1462015"/>
              <a:gd name="connsiteX4" fmla="*/ 6491236 w 6852976"/>
              <a:gd name="connsiteY4" fmla="*/ 1406769 h 1462015"/>
              <a:gd name="connsiteX5" fmla="*/ 6461091 w 6852976"/>
              <a:gd name="connsiteY5" fmla="*/ 1396721 h 1462015"/>
              <a:gd name="connsiteX6" fmla="*/ 6320414 w 6852976"/>
              <a:gd name="connsiteY6" fmla="*/ 1376624 h 1462015"/>
              <a:gd name="connsiteX7" fmla="*/ 6250075 w 6852976"/>
              <a:gd name="connsiteY7" fmla="*/ 1356527 h 1462015"/>
              <a:gd name="connsiteX8" fmla="*/ 6169688 w 6852976"/>
              <a:gd name="connsiteY8" fmla="*/ 1336431 h 1462015"/>
              <a:gd name="connsiteX9" fmla="*/ 6129495 w 6852976"/>
              <a:gd name="connsiteY9" fmla="*/ 1316334 h 1462015"/>
              <a:gd name="connsiteX10" fmla="*/ 6079253 w 6852976"/>
              <a:gd name="connsiteY10" fmla="*/ 1286189 h 1462015"/>
              <a:gd name="connsiteX11" fmla="*/ 5978770 w 6852976"/>
              <a:gd name="connsiteY11" fmla="*/ 1245995 h 1462015"/>
              <a:gd name="connsiteX12" fmla="*/ 5908431 w 6852976"/>
              <a:gd name="connsiteY12" fmla="*/ 1205802 h 1462015"/>
              <a:gd name="connsiteX13" fmla="*/ 5838093 w 6852976"/>
              <a:gd name="connsiteY13" fmla="*/ 1165609 h 1462015"/>
              <a:gd name="connsiteX14" fmla="*/ 5807948 w 6852976"/>
              <a:gd name="connsiteY14" fmla="*/ 1155560 h 1462015"/>
              <a:gd name="connsiteX15" fmla="*/ 5767754 w 6852976"/>
              <a:gd name="connsiteY15" fmla="*/ 1135464 h 1462015"/>
              <a:gd name="connsiteX16" fmla="*/ 5737609 w 6852976"/>
              <a:gd name="connsiteY16" fmla="*/ 1125415 h 1462015"/>
              <a:gd name="connsiteX17" fmla="*/ 5627077 w 6852976"/>
              <a:gd name="connsiteY17" fmla="*/ 1085222 h 1462015"/>
              <a:gd name="connsiteX18" fmla="*/ 5566787 w 6852976"/>
              <a:gd name="connsiteY18" fmla="*/ 1065125 h 1462015"/>
              <a:gd name="connsiteX19" fmla="*/ 5536642 w 6852976"/>
              <a:gd name="connsiteY19" fmla="*/ 1055077 h 1462015"/>
              <a:gd name="connsiteX20" fmla="*/ 5466304 w 6852976"/>
              <a:gd name="connsiteY20" fmla="*/ 1034980 h 1462015"/>
              <a:gd name="connsiteX21" fmla="*/ 5426110 w 6852976"/>
              <a:gd name="connsiteY21" fmla="*/ 1014883 h 1462015"/>
              <a:gd name="connsiteX22" fmla="*/ 5395965 w 6852976"/>
              <a:gd name="connsiteY22" fmla="*/ 1004835 h 1462015"/>
              <a:gd name="connsiteX23" fmla="*/ 5365820 w 6852976"/>
              <a:gd name="connsiteY23" fmla="*/ 974690 h 1462015"/>
              <a:gd name="connsiteX24" fmla="*/ 5335675 w 6852976"/>
              <a:gd name="connsiteY24" fmla="*/ 954593 h 1462015"/>
              <a:gd name="connsiteX25" fmla="*/ 5275385 w 6852976"/>
              <a:gd name="connsiteY25" fmla="*/ 904351 h 1462015"/>
              <a:gd name="connsiteX26" fmla="*/ 5205047 w 6852976"/>
              <a:gd name="connsiteY26" fmla="*/ 834013 h 1462015"/>
              <a:gd name="connsiteX27" fmla="*/ 5124660 w 6852976"/>
              <a:gd name="connsiteY27" fmla="*/ 763675 h 1462015"/>
              <a:gd name="connsiteX28" fmla="*/ 5104563 w 6852976"/>
              <a:gd name="connsiteY28" fmla="*/ 733529 h 1462015"/>
              <a:gd name="connsiteX29" fmla="*/ 5064370 w 6852976"/>
              <a:gd name="connsiteY29" fmla="*/ 683288 h 1462015"/>
              <a:gd name="connsiteX30" fmla="*/ 5034225 w 6852976"/>
              <a:gd name="connsiteY30" fmla="*/ 653143 h 1462015"/>
              <a:gd name="connsiteX31" fmla="*/ 4983983 w 6852976"/>
              <a:gd name="connsiteY31" fmla="*/ 572756 h 1462015"/>
              <a:gd name="connsiteX32" fmla="*/ 4953838 w 6852976"/>
              <a:gd name="connsiteY32" fmla="*/ 532562 h 1462015"/>
              <a:gd name="connsiteX33" fmla="*/ 4923693 w 6852976"/>
              <a:gd name="connsiteY33" fmla="*/ 502417 h 1462015"/>
              <a:gd name="connsiteX34" fmla="*/ 4863403 w 6852976"/>
              <a:gd name="connsiteY34" fmla="*/ 442127 h 1462015"/>
              <a:gd name="connsiteX35" fmla="*/ 4783016 w 6852976"/>
              <a:gd name="connsiteY35" fmla="*/ 371789 h 1462015"/>
              <a:gd name="connsiteX36" fmla="*/ 4722726 w 6852976"/>
              <a:gd name="connsiteY36" fmla="*/ 331595 h 1462015"/>
              <a:gd name="connsiteX37" fmla="*/ 4692581 w 6852976"/>
              <a:gd name="connsiteY37" fmla="*/ 301450 h 1462015"/>
              <a:gd name="connsiteX38" fmla="*/ 4652387 w 6852976"/>
              <a:gd name="connsiteY38" fmla="*/ 291402 h 1462015"/>
              <a:gd name="connsiteX39" fmla="*/ 4612194 w 6852976"/>
              <a:gd name="connsiteY39" fmla="*/ 271305 h 1462015"/>
              <a:gd name="connsiteX40" fmla="*/ 4572000 w 6852976"/>
              <a:gd name="connsiteY40" fmla="*/ 261257 h 1462015"/>
              <a:gd name="connsiteX41" fmla="*/ 4541855 w 6852976"/>
              <a:gd name="connsiteY41" fmla="*/ 241160 h 1462015"/>
              <a:gd name="connsiteX42" fmla="*/ 4471517 w 6852976"/>
              <a:gd name="connsiteY42" fmla="*/ 231112 h 1462015"/>
              <a:gd name="connsiteX43" fmla="*/ 4260502 w 6852976"/>
              <a:gd name="connsiteY43" fmla="*/ 211015 h 1462015"/>
              <a:gd name="connsiteX44" fmla="*/ 3748036 w 6852976"/>
              <a:gd name="connsiteY44" fmla="*/ 221064 h 1462015"/>
              <a:gd name="connsiteX45" fmla="*/ 3707842 w 6852976"/>
              <a:gd name="connsiteY45" fmla="*/ 241160 h 1462015"/>
              <a:gd name="connsiteX46" fmla="*/ 3637504 w 6852976"/>
              <a:gd name="connsiteY46" fmla="*/ 291402 h 1462015"/>
              <a:gd name="connsiteX47" fmla="*/ 3607359 w 6852976"/>
              <a:gd name="connsiteY47" fmla="*/ 311499 h 1462015"/>
              <a:gd name="connsiteX48" fmla="*/ 3547069 w 6852976"/>
              <a:gd name="connsiteY48" fmla="*/ 361740 h 1462015"/>
              <a:gd name="connsiteX49" fmla="*/ 3516923 w 6852976"/>
              <a:gd name="connsiteY49" fmla="*/ 371789 h 1462015"/>
              <a:gd name="connsiteX50" fmla="*/ 3486778 w 6852976"/>
              <a:gd name="connsiteY50" fmla="*/ 391886 h 1462015"/>
              <a:gd name="connsiteX51" fmla="*/ 3456633 w 6852976"/>
              <a:gd name="connsiteY51" fmla="*/ 422031 h 1462015"/>
              <a:gd name="connsiteX52" fmla="*/ 3406392 w 6852976"/>
              <a:gd name="connsiteY52" fmla="*/ 432079 h 1462015"/>
              <a:gd name="connsiteX53" fmla="*/ 3356150 w 6852976"/>
              <a:gd name="connsiteY53" fmla="*/ 452176 h 1462015"/>
              <a:gd name="connsiteX54" fmla="*/ 3315956 w 6852976"/>
              <a:gd name="connsiteY54" fmla="*/ 472272 h 1462015"/>
              <a:gd name="connsiteX55" fmla="*/ 3225521 w 6852976"/>
              <a:gd name="connsiteY55" fmla="*/ 502417 h 1462015"/>
              <a:gd name="connsiteX56" fmla="*/ 3195376 w 6852976"/>
              <a:gd name="connsiteY56" fmla="*/ 512466 h 1462015"/>
              <a:gd name="connsiteX57" fmla="*/ 3114989 w 6852976"/>
              <a:gd name="connsiteY57" fmla="*/ 552659 h 1462015"/>
              <a:gd name="connsiteX58" fmla="*/ 3024554 w 6852976"/>
              <a:gd name="connsiteY58" fmla="*/ 572756 h 1462015"/>
              <a:gd name="connsiteX59" fmla="*/ 2934119 w 6852976"/>
              <a:gd name="connsiteY59" fmla="*/ 643094 h 1462015"/>
              <a:gd name="connsiteX60" fmla="*/ 2893926 w 6852976"/>
              <a:gd name="connsiteY60" fmla="*/ 673239 h 1462015"/>
              <a:gd name="connsiteX61" fmla="*/ 2873829 w 6852976"/>
              <a:gd name="connsiteY61" fmla="*/ 703384 h 1462015"/>
              <a:gd name="connsiteX62" fmla="*/ 2833636 w 6852976"/>
              <a:gd name="connsiteY62" fmla="*/ 733529 h 1462015"/>
              <a:gd name="connsiteX63" fmla="*/ 2793442 w 6852976"/>
              <a:gd name="connsiteY63" fmla="*/ 773723 h 1462015"/>
              <a:gd name="connsiteX64" fmla="*/ 2753249 w 6852976"/>
              <a:gd name="connsiteY64" fmla="*/ 823965 h 1462015"/>
              <a:gd name="connsiteX65" fmla="*/ 2733152 w 6852976"/>
              <a:gd name="connsiteY65" fmla="*/ 854110 h 1462015"/>
              <a:gd name="connsiteX66" fmla="*/ 2692959 w 6852976"/>
              <a:gd name="connsiteY66" fmla="*/ 894303 h 1462015"/>
              <a:gd name="connsiteX67" fmla="*/ 2662814 w 6852976"/>
              <a:gd name="connsiteY67" fmla="*/ 914400 h 1462015"/>
              <a:gd name="connsiteX68" fmla="*/ 2632669 w 6852976"/>
              <a:gd name="connsiteY68" fmla="*/ 944545 h 1462015"/>
              <a:gd name="connsiteX69" fmla="*/ 2592475 w 6852976"/>
              <a:gd name="connsiteY69" fmla="*/ 964642 h 1462015"/>
              <a:gd name="connsiteX70" fmla="*/ 2552282 w 6852976"/>
              <a:gd name="connsiteY70" fmla="*/ 1004835 h 1462015"/>
              <a:gd name="connsiteX71" fmla="*/ 2512088 w 6852976"/>
              <a:gd name="connsiteY71" fmla="*/ 1024932 h 1462015"/>
              <a:gd name="connsiteX72" fmla="*/ 2451798 w 6852976"/>
              <a:gd name="connsiteY72" fmla="*/ 1045028 h 1462015"/>
              <a:gd name="connsiteX73" fmla="*/ 2321170 w 6852976"/>
              <a:gd name="connsiteY73" fmla="*/ 1095270 h 1462015"/>
              <a:gd name="connsiteX74" fmla="*/ 1637882 w 6852976"/>
              <a:gd name="connsiteY74" fmla="*/ 1095270 h 1462015"/>
              <a:gd name="connsiteX75" fmla="*/ 1527350 w 6852976"/>
              <a:gd name="connsiteY75" fmla="*/ 1065125 h 1462015"/>
              <a:gd name="connsiteX76" fmla="*/ 1487156 w 6852976"/>
              <a:gd name="connsiteY76" fmla="*/ 1055077 h 1462015"/>
              <a:gd name="connsiteX77" fmla="*/ 1457011 w 6852976"/>
              <a:gd name="connsiteY77" fmla="*/ 1034980 h 1462015"/>
              <a:gd name="connsiteX78" fmla="*/ 1386673 w 6852976"/>
              <a:gd name="connsiteY78" fmla="*/ 1014883 h 1462015"/>
              <a:gd name="connsiteX79" fmla="*/ 1346480 w 6852976"/>
              <a:gd name="connsiteY79" fmla="*/ 994787 h 1462015"/>
              <a:gd name="connsiteX80" fmla="*/ 1276141 w 6852976"/>
              <a:gd name="connsiteY80" fmla="*/ 974690 h 1462015"/>
              <a:gd name="connsiteX81" fmla="*/ 1185706 w 6852976"/>
              <a:gd name="connsiteY81" fmla="*/ 924448 h 1462015"/>
              <a:gd name="connsiteX82" fmla="*/ 1115367 w 6852976"/>
              <a:gd name="connsiteY82" fmla="*/ 874206 h 1462015"/>
              <a:gd name="connsiteX83" fmla="*/ 1075174 w 6852976"/>
              <a:gd name="connsiteY83" fmla="*/ 854110 h 1462015"/>
              <a:gd name="connsiteX84" fmla="*/ 964642 w 6852976"/>
              <a:gd name="connsiteY84" fmla="*/ 773723 h 1462015"/>
              <a:gd name="connsiteX85" fmla="*/ 894304 w 6852976"/>
              <a:gd name="connsiteY85" fmla="*/ 713433 h 1462015"/>
              <a:gd name="connsiteX86" fmla="*/ 834014 w 6852976"/>
              <a:gd name="connsiteY86" fmla="*/ 673239 h 1462015"/>
              <a:gd name="connsiteX87" fmla="*/ 753627 w 6852976"/>
              <a:gd name="connsiteY87" fmla="*/ 612949 h 1462015"/>
              <a:gd name="connsiteX88" fmla="*/ 683288 w 6852976"/>
              <a:gd name="connsiteY88" fmla="*/ 572756 h 1462015"/>
              <a:gd name="connsiteX89" fmla="*/ 653143 w 6852976"/>
              <a:gd name="connsiteY89" fmla="*/ 542611 h 1462015"/>
              <a:gd name="connsiteX90" fmla="*/ 542611 w 6852976"/>
              <a:gd name="connsiteY90" fmla="*/ 472272 h 1462015"/>
              <a:gd name="connsiteX91" fmla="*/ 472273 w 6852976"/>
              <a:gd name="connsiteY91" fmla="*/ 422031 h 1462015"/>
              <a:gd name="connsiteX92" fmla="*/ 371789 w 6852976"/>
              <a:gd name="connsiteY92" fmla="*/ 331595 h 1462015"/>
              <a:gd name="connsiteX93" fmla="*/ 341644 w 6852976"/>
              <a:gd name="connsiteY93" fmla="*/ 311499 h 1462015"/>
              <a:gd name="connsiteX94" fmla="*/ 301451 w 6852976"/>
              <a:gd name="connsiteY94" fmla="*/ 281354 h 1462015"/>
              <a:gd name="connsiteX95" fmla="*/ 231112 w 6852976"/>
              <a:gd name="connsiteY95" fmla="*/ 211015 h 1462015"/>
              <a:gd name="connsiteX96" fmla="*/ 150726 w 6852976"/>
              <a:gd name="connsiteY96" fmla="*/ 150725 h 1462015"/>
              <a:gd name="connsiteX97" fmla="*/ 90436 w 6852976"/>
              <a:gd name="connsiteY97" fmla="*/ 100483 h 1462015"/>
              <a:gd name="connsiteX98" fmla="*/ 30145 w 6852976"/>
              <a:gd name="connsiteY98" fmla="*/ 40193 h 1462015"/>
              <a:gd name="connsiteX99" fmla="*/ 0 w 6852976"/>
              <a:gd name="connsiteY99" fmla="*/ 0 h 14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852976" h="1462015">
                <a:moveTo>
                  <a:pt x="6852976" y="1446962"/>
                </a:moveTo>
                <a:cubicBezTo>
                  <a:pt x="6757777" y="1466003"/>
                  <a:pt x="6769394" y="1468038"/>
                  <a:pt x="6621864" y="1446962"/>
                </a:cubicBezTo>
                <a:cubicBezTo>
                  <a:pt x="6609909" y="1445254"/>
                  <a:pt x="6603176" y="1430685"/>
                  <a:pt x="6591719" y="1426866"/>
                </a:cubicBezTo>
                <a:cubicBezTo>
                  <a:pt x="6572391" y="1420423"/>
                  <a:pt x="6551407" y="1420813"/>
                  <a:pt x="6531429" y="1416817"/>
                </a:cubicBezTo>
                <a:cubicBezTo>
                  <a:pt x="6517887" y="1414109"/>
                  <a:pt x="6504515" y="1410563"/>
                  <a:pt x="6491236" y="1406769"/>
                </a:cubicBezTo>
                <a:cubicBezTo>
                  <a:pt x="6481052" y="1403859"/>
                  <a:pt x="6471431" y="1399019"/>
                  <a:pt x="6461091" y="1396721"/>
                </a:cubicBezTo>
                <a:cubicBezTo>
                  <a:pt x="6404151" y="1384068"/>
                  <a:pt x="6381271" y="1386767"/>
                  <a:pt x="6320414" y="1376624"/>
                </a:cubicBezTo>
                <a:cubicBezTo>
                  <a:pt x="6277362" y="1369449"/>
                  <a:pt x="6287632" y="1366770"/>
                  <a:pt x="6250075" y="1356527"/>
                </a:cubicBezTo>
                <a:cubicBezTo>
                  <a:pt x="6223428" y="1349260"/>
                  <a:pt x="6196484" y="1343130"/>
                  <a:pt x="6169688" y="1336431"/>
                </a:cubicBezTo>
                <a:cubicBezTo>
                  <a:pt x="6156290" y="1329732"/>
                  <a:pt x="6142589" y="1323609"/>
                  <a:pt x="6129495" y="1316334"/>
                </a:cubicBezTo>
                <a:cubicBezTo>
                  <a:pt x="6112422" y="1306849"/>
                  <a:pt x="6097100" y="1294121"/>
                  <a:pt x="6079253" y="1286189"/>
                </a:cubicBezTo>
                <a:cubicBezTo>
                  <a:pt x="5968476" y="1236954"/>
                  <a:pt x="6130787" y="1337204"/>
                  <a:pt x="5978770" y="1245995"/>
                </a:cubicBezTo>
                <a:cubicBezTo>
                  <a:pt x="5902729" y="1200371"/>
                  <a:pt x="5971776" y="1226916"/>
                  <a:pt x="5908431" y="1205802"/>
                </a:cubicBezTo>
                <a:cubicBezTo>
                  <a:pt x="5878154" y="1185617"/>
                  <a:pt x="5873793" y="1180909"/>
                  <a:pt x="5838093" y="1165609"/>
                </a:cubicBezTo>
                <a:cubicBezTo>
                  <a:pt x="5828357" y="1161437"/>
                  <a:pt x="5817684" y="1159732"/>
                  <a:pt x="5807948" y="1155560"/>
                </a:cubicBezTo>
                <a:cubicBezTo>
                  <a:pt x="5794180" y="1149659"/>
                  <a:pt x="5781522" y="1141365"/>
                  <a:pt x="5767754" y="1135464"/>
                </a:cubicBezTo>
                <a:cubicBezTo>
                  <a:pt x="5758018" y="1131292"/>
                  <a:pt x="5747527" y="1129134"/>
                  <a:pt x="5737609" y="1125415"/>
                </a:cubicBezTo>
                <a:cubicBezTo>
                  <a:pt x="5625757" y="1083469"/>
                  <a:pt x="5753736" y="1127442"/>
                  <a:pt x="5627077" y="1085222"/>
                </a:cubicBezTo>
                <a:lnTo>
                  <a:pt x="5566787" y="1065125"/>
                </a:lnTo>
                <a:cubicBezTo>
                  <a:pt x="5556739" y="1061776"/>
                  <a:pt x="5546826" y="1057987"/>
                  <a:pt x="5536642" y="1055077"/>
                </a:cubicBezTo>
                <a:cubicBezTo>
                  <a:pt x="5513196" y="1048378"/>
                  <a:pt x="5489220" y="1043313"/>
                  <a:pt x="5466304" y="1034980"/>
                </a:cubicBezTo>
                <a:cubicBezTo>
                  <a:pt x="5452226" y="1029861"/>
                  <a:pt x="5439878" y="1020784"/>
                  <a:pt x="5426110" y="1014883"/>
                </a:cubicBezTo>
                <a:cubicBezTo>
                  <a:pt x="5416375" y="1010711"/>
                  <a:pt x="5406013" y="1008184"/>
                  <a:pt x="5395965" y="1004835"/>
                </a:cubicBezTo>
                <a:cubicBezTo>
                  <a:pt x="5385917" y="994787"/>
                  <a:pt x="5376737" y="983787"/>
                  <a:pt x="5365820" y="974690"/>
                </a:cubicBezTo>
                <a:cubicBezTo>
                  <a:pt x="5356542" y="966959"/>
                  <a:pt x="5344214" y="963132"/>
                  <a:pt x="5335675" y="954593"/>
                </a:cubicBezTo>
                <a:cubicBezTo>
                  <a:pt x="5280925" y="899843"/>
                  <a:pt x="5332960" y="923544"/>
                  <a:pt x="5275385" y="904351"/>
                </a:cubicBezTo>
                <a:cubicBezTo>
                  <a:pt x="5251939" y="880905"/>
                  <a:pt x="5231573" y="853907"/>
                  <a:pt x="5205047" y="834013"/>
                </a:cubicBezTo>
                <a:cubicBezTo>
                  <a:pt x="5168093" y="806298"/>
                  <a:pt x="5155881" y="800100"/>
                  <a:pt x="5124660" y="763675"/>
                </a:cubicBezTo>
                <a:cubicBezTo>
                  <a:pt x="5116800" y="754505"/>
                  <a:pt x="5111809" y="743191"/>
                  <a:pt x="5104563" y="733529"/>
                </a:cubicBezTo>
                <a:cubicBezTo>
                  <a:pt x="5091695" y="716372"/>
                  <a:pt x="5078493" y="699428"/>
                  <a:pt x="5064370" y="683288"/>
                </a:cubicBezTo>
                <a:cubicBezTo>
                  <a:pt x="5055012" y="672594"/>
                  <a:pt x="5043322" y="664060"/>
                  <a:pt x="5034225" y="653143"/>
                </a:cubicBezTo>
                <a:cubicBezTo>
                  <a:pt x="5021732" y="638152"/>
                  <a:pt x="4990523" y="582567"/>
                  <a:pt x="4983983" y="572756"/>
                </a:cubicBezTo>
                <a:cubicBezTo>
                  <a:pt x="4974693" y="558821"/>
                  <a:pt x="4964737" y="545278"/>
                  <a:pt x="4953838" y="532562"/>
                </a:cubicBezTo>
                <a:cubicBezTo>
                  <a:pt x="4944590" y="521773"/>
                  <a:pt x="4931953" y="513981"/>
                  <a:pt x="4923693" y="502417"/>
                </a:cubicBezTo>
                <a:cubicBezTo>
                  <a:pt x="4879033" y="439894"/>
                  <a:pt x="4934857" y="477855"/>
                  <a:pt x="4863403" y="442127"/>
                </a:cubicBezTo>
                <a:cubicBezTo>
                  <a:pt x="4815549" y="370346"/>
                  <a:pt x="4846641" y="387695"/>
                  <a:pt x="4783016" y="371789"/>
                </a:cubicBezTo>
                <a:cubicBezTo>
                  <a:pt x="4762919" y="358391"/>
                  <a:pt x="4739805" y="348674"/>
                  <a:pt x="4722726" y="331595"/>
                </a:cubicBezTo>
                <a:cubicBezTo>
                  <a:pt x="4712678" y="321547"/>
                  <a:pt x="4704919" y="308500"/>
                  <a:pt x="4692581" y="301450"/>
                </a:cubicBezTo>
                <a:cubicBezTo>
                  <a:pt x="4680590" y="294598"/>
                  <a:pt x="4665785" y="294751"/>
                  <a:pt x="4652387" y="291402"/>
                </a:cubicBezTo>
                <a:cubicBezTo>
                  <a:pt x="4638989" y="284703"/>
                  <a:pt x="4626219" y="276565"/>
                  <a:pt x="4612194" y="271305"/>
                </a:cubicBezTo>
                <a:cubicBezTo>
                  <a:pt x="4599263" y="266456"/>
                  <a:pt x="4584694" y="266697"/>
                  <a:pt x="4572000" y="261257"/>
                </a:cubicBezTo>
                <a:cubicBezTo>
                  <a:pt x="4560900" y="256500"/>
                  <a:pt x="4553422" y="244630"/>
                  <a:pt x="4541855" y="241160"/>
                </a:cubicBezTo>
                <a:cubicBezTo>
                  <a:pt x="4519170" y="234354"/>
                  <a:pt x="4494926" y="234713"/>
                  <a:pt x="4471517" y="231112"/>
                </a:cubicBezTo>
                <a:cubicBezTo>
                  <a:pt x="4345388" y="211708"/>
                  <a:pt x="4471522" y="225084"/>
                  <a:pt x="4260502" y="211015"/>
                </a:cubicBezTo>
                <a:cubicBezTo>
                  <a:pt x="4089680" y="214365"/>
                  <a:pt x="3918637" y="211759"/>
                  <a:pt x="3748036" y="221064"/>
                </a:cubicBezTo>
                <a:cubicBezTo>
                  <a:pt x="3733079" y="221880"/>
                  <a:pt x="3720848" y="233728"/>
                  <a:pt x="3707842" y="241160"/>
                </a:cubicBezTo>
                <a:cubicBezTo>
                  <a:pt x="3684166" y="254689"/>
                  <a:pt x="3659065" y="276001"/>
                  <a:pt x="3637504" y="291402"/>
                </a:cubicBezTo>
                <a:cubicBezTo>
                  <a:pt x="3627677" y="298421"/>
                  <a:pt x="3616637" y="303768"/>
                  <a:pt x="3607359" y="311499"/>
                </a:cubicBezTo>
                <a:cubicBezTo>
                  <a:pt x="3574023" y="339279"/>
                  <a:pt x="3584492" y="343029"/>
                  <a:pt x="3547069" y="361740"/>
                </a:cubicBezTo>
                <a:cubicBezTo>
                  <a:pt x="3537595" y="366477"/>
                  <a:pt x="3526397" y="367052"/>
                  <a:pt x="3516923" y="371789"/>
                </a:cubicBezTo>
                <a:cubicBezTo>
                  <a:pt x="3506121" y="377190"/>
                  <a:pt x="3496056" y="384155"/>
                  <a:pt x="3486778" y="391886"/>
                </a:cubicBezTo>
                <a:cubicBezTo>
                  <a:pt x="3475861" y="400983"/>
                  <a:pt x="3469343" y="415676"/>
                  <a:pt x="3456633" y="422031"/>
                </a:cubicBezTo>
                <a:cubicBezTo>
                  <a:pt x="3441357" y="429669"/>
                  <a:pt x="3423139" y="428730"/>
                  <a:pt x="3406392" y="432079"/>
                </a:cubicBezTo>
                <a:cubicBezTo>
                  <a:pt x="3389645" y="438778"/>
                  <a:pt x="3372633" y="444850"/>
                  <a:pt x="3356150" y="452176"/>
                </a:cubicBezTo>
                <a:cubicBezTo>
                  <a:pt x="3342462" y="458260"/>
                  <a:pt x="3329937" y="466895"/>
                  <a:pt x="3315956" y="472272"/>
                </a:cubicBezTo>
                <a:cubicBezTo>
                  <a:pt x="3286298" y="483679"/>
                  <a:pt x="3255666" y="492369"/>
                  <a:pt x="3225521" y="502417"/>
                </a:cubicBezTo>
                <a:cubicBezTo>
                  <a:pt x="3215473" y="505767"/>
                  <a:pt x="3204850" y="507729"/>
                  <a:pt x="3195376" y="512466"/>
                </a:cubicBezTo>
                <a:cubicBezTo>
                  <a:pt x="3168580" y="525864"/>
                  <a:pt x="3144053" y="545393"/>
                  <a:pt x="3114989" y="552659"/>
                </a:cubicBezTo>
                <a:cubicBezTo>
                  <a:pt x="3058227" y="566849"/>
                  <a:pt x="3088338" y="559998"/>
                  <a:pt x="3024554" y="572756"/>
                </a:cubicBezTo>
                <a:cubicBezTo>
                  <a:pt x="2892246" y="660960"/>
                  <a:pt x="3016758" y="572260"/>
                  <a:pt x="2934119" y="643094"/>
                </a:cubicBezTo>
                <a:cubicBezTo>
                  <a:pt x="2921404" y="653993"/>
                  <a:pt x="2905768" y="661397"/>
                  <a:pt x="2893926" y="673239"/>
                </a:cubicBezTo>
                <a:cubicBezTo>
                  <a:pt x="2885387" y="681778"/>
                  <a:pt x="2882368" y="694845"/>
                  <a:pt x="2873829" y="703384"/>
                </a:cubicBezTo>
                <a:cubicBezTo>
                  <a:pt x="2861987" y="715226"/>
                  <a:pt x="2846239" y="722501"/>
                  <a:pt x="2833636" y="733529"/>
                </a:cubicBezTo>
                <a:cubicBezTo>
                  <a:pt x="2819376" y="746006"/>
                  <a:pt x="2806840" y="760325"/>
                  <a:pt x="2793442" y="773723"/>
                </a:cubicBezTo>
                <a:cubicBezTo>
                  <a:pt x="2773881" y="832408"/>
                  <a:pt x="2798699" y="778515"/>
                  <a:pt x="2753249" y="823965"/>
                </a:cubicBezTo>
                <a:cubicBezTo>
                  <a:pt x="2744710" y="832504"/>
                  <a:pt x="2741011" y="844941"/>
                  <a:pt x="2733152" y="854110"/>
                </a:cubicBezTo>
                <a:cubicBezTo>
                  <a:pt x="2720821" y="868496"/>
                  <a:pt x="2707345" y="881972"/>
                  <a:pt x="2692959" y="894303"/>
                </a:cubicBezTo>
                <a:cubicBezTo>
                  <a:pt x="2683790" y="902162"/>
                  <a:pt x="2672092" y="906669"/>
                  <a:pt x="2662814" y="914400"/>
                </a:cubicBezTo>
                <a:cubicBezTo>
                  <a:pt x="2651897" y="923497"/>
                  <a:pt x="2644233" y="936285"/>
                  <a:pt x="2632669" y="944545"/>
                </a:cubicBezTo>
                <a:cubicBezTo>
                  <a:pt x="2620480" y="953252"/>
                  <a:pt x="2604459" y="955654"/>
                  <a:pt x="2592475" y="964642"/>
                </a:cubicBezTo>
                <a:cubicBezTo>
                  <a:pt x="2577317" y="976010"/>
                  <a:pt x="2567440" y="993467"/>
                  <a:pt x="2552282" y="1004835"/>
                </a:cubicBezTo>
                <a:cubicBezTo>
                  <a:pt x="2540298" y="1013823"/>
                  <a:pt x="2525996" y="1019369"/>
                  <a:pt x="2512088" y="1024932"/>
                </a:cubicBezTo>
                <a:cubicBezTo>
                  <a:pt x="2492419" y="1032799"/>
                  <a:pt x="2451798" y="1045028"/>
                  <a:pt x="2451798" y="1045028"/>
                </a:cubicBezTo>
                <a:cubicBezTo>
                  <a:pt x="2371802" y="1098360"/>
                  <a:pt x="2415419" y="1081806"/>
                  <a:pt x="2321170" y="1095270"/>
                </a:cubicBezTo>
                <a:cubicBezTo>
                  <a:pt x="2086675" y="1173432"/>
                  <a:pt x="2256036" y="1120674"/>
                  <a:pt x="1637882" y="1095270"/>
                </a:cubicBezTo>
                <a:cubicBezTo>
                  <a:pt x="1596044" y="1093551"/>
                  <a:pt x="1564975" y="1075874"/>
                  <a:pt x="1527350" y="1065125"/>
                </a:cubicBezTo>
                <a:cubicBezTo>
                  <a:pt x="1514071" y="1061331"/>
                  <a:pt x="1500554" y="1058426"/>
                  <a:pt x="1487156" y="1055077"/>
                </a:cubicBezTo>
                <a:cubicBezTo>
                  <a:pt x="1477108" y="1048378"/>
                  <a:pt x="1467813" y="1040381"/>
                  <a:pt x="1457011" y="1034980"/>
                </a:cubicBezTo>
                <a:cubicBezTo>
                  <a:pt x="1432728" y="1022838"/>
                  <a:pt x="1412416" y="1024537"/>
                  <a:pt x="1386673" y="1014883"/>
                </a:cubicBezTo>
                <a:cubicBezTo>
                  <a:pt x="1372648" y="1009623"/>
                  <a:pt x="1360248" y="1000687"/>
                  <a:pt x="1346480" y="994787"/>
                </a:cubicBezTo>
                <a:cubicBezTo>
                  <a:pt x="1326294" y="986136"/>
                  <a:pt x="1296543" y="979790"/>
                  <a:pt x="1276141" y="974690"/>
                </a:cubicBezTo>
                <a:cubicBezTo>
                  <a:pt x="1208196" y="929392"/>
                  <a:pt x="1292344" y="983691"/>
                  <a:pt x="1185706" y="924448"/>
                </a:cubicBezTo>
                <a:cubicBezTo>
                  <a:pt x="1147449" y="903194"/>
                  <a:pt x="1157148" y="900319"/>
                  <a:pt x="1115367" y="874206"/>
                </a:cubicBezTo>
                <a:cubicBezTo>
                  <a:pt x="1102665" y="866267"/>
                  <a:pt x="1088179" y="861542"/>
                  <a:pt x="1075174" y="854110"/>
                </a:cubicBezTo>
                <a:cubicBezTo>
                  <a:pt x="1048993" y="839150"/>
                  <a:pt x="966401" y="775482"/>
                  <a:pt x="964642" y="773723"/>
                </a:cubicBezTo>
                <a:cubicBezTo>
                  <a:pt x="929947" y="739028"/>
                  <a:pt x="937272" y="743511"/>
                  <a:pt x="894304" y="713433"/>
                </a:cubicBezTo>
                <a:cubicBezTo>
                  <a:pt x="874517" y="699582"/>
                  <a:pt x="852875" y="688327"/>
                  <a:pt x="834014" y="673239"/>
                </a:cubicBezTo>
                <a:cubicBezTo>
                  <a:pt x="727002" y="587631"/>
                  <a:pt x="828274" y="666268"/>
                  <a:pt x="753627" y="612949"/>
                </a:cubicBezTo>
                <a:cubicBezTo>
                  <a:pt x="700398" y="574929"/>
                  <a:pt x="732206" y="589061"/>
                  <a:pt x="683288" y="572756"/>
                </a:cubicBezTo>
                <a:cubicBezTo>
                  <a:pt x="673240" y="562708"/>
                  <a:pt x="664511" y="551137"/>
                  <a:pt x="653143" y="542611"/>
                </a:cubicBezTo>
                <a:cubicBezTo>
                  <a:pt x="622141" y="519359"/>
                  <a:pt x="569745" y="499406"/>
                  <a:pt x="542611" y="472272"/>
                </a:cubicBezTo>
                <a:cubicBezTo>
                  <a:pt x="494928" y="424589"/>
                  <a:pt x="520393" y="438070"/>
                  <a:pt x="472273" y="422031"/>
                </a:cubicBezTo>
                <a:cubicBezTo>
                  <a:pt x="375335" y="349327"/>
                  <a:pt x="501637" y="447014"/>
                  <a:pt x="371789" y="331595"/>
                </a:cubicBezTo>
                <a:cubicBezTo>
                  <a:pt x="362763" y="323572"/>
                  <a:pt x="351471" y="318518"/>
                  <a:pt x="341644" y="311499"/>
                </a:cubicBezTo>
                <a:cubicBezTo>
                  <a:pt x="328016" y="301765"/>
                  <a:pt x="313843" y="292619"/>
                  <a:pt x="301451" y="281354"/>
                </a:cubicBezTo>
                <a:cubicBezTo>
                  <a:pt x="276916" y="259049"/>
                  <a:pt x="257638" y="230910"/>
                  <a:pt x="231112" y="211015"/>
                </a:cubicBezTo>
                <a:cubicBezTo>
                  <a:pt x="204317" y="190918"/>
                  <a:pt x="170823" y="177520"/>
                  <a:pt x="150726" y="150725"/>
                </a:cubicBezTo>
                <a:cubicBezTo>
                  <a:pt x="114226" y="102058"/>
                  <a:pt x="136469" y="115828"/>
                  <a:pt x="90436" y="100483"/>
                </a:cubicBezTo>
                <a:cubicBezTo>
                  <a:pt x="70339" y="80386"/>
                  <a:pt x="45910" y="63841"/>
                  <a:pt x="30145" y="40193"/>
                </a:cubicBezTo>
                <a:cubicBezTo>
                  <a:pt x="7421" y="6107"/>
                  <a:pt x="18589" y="18587"/>
                  <a:pt x="0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in Reality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1304" y="1600200"/>
            <a:ext cx="10336696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Fragmentation is expensive</a:t>
            </a:r>
          </a:p>
          <a:p>
            <a:pPr lvl="1"/>
            <a:r>
              <a:rPr lang="en-US" dirty="0"/>
              <a:t>Memory and CPU overhead for datagram reconstruction</a:t>
            </a:r>
          </a:p>
          <a:p>
            <a:pPr lvl="1"/>
            <a:r>
              <a:rPr lang="en-US" dirty="0"/>
              <a:t>Want to avoid fragmentation if possible</a:t>
            </a:r>
          </a:p>
          <a:p>
            <a:r>
              <a:rPr lang="en-US" dirty="0"/>
              <a:t>MTU discovery protocol</a:t>
            </a:r>
          </a:p>
          <a:p>
            <a:pPr lvl="1"/>
            <a:r>
              <a:rPr lang="en-US" dirty="0"/>
              <a:t>Send a packet with “don’t fragment” bit set</a:t>
            </a:r>
          </a:p>
          <a:p>
            <a:pPr lvl="1"/>
            <a:r>
              <a:rPr lang="en-US" dirty="0"/>
              <a:t>Keep decreasing message length until one arrives</a:t>
            </a:r>
          </a:p>
          <a:p>
            <a:pPr lvl="1"/>
            <a:r>
              <a:rPr lang="en-US" dirty="0"/>
              <a:t>May get “can’t fragment” error from a router, which will explicitly state the supported MTU</a:t>
            </a:r>
          </a:p>
          <a:p>
            <a:r>
              <a:rPr lang="en-US" dirty="0"/>
              <a:t>Router handling of fragments</a:t>
            </a:r>
          </a:p>
          <a:p>
            <a:pPr lvl="1"/>
            <a:r>
              <a:rPr lang="en-US" dirty="0"/>
              <a:t>Fast, specialized hardware handles the common case</a:t>
            </a:r>
          </a:p>
          <a:p>
            <a:pPr lvl="1"/>
            <a:r>
              <a:rPr lang="en-US" dirty="0"/>
              <a:t>Dedicated, general purpose CPU just for handling fragments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Exercise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68188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68365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2" idx="3"/>
            <a:endCxn id="10" idx="1"/>
          </p:cNvCxnSpPr>
          <p:nvPr/>
        </p:nvCxnSpPr>
        <p:spPr>
          <a:xfrm flipV="1">
            <a:off x="4389780" y="2100898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4" y="188785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54" y="188799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69" y="189984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11578" y="2236666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2902" y="2206665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2500</a:t>
            </a:r>
          </a:p>
        </p:txBody>
      </p:sp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  <a:endCxn id="12" idx="1"/>
          </p:cNvCxnSpPr>
          <p:nvPr/>
        </p:nvCxnSpPr>
        <p:spPr>
          <a:xfrm flipV="1">
            <a:off x="2158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5510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53172" y="4448224"/>
            <a:ext cx="17356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23851" y="239148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23851" y="43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0718" y="4448224"/>
            <a:ext cx="120245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</a:t>
            </a:r>
            <a:r>
              <a:rPr lang="en-US" sz="2400" dirty="0" err="1"/>
              <a:t>Hdr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8022625" y="239148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22625" y="4381032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201" y="4080324"/>
            <a:ext cx="386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 = 123 Length = 2420, M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6544" y="481121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2400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16944" y="483187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25289" y="1717854"/>
            <a:ext cx="2557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1196, M = 1,</a:t>
            </a:r>
          </a:p>
          <a:p>
            <a:pPr algn="ctr"/>
            <a:r>
              <a:rPr lang="en-US" sz="2000" dirty="0"/>
              <a:t>ID=123, 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2007" y="3673146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1196, M = 1,</a:t>
            </a:r>
          </a:p>
          <a:p>
            <a:pPr algn="ctr"/>
            <a:r>
              <a:rPr lang="en-US" sz="2000" dirty="0"/>
              <a:t>ID = 123, Offset = 147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36702" y="278050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1176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88237" y="2780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36702" y="4764684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1176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88237" y="47647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0" name="Up Arrow 59"/>
          <p:cNvSpPr/>
          <p:nvPr/>
        </p:nvSpPr>
        <p:spPr>
          <a:xfrm rot="10345480">
            <a:off x="8966153" y="3156024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6200000">
            <a:off x="10365403" y="1647486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16200000">
            <a:off x="10256065" y="3559184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stCxn id="49" idx="3"/>
          </p:cNvCxnSpPr>
          <p:nvPr/>
        </p:nvCxnSpPr>
        <p:spPr>
          <a:xfrm>
            <a:off x="9685625" y="2980557"/>
            <a:ext cx="1286959" cy="49024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51" idx="3"/>
          </p:cNvCxnSpPr>
          <p:nvPr/>
        </p:nvCxnSpPr>
        <p:spPr>
          <a:xfrm flipV="1">
            <a:off x="9685625" y="4203826"/>
            <a:ext cx="1410921" cy="76091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003772" y="3335594"/>
            <a:ext cx="1154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1176</a:t>
            </a:r>
          </a:p>
          <a:p>
            <a:pPr algn="r"/>
            <a:r>
              <a:rPr lang="en-US" sz="2400" dirty="0"/>
              <a:t>+ 1176</a:t>
            </a:r>
          </a:p>
          <a:p>
            <a:pPr algn="r"/>
            <a:r>
              <a:rPr lang="en-US" sz="2400" dirty="0"/>
              <a:t>+     48</a:t>
            </a:r>
          </a:p>
          <a:p>
            <a:pPr algn="r"/>
            <a:r>
              <a:rPr lang="en-US" sz="2400" dirty="0"/>
              <a:t>= 2400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0ED079-9D2E-47DE-80EC-12F378F9BC0B}"/>
              </a:ext>
            </a:extLst>
          </p:cNvPr>
          <p:cNvCxnSpPr/>
          <p:nvPr/>
        </p:nvCxnSpPr>
        <p:spPr>
          <a:xfrm>
            <a:off x="7472937" y="1547791"/>
            <a:ext cx="0" cy="369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FDD9390-6FBF-BE48-869D-E4B8526636B7}"/>
              </a:ext>
            </a:extLst>
          </p:cNvPr>
          <p:cNvSpPr/>
          <p:nvPr/>
        </p:nvSpPr>
        <p:spPr>
          <a:xfrm>
            <a:off x="8662126" y="6007160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5D3AEA-92FE-2248-AE94-3DF735A9BD5D}"/>
              </a:ext>
            </a:extLst>
          </p:cNvPr>
          <p:cNvSpPr/>
          <p:nvPr/>
        </p:nvSpPr>
        <p:spPr>
          <a:xfrm>
            <a:off x="8060900" y="6007160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46DDF2-D9BC-0440-92C9-FB408243A1CB}"/>
              </a:ext>
            </a:extLst>
          </p:cNvPr>
          <p:cNvSpPr txBox="1"/>
          <p:nvPr/>
        </p:nvSpPr>
        <p:spPr>
          <a:xfrm>
            <a:off x="7720283" y="5299274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68, M = 0,</a:t>
            </a:r>
          </a:p>
          <a:p>
            <a:pPr algn="ctr"/>
            <a:r>
              <a:rPr lang="en-US" sz="2000" dirty="0"/>
              <a:t>ID = 123, Offset = 294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4CEC3F-B08A-E24F-8664-041D8FF19529}"/>
              </a:ext>
            </a:extLst>
          </p:cNvPr>
          <p:cNvSpPr txBox="1"/>
          <p:nvPr/>
        </p:nvSpPr>
        <p:spPr>
          <a:xfrm>
            <a:off x="9116041" y="6390812"/>
            <a:ext cx="466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8497BC-8C92-6E43-A731-2EC2AFD8F407}"/>
              </a:ext>
            </a:extLst>
          </p:cNvPr>
          <p:cNvSpPr txBox="1"/>
          <p:nvPr/>
        </p:nvSpPr>
        <p:spPr>
          <a:xfrm>
            <a:off x="8126512" y="63908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8" name="Up Arrow 57">
            <a:extLst>
              <a:ext uri="{FF2B5EF4-FFF2-40B4-BE49-F238E27FC236}">
                <a16:creationId xmlns:a16="http://schemas.microsoft.com/office/drawing/2014/main" id="{72636619-06A4-4447-8B8D-08E0161C3C2F}"/>
              </a:ext>
            </a:extLst>
          </p:cNvPr>
          <p:cNvSpPr/>
          <p:nvPr/>
        </p:nvSpPr>
        <p:spPr>
          <a:xfrm rot="10345480">
            <a:off x="9004428" y="478215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>
            <a:extLst>
              <a:ext uri="{FF2B5EF4-FFF2-40B4-BE49-F238E27FC236}">
                <a16:creationId xmlns:a16="http://schemas.microsoft.com/office/drawing/2014/main" id="{C293B6A5-7248-E044-97C7-FEB513CBFD16}"/>
              </a:ext>
            </a:extLst>
          </p:cNvPr>
          <p:cNvSpPr/>
          <p:nvPr/>
        </p:nvSpPr>
        <p:spPr>
          <a:xfrm rot="16200000">
            <a:off x="10294340" y="5185312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D4249F5-06C1-DB43-B636-3F41EAA0EBC4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9582836" y="4515469"/>
            <a:ext cx="1420936" cy="207539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  <p:bldP spid="52" grpId="0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71" grpId="0"/>
      <p:bldP spid="53" grpId="0" animBg="1"/>
      <p:bldP spid="54" grpId="0" animBg="1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1416819"/>
            <a:ext cx="8338782" cy="4779266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Addressing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Class-based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CIDR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IPv4 Protocol Details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Packed Header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Fragmentation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dirty="0"/>
              <a:t>IPv6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38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IPv4 Address Space Crisis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2585720"/>
          </a:xfrm>
        </p:spPr>
        <p:txBody>
          <a:bodyPr>
            <a:normAutofit/>
          </a:bodyPr>
          <a:lstStyle/>
          <a:p>
            <a:r>
              <a:rPr lang="en-US" dirty="0"/>
              <a:t>Problem: the IPv4 address space is too small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= 4,294,967,296 possible addresses</a:t>
            </a:r>
          </a:p>
          <a:p>
            <a:pPr lvl="1"/>
            <a:r>
              <a:rPr lang="en-US" dirty="0"/>
              <a:t>Less than one IP per person</a:t>
            </a:r>
          </a:p>
          <a:p>
            <a:r>
              <a:rPr lang="en-US" dirty="0"/>
              <a:t>Parts of the world have already run out of addresses</a:t>
            </a:r>
          </a:p>
          <a:p>
            <a:pPr lvl="1"/>
            <a:r>
              <a:rPr lang="en-US" dirty="0"/>
              <a:t>IANA assigned the last /8 block of addresses in 2011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56355"/>
              </p:ext>
            </p:extLst>
          </p:nvPr>
        </p:nvGraphicFramePr>
        <p:xfrm>
          <a:off x="1205947" y="4340750"/>
          <a:ext cx="97801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  <a:r>
                        <a:rPr lang="en-US" baseline="0" dirty="0"/>
                        <a:t>  Internet Registry (RIR)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Exhaustion Date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Asia/Pacific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19,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Europe/Middle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25,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  <a:r>
                        <a:rPr lang="en-US" baseline="0" dirty="0"/>
                        <a:t>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21,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  <a:r>
                        <a:rPr lang="en-US" baseline="0" dirty="0"/>
                        <a:t> 22, </a:t>
                      </a:r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AFRINIC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2022 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263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IPv6, first introduced in 1998</a:t>
            </a:r>
          </a:p>
          <a:p>
            <a:pPr lvl="1"/>
            <a:r>
              <a:rPr lang="en-US" dirty="0"/>
              <a:t>128-bit addresses</a:t>
            </a:r>
          </a:p>
          <a:p>
            <a:pPr lvl="1"/>
            <a:r>
              <a:rPr lang="en-US" dirty="0"/>
              <a:t>4.8 * 10</a:t>
            </a:r>
            <a:r>
              <a:rPr lang="en-US" baseline="30000" dirty="0"/>
              <a:t>28</a:t>
            </a:r>
            <a:r>
              <a:rPr lang="en-US" dirty="0"/>
              <a:t> addresses per person</a:t>
            </a:r>
          </a:p>
          <a:p>
            <a:r>
              <a:rPr lang="en-US" dirty="0"/>
              <a:t>Address format</a:t>
            </a:r>
          </a:p>
          <a:p>
            <a:pPr lvl="1"/>
            <a:r>
              <a:rPr lang="en-US" dirty="0"/>
              <a:t>8 groups of 16-bit values, separated by ‘:’</a:t>
            </a:r>
          </a:p>
          <a:p>
            <a:pPr lvl="1"/>
            <a:r>
              <a:rPr lang="en-US" dirty="0"/>
              <a:t>Leading zeroes in each group may be omitted</a:t>
            </a:r>
          </a:p>
          <a:p>
            <a:pPr lvl="1"/>
            <a:r>
              <a:rPr lang="en-US" dirty="0"/>
              <a:t>Groups of zeroes can be omitted using ‘::’</a:t>
            </a:r>
          </a:p>
          <a:p>
            <a:pPr marL="45720" indent="0">
              <a:buNone/>
            </a:pPr>
            <a:endParaRPr lang="en-US" sz="1050" dirty="0"/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2001:0db8:0000:0000:0000:ff00:0042:8329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2001:0db8:0:0:0:ff00:42:8329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11440" y="5728063"/>
            <a:ext cx="741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82160" y="5728063"/>
            <a:ext cx="24180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08320" y="6215743"/>
            <a:ext cx="72136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Trivia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Who knows the IP for </a:t>
            </a:r>
            <a:r>
              <a:rPr lang="en-US" dirty="0" err="1"/>
              <a:t>localhost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127.0.0.1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localhost</a:t>
            </a:r>
            <a:r>
              <a:rPr lang="en-US" dirty="0"/>
              <a:t> in IPv6?</a:t>
            </a:r>
          </a:p>
          <a:p>
            <a:pPr lvl="1"/>
            <a:r>
              <a:rPr lang="en-US" dirty="0"/>
              <a:t>::1</a:t>
            </a:r>
          </a:p>
        </p:txBody>
      </p:sp>
    </p:spTree>
    <p:extLst>
      <p:ext uri="{BB962C8B-B14F-4D97-AF65-F5344CB8AC3E}">
        <p14:creationId xmlns:p14="http://schemas.microsoft.com/office/powerpoint/2010/main" val="26232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Header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655320"/>
          </a:xfrm>
        </p:spPr>
        <p:txBody>
          <a:bodyPr/>
          <a:lstStyle/>
          <a:p>
            <a:r>
              <a:rPr lang="en-US" dirty="0"/>
              <a:t>Double the size of IPv4 (320 bits vs. 160 bits)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9491" y="2751208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6949" y="2751206"/>
            <a:ext cx="1879773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56722" y="2751205"/>
            <a:ext cx="458634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Flow Label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0045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7951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5339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53524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43616" y="226131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7504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8123" y="22613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21410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9492" y="313486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84784" y="3134862"/>
            <a:ext cx="187209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Next Header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52969" y="3134859"/>
            <a:ext cx="179009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Hop Limit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6115" y="3518515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21311" y="5042299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1653568" y="3418384"/>
            <a:ext cx="2330739" cy="523220"/>
            <a:chOff x="1219204" y="4876799"/>
            <a:chExt cx="5181601" cy="2028167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Version = 6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104758" y="3418385"/>
            <a:ext cx="2330740" cy="1819105"/>
            <a:chOff x="1219204" y="4876795"/>
            <a:chExt cx="5181603" cy="5368680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6" y="4876795"/>
              <a:ext cx="5181601" cy="5368680"/>
            </a:xfrm>
            <a:prstGeom prst="wedgeRectCallout">
              <a:avLst>
                <a:gd name="adj1" fmla="val -8478"/>
                <a:gd name="adj2" fmla="val -6901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876798"/>
              <a:ext cx="5181601" cy="535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Groups packets into flows, used for </a:t>
              </a:r>
              <a:r>
                <a:rPr lang="en-US" sz="2800" kern="0" dirty="0" err="1">
                  <a:solidFill>
                    <a:sysClr val="window" lastClr="FFFFFF"/>
                  </a:solidFill>
                </a:rPr>
                <a:t>QoS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2734792" y="3756430"/>
            <a:ext cx="2499029" cy="523220"/>
            <a:chOff x="1219204" y="4876799"/>
            <a:chExt cx="5181601" cy="2028167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as IPv4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5697014" y="3756430"/>
            <a:ext cx="2177998" cy="1384996"/>
            <a:chOff x="1219204" y="4876795"/>
            <a:chExt cx="5181603" cy="536868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8478"/>
                <a:gd name="adj2" fmla="val -74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876799"/>
              <a:ext cx="5181601" cy="53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as Protocol in IPv4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8052969" y="3756429"/>
            <a:ext cx="2499030" cy="954108"/>
            <a:chOff x="1219204" y="4876795"/>
            <a:chExt cx="5181603" cy="5647453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598"/>
                <a:gd name="adj2" fmla="val -812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876801"/>
              <a:ext cx="5181601" cy="564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as TTL in IPv4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2818937" y="3418385"/>
            <a:ext cx="2499029" cy="523220"/>
            <a:chOff x="1219204" y="4876799"/>
            <a:chExt cx="5181601" cy="2028167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as IPv4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1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IPv4 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header fields are missing in IPv6</a:t>
            </a:r>
          </a:p>
          <a:p>
            <a:pPr lvl="1"/>
            <a:r>
              <a:rPr lang="en-US" dirty="0"/>
              <a:t>Header length – rolled into Next Header field</a:t>
            </a:r>
          </a:p>
          <a:p>
            <a:pPr lvl="1"/>
            <a:r>
              <a:rPr lang="en-US" dirty="0"/>
              <a:t>Checksum – was useless, so why keep it</a:t>
            </a:r>
          </a:p>
          <a:p>
            <a:pPr lvl="1"/>
            <a:r>
              <a:rPr lang="en-US" dirty="0"/>
              <a:t>Identifier, Flags, Offset</a:t>
            </a:r>
          </a:p>
          <a:p>
            <a:pPr lvl="2"/>
            <a:r>
              <a:rPr lang="en-US" dirty="0"/>
              <a:t>IPv6 routers do not support fragmentation</a:t>
            </a:r>
          </a:p>
          <a:p>
            <a:pPr lvl="2"/>
            <a:r>
              <a:rPr lang="en-US" dirty="0"/>
              <a:t>Hosts are expected to use path MTU discovery</a:t>
            </a:r>
          </a:p>
          <a:p>
            <a:r>
              <a:rPr lang="en-US" dirty="0"/>
              <a:t>Reflects changing Internet priorities</a:t>
            </a:r>
          </a:p>
          <a:p>
            <a:pPr lvl="1"/>
            <a:r>
              <a:rPr lang="en-US" dirty="0"/>
              <a:t>Today’s networks are more homogeneous</a:t>
            </a:r>
          </a:p>
          <a:p>
            <a:pPr lvl="1"/>
            <a:r>
              <a:rPr lang="en-US" dirty="0"/>
              <a:t>Instead, routing cost and complexity dominate</a:t>
            </a:r>
          </a:p>
          <a:p>
            <a:r>
              <a:rPr lang="en-US" dirty="0"/>
              <a:t>No security vulnerabilities due to IP fragments</a:t>
            </a:r>
          </a:p>
        </p:txBody>
      </p:sp>
    </p:spTree>
    <p:extLst>
      <p:ext uri="{BB962C8B-B14F-4D97-AF65-F5344CB8AC3E}">
        <p14:creationId xmlns:p14="http://schemas.microsoft.com/office/powerpoint/2010/main" val="3459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checksums to verify</a:t>
            </a:r>
          </a:p>
          <a:p>
            <a:r>
              <a:rPr lang="en-US" dirty="0"/>
              <a:t>No need for routers to handle fragmentation</a:t>
            </a:r>
          </a:p>
          <a:p>
            <a:r>
              <a:rPr lang="en-US" dirty="0"/>
              <a:t>Simplified routing table design</a:t>
            </a:r>
          </a:p>
          <a:p>
            <a:pPr lvl="1"/>
            <a:r>
              <a:rPr lang="en-US" dirty="0"/>
              <a:t>Address space is huge</a:t>
            </a:r>
          </a:p>
          <a:p>
            <a:pPr lvl="1"/>
            <a:r>
              <a:rPr lang="en-US" dirty="0"/>
              <a:t>Different role for CIDR</a:t>
            </a:r>
          </a:p>
          <a:p>
            <a:pPr lvl="1"/>
            <a:r>
              <a:rPr lang="en-US" dirty="0"/>
              <a:t>Standard subnet size is 2</a:t>
            </a:r>
            <a:r>
              <a:rPr lang="en-US" baseline="30000" dirty="0"/>
              <a:t>64</a:t>
            </a:r>
            <a:r>
              <a:rPr lang="en-US" dirty="0"/>
              <a:t> addresses</a:t>
            </a:r>
          </a:p>
          <a:p>
            <a:r>
              <a:rPr lang="en-US" dirty="0"/>
              <a:t>Simplified auto-configuration</a:t>
            </a:r>
          </a:p>
          <a:p>
            <a:pPr lvl="1"/>
            <a:r>
              <a:rPr lang="en-US" dirty="0"/>
              <a:t>Neighbor Discovery Protocol</a:t>
            </a:r>
          </a:p>
          <a:p>
            <a:pPr lvl="1"/>
            <a:r>
              <a:rPr lang="en-US" dirty="0"/>
              <a:t>Used by hosts to determine network ID</a:t>
            </a:r>
          </a:p>
          <a:p>
            <a:pPr lvl="1"/>
            <a:r>
              <a:rPr lang="en-US" dirty="0"/>
              <a:t>Host ID can be random!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77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96051" y="4602480"/>
            <a:ext cx="9799898" cy="2103120"/>
          </a:xfrm>
        </p:spPr>
        <p:txBody>
          <a:bodyPr>
            <a:normAutofit/>
          </a:bodyPr>
          <a:lstStyle/>
          <a:p>
            <a:r>
              <a:rPr lang="en-US" dirty="0"/>
              <a:t>Switching to IPv6 is a whole-Internet upgrade</a:t>
            </a:r>
          </a:p>
          <a:p>
            <a:pPr lvl="1"/>
            <a:r>
              <a:rPr lang="en-US" dirty="0"/>
              <a:t>All routers, all hosts</a:t>
            </a:r>
          </a:p>
          <a:p>
            <a:pPr lvl="1"/>
            <a:r>
              <a:rPr lang="en-US" dirty="0"/>
              <a:t>ICMPv6, DHCPv6, DNSv6</a:t>
            </a:r>
          </a:p>
          <a:p>
            <a:r>
              <a:rPr lang="en-US" dirty="0"/>
              <a:t>June 2012: 0.2% of global traffic was IPv6; Today ~33%</a:t>
            </a:r>
          </a:p>
        </p:txBody>
      </p:sp>
      <p:sp>
        <p:nvSpPr>
          <p:cNvPr id="5" name="Left Brace 4"/>
          <p:cNvSpPr/>
          <p:nvPr/>
        </p:nvSpPr>
        <p:spPr>
          <a:xfrm>
            <a:off x="7346521" y="1848472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2891049" y="1848471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2957" y="4265525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8650" y="1677874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662" y="2310439"/>
            <a:ext cx="44964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3136" y="329488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00984" y="3784448"/>
            <a:ext cx="44554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55552" y="2823058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18185" y="2345318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7694" y="1848472"/>
            <a:ext cx="380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SMTP, RTP, IMAP, 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20050" y="3298977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41623" y="3803860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113136" y="281714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2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Internetworking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Naming / Addressing</a:t>
            </a:r>
          </a:p>
          <a:p>
            <a:pPr lvl="1"/>
            <a:r>
              <a:rPr lang="en-US" dirty="0"/>
              <a:t>How do you designate hosts?</a:t>
            </a:r>
          </a:p>
          <a:p>
            <a:r>
              <a:rPr lang="en-US" dirty="0"/>
              <a:t>Routing</a:t>
            </a:r>
          </a:p>
          <a:p>
            <a:pPr lvl="1"/>
            <a:r>
              <a:rPr lang="en-US" dirty="0"/>
              <a:t>Must be </a:t>
            </a:r>
            <a:r>
              <a:rPr lang="en-US" dirty="0">
                <a:solidFill>
                  <a:schemeClr val="accent1"/>
                </a:solidFill>
              </a:rPr>
              <a:t>scalable</a:t>
            </a:r>
            <a:r>
              <a:rPr lang="en-US" dirty="0"/>
              <a:t> (i.e. a switched Internet won’t work)</a:t>
            </a:r>
          </a:p>
          <a:p>
            <a:r>
              <a:rPr lang="en-US" dirty="0"/>
              <a:t>Service Model</a:t>
            </a:r>
          </a:p>
          <a:p>
            <a:pPr lvl="1"/>
            <a:r>
              <a:rPr lang="en-US" dirty="0"/>
              <a:t>What gets sent?</a:t>
            </a:r>
          </a:p>
          <a:p>
            <a:pPr lvl="1"/>
            <a:r>
              <a:rPr lang="en-US" dirty="0"/>
              <a:t>How fast will it go?</a:t>
            </a:r>
          </a:p>
          <a:p>
            <a:pPr lvl="1"/>
            <a:r>
              <a:rPr lang="en-US" dirty="0"/>
              <a:t>What happens if there are failures?</a:t>
            </a:r>
          </a:p>
          <a:p>
            <a:pPr lvl="1"/>
            <a:r>
              <a:rPr lang="en-US" dirty="0"/>
              <a:t>Must deal with </a:t>
            </a:r>
            <a:r>
              <a:rPr lang="en-US" dirty="0">
                <a:solidFill>
                  <a:schemeClr val="accent1"/>
                </a:solidFill>
              </a:rPr>
              <a:t>heterogeneity</a:t>
            </a:r>
          </a:p>
          <a:p>
            <a:pPr lvl="2"/>
            <a:r>
              <a:rPr lang="en-US" dirty="0"/>
              <a:t>Remember, every network is different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03923" y="256717"/>
            <a:ext cx="7677109" cy="3287072"/>
            <a:chOff x="414979" y="3333623"/>
            <a:chExt cx="8263530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87320" y="3414917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u="sng" dirty="0">
                  <a:solidFill>
                    <a:schemeClr val="bg1"/>
                  </a:solidFill>
                </a:rPr>
                <a:t>Internet Service Model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Best-effort (i.e. things may break)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Store-and-forward datagram network</a:t>
              </a:r>
            </a:p>
            <a:p>
              <a:pPr marL="114300" indent="0">
                <a:buClr>
                  <a:schemeClr val="bg1"/>
                </a:buClr>
                <a:buNone/>
              </a:pPr>
              <a:endParaRPr lang="en-US" sz="3200" dirty="0">
                <a:solidFill>
                  <a:schemeClr val="bg1"/>
                </a:solidFill>
              </a:endParaRP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Lowest common denominator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8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AC02164-7E53-6F7B-C20D-A355CF8FE65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62072" y="1600200"/>
            <a:ext cx="7867856" cy="510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607261-3677-0C44-8EA8-2FBFBAED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Growth seen from Google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8D60B-1594-934C-B21B-1170C396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51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Beware unintended consequences of IPv6</a:t>
            </a:r>
          </a:p>
          <a:p>
            <a:r>
              <a:rPr lang="en-US" dirty="0"/>
              <a:t>Example: IP blocklists</a:t>
            </a:r>
          </a:p>
          <a:p>
            <a:pPr lvl="1"/>
            <a:r>
              <a:rPr lang="en-US" dirty="0"/>
              <a:t>Currently, blocklists track IPs of spammers/bots</a:t>
            </a:r>
          </a:p>
          <a:p>
            <a:pPr lvl="1"/>
            <a:r>
              <a:rPr lang="en-US" dirty="0"/>
              <a:t>Few IPv4 addresses mean list sizes are reasonable</a:t>
            </a:r>
          </a:p>
          <a:p>
            <a:pPr lvl="1"/>
            <a:r>
              <a:rPr lang="en-US" dirty="0"/>
              <a:t>Hard for spammers/bots to acquire new IPs</a:t>
            </a:r>
          </a:p>
          <a:p>
            <a:r>
              <a:rPr lang="en-US" dirty="0"/>
              <a:t>Blocklists will not work with IPv6</a:t>
            </a:r>
          </a:p>
          <a:p>
            <a:pPr lvl="1"/>
            <a:r>
              <a:rPr lang="en-US" dirty="0"/>
              <a:t>Address space is enormous</a:t>
            </a:r>
          </a:p>
          <a:p>
            <a:pPr lvl="1"/>
            <a:r>
              <a:rPr lang="en-US" dirty="0"/>
              <a:t>Acquiring new IP addresses is trivial </a:t>
            </a:r>
          </a:p>
        </p:txBody>
      </p:sp>
    </p:spTree>
    <p:extLst>
      <p:ext uri="{BB962C8B-B14F-4D97-AF65-F5344CB8AC3E}">
        <p14:creationId xmlns:p14="http://schemas.microsoft.com/office/powerpoint/2010/main" val="28156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IPv6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Source Routing</a:t>
            </a:r>
          </a:p>
          <a:p>
            <a:pPr lvl="1"/>
            <a:r>
              <a:rPr lang="en-US" dirty="0"/>
              <a:t>Host specifies the route to wants packet to take</a:t>
            </a:r>
          </a:p>
          <a:p>
            <a:r>
              <a:rPr lang="en-US" dirty="0"/>
              <a:t>Mobile IP</a:t>
            </a:r>
          </a:p>
          <a:p>
            <a:pPr lvl="1"/>
            <a:r>
              <a:rPr lang="en-US" dirty="0"/>
              <a:t>Hosts can take their IP with them to other networks</a:t>
            </a:r>
          </a:p>
          <a:p>
            <a:pPr lvl="1"/>
            <a:r>
              <a:rPr lang="en-US" dirty="0"/>
              <a:t>Use source routing to direct packets</a:t>
            </a:r>
          </a:p>
          <a:p>
            <a:r>
              <a:rPr lang="en-US" dirty="0"/>
              <a:t>Privacy Extensions</a:t>
            </a:r>
          </a:p>
          <a:p>
            <a:pPr lvl="1"/>
            <a:r>
              <a:rPr lang="en-US" dirty="0"/>
              <a:t>Randomly generate host identifiers</a:t>
            </a:r>
          </a:p>
          <a:p>
            <a:pPr lvl="1"/>
            <a:r>
              <a:rPr lang="en-US" dirty="0"/>
              <a:t>Make it difficult to associate one IP to a host</a:t>
            </a:r>
          </a:p>
          <a:p>
            <a:r>
              <a:rPr lang="en-US" dirty="0" err="1"/>
              <a:t>Jumbograms</a:t>
            </a:r>
            <a:endParaRPr lang="en-US" dirty="0"/>
          </a:p>
          <a:p>
            <a:pPr lvl="1"/>
            <a:r>
              <a:rPr lang="en-US" dirty="0"/>
              <a:t>Support for 4Gb datagrams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53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3623162" y="5982442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21707" y="6003647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to 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2910840"/>
          </a:xfrm>
        </p:spPr>
        <p:txBody>
          <a:bodyPr/>
          <a:lstStyle/>
          <a:p>
            <a:r>
              <a:rPr lang="en-US" dirty="0"/>
              <a:t>How do we ease the transition from IPv4 to IPv6?</a:t>
            </a:r>
          </a:p>
          <a:p>
            <a:pPr lvl="1"/>
            <a:r>
              <a:rPr lang="en-US" dirty="0"/>
              <a:t>Today, most network edges are IPv6 ready</a:t>
            </a:r>
          </a:p>
          <a:p>
            <a:pPr lvl="2"/>
            <a:r>
              <a:rPr lang="en-US" dirty="0"/>
              <a:t>Windows/OSX/</a:t>
            </a:r>
            <a:r>
              <a:rPr lang="en-US" dirty="0" err="1"/>
              <a:t>iOS</a:t>
            </a:r>
            <a:r>
              <a:rPr lang="en-US" dirty="0"/>
              <a:t>/Android all support IPv6</a:t>
            </a:r>
          </a:p>
          <a:p>
            <a:pPr lvl="2"/>
            <a:r>
              <a:rPr lang="en-US" dirty="0"/>
              <a:t>Your wireless access point probably supports IPv6</a:t>
            </a:r>
          </a:p>
          <a:p>
            <a:pPr lvl="1"/>
            <a:r>
              <a:rPr lang="en-US" dirty="0"/>
              <a:t>The Internet core is hard to upgrade</a:t>
            </a:r>
          </a:p>
          <a:p>
            <a:pPr lvl="1"/>
            <a:r>
              <a:rPr lang="en-US" dirty="0"/>
              <a:t>… but a IPv4 core cannot route IPv6 traffic</a:t>
            </a:r>
          </a:p>
        </p:txBody>
      </p:sp>
      <p:sp>
        <p:nvSpPr>
          <p:cNvPr id="5" name="Cloud 4"/>
          <p:cNvSpPr/>
          <p:nvPr/>
        </p:nvSpPr>
        <p:spPr>
          <a:xfrm>
            <a:off x="5120387" y="5546982"/>
            <a:ext cx="2162855" cy="107841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Cloud 6"/>
          <p:cNvSpPr/>
          <p:nvPr/>
        </p:nvSpPr>
        <p:spPr>
          <a:xfrm>
            <a:off x="7775613" y="5469611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Network</a:t>
            </a:r>
          </a:p>
        </p:txBody>
      </p:sp>
      <p:sp>
        <p:nvSpPr>
          <p:cNvPr id="8" name="Cloud 7"/>
          <p:cNvSpPr/>
          <p:nvPr/>
        </p:nvSpPr>
        <p:spPr>
          <a:xfrm>
            <a:off x="1859405" y="5537300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</a:t>
            </a:r>
          </a:p>
          <a:p>
            <a:pPr algn="ctr"/>
            <a:r>
              <a:rPr lang="en-US" dirty="0"/>
              <a:t>Network</a:t>
            </a:r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86" y="6008820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41" y="5701943"/>
            <a:ext cx="1312036" cy="9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es\CS 4700\assets\2010_apple_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83" y="4785659"/>
            <a:ext cx="103663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38" y="4906016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11" y="5397546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261" y="6003647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2818936" y="4500880"/>
            <a:ext cx="1356824" cy="980896"/>
            <a:chOff x="1219204" y="4876799"/>
            <a:chExt cx="5181601" cy="2028167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34204"/>
                <a:gd name="adj2" fmla="val 77583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IPv6 Ready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7500215" y="4433278"/>
            <a:ext cx="1356824" cy="980896"/>
            <a:chOff x="1219204" y="4876799"/>
            <a:chExt cx="5181601" cy="2028167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00B050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IPv6 Ready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5285335" y="4443438"/>
            <a:ext cx="1356824" cy="980896"/>
            <a:chOff x="1219204" y="4876799"/>
            <a:chExt cx="5181601" cy="2028167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IPv4 Only :(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519803" y="5181993"/>
            <a:ext cx="4902837" cy="7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 Packets</a:t>
            </a:r>
          </a:p>
        </p:txBody>
      </p:sp>
      <p:sp>
        <p:nvSpPr>
          <p:cNvPr id="26" name="Multiply 25"/>
          <p:cNvSpPr/>
          <p:nvPr/>
        </p:nvSpPr>
        <p:spPr>
          <a:xfrm>
            <a:off x="5288203" y="4738594"/>
            <a:ext cx="1366034" cy="136603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Technologies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you route IPv6 packets over an IPv4 Internet?</a:t>
            </a:r>
          </a:p>
          <a:p>
            <a:r>
              <a:rPr lang="en-US" dirty="0"/>
              <a:t>Transition Technologies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chemeClr val="accent1"/>
                </a:solidFill>
              </a:rPr>
              <a:t>tunnels</a:t>
            </a:r>
            <a:r>
              <a:rPr lang="en-US" dirty="0"/>
              <a:t> to </a:t>
            </a:r>
            <a:r>
              <a:rPr lang="en-US" dirty="0">
                <a:solidFill>
                  <a:schemeClr val="accent1"/>
                </a:solidFill>
              </a:rPr>
              <a:t>encapsulate</a:t>
            </a:r>
            <a:r>
              <a:rPr lang="en-US" dirty="0"/>
              <a:t> and route IPv6 packets over the IPv4 Internet</a:t>
            </a:r>
          </a:p>
          <a:p>
            <a:pPr lvl="1"/>
            <a:r>
              <a:rPr lang="en-US" dirty="0"/>
              <a:t>Several different implementations</a:t>
            </a:r>
          </a:p>
          <a:p>
            <a:pPr lvl="2"/>
            <a:r>
              <a:rPr lang="en-US" dirty="0"/>
              <a:t>6to4</a:t>
            </a:r>
          </a:p>
          <a:p>
            <a:pPr lvl="2"/>
            <a:r>
              <a:rPr lang="en-US" dirty="0"/>
              <a:t>IPv6 Rapid Deployment (6rd)</a:t>
            </a:r>
          </a:p>
          <a:p>
            <a:pPr lvl="2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… etc.</a:t>
            </a:r>
          </a:p>
        </p:txBody>
      </p:sp>
    </p:spTree>
    <p:extLst>
      <p:ext uri="{BB962C8B-B14F-4D97-AF65-F5344CB8AC3E}">
        <p14:creationId xmlns:p14="http://schemas.microsoft.com/office/powerpoint/2010/main" val="625843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6to4 Basics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3398520"/>
          </a:xfrm>
        </p:spPr>
        <p:txBody>
          <a:bodyPr>
            <a:normAutofit/>
          </a:bodyPr>
          <a:lstStyle/>
          <a:p>
            <a:r>
              <a:rPr lang="en-US" dirty="0"/>
              <a:t>Problem: you’ve been assigned an IPv4 address, but you want an IPv6 address</a:t>
            </a:r>
          </a:p>
          <a:p>
            <a:pPr lvl="1"/>
            <a:r>
              <a:rPr lang="en-US" dirty="0"/>
              <a:t>Your ISP can’t or won’t give you an IPv6 address</a:t>
            </a:r>
          </a:p>
          <a:p>
            <a:pPr lvl="1"/>
            <a:r>
              <a:rPr lang="en-US" dirty="0"/>
              <a:t>You can’t just arbitrarily choose an IPv6 address</a:t>
            </a:r>
          </a:p>
          <a:p>
            <a:r>
              <a:rPr lang="en-US" dirty="0"/>
              <a:t>Solution: construct a 6to4 address</a:t>
            </a:r>
          </a:p>
          <a:p>
            <a:pPr lvl="1"/>
            <a:r>
              <a:rPr lang="en-US" dirty="0"/>
              <a:t>6to4 addresses always start with 2002::</a:t>
            </a:r>
          </a:p>
          <a:p>
            <a:pPr lvl="1"/>
            <a:r>
              <a:rPr lang="en-US" dirty="0"/>
              <a:t>Embed the 32-bit IPv4 inside the 128-bit IPv6 address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2834" y="6288988"/>
            <a:ext cx="1575806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 02: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4560" y="5199671"/>
            <a:ext cx="83412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207.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4560" y="6288985"/>
            <a:ext cx="1575806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CF 2E: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2539" y="5199669"/>
            <a:ext cx="83412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46.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60455" y="6288984"/>
            <a:ext cx="1575806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C0 00: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0455" y="5199671"/>
            <a:ext cx="83412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8834" y="6288988"/>
            <a:ext cx="1575806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14973" y="5199668"/>
            <a:ext cx="83412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0738" y="516066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IPv4: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138" y="627302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IPv6:</a:t>
            </a:r>
          </a:p>
        </p:txBody>
      </p:sp>
      <p:sp>
        <p:nvSpPr>
          <p:cNvPr id="15" name="Up Arrow 14"/>
          <p:cNvSpPr/>
          <p:nvPr/>
        </p:nvSpPr>
        <p:spPr>
          <a:xfrm rot="10800000">
            <a:off x="4881843" y="5583322"/>
            <a:ext cx="661776" cy="70566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6925622" y="5583323"/>
            <a:ext cx="661776" cy="70566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2324058">
            <a:off x="5664413" y="5583323"/>
            <a:ext cx="661776" cy="70566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2324058">
            <a:off x="7813941" y="5603644"/>
            <a:ext cx="661776" cy="70566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683600" y="5377307"/>
            <a:ext cx="1757017" cy="21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83920" y="5350376"/>
            <a:ext cx="1757017" cy="21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4221838" y="4418953"/>
            <a:ext cx="3844123" cy="1916709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IPv4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6240" y="3058160"/>
            <a:ext cx="3129280" cy="15036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Dest</a:t>
            </a:r>
            <a:r>
              <a:rPr lang="en-US" dirty="0"/>
              <a:t>: 16.79.8.0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from 6to4 to 6to4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57" y="4979343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26" y="4979342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0397" y="5822161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207.46.192.0</a:t>
            </a:r>
          </a:p>
          <a:p>
            <a:r>
              <a:rPr lang="en-US" dirty="0"/>
              <a:t>IPv6 – 2002:CF2E:C000::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8490" y="5775269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16.79.8.0</a:t>
            </a:r>
          </a:p>
          <a:p>
            <a:r>
              <a:rPr lang="en-US" dirty="0"/>
              <a:t>IPv6 – 2002:104F:0800::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5904" y="3210560"/>
            <a:ext cx="2756417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Dest</a:t>
            </a:r>
            <a:r>
              <a:rPr lang="en-US" dirty="0"/>
              <a:t>: 2002:104F:0800::</a:t>
            </a:r>
          </a:p>
        </p:txBody>
      </p:sp>
      <p:sp>
        <p:nvSpPr>
          <p:cNvPr id="12" name="Up Arrow 11"/>
          <p:cNvSpPr/>
          <p:nvPr/>
        </p:nvSpPr>
        <p:spPr>
          <a:xfrm rot="10800000">
            <a:off x="3336031" y="3700906"/>
            <a:ext cx="452157" cy="39357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How does a host using 6to4 send a packet to another host using 6to4?</a:t>
            </a:r>
          </a:p>
        </p:txBody>
      </p:sp>
    </p:spTree>
    <p:extLst>
      <p:ext uri="{BB962C8B-B14F-4D97-AF65-F5344CB8AC3E}">
        <p14:creationId xmlns:p14="http://schemas.microsoft.com/office/powerpoint/2010/main" val="9385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599 0.13819 C 0.19362 0.16967 0.24388 0.18727 0.2961 0.18727 C 0.35573 0.18727 0.40352 0.16967 0.43724 0.13819 L 0.59753 2.22222E-6 " pathEditMode="relative" rAng="0" ptsTypes="AAAAA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93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6029 0.1382 C 0.19414 0.16968 0.2444 0.18727 0.29675 0.18727 C 0.35664 0.18727 0.40443 0.16968 0.43828 0.1382 L 0.59896 -7.40741E-7 " pathEditMode="relative" rAng="0" ptsTypes="AAAAA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0" grpId="0" animBg="1"/>
      <p:bldP spid="10" grpId="1" animBg="1"/>
      <p:bldP spid="12" grpId="0" animBg="1"/>
      <p:bldP spid="12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570479" y="3711068"/>
            <a:ext cx="1757017" cy="21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25838" y="5611503"/>
            <a:ext cx="995682" cy="419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47789" y="3982838"/>
            <a:ext cx="1379738" cy="6501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28287" y="3680586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192.88.99.1</a:t>
            </a:r>
          </a:p>
          <a:p>
            <a:r>
              <a:rPr lang="en-US" dirty="0"/>
              <a:t>IPv6 – 2002:: /16</a:t>
            </a:r>
          </a:p>
        </p:txBody>
      </p:sp>
      <p:sp>
        <p:nvSpPr>
          <p:cNvPr id="7" name="Cloud 6"/>
          <p:cNvSpPr/>
          <p:nvPr/>
        </p:nvSpPr>
        <p:spPr>
          <a:xfrm>
            <a:off x="3448988" y="2699848"/>
            <a:ext cx="3286403" cy="1638626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IPv4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13" name="Cloud 12"/>
          <p:cNvSpPr/>
          <p:nvPr/>
        </p:nvSpPr>
        <p:spPr>
          <a:xfrm>
            <a:off x="6545631" y="4326916"/>
            <a:ext cx="3286403" cy="163862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</a:t>
            </a:r>
          </a:p>
          <a:p>
            <a:pPr algn="ctr"/>
            <a:r>
              <a:rPr lang="en-US" dirty="0"/>
              <a:t>Internet</a:t>
            </a:r>
          </a:p>
        </p:txBody>
      </p:sp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18" y="4013748"/>
            <a:ext cx="983368" cy="5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66279" y="1645921"/>
            <a:ext cx="3129280" cy="15036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Dest</a:t>
            </a:r>
            <a:r>
              <a:rPr lang="en-US" dirty="0"/>
              <a:t>: 192.88.99.1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from 6to4 to Native 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17" y="3282623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56" y="5632709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557" y="4125441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207.46.192.0</a:t>
            </a:r>
          </a:p>
          <a:p>
            <a:r>
              <a:rPr lang="en-US" dirty="0"/>
              <a:t>IPv6 – 2002:CF2E:C000::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9548" y="642863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IPv6 – 1893:92:13:99::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5943" y="1798321"/>
            <a:ext cx="2756417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Dest</a:t>
            </a:r>
            <a:r>
              <a:rPr lang="en-US" dirty="0"/>
              <a:t>: 1893:92:13:99::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5900563" y="1097805"/>
            <a:ext cx="3053928" cy="1279113"/>
            <a:chOff x="1219204" y="4876795"/>
            <a:chExt cx="5181603" cy="5368681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4675"/>
                <a:gd name="adj2" fmla="val 8046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4" y="4876799"/>
              <a:ext cx="5181601" cy="503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Special, </a:t>
              </a:r>
              <a:r>
                <a:rPr lang="en-US" sz="2400" kern="0" dirty="0" err="1">
                  <a:solidFill>
                    <a:sysClr val="window" lastClr="FFFFFF"/>
                  </a:solidFill>
                </a:rPr>
                <a:t>anycasted</a:t>
              </a:r>
              <a:r>
                <a:rPr lang="en-US" sz="2400" kern="0" dirty="0">
                  <a:solidFill>
                    <a:sysClr val="window" lastClr="FFFFFF"/>
                  </a:solidFill>
                </a:rPr>
                <a:t> IPv4 address for</a:t>
              </a:r>
            </a:p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6to4 Relay Routers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948447" y="4971947"/>
            <a:ext cx="2099342" cy="1279113"/>
            <a:chOff x="1219204" y="4876795"/>
            <a:chExt cx="5181603" cy="5368681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60029"/>
                <a:gd name="adj2" fmla="val -8792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4" y="4876799"/>
              <a:ext cx="5181601" cy="503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Many ISPs provide 6to4 relay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6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L 0.22343 0.2173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108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22222 0.220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0.21736 L 0.55347 0.4333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0" grpId="1" animBg="1"/>
      <p:bldP spid="10" grpId="2" animBg="1"/>
      <p:bldP spid="10" grpId="3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from Native IPv6 to 6to4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70479" y="3711068"/>
            <a:ext cx="1757017" cy="21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25838" y="5611503"/>
            <a:ext cx="995682" cy="419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47789" y="3982838"/>
            <a:ext cx="1379738" cy="6501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28287" y="3680586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192.88.99.1</a:t>
            </a:r>
          </a:p>
          <a:p>
            <a:r>
              <a:rPr lang="en-US" dirty="0"/>
              <a:t>IPv6 – 2002:: /16</a:t>
            </a:r>
          </a:p>
        </p:txBody>
      </p:sp>
      <p:sp>
        <p:nvSpPr>
          <p:cNvPr id="9" name="Cloud 8"/>
          <p:cNvSpPr/>
          <p:nvPr/>
        </p:nvSpPr>
        <p:spPr>
          <a:xfrm>
            <a:off x="3448988" y="2699848"/>
            <a:ext cx="3286403" cy="1638626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IPv4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10" name="Cloud 9"/>
          <p:cNvSpPr/>
          <p:nvPr/>
        </p:nvSpPr>
        <p:spPr>
          <a:xfrm>
            <a:off x="6545631" y="4326916"/>
            <a:ext cx="3286403" cy="163862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</a:t>
            </a:r>
          </a:p>
          <a:p>
            <a:pPr algn="ctr"/>
            <a:r>
              <a:rPr lang="en-US" dirty="0"/>
              <a:t>Internet</a:t>
            </a:r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18" y="4013748"/>
            <a:ext cx="983368" cy="5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40439" y="3575076"/>
            <a:ext cx="3129280" cy="15036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Dest</a:t>
            </a:r>
            <a:r>
              <a:rPr lang="en-US" dirty="0"/>
              <a:t>: 207.46.192.0</a:t>
            </a:r>
          </a:p>
        </p:txBody>
      </p:sp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17" y="3282623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56" y="5632709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0557" y="4125441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207.46.192.0</a:t>
            </a:r>
          </a:p>
          <a:p>
            <a:r>
              <a:rPr lang="en-US" dirty="0"/>
              <a:t>IPv6 – 2002:CF2E:C000::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9548" y="642863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IPv6 – 1893:92:13:99::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06431" y="4771771"/>
            <a:ext cx="2756417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Dest</a:t>
            </a:r>
            <a:r>
              <a:rPr lang="en-US" dirty="0"/>
              <a:t>: 2002:CF2E:C000::</a:t>
            </a:r>
          </a:p>
        </p:txBody>
      </p:sp>
      <p:grpSp>
        <p:nvGrpSpPr>
          <p:cNvPr id="18" name="Group 17"/>
          <p:cNvGrpSpPr/>
          <p:nvPr/>
        </p:nvGrpSpPr>
        <p:grpSpPr>
          <a:xfrm flipH="1">
            <a:off x="3665281" y="4971947"/>
            <a:ext cx="2581239" cy="1279113"/>
            <a:chOff x="1219204" y="4876795"/>
            <a:chExt cx="5181603" cy="5368681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66327"/>
                <a:gd name="adj2" fmla="val -1204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5038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Use normal IPv6 routing to reach a 6to4 relay router</a:t>
              </a:r>
            </a:p>
          </p:txBody>
        </p:sp>
      </p:grpSp>
      <p:sp>
        <p:nvSpPr>
          <p:cNvPr id="21" name="Up Arrow 20"/>
          <p:cNvSpPr/>
          <p:nvPr/>
        </p:nvSpPr>
        <p:spPr>
          <a:xfrm rot="10800000">
            <a:off x="8067640" y="4239386"/>
            <a:ext cx="452157" cy="39357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0143 -0.1597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092 L -0.50225 -0.2810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44 -0.15972 L -0.61081 -0.4407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6to4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25600" y="1615440"/>
            <a:ext cx="8991600" cy="53644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Uniformity</a:t>
            </a:r>
          </a:p>
          <a:p>
            <a:pPr lvl="1"/>
            <a:r>
              <a:rPr lang="en-US" dirty="0"/>
              <a:t>Not all ISPs have deployed 6to4 relays</a:t>
            </a:r>
          </a:p>
          <a:p>
            <a:r>
              <a:rPr lang="en-US" dirty="0"/>
              <a:t>Quality of service</a:t>
            </a:r>
          </a:p>
          <a:p>
            <a:pPr lvl="1"/>
            <a:r>
              <a:rPr lang="en-US" dirty="0"/>
              <a:t>Third-party 6to4 relays are available</a:t>
            </a:r>
          </a:p>
          <a:p>
            <a:pPr lvl="1"/>
            <a:r>
              <a:rPr lang="en-US" dirty="0"/>
              <a:t>…but, they may be overloaded or unreliable</a:t>
            </a:r>
          </a:p>
          <a:p>
            <a:r>
              <a:rPr lang="en-US" dirty="0"/>
              <a:t>Reachability</a:t>
            </a:r>
          </a:p>
          <a:p>
            <a:pPr lvl="1"/>
            <a:r>
              <a:rPr lang="en-US" dirty="0"/>
              <a:t>6to4 doesn’t work if you are behind a NAT</a:t>
            </a:r>
          </a:p>
          <a:p>
            <a:r>
              <a:rPr lang="en-US" dirty="0"/>
              <a:t>Possible solutions</a:t>
            </a:r>
          </a:p>
          <a:p>
            <a:pPr lvl="1"/>
            <a:r>
              <a:rPr lang="en-US" dirty="0"/>
              <a:t>IPv6 Rapid Deployment (6rd)</a:t>
            </a:r>
          </a:p>
          <a:p>
            <a:pPr lvl="2"/>
            <a:r>
              <a:rPr lang="en-US" dirty="0"/>
              <a:t>Each ISP sets up relays for its customers</a:t>
            </a:r>
          </a:p>
          <a:p>
            <a:pPr lvl="2"/>
            <a:r>
              <a:rPr lang="en-US" dirty="0"/>
              <a:t>Does not leverage the 2002:: address space</a:t>
            </a:r>
          </a:p>
          <a:p>
            <a:pPr lvl="1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Tunnels IPv6 packets through UDP/IPv4 tunnels</a:t>
            </a:r>
          </a:p>
          <a:p>
            <a:pPr lvl="2"/>
            <a:r>
              <a:rPr lang="en-US" dirty="0"/>
              <a:t>Can tunnel through NATs, but requires special relays</a:t>
            </a:r>
          </a:p>
        </p:txBody>
      </p:sp>
    </p:spTree>
    <p:extLst>
      <p:ext uri="{BB962C8B-B14F-4D97-AF65-F5344CB8AC3E}">
        <p14:creationId xmlns:p14="http://schemas.microsoft.com/office/powerpoint/2010/main" val="3564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1416819"/>
            <a:ext cx="8338782" cy="4779266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Addressing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Class-based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CIDR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IPv4 Protocol Details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Packed Header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Fragmentation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dirty="0"/>
              <a:t>IPv6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7261-3677-0C44-8EA8-2FBFBAED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transition technologies do we see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B3E3-DA7D-CF45-A061-B36D7F65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8D60B-1594-934C-B21B-1170C396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966A1-FAA6-0441-A5D1-6BA0B22C2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464" y="1408670"/>
            <a:ext cx="8015071" cy="51455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AC7486-E56B-0642-9718-8C209A657B4E}"/>
              </a:ext>
            </a:extLst>
          </p:cNvPr>
          <p:cNvSpPr/>
          <p:nvPr/>
        </p:nvSpPr>
        <p:spPr>
          <a:xfrm>
            <a:off x="7179734" y="2162511"/>
            <a:ext cx="1165013" cy="451996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6DDD6E-3E91-8541-9F5A-9BA43A98DE2C}"/>
              </a:ext>
            </a:extLst>
          </p:cNvPr>
          <p:cNvGrpSpPr/>
          <p:nvPr/>
        </p:nvGrpSpPr>
        <p:grpSpPr>
          <a:xfrm>
            <a:off x="2606921" y="3097569"/>
            <a:ext cx="7129471" cy="1531092"/>
            <a:chOff x="414979" y="3333623"/>
            <a:chExt cx="8263530" cy="15232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BAD19A-2D81-6040-A21D-2D298CCF7C08}"/>
                </a:ext>
              </a:extLst>
            </p:cNvPr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83FA6457-934B-6A47-8831-FCCF9B82987C}"/>
                </a:ext>
              </a:extLst>
            </p:cNvPr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2396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Why?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Widespread prevalence of dual stacks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3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001539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4700 / 5700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Transport Layer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(UDP, but mostly TCP)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2/20/24</a:t>
            </a:r>
          </a:p>
        </p:txBody>
      </p:sp>
    </p:spTree>
    <p:extLst>
      <p:ext uri="{BB962C8B-B14F-4D97-AF65-F5344CB8AC3E}">
        <p14:creationId xmlns:p14="http://schemas.microsoft.com/office/powerpoint/2010/main" val="585396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36532-0D77-2E50-7926-26E8A5902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F756D-6ACD-A7DB-5F8F-31E04375E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7395" y="283535"/>
            <a:ext cx="9753600" cy="42034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Why does the Transport Layer exist</a:t>
            </a:r>
            <a:endParaRPr lang="en-US" sz="33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UDP and TCP Sockets Semantics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Reading a socket: </a:t>
            </a:r>
            <a:r>
              <a:rPr lang="en-US" sz="3600" dirty="0" err="1"/>
              <a:t>recv</a:t>
            </a:r>
            <a:r>
              <a:rPr lang="en-US" sz="3600" dirty="0"/>
              <a:t> semantics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Resources</a:t>
            </a:r>
          </a:p>
          <a:p>
            <a:pPr marL="742950" indent="-742950">
              <a:buFont typeface="+mj-lt"/>
              <a:buAutoNum type="arabicPeriod"/>
            </a:pPr>
            <a:endParaRPr lang="en-US" sz="33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63F42-DDE0-E1F5-FF51-A97DF27F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Transport Layer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1828A2-FB9A-8ADB-0C59-6954FF70B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711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31224" y="1600200"/>
            <a:ext cx="5936776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 err="1"/>
              <a:t>Demultiplexing</a:t>
            </a:r>
            <a:r>
              <a:rPr lang="en-US" dirty="0"/>
              <a:t> of data streams</a:t>
            </a:r>
          </a:p>
          <a:p>
            <a:r>
              <a:rPr lang="en-US" dirty="0"/>
              <a:t>Optional functions:</a:t>
            </a:r>
          </a:p>
          <a:p>
            <a:pPr lvl="1"/>
            <a:r>
              <a:rPr lang="en-US" dirty="0"/>
              <a:t>Creating long lived “connections”</a:t>
            </a:r>
          </a:p>
          <a:p>
            <a:pPr lvl="1"/>
            <a:r>
              <a:rPr lang="en-US" dirty="0"/>
              <a:t>Reliable, in-order packet delivery</a:t>
            </a:r>
          </a:p>
          <a:p>
            <a:pPr lvl="1"/>
            <a:r>
              <a:rPr lang="en-US" dirty="0"/>
              <a:t>Error detection</a:t>
            </a:r>
          </a:p>
          <a:p>
            <a:pPr lvl="1"/>
            <a:r>
              <a:rPr lang="en-US" dirty="0"/>
              <a:t>Flow and congestion control</a:t>
            </a:r>
          </a:p>
          <a:p>
            <a:r>
              <a:rPr lang="en-US" dirty="0"/>
              <a:t>Key challenges:</a:t>
            </a:r>
          </a:p>
          <a:p>
            <a:pPr lvl="1"/>
            <a:r>
              <a:rPr lang="en-US" dirty="0"/>
              <a:t>Detecting and responding to congestion</a:t>
            </a:r>
          </a:p>
          <a:p>
            <a:pPr lvl="1"/>
            <a:r>
              <a:rPr lang="en-US" dirty="0"/>
              <a:t>Balancing fairness against high utilization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4799" y="2238271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4536" y="2813759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4667" y="3386936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4667" y="3960113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4667" y="4533290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4667" y="5111024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94798" y="5684201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4171666" y="1869744"/>
            <a:ext cx="559559" cy="4653886"/>
          </a:xfrm>
          <a:prstGeom prst="leftBrace">
            <a:avLst>
              <a:gd name="adj1" fmla="val 8333"/>
              <a:gd name="adj2" fmla="val 5181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26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UDP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Header Format, Semantics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Connection Lifecycle, Sequence Numbers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Error Detection and Recovery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TCP Options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6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Multiplexing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22998" y="1600200"/>
            <a:ext cx="5588203" cy="5105400"/>
          </a:xfrm>
        </p:spPr>
        <p:txBody>
          <a:bodyPr/>
          <a:lstStyle/>
          <a:p>
            <a:r>
              <a:rPr lang="en-US" dirty="0"/>
              <a:t>Datagram network</a:t>
            </a:r>
          </a:p>
          <a:p>
            <a:pPr lvl="1"/>
            <a:r>
              <a:rPr lang="en-US" dirty="0"/>
              <a:t>No circuits</a:t>
            </a:r>
          </a:p>
          <a:p>
            <a:pPr lvl="1"/>
            <a:r>
              <a:rPr lang="en-US" dirty="0"/>
              <a:t>No connections</a:t>
            </a:r>
          </a:p>
          <a:p>
            <a:r>
              <a:rPr lang="en-US" dirty="0"/>
              <a:t>Clients run many applications at the same time</a:t>
            </a:r>
          </a:p>
          <a:p>
            <a:pPr lvl="1"/>
            <a:r>
              <a:rPr lang="en-US" dirty="0"/>
              <a:t>Who to deliver packets to?</a:t>
            </a:r>
          </a:p>
          <a:p>
            <a:r>
              <a:rPr lang="en-US" dirty="0"/>
              <a:t>IP header “protocol” field</a:t>
            </a:r>
          </a:p>
          <a:p>
            <a:pPr lvl="1"/>
            <a:r>
              <a:rPr lang="en-US" dirty="0"/>
              <a:t>8 bits = 256 concurrent streams</a:t>
            </a:r>
          </a:p>
          <a:p>
            <a:r>
              <a:rPr lang="en-US" dirty="0"/>
              <a:t>Insert Transport Layer to handle </a:t>
            </a:r>
            <a:r>
              <a:rPr lang="en-US" dirty="0" err="1"/>
              <a:t>demultiplexing</a:t>
            </a:r>
            <a:endParaRPr lang="en-US" dirty="0"/>
          </a:p>
        </p:txBody>
      </p:sp>
      <p:cxnSp>
        <p:nvCxnSpPr>
          <p:cNvPr id="15" name="Straight Connector 14"/>
          <p:cNvCxnSpPr>
            <a:endCxn id="11" idx="0"/>
          </p:cNvCxnSpPr>
          <p:nvPr/>
        </p:nvCxnSpPr>
        <p:spPr>
          <a:xfrm>
            <a:off x="7073071" y="2293949"/>
            <a:ext cx="1121196" cy="14773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0"/>
          </p:cNvCxnSpPr>
          <p:nvPr/>
        </p:nvCxnSpPr>
        <p:spPr>
          <a:xfrm flipH="1">
            <a:off x="8194267" y="2293925"/>
            <a:ext cx="351620" cy="14773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0"/>
          </p:cNvCxnSpPr>
          <p:nvPr/>
        </p:nvCxnSpPr>
        <p:spPr>
          <a:xfrm flipH="1">
            <a:off x="8194268" y="2293949"/>
            <a:ext cx="1983065" cy="14773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6969838" y="5604236"/>
            <a:ext cx="2452650" cy="1059136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Packet</a:t>
            </a:r>
          </a:p>
        </p:txBody>
      </p:sp>
      <p:pic>
        <p:nvPicPr>
          <p:cNvPr id="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04" y="1672431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3" y="1694041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08" y="1619737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72940" y="3771290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72940" y="4349024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73071" y="4922201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pic>
        <p:nvPicPr>
          <p:cNvPr id="14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62" y="4055594"/>
            <a:ext cx="1635731" cy="16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7074836" y="3198113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24361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Demultiplexing</a:t>
            </a:r>
            <a:r>
              <a:rPr lang="en-US" dirty="0"/>
              <a:t>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6092190"/>
            <a:ext cx="8839200" cy="613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Endpoints identified by </a:t>
            </a:r>
            <a:r>
              <a:rPr lang="en-US" sz="2400" b="1" i="1" dirty="0"/>
              <a:t>&lt;</a:t>
            </a:r>
            <a:r>
              <a:rPr lang="en-US" sz="2400" b="1" i="1" dirty="0" err="1"/>
              <a:t>src_ip</a:t>
            </a:r>
            <a:r>
              <a:rPr lang="en-US" sz="2400" b="1" i="1" dirty="0"/>
              <a:t>, </a:t>
            </a:r>
            <a:r>
              <a:rPr lang="en-US" sz="2400" b="1" i="1" dirty="0" err="1"/>
              <a:t>src_port</a:t>
            </a:r>
            <a:r>
              <a:rPr lang="en-US" sz="2400" b="1" i="1" dirty="0"/>
              <a:t>, </a:t>
            </a:r>
            <a:r>
              <a:rPr lang="en-US" sz="2400" b="1" i="1" dirty="0" err="1"/>
              <a:t>dest_ip</a:t>
            </a:r>
            <a:r>
              <a:rPr lang="en-US" sz="2400" b="1" i="1" dirty="0"/>
              <a:t>, </a:t>
            </a:r>
            <a:r>
              <a:rPr lang="en-US" sz="2400" b="1" i="1" dirty="0" err="1"/>
              <a:t>dest_port</a:t>
            </a:r>
            <a:r>
              <a:rPr lang="en-US" sz="2400" b="1" i="1" dirty="0"/>
              <a:t>&gt;</a:t>
            </a:r>
          </a:p>
        </p:txBody>
      </p:sp>
      <p:pic>
        <p:nvPicPr>
          <p:cNvPr id="5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84" y="2045452"/>
            <a:ext cx="883738" cy="8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25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33" y="2008008"/>
            <a:ext cx="958629" cy="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43" y="2008008"/>
            <a:ext cx="958629" cy="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13" y="2045452"/>
            <a:ext cx="883738" cy="8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54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54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619083" y="4533471"/>
            <a:ext cx="1890664" cy="4409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18800" y="3414078"/>
            <a:ext cx="1890095" cy="454084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19083" y="2266670"/>
            <a:ext cx="1890664" cy="44130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638800" y="1627780"/>
            <a:ext cx="0" cy="37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91550" y="1627780"/>
            <a:ext cx="0" cy="37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0" idx="0"/>
            <a:endCxn id="5" idx="2"/>
          </p:cNvCxnSpPr>
          <p:nvPr/>
        </p:nvCxnSpPr>
        <p:spPr>
          <a:xfrm rot="16200000" flipV="1">
            <a:off x="3963768" y="3143377"/>
            <a:ext cx="431895" cy="3522"/>
          </a:xfrm>
          <a:prstGeom prst="curvedConnector3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0" idx="2"/>
            <a:endCxn id="28" idx="1"/>
          </p:cNvCxnSpPr>
          <p:nvPr/>
        </p:nvCxnSpPr>
        <p:spPr>
          <a:xfrm rot="16200000" flipH="1">
            <a:off x="3974648" y="4127982"/>
            <a:ext cx="646912" cy="233259"/>
          </a:xfrm>
          <a:prstGeom prst="curvedConnector3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1" idx="2"/>
            <a:endCxn id="28" idx="7"/>
          </p:cNvCxnSpPr>
          <p:nvPr/>
        </p:nvCxnSpPr>
        <p:spPr>
          <a:xfrm rot="5400000">
            <a:off x="4583359" y="4124312"/>
            <a:ext cx="646912" cy="240598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21" idx="0"/>
            <a:endCxn id="6" idx="2"/>
          </p:cNvCxnSpPr>
          <p:nvPr/>
        </p:nvCxnSpPr>
        <p:spPr>
          <a:xfrm rot="5400000" flipH="1" flipV="1">
            <a:off x="4803478" y="3137448"/>
            <a:ext cx="447275" cy="127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22" idx="0"/>
            <a:endCxn id="14" idx="2"/>
          </p:cNvCxnSpPr>
          <p:nvPr/>
        </p:nvCxnSpPr>
        <p:spPr>
          <a:xfrm rot="5400000" flipH="1" flipV="1">
            <a:off x="6034336" y="3145138"/>
            <a:ext cx="431895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5400000" flipH="1" flipV="1">
            <a:off x="6759746" y="3135687"/>
            <a:ext cx="447275" cy="3522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26" idx="0"/>
            <a:endCxn id="13" idx="2"/>
          </p:cNvCxnSpPr>
          <p:nvPr/>
        </p:nvCxnSpPr>
        <p:spPr>
          <a:xfrm rot="5400000" flipH="1" flipV="1">
            <a:off x="7754533" y="3163862"/>
            <a:ext cx="394449" cy="1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24" idx="0"/>
            <a:endCxn id="16" idx="2"/>
          </p:cNvCxnSpPr>
          <p:nvPr/>
        </p:nvCxnSpPr>
        <p:spPr>
          <a:xfrm rot="5400000" flipH="1" flipV="1">
            <a:off x="8990207" y="3137448"/>
            <a:ext cx="447275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endCxn id="11" idx="2"/>
          </p:cNvCxnSpPr>
          <p:nvPr/>
        </p:nvCxnSpPr>
        <p:spPr>
          <a:xfrm rot="5400000" flipH="1" flipV="1">
            <a:off x="9855854" y="3230431"/>
            <a:ext cx="527589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22" idx="2"/>
            <a:endCxn id="29" idx="1"/>
          </p:cNvCxnSpPr>
          <p:nvPr/>
        </p:nvCxnSpPr>
        <p:spPr>
          <a:xfrm rot="16200000" flipH="1">
            <a:off x="6265272" y="3906165"/>
            <a:ext cx="646912" cy="67689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16200000" flipH="1">
            <a:off x="6739528" y="4197539"/>
            <a:ext cx="569913" cy="17145"/>
          </a:xfrm>
          <a:prstGeom prst="curved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25" idx="2"/>
            <a:endCxn id="30" idx="7"/>
          </p:cNvCxnSpPr>
          <p:nvPr/>
        </p:nvCxnSpPr>
        <p:spPr>
          <a:xfrm rot="5400000">
            <a:off x="9619397" y="4127983"/>
            <a:ext cx="646912" cy="23325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24" idx="2"/>
            <a:endCxn id="30" idx="1"/>
          </p:cNvCxnSpPr>
          <p:nvPr/>
        </p:nvCxnSpPr>
        <p:spPr>
          <a:xfrm rot="16200000" flipH="1">
            <a:off x="9010686" y="4124312"/>
            <a:ext cx="646912" cy="24059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26" idx="2"/>
            <a:endCxn id="29" idx="7"/>
          </p:cNvCxnSpPr>
          <p:nvPr/>
        </p:nvCxnSpPr>
        <p:spPr>
          <a:xfrm rot="5400000">
            <a:off x="7301901" y="3918213"/>
            <a:ext cx="646912" cy="65279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rot="5400000">
            <a:off x="6889069" y="4198490"/>
            <a:ext cx="569914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5400000" flipH="1" flipV="1">
            <a:off x="7015016" y="3139497"/>
            <a:ext cx="447275" cy="352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01440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47079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70247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15886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33808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79447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71721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P5</a:t>
            </a:r>
          </a:p>
        </p:txBody>
      </p:sp>
      <p:sp>
        <p:nvSpPr>
          <p:cNvPr id="28" name="Oval 27"/>
          <p:cNvSpPr/>
          <p:nvPr/>
        </p:nvSpPr>
        <p:spPr>
          <a:xfrm>
            <a:off x="4337735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377442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>
            <a:stCxn id="28" idx="3"/>
            <a:endCxn id="29" idx="3"/>
          </p:cNvCxnSpPr>
          <p:nvPr/>
        </p:nvCxnSpPr>
        <p:spPr>
          <a:xfrm rot="16200000" flipH="1">
            <a:off x="5670954" y="3683629"/>
            <a:ext cx="12700" cy="2512441"/>
          </a:xfrm>
          <a:prstGeom prst="curvedConnector3">
            <a:avLst>
              <a:gd name="adj1" fmla="val 5376291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8" idx="5"/>
          </p:cNvCxnSpPr>
          <p:nvPr/>
        </p:nvCxnSpPr>
        <p:spPr>
          <a:xfrm rot="5400000" flipH="1" flipV="1">
            <a:off x="5857309" y="3764100"/>
            <a:ext cx="104956" cy="2246542"/>
          </a:xfrm>
          <a:prstGeom prst="curvedConnector4">
            <a:avLst>
              <a:gd name="adj1" fmla="val -816771"/>
              <a:gd name="adj2" fmla="val 10004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30" idx="5"/>
            <a:endCxn id="29" idx="5"/>
          </p:cNvCxnSpPr>
          <p:nvPr/>
        </p:nvCxnSpPr>
        <p:spPr>
          <a:xfrm rot="5400000">
            <a:off x="8562590" y="3676216"/>
            <a:ext cx="12700" cy="2527266"/>
          </a:xfrm>
          <a:prstGeom prst="curvedConnector3">
            <a:avLst>
              <a:gd name="adj1" fmla="val 5286291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30" idx="3"/>
          </p:cNvCxnSpPr>
          <p:nvPr/>
        </p:nvCxnSpPr>
        <p:spPr>
          <a:xfrm rot="5400000" flipH="1">
            <a:off x="8264931" y="3750340"/>
            <a:ext cx="104956" cy="2274065"/>
          </a:xfrm>
          <a:prstGeom prst="curvedConnector4">
            <a:avLst>
              <a:gd name="adj1" fmla="val -816771"/>
              <a:gd name="adj2" fmla="val 98437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850176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117917" y="1588565"/>
            <a:ext cx="96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630401" y="1588565"/>
            <a:ext cx="96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157667" y="1588565"/>
            <a:ext cx="96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3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10002721" y="54422"/>
            <a:ext cx="2103283" cy="1651863"/>
            <a:chOff x="1219200" y="4876799"/>
            <a:chExt cx="518160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34328"/>
                <a:gd name="adj2" fmla="val 14376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5" y="5041930"/>
              <a:ext cx="5181600" cy="109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Unique port for each application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 flipH="1">
            <a:off x="9903222" y="5129303"/>
            <a:ext cx="2170594" cy="1510676"/>
            <a:chOff x="1219200" y="4876799"/>
            <a:chExt cx="5181605" cy="1384995"/>
          </a:xfrm>
        </p:grpSpPr>
        <p:sp>
          <p:nvSpPr>
            <p:cNvPr id="118" name="Rectangular Callout 117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45547"/>
                <a:gd name="adj2" fmla="val -742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19205" y="4915498"/>
              <a:ext cx="5181600" cy="87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Applications share the same network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5474940" y="34981"/>
            <a:ext cx="3116610" cy="1508561"/>
            <a:chOff x="1219200" y="4876799"/>
            <a:chExt cx="5181605" cy="1384995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7852"/>
                <a:gd name="adj2" fmla="val 14760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5" y="4915498"/>
              <a:ext cx="5181600" cy="127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Server applications communicate with multiple clients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2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2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5692" y="1251303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91528" y="2773292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50150" y="2062148"/>
            <a:ext cx="1964286" cy="474096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9924" y="2536244"/>
            <a:ext cx="1964513" cy="4740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9923" y="3006413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49922" y="3480509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0151" y="3954605"/>
            <a:ext cx="1964513" cy="474096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Physical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07052" y="4001256"/>
            <a:ext cx="987193" cy="469132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2329424" y="1519645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5381954" y="1549192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8638738" y="1519645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96187" y="3976639"/>
            <a:ext cx="985346" cy="469132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06919" y="3992141"/>
            <a:ext cx="1974614" cy="4691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5120572" y="3992141"/>
            <a:ext cx="1950860" cy="46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299273" y="3749767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299273" y="4245018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99273" y="323813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092091" y="2306448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5"/>
          <p:cNvSpPr>
            <a:spLocks noGrp="1"/>
          </p:cNvSpPr>
          <p:nvPr>
            <p:ph sz="quarter" idx="1"/>
          </p:nvPr>
        </p:nvSpPr>
        <p:spPr>
          <a:xfrm>
            <a:off x="1523995" y="4682170"/>
            <a:ext cx="9144005" cy="2023430"/>
          </a:xfrm>
        </p:spPr>
        <p:txBody>
          <a:bodyPr>
            <a:normAutofit/>
          </a:bodyPr>
          <a:lstStyle/>
          <a:p>
            <a:r>
              <a:rPr lang="en-US" dirty="0"/>
              <a:t>Lowest level end-to-end protocol (in theory)</a:t>
            </a:r>
          </a:p>
          <a:p>
            <a:pPr lvl="1"/>
            <a:r>
              <a:rPr lang="en-US" dirty="0"/>
              <a:t>Transport header only read by source and destination</a:t>
            </a:r>
          </a:p>
          <a:p>
            <a:pPr lvl="1"/>
            <a:r>
              <a:rPr lang="en-US" dirty="0"/>
              <a:t>Routers view transport header as payload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227698" y="2078761"/>
            <a:ext cx="1964515" cy="474096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27701" y="2552857"/>
            <a:ext cx="1964513" cy="4740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Transport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227700" y="3023026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227699" y="3497122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Link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227697" y="3971218"/>
            <a:ext cx="1964516" cy="474096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Physical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106921" y="3028447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106920" y="3502543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Link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069494" y="3749767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069494" y="4245018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069494" y="323813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flipH="1">
            <a:off x="5106919" y="1203690"/>
            <a:ext cx="3887237" cy="954107"/>
            <a:chOff x="1219200" y="4876799"/>
            <a:chExt cx="5181606" cy="1384995"/>
          </a:xfrm>
        </p:grpSpPr>
        <p:sp>
          <p:nvSpPr>
            <p:cNvPr id="62" name="Rectangular Callout 6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9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55135" y="2888361"/>
            <a:ext cx="8839200" cy="3806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Simple, connectionless datagram</a:t>
            </a:r>
          </a:p>
          <a:p>
            <a:pPr lvl="1"/>
            <a:r>
              <a:rPr lang="en-US" dirty="0"/>
              <a:t>C sockets: SOCK_DGRAM</a:t>
            </a:r>
          </a:p>
          <a:p>
            <a:r>
              <a:rPr lang="en-US" dirty="0"/>
              <a:t>Port numbers enable </a:t>
            </a:r>
            <a:r>
              <a:rPr lang="en-US" dirty="0" err="1"/>
              <a:t>demultiplexing</a:t>
            </a:r>
            <a:endParaRPr lang="en-US" dirty="0"/>
          </a:p>
          <a:p>
            <a:pPr lvl="1"/>
            <a:r>
              <a:rPr lang="en-US" dirty="0"/>
              <a:t>16 bits = 65535 possible ports</a:t>
            </a:r>
          </a:p>
          <a:p>
            <a:pPr lvl="1"/>
            <a:r>
              <a:rPr lang="en-US" dirty="0"/>
              <a:t>Port 0 is invalid</a:t>
            </a:r>
          </a:p>
          <a:p>
            <a:r>
              <a:rPr lang="en-US" dirty="0"/>
              <a:t>Checksum for error detection</a:t>
            </a:r>
          </a:p>
          <a:p>
            <a:pPr lvl="1"/>
            <a:r>
              <a:rPr lang="en-US" dirty="0"/>
              <a:t>Detects (some) corrupt packets</a:t>
            </a:r>
          </a:p>
          <a:p>
            <a:pPr lvl="1"/>
            <a:r>
              <a:rPr lang="en-US" dirty="0"/>
              <a:t>Does not detect dropped, duplicated, or reordered packets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2944" y="194564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8205" y="146137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53499" y="146137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11776" y="146137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87652" y="232453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Payload Length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87651" y="1945919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52944" y="232368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</p:spTree>
    <p:extLst>
      <p:ext uri="{BB962C8B-B14F-4D97-AF65-F5344CB8AC3E}">
        <p14:creationId xmlns:p14="http://schemas.microsoft.com/office/powerpoint/2010/main" val="5185180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3196-A5DD-594E-F657-9DDB0CB4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Example (Python)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3C073-4337-A32F-6675-A6680E3D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41E5D-0D6F-EA04-413D-B10B7A74B4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2327564"/>
            <a:ext cx="11785600" cy="14695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ptos Mono" panose="020F0502020204030204" pitchFamily="49" charset="0"/>
              </a:rPr>
              <a:t>import socket</a:t>
            </a:r>
          </a:p>
          <a:p>
            <a:pPr marL="0" indent="0">
              <a:buNone/>
            </a:pPr>
            <a:r>
              <a:rPr lang="en-US" sz="2000" dirty="0">
                <a:latin typeface="Aptos Mono" panose="020F0502020204030204" pitchFamily="49" charset="0"/>
              </a:rPr>
              <a:t>sock = </a:t>
            </a:r>
            <a:r>
              <a:rPr lang="en-US" sz="2000" dirty="0" err="1">
                <a:latin typeface="Aptos Mono" panose="020F0502020204030204" pitchFamily="49" charset="0"/>
              </a:rPr>
              <a:t>socket.socket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 err="1">
                <a:latin typeface="Aptos Mono" panose="020F0502020204030204" pitchFamily="49" charset="0"/>
              </a:rPr>
              <a:t>socket.AF_INET</a:t>
            </a:r>
            <a:r>
              <a:rPr lang="en-US" sz="2000" dirty="0">
                <a:latin typeface="Aptos Mono" panose="020F0502020204030204" pitchFamily="49" charset="0"/>
              </a:rPr>
              <a:t>, </a:t>
            </a:r>
            <a:r>
              <a:rPr lang="en-US" sz="2000" dirty="0" err="1">
                <a:latin typeface="Aptos Mono" panose="020F0502020204030204" pitchFamily="49" charset="0"/>
              </a:rPr>
              <a:t>socket.SOCK_DGRAM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sock.sendto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“message”</a:t>
            </a:r>
            <a:r>
              <a:rPr lang="en-US" sz="2000" dirty="0">
                <a:latin typeface="Aptos Mono" panose="020F0502020204030204" pitchFamily="49" charset="0"/>
              </a:rPr>
              <a:t>, (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“127.0.0.1”</a:t>
            </a:r>
            <a:r>
              <a:rPr lang="en-US" sz="2000" dirty="0">
                <a:latin typeface="Aptos Mono" panose="020F0502020204030204" pitchFamily="49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3456</a:t>
            </a:r>
            <a:r>
              <a:rPr lang="en-US" sz="2000" dirty="0">
                <a:latin typeface="Aptos Mono" panose="020F0502020204030204" pitchFamily="49" charset="0"/>
              </a:rPr>
              <a:t>))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1A0BE5C-D007-F92E-84CA-599A27FCC01C}"/>
              </a:ext>
            </a:extLst>
          </p:cNvPr>
          <p:cNvSpPr txBox="1">
            <a:spLocks/>
          </p:cNvSpPr>
          <p:nvPr/>
        </p:nvSpPr>
        <p:spPr>
          <a:xfrm>
            <a:off x="203200" y="4530436"/>
            <a:ext cx="11785600" cy="17555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import socket</a:t>
            </a:r>
          </a:p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sock = </a:t>
            </a:r>
            <a:r>
              <a:rPr lang="en-US" sz="2000" dirty="0" err="1">
                <a:latin typeface="Aptos Mono" panose="020F0502020204030204" pitchFamily="49" charset="0"/>
              </a:rPr>
              <a:t>socket.socket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 err="1">
                <a:latin typeface="Aptos Mono" panose="020F0502020204030204" pitchFamily="49" charset="0"/>
              </a:rPr>
              <a:t>socket.AF_INET</a:t>
            </a:r>
            <a:r>
              <a:rPr lang="en-US" sz="2000" dirty="0">
                <a:latin typeface="Aptos Mono" panose="020F0502020204030204" pitchFamily="49" charset="0"/>
              </a:rPr>
              <a:t>, </a:t>
            </a:r>
            <a:r>
              <a:rPr lang="en-US" sz="2000" dirty="0" err="1">
                <a:latin typeface="Aptos Mono" panose="020F0502020204030204" pitchFamily="49" charset="0"/>
              </a:rPr>
              <a:t>socket.SOCK_DGRAM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</a:p>
          <a:p>
            <a:pPr marL="0" indent="0">
              <a:buFont typeface="Wingdings"/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sock.bind</a:t>
            </a:r>
            <a:r>
              <a:rPr lang="en-US" sz="2000" dirty="0">
                <a:latin typeface="Aptos Mono" panose="020F0502020204030204" pitchFamily="49" charset="0"/>
              </a:rPr>
              <a:t>((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“127.0.0.1”</a:t>
            </a:r>
            <a:r>
              <a:rPr lang="en-US" sz="2000" dirty="0">
                <a:latin typeface="Aptos Mono" panose="020F0502020204030204" pitchFamily="49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3456</a:t>
            </a:r>
            <a:r>
              <a:rPr lang="en-US" sz="2000" dirty="0">
                <a:latin typeface="Aptos Mono" panose="020F0502020204030204" pitchFamily="49" charset="0"/>
              </a:rPr>
              <a:t>))</a:t>
            </a:r>
          </a:p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data, </a:t>
            </a:r>
            <a:r>
              <a:rPr lang="en-US" sz="2000" dirty="0" err="1">
                <a:latin typeface="Aptos Mono" panose="020F0502020204030204" pitchFamily="49" charset="0"/>
              </a:rPr>
              <a:t>addr</a:t>
            </a:r>
            <a:r>
              <a:rPr lang="en-US" sz="2000" dirty="0">
                <a:latin typeface="Aptos Mono" panose="020F0502020204030204" pitchFamily="49" charset="0"/>
              </a:rPr>
              <a:t> = </a:t>
            </a:r>
            <a:r>
              <a:rPr lang="en-US" sz="2000" dirty="0" err="1">
                <a:latin typeface="Aptos Mono" panose="020F0502020204030204" pitchFamily="49" charset="0"/>
              </a:rPr>
              <a:t>sock.recvfrom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2048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53C5E16-A7D5-38A6-9C6F-6340454D11B9}"/>
              </a:ext>
            </a:extLst>
          </p:cNvPr>
          <p:cNvSpPr txBox="1">
            <a:spLocks/>
          </p:cNvSpPr>
          <p:nvPr/>
        </p:nvSpPr>
        <p:spPr>
          <a:xfrm>
            <a:off x="203200" y="1641609"/>
            <a:ext cx="8839200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Sending on a client socket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E665912-220A-D2DB-1F4E-196BB8824E00}"/>
              </a:ext>
            </a:extLst>
          </p:cNvPr>
          <p:cNvSpPr txBox="1">
            <a:spLocks/>
          </p:cNvSpPr>
          <p:nvPr/>
        </p:nvSpPr>
        <p:spPr>
          <a:xfrm>
            <a:off x="203200" y="3844480"/>
            <a:ext cx="8839200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Receiving on a server socket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8BD32A1-3624-0E73-81B4-1A106FC7F923}"/>
              </a:ext>
            </a:extLst>
          </p:cNvPr>
          <p:cNvSpPr/>
          <p:nvPr/>
        </p:nvSpPr>
        <p:spPr>
          <a:xfrm>
            <a:off x="8990279" y="1463908"/>
            <a:ext cx="2998521" cy="2454661"/>
          </a:xfrm>
          <a:prstGeom prst="wedgeRectCallout">
            <a:avLst>
              <a:gd name="adj1" fmla="val -116576"/>
              <a:gd name="adj2" fmla="val 264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“connection”, UDP sockets are mostly stateless.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UDP socket may send to many destinations.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17AEF1C-D065-96B3-E498-4347E11AE35B}"/>
              </a:ext>
            </a:extLst>
          </p:cNvPr>
          <p:cNvSpPr/>
          <p:nvPr/>
        </p:nvSpPr>
        <p:spPr>
          <a:xfrm>
            <a:off x="8794667" y="4243196"/>
            <a:ext cx="3228110" cy="1431106"/>
          </a:xfrm>
          <a:prstGeom prst="wedgeRectCallout">
            <a:avLst>
              <a:gd name="adj1" fmla="val -165402"/>
              <a:gd name="adj2" fmla="val 410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OS needs to be told what port this application is listening to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3CBFEA9-4A7A-9451-B92E-7E049A34C9B6}"/>
              </a:ext>
            </a:extLst>
          </p:cNvPr>
          <p:cNvSpPr/>
          <p:nvPr/>
        </p:nvSpPr>
        <p:spPr>
          <a:xfrm>
            <a:off x="6044540" y="5797363"/>
            <a:ext cx="3846616" cy="977284"/>
          </a:xfrm>
          <a:prstGeom prst="wedgeRectCallout">
            <a:avLst>
              <a:gd name="adj1" fmla="val -72902"/>
              <a:gd name="adj2" fmla="val -330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One UDP socket may receive from multiple destinations</a:t>
            </a:r>
          </a:p>
        </p:txBody>
      </p:sp>
    </p:spTree>
    <p:extLst>
      <p:ext uri="{BB962C8B-B14F-4D97-AF65-F5344CB8AC3E}">
        <p14:creationId xmlns:p14="http://schemas.microsoft.com/office/powerpoint/2010/main" val="22664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Addressing Schemes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Flat</a:t>
            </a:r>
          </a:p>
          <a:p>
            <a:pPr lvl="1"/>
            <a:r>
              <a:rPr lang="en-US" dirty="0"/>
              <a:t>e.g., each host is identified by a 48-bit MAC address</a:t>
            </a:r>
          </a:p>
          <a:p>
            <a:pPr lvl="1"/>
            <a:r>
              <a:rPr lang="en-US" dirty="0"/>
              <a:t>Router needs an entry for every host in the world</a:t>
            </a:r>
          </a:p>
          <a:p>
            <a:pPr lvl="2"/>
            <a:r>
              <a:rPr lang="en-US" dirty="0"/>
              <a:t>Too big</a:t>
            </a:r>
          </a:p>
          <a:p>
            <a:pPr lvl="2"/>
            <a:r>
              <a:rPr lang="en-US" dirty="0"/>
              <a:t>Too hard to maintain (hosts come and go all the time)</a:t>
            </a:r>
          </a:p>
          <a:p>
            <a:r>
              <a:rPr lang="en-US" dirty="0"/>
              <a:t>Hierarchy</a:t>
            </a:r>
          </a:p>
          <a:p>
            <a:pPr lvl="1"/>
            <a:r>
              <a:rPr lang="en-US" dirty="0"/>
              <a:t>Addresses broken down into segments</a:t>
            </a:r>
          </a:p>
          <a:p>
            <a:pPr lvl="1"/>
            <a:r>
              <a:rPr lang="en-US" dirty="0"/>
              <a:t>Each segment has a different level of specificity</a:t>
            </a:r>
          </a:p>
        </p:txBody>
      </p:sp>
    </p:spTree>
    <p:extLst>
      <p:ext uri="{BB962C8B-B14F-4D97-AF65-F5344CB8AC3E}">
        <p14:creationId xmlns:p14="http://schemas.microsoft.com/office/powerpoint/2010/main" val="3601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26B5-52CE-AC93-21F0-180E75E8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Socket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808A9D-3DC1-F9BD-EF9E-4B77A6A3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A1B77-1613-17DB-ABD8-AE81618E12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2133601"/>
            <a:ext cx="4971472" cy="1233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sock.sendto</a:t>
            </a:r>
            <a:r>
              <a:rPr lang="en-US" sz="2000" dirty="0">
                <a:latin typeface="Aptos Mono" panose="020F0502020204030204" pitchFamily="49" charset="0"/>
              </a:rPr>
              <a:t>(msg1, destination)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sock.sendto</a:t>
            </a:r>
            <a:r>
              <a:rPr lang="en-US" sz="2000" dirty="0">
                <a:latin typeface="Aptos Mono" panose="020F0502020204030204" pitchFamily="49" charset="0"/>
              </a:rPr>
              <a:t>(msg2, destination)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sock.sendto</a:t>
            </a:r>
            <a:r>
              <a:rPr lang="en-US" sz="2000" dirty="0">
                <a:latin typeface="Aptos Mono" panose="020F0502020204030204" pitchFamily="49" charset="0"/>
              </a:rPr>
              <a:t>(msg3, destination)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35433B-03C4-CF39-9ECA-E0A57518B073}"/>
              </a:ext>
            </a:extLst>
          </p:cNvPr>
          <p:cNvGrpSpPr/>
          <p:nvPr/>
        </p:nvGrpSpPr>
        <p:grpSpPr>
          <a:xfrm>
            <a:off x="3667992" y="4391884"/>
            <a:ext cx="3830780" cy="484909"/>
            <a:chOff x="1108365" y="3186545"/>
            <a:chExt cx="3830780" cy="4849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B79AD8-BC8E-F47E-38A9-AC3567A9BF66}"/>
                </a:ext>
              </a:extLst>
            </p:cNvPr>
            <p:cNvSpPr/>
            <p:nvPr/>
          </p:nvSpPr>
          <p:spPr>
            <a:xfrm>
              <a:off x="1108365" y="3186545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C8730F-6FC2-4A52-CB55-D0D3FCEB4C1D}"/>
                </a:ext>
              </a:extLst>
            </p:cNvPr>
            <p:cNvSpPr/>
            <p:nvPr/>
          </p:nvSpPr>
          <p:spPr>
            <a:xfrm>
              <a:off x="1939637" y="3186545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190616-93B6-0D81-FE37-DB303DAB6A7A}"/>
                </a:ext>
              </a:extLst>
            </p:cNvPr>
            <p:cNvSpPr/>
            <p:nvPr/>
          </p:nvSpPr>
          <p:spPr>
            <a:xfrm>
              <a:off x="2770908" y="3186545"/>
              <a:ext cx="2168237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DAB764-CCA4-DDF3-2785-4125269FA6CD}"/>
              </a:ext>
            </a:extLst>
          </p:cNvPr>
          <p:cNvGrpSpPr/>
          <p:nvPr/>
        </p:nvGrpSpPr>
        <p:grpSpPr>
          <a:xfrm>
            <a:off x="3671455" y="5153882"/>
            <a:ext cx="5992090" cy="484909"/>
            <a:chOff x="1111828" y="3948543"/>
            <a:chExt cx="5992090" cy="484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B2840D-56CD-05AA-5761-14A61B7F98EB}"/>
                </a:ext>
              </a:extLst>
            </p:cNvPr>
            <p:cNvSpPr/>
            <p:nvPr/>
          </p:nvSpPr>
          <p:spPr>
            <a:xfrm>
              <a:off x="1111828" y="3948543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C30BA1-F753-3CEC-CE18-3FAE51112C1C}"/>
                </a:ext>
              </a:extLst>
            </p:cNvPr>
            <p:cNvSpPr/>
            <p:nvPr/>
          </p:nvSpPr>
          <p:spPr>
            <a:xfrm>
              <a:off x="1943100" y="3948543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716E97-C581-1774-89F9-371AB3A47C84}"/>
                </a:ext>
              </a:extLst>
            </p:cNvPr>
            <p:cNvSpPr/>
            <p:nvPr/>
          </p:nvSpPr>
          <p:spPr>
            <a:xfrm>
              <a:off x="2774371" y="3948543"/>
              <a:ext cx="4329547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9520F-080B-9742-6A0F-F1FCE1D397F3}"/>
              </a:ext>
            </a:extLst>
          </p:cNvPr>
          <p:cNvGrpSpPr/>
          <p:nvPr/>
        </p:nvGrpSpPr>
        <p:grpSpPr>
          <a:xfrm>
            <a:off x="3667992" y="5908950"/>
            <a:ext cx="4932217" cy="484909"/>
            <a:chOff x="1108365" y="4682830"/>
            <a:chExt cx="4932217" cy="4849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0270FA-13E8-DABA-CF84-A56BE22F0247}"/>
                </a:ext>
              </a:extLst>
            </p:cNvPr>
            <p:cNvSpPr/>
            <p:nvPr/>
          </p:nvSpPr>
          <p:spPr>
            <a:xfrm>
              <a:off x="1108365" y="4682830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F6779A-9A54-2B91-0BAA-9BE36E31E268}"/>
                </a:ext>
              </a:extLst>
            </p:cNvPr>
            <p:cNvSpPr/>
            <p:nvPr/>
          </p:nvSpPr>
          <p:spPr>
            <a:xfrm>
              <a:off x="1939637" y="4682830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3A208E-EE54-8A04-0DCC-40AAB77FE8B6}"/>
                </a:ext>
              </a:extLst>
            </p:cNvPr>
            <p:cNvSpPr/>
            <p:nvPr/>
          </p:nvSpPr>
          <p:spPr>
            <a:xfrm>
              <a:off x="2770908" y="4682830"/>
              <a:ext cx="3269674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msg3</a:t>
              </a:r>
            </a:p>
          </p:txBody>
        </p:sp>
      </p:grp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E875656-1429-2912-9AFE-27ACCD56C0F2}"/>
              </a:ext>
            </a:extLst>
          </p:cNvPr>
          <p:cNvSpPr txBox="1">
            <a:spLocks/>
          </p:cNvSpPr>
          <p:nvPr/>
        </p:nvSpPr>
        <p:spPr>
          <a:xfrm>
            <a:off x="203200" y="1554525"/>
            <a:ext cx="4881418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Sending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B82D61-E1AC-1AA9-5F6A-553BA9695EFB}"/>
              </a:ext>
            </a:extLst>
          </p:cNvPr>
          <p:cNvSpPr txBox="1">
            <a:spLocks/>
          </p:cNvSpPr>
          <p:nvPr/>
        </p:nvSpPr>
        <p:spPr>
          <a:xfrm>
            <a:off x="9663545" y="1561070"/>
            <a:ext cx="2124365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Receiving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641B169-D181-0D31-187A-A3BA9ED09290}"/>
              </a:ext>
            </a:extLst>
          </p:cNvPr>
          <p:cNvSpPr txBox="1">
            <a:spLocks/>
          </p:cNvSpPr>
          <p:nvPr/>
        </p:nvSpPr>
        <p:spPr>
          <a:xfrm>
            <a:off x="5583382" y="2133601"/>
            <a:ext cx="6114474" cy="12330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data, </a:t>
            </a:r>
            <a:r>
              <a:rPr lang="en-US" sz="2000" dirty="0" err="1">
                <a:latin typeface="Aptos Mono" panose="020F0502020204030204" pitchFamily="49" charset="0"/>
              </a:rPr>
              <a:t>addr</a:t>
            </a:r>
            <a:r>
              <a:rPr lang="en-US" sz="2000" dirty="0">
                <a:latin typeface="Aptos Mono" panose="020F0502020204030204" pitchFamily="49" charset="0"/>
              </a:rPr>
              <a:t> = </a:t>
            </a:r>
            <a:r>
              <a:rPr lang="en-US" sz="2000" dirty="0" err="1">
                <a:latin typeface="Aptos Mono" panose="020F0502020204030204" pitchFamily="49" charset="0"/>
              </a:rPr>
              <a:t>sock.recvfrom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2048</a:t>
            </a:r>
            <a:r>
              <a:rPr lang="en-US" sz="2000" dirty="0">
                <a:latin typeface="Aptos Mono" panose="020F0502020204030204" pitchFamily="49" charset="0"/>
              </a:rPr>
              <a:t>) 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#msg1</a:t>
            </a:r>
          </a:p>
          <a:p>
            <a:pPr marL="0" indent="0">
              <a:buNone/>
            </a:pPr>
            <a:r>
              <a:rPr lang="en-US" sz="2000" dirty="0">
                <a:latin typeface="Aptos Mono" panose="020F0502020204030204" pitchFamily="49" charset="0"/>
              </a:rPr>
              <a:t>data, </a:t>
            </a:r>
            <a:r>
              <a:rPr lang="en-US" sz="2000" dirty="0" err="1">
                <a:latin typeface="Aptos Mono" panose="020F0502020204030204" pitchFamily="49" charset="0"/>
              </a:rPr>
              <a:t>addr</a:t>
            </a:r>
            <a:r>
              <a:rPr lang="en-US" sz="2000" dirty="0">
                <a:latin typeface="Aptos Mono" panose="020F0502020204030204" pitchFamily="49" charset="0"/>
              </a:rPr>
              <a:t> = </a:t>
            </a:r>
            <a:r>
              <a:rPr lang="en-US" sz="2000" dirty="0" err="1">
                <a:latin typeface="Aptos Mono" panose="020F0502020204030204" pitchFamily="49" charset="0"/>
              </a:rPr>
              <a:t>sock.recvfrom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2048</a:t>
            </a:r>
            <a:r>
              <a:rPr lang="en-US" sz="2000" dirty="0">
                <a:latin typeface="Aptos Mono" panose="020F0502020204030204" pitchFamily="49" charset="0"/>
              </a:rPr>
              <a:t>) 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#msg2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>
                <a:latin typeface="Aptos Mono" panose="020F0502020204030204" pitchFamily="49" charset="0"/>
              </a:rPr>
              <a:t>data, </a:t>
            </a:r>
            <a:r>
              <a:rPr lang="en-US" sz="2000" dirty="0" err="1">
                <a:latin typeface="Aptos Mono" panose="020F0502020204030204" pitchFamily="49" charset="0"/>
              </a:rPr>
              <a:t>addr</a:t>
            </a:r>
            <a:r>
              <a:rPr lang="en-US" sz="2000" dirty="0">
                <a:latin typeface="Aptos Mono" panose="020F0502020204030204" pitchFamily="49" charset="0"/>
              </a:rPr>
              <a:t> = </a:t>
            </a:r>
            <a:r>
              <a:rPr lang="en-US" sz="2000" dirty="0" err="1">
                <a:latin typeface="Aptos Mono" panose="020F0502020204030204" pitchFamily="49" charset="0"/>
              </a:rPr>
              <a:t>sock.recvfrom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2048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 #msg3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B8DCC9C-2D6A-E5DC-F567-0D61FC5D0ABC}"/>
              </a:ext>
            </a:extLst>
          </p:cNvPr>
          <p:cNvSpPr/>
          <p:nvPr/>
        </p:nvSpPr>
        <p:spPr>
          <a:xfrm rot="5400000">
            <a:off x="4383559" y="3327151"/>
            <a:ext cx="231408" cy="166254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AAD23F-F0C9-DDE0-2D60-278F34B38511}"/>
              </a:ext>
            </a:extLst>
          </p:cNvPr>
          <p:cNvSpPr txBox="1"/>
          <p:nvPr/>
        </p:nvSpPr>
        <p:spPr>
          <a:xfrm>
            <a:off x="3827444" y="3673387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 Header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21E646-C9D7-8104-D4F2-2C0E3A91D185}"/>
              </a:ext>
            </a:extLst>
          </p:cNvPr>
          <p:cNvSpPr txBox="1"/>
          <p:nvPr/>
        </p:nvSpPr>
        <p:spPr>
          <a:xfrm>
            <a:off x="2261694" y="4449672"/>
            <a:ext cx="138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Datagram 1: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D7B9FF-F6B2-C825-723C-143947464831}"/>
              </a:ext>
            </a:extLst>
          </p:cNvPr>
          <p:cNvSpPr txBox="1"/>
          <p:nvPr/>
        </p:nvSpPr>
        <p:spPr>
          <a:xfrm>
            <a:off x="2261694" y="5211670"/>
            <a:ext cx="138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Datagram 2: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011C5-937C-CB6B-E15D-0DE1E5E9F6CB}"/>
              </a:ext>
            </a:extLst>
          </p:cNvPr>
          <p:cNvSpPr txBox="1"/>
          <p:nvPr/>
        </p:nvSpPr>
        <p:spPr>
          <a:xfrm>
            <a:off x="2261694" y="5966738"/>
            <a:ext cx="138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Datagram 3: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1FEA84-4105-CC5A-7942-1E1D9B0232FF}"/>
              </a:ext>
            </a:extLst>
          </p:cNvPr>
          <p:cNvCxnSpPr>
            <a:cxnSpLocks/>
          </p:cNvCxnSpPr>
          <p:nvPr/>
        </p:nvCxnSpPr>
        <p:spPr>
          <a:xfrm flipV="1">
            <a:off x="5709765" y="2466116"/>
            <a:ext cx="104702" cy="21128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125716-89EB-64F1-2058-2C268470BDE4}"/>
              </a:ext>
            </a:extLst>
          </p:cNvPr>
          <p:cNvCxnSpPr>
            <a:cxnSpLocks/>
          </p:cNvCxnSpPr>
          <p:nvPr/>
        </p:nvCxnSpPr>
        <p:spPr>
          <a:xfrm flipV="1">
            <a:off x="6013234" y="2882753"/>
            <a:ext cx="0" cy="2513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601FF7-CD0F-720B-F58F-BF0F85099DC1}"/>
              </a:ext>
            </a:extLst>
          </p:cNvPr>
          <p:cNvCxnSpPr>
            <a:cxnSpLocks/>
          </p:cNvCxnSpPr>
          <p:nvPr/>
        </p:nvCxnSpPr>
        <p:spPr>
          <a:xfrm flipH="1" flipV="1">
            <a:off x="6223177" y="3301612"/>
            <a:ext cx="282325" cy="28497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0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37FF-BE76-285C-C5EF-0F5B66EB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Socket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37D56-8C24-67B9-9F7D-7B22223C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62F7B-D00D-9A5A-CDFF-667C173C33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Sending a buffer will produce exactly one datagram containing the data from the buffer</a:t>
            </a:r>
          </a:p>
          <a:p>
            <a:pPr lvl="1"/>
            <a:r>
              <a:rPr lang="en-US" dirty="0"/>
              <a:t>Warning: UDP datagrams may hold up to 65,000 bytes of data…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len</a:t>
            </a:r>
            <a:r>
              <a:rPr lang="en-US" dirty="0"/>
              <a:t>(UDP datagram) &gt; MTU, IP will need to fragment it</a:t>
            </a:r>
          </a:p>
          <a:p>
            <a:pPr lvl="1"/>
            <a:endParaRPr lang="en-US" dirty="0"/>
          </a:p>
          <a:p>
            <a:r>
              <a:rPr lang="en-US" dirty="0"/>
              <a:t>Receiving will return exactly one, full datagram</a:t>
            </a:r>
          </a:p>
          <a:p>
            <a:pPr lvl="1"/>
            <a:r>
              <a:rPr lang="en-US" dirty="0"/>
              <a:t>Not a partial datagram, not &gt;1 datagrams</a:t>
            </a:r>
          </a:p>
        </p:txBody>
      </p:sp>
    </p:spTree>
    <p:extLst>
      <p:ext uri="{BB962C8B-B14F-4D97-AF65-F5344CB8AC3E}">
        <p14:creationId xmlns:p14="http://schemas.microsoft.com/office/powerpoint/2010/main" val="190795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UDP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Invented after TCP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Not all applications can tolerate TCP</a:t>
            </a:r>
          </a:p>
          <a:p>
            <a:r>
              <a:rPr lang="en-US" dirty="0"/>
              <a:t>Custom protocols can be built on top of UDP</a:t>
            </a:r>
          </a:p>
          <a:p>
            <a:pPr lvl="1"/>
            <a:r>
              <a:rPr lang="en-US" dirty="0"/>
              <a:t>Reliability? Strict ordering?</a:t>
            </a:r>
          </a:p>
          <a:p>
            <a:pPr lvl="1"/>
            <a:r>
              <a:rPr lang="en-US" dirty="0"/>
              <a:t>Flow control? Congestion control?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RTMP – real-time media streaming (e.g. voice, video)</a:t>
            </a:r>
          </a:p>
          <a:p>
            <a:pPr lvl="1"/>
            <a:r>
              <a:rPr lang="en-US" dirty="0" err="1"/>
              <a:t>uTP</a:t>
            </a:r>
            <a:r>
              <a:rPr lang="en-US" dirty="0"/>
              <a:t> – “</a:t>
            </a:r>
            <a:r>
              <a:rPr lang="en-US" dirty="0" err="1"/>
              <a:t>microtransport</a:t>
            </a:r>
            <a:r>
              <a:rPr lang="en-US" dirty="0"/>
              <a:t>” protocol used by </a:t>
            </a:r>
            <a:r>
              <a:rPr lang="en-US" dirty="0" err="1"/>
              <a:t>BitTorrent</a:t>
            </a:r>
            <a:endParaRPr lang="en-US" dirty="0"/>
          </a:p>
          <a:p>
            <a:pPr lvl="1"/>
            <a:r>
              <a:rPr lang="en-US" dirty="0"/>
              <a:t>QUIC – app-level transport protocol developed by Google to speed up HTTP</a:t>
            </a:r>
          </a:p>
        </p:txBody>
      </p:sp>
    </p:spTree>
    <p:extLst>
      <p:ext uri="{BB962C8B-B14F-4D97-AF65-F5344CB8AC3E}">
        <p14:creationId xmlns:p14="http://schemas.microsoft.com/office/powerpoint/2010/main" val="10159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267B99B-6151-6D7E-F7BB-469351F90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B5769E-BC58-A85D-F174-C773D3C2D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UDP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Header Format, Semantics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Connection Lifecycle, Sequence Numbers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Error Detection and Recovery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TCP Options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95819F-230E-905B-BFC2-B4630053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73ECE-F2EE-DB22-D004-5FB5BAE0C3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602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13224" y="6298571"/>
            <a:ext cx="7323572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Control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45115"/>
            <a:ext cx="8839200" cy="2498075"/>
          </a:xfrm>
        </p:spPr>
        <p:txBody>
          <a:bodyPr>
            <a:normAutofit/>
          </a:bodyPr>
          <a:lstStyle/>
          <a:p>
            <a:r>
              <a:rPr lang="en-US" dirty="0"/>
              <a:t>Reliable, in-order, bi-directional byte streams</a:t>
            </a:r>
          </a:p>
          <a:p>
            <a:pPr lvl="1"/>
            <a:r>
              <a:rPr lang="en-US" dirty="0"/>
              <a:t>Port numbers for </a:t>
            </a:r>
            <a:r>
              <a:rPr lang="en-US" dirty="0" err="1"/>
              <a:t>demultiplexing</a:t>
            </a:r>
            <a:endParaRPr lang="en-US" dirty="0"/>
          </a:p>
          <a:p>
            <a:pPr lvl="1"/>
            <a:r>
              <a:rPr lang="en-US" dirty="0"/>
              <a:t>Virtual circuits (connections)</a:t>
            </a:r>
          </a:p>
          <a:p>
            <a:pPr lvl="1"/>
            <a:r>
              <a:rPr lang="en-US" dirty="0"/>
              <a:t>Flow control</a:t>
            </a:r>
          </a:p>
          <a:p>
            <a:pPr lvl="1"/>
            <a:r>
              <a:rPr lang="en-US" dirty="0"/>
              <a:t>Congestion control, approximate fairness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8516" y="438713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3777" y="389724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9071" y="389724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37348" y="389724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3223" y="477078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3223" y="438617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13220" y="515114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Acknowledgement Number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78514" y="552891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Advertised Window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78517" y="591491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Urgent Pointer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44496" y="5534798"/>
            <a:ext cx="27305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Flags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16735" y="5919108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5051" y="389724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16735" y="5528915"/>
            <a:ext cx="9381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9820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59656" y="3792696"/>
            <a:ext cx="7323572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24948" y="188125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0209" y="139137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5503" y="139137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83780" y="139137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9655" y="2264911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9655" y="1880301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9652" y="2645271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Acknowledgement Number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24946" y="3023040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Advertised Window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4949" y="340904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Urgent Pointer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90928" y="3028923"/>
            <a:ext cx="27305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Flags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3167" y="3413233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91483" y="139136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63167" y="3023040"/>
            <a:ext cx="9381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2A2A712D-D105-4054-8686-81C4762FD84A}"/>
              </a:ext>
            </a:extLst>
          </p:cNvPr>
          <p:cNvSpPr/>
          <p:nvPr/>
        </p:nvSpPr>
        <p:spPr>
          <a:xfrm>
            <a:off x="4125272" y="2263953"/>
            <a:ext cx="362968" cy="759087"/>
          </a:xfrm>
          <a:prstGeom prst="lef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18">
            <a:extLst>
              <a:ext uri="{FF2B5EF4-FFF2-40B4-BE49-F238E27FC236}">
                <a16:creationId xmlns:a16="http://schemas.microsoft.com/office/drawing/2014/main" id="{D2CCF024-EA13-4B80-8FD1-6B36F9AB8E8B}"/>
              </a:ext>
            </a:extLst>
          </p:cNvPr>
          <p:cNvSpPr/>
          <p:nvPr/>
        </p:nvSpPr>
        <p:spPr>
          <a:xfrm flipH="1">
            <a:off x="112134" y="1729334"/>
            <a:ext cx="3756022" cy="1138067"/>
          </a:xfrm>
          <a:prstGeom prst="wedgeRectCallout">
            <a:avLst>
              <a:gd name="adj1" fmla="val -53537"/>
              <a:gd name="adj2" fmla="val 31391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</a:rPr>
              <a:t>Used to detect out of order, duplicate, and missing packets</a:t>
            </a:r>
          </a:p>
        </p:txBody>
      </p:sp>
      <p:sp>
        <p:nvSpPr>
          <p:cNvPr id="29" name="Rectangular Callout 18">
            <a:extLst>
              <a:ext uri="{FF2B5EF4-FFF2-40B4-BE49-F238E27FC236}">
                <a16:creationId xmlns:a16="http://schemas.microsoft.com/office/drawing/2014/main" id="{46EAF787-F2F1-4673-BF83-60BA71E250EB}"/>
              </a:ext>
            </a:extLst>
          </p:cNvPr>
          <p:cNvSpPr/>
          <p:nvPr/>
        </p:nvSpPr>
        <p:spPr>
          <a:xfrm flipH="1">
            <a:off x="112134" y="3038281"/>
            <a:ext cx="3756022" cy="1219612"/>
          </a:xfrm>
          <a:prstGeom prst="wedgeRectCallout">
            <a:avLst>
              <a:gd name="adj1" fmla="val -69891"/>
              <a:gd name="adj2" fmla="val -30556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</a:rPr>
              <a:t>Header length. Default length is 20 bytes, but may be longer with options.</a:t>
            </a:r>
          </a:p>
        </p:txBody>
      </p:sp>
      <p:sp>
        <p:nvSpPr>
          <p:cNvPr id="30" name="Rectangular Callout 18">
            <a:extLst>
              <a:ext uri="{FF2B5EF4-FFF2-40B4-BE49-F238E27FC236}">
                <a16:creationId xmlns:a16="http://schemas.microsoft.com/office/drawing/2014/main" id="{0B7B1F14-D900-47AE-9E91-4B232C9512B4}"/>
              </a:ext>
            </a:extLst>
          </p:cNvPr>
          <p:cNvSpPr/>
          <p:nvPr/>
        </p:nvSpPr>
        <p:spPr>
          <a:xfrm flipH="1">
            <a:off x="6856183" y="6141099"/>
            <a:ext cx="1791573" cy="488301"/>
          </a:xfrm>
          <a:prstGeom prst="wedgeRectCallout">
            <a:avLst>
              <a:gd name="adj1" fmla="val -57034"/>
              <a:gd name="adj2" fmla="val -53945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</a:rPr>
              <a:t>Not used.</a:t>
            </a:r>
          </a:p>
        </p:txBody>
      </p:sp>
      <p:sp>
        <p:nvSpPr>
          <p:cNvPr id="31" name="Rectangular Callout 18">
            <a:extLst>
              <a:ext uri="{FF2B5EF4-FFF2-40B4-BE49-F238E27FC236}">
                <a16:creationId xmlns:a16="http://schemas.microsoft.com/office/drawing/2014/main" id="{4392A921-0DF9-4BC9-A4E2-75BED85EDF15}"/>
              </a:ext>
            </a:extLst>
          </p:cNvPr>
          <p:cNvSpPr/>
          <p:nvPr/>
        </p:nvSpPr>
        <p:spPr>
          <a:xfrm flipH="1">
            <a:off x="8725698" y="4828845"/>
            <a:ext cx="3315064" cy="1190683"/>
          </a:xfrm>
          <a:prstGeom prst="wedgeRectCallout">
            <a:avLst>
              <a:gd name="adj1" fmla="val -33451"/>
              <a:gd name="adj2" fmla="val -176573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</a:rPr>
              <a:t>Used for flow control (protecting the receiver from overloading)</a:t>
            </a:r>
          </a:p>
        </p:txBody>
      </p:sp>
      <p:sp>
        <p:nvSpPr>
          <p:cNvPr id="32" name="Rectangular Callout 18">
            <a:extLst>
              <a:ext uri="{FF2B5EF4-FFF2-40B4-BE49-F238E27FC236}">
                <a16:creationId xmlns:a16="http://schemas.microsoft.com/office/drawing/2014/main" id="{CB4EC305-3A27-4352-B02D-1C54A7123568}"/>
              </a:ext>
            </a:extLst>
          </p:cNvPr>
          <p:cNvSpPr/>
          <p:nvPr/>
        </p:nvSpPr>
        <p:spPr>
          <a:xfrm flipH="1">
            <a:off x="711199" y="5049604"/>
            <a:ext cx="5079175" cy="1302335"/>
          </a:xfrm>
          <a:prstGeom prst="wedgeRectCallout">
            <a:avLst>
              <a:gd name="adj1" fmla="val -51812"/>
              <a:gd name="adj2" fmla="val -180349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</a:rPr>
              <a:t>Used for connection establishment (SYN), acknowledgement (ACK), connection close (FIN), and errors (RST). </a:t>
            </a:r>
          </a:p>
        </p:txBody>
      </p:sp>
    </p:spTree>
    <p:extLst>
      <p:ext uri="{BB962C8B-B14F-4D97-AF65-F5344CB8AC3E}">
        <p14:creationId xmlns:p14="http://schemas.microsoft.com/office/powerpoint/2010/main" val="16772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6059D-41E3-7CE6-C6F4-DDB4EEC11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663E-8035-565B-D027-0FC34F80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C556F-365F-9C5A-64D4-9ACBF1C7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B9889-5B52-A70A-3332-C3058236A0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2027424"/>
            <a:ext cx="11785600" cy="1638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ptos Mono" panose="020F0502020204030204" pitchFamily="49" charset="0"/>
              </a:rPr>
              <a:t>import socket</a:t>
            </a:r>
          </a:p>
          <a:p>
            <a:pPr marL="0" indent="0">
              <a:buNone/>
            </a:pPr>
            <a:r>
              <a:rPr lang="en-US" sz="2000" dirty="0">
                <a:latin typeface="Aptos Mono" panose="020F0502020204030204" pitchFamily="49" charset="0"/>
              </a:rPr>
              <a:t>sock = </a:t>
            </a:r>
            <a:r>
              <a:rPr lang="en-US" sz="2000" dirty="0" err="1">
                <a:latin typeface="Aptos Mono" panose="020F0502020204030204" pitchFamily="49" charset="0"/>
              </a:rPr>
              <a:t>socket.socket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 err="1">
                <a:latin typeface="Aptos Mono" panose="020F0502020204030204" pitchFamily="49" charset="0"/>
              </a:rPr>
              <a:t>socket.AF_INET</a:t>
            </a:r>
            <a:r>
              <a:rPr lang="en-US" sz="2000" dirty="0">
                <a:latin typeface="Aptos Mono" panose="020F0502020204030204" pitchFamily="49" charset="0"/>
              </a:rPr>
              <a:t>, </a:t>
            </a:r>
            <a:r>
              <a:rPr lang="en-US" sz="2000" dirty="0" err="1">
                <a:latin typeface="Aptos Mono" panose="020F0502020204030204" pitchFamily="49" charset="0"/>
              </a:rPr>
              <a:t>socket.SOCK_STREAM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sock.connect</a:t>
            </a:r>
            <a:r>
              <a:rPr lang="en-US" sz="2000" dirty="0">
                <a:latin typeface="Aptos Mono" panose="020F0502020204030204" pitchFamily="49" charset="0"/>
              </a:rPr>
              <a:t>((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“127.0.0.1”</a:t>
            </a:r>
            <a:r>
              <a:rPr lang="en-US" sz="2000" dirty="0">
                <a:latin typeface="Aptos Mono" panose="020F0502020204030204" pitchFamily="49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3456</a:t>
            </a:r>
            <a:r>
              <a:rPr lang="en-US" sz="2000" dirty="0">
                <a:latin typeface="Aptos Mono" panose="020F0502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sock.sendall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“message”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371BF8-F4BD-6475-589D-EB8DA302CA11}"/>
              </a:ext>
            </a:extLst>
          </p:cNvPr>
          <p:cNvSpPr txBox="1">
            <a:spLocks/>
          </p:cNvSpPr>
          <p:nvPr/>
        </p:nvSpPr>
        <p:spPr>
          <a:xfrm>
            <a:off x="203200" y="4530436"/>
            <a:ext cx="11785600" cy="224421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import socket</a:t>
            </a:r>
          </a:p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sock = </a:t>
            </a:r>
            <a:r>
              <a:rPr lang="en-US" sz="2000" dirty="0" err="1">
                <a:latin typeface="Aptos Mono" panose="020F0502020204030204" pitchFamily="49" charset="0"/>
              </a:rPr>
              <a:t>socket.socket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 err="1">
                <a:latin typeface="Aptos Mono" panose="020F0502020204030204" pitchFamily="49" charset="0"/>
              </a:rPr>
              <a:t>socket.AF_INET</a:t>
            </a:r>
            <a:r>
              <a:rPr lang="en-US" sz="2000" dirty="0">
                <a:latin typeface="Aptos Mono" panose="020F0502020204030204" pitchFamily="49" charset="0"/>
              </a:rPr>
              <a:t>, </a:t>
            </a:r>
            <a:r>
              <a:rPr lang="en-US" sz="2000" dirty="0" err="1">
                <a:latin typeface="Aptos Mono" panose="020F0502020204030204" pitchFamily="49" charset="0"/>
              </a:rPr>
              <a:t>socket.SOCK_STREAM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</a:p>
          <a:p>
            <a:pPr marL="0" indent="0">
              <a:buFont typeface="Wingdings"/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sock.bind</a:t>
            </a:r>
            <a:r>
              <a:rPr lang="en-US" sz="2000" dirty="0">
                <a:latin typeface="Aptos Mono" panose="020F0502020204030204" pitchFamily="49" charset="0"/>
              </a:rPr>
              <a:t>((</a:t>
            </a:r>
            <a:r>
              <a:rPr lang="en-US" sz="2000" dirty="0">
                <a:solidFill>
                  <a:srgbClr val="00B050"/>
                </a:solidFill>
                <a:latin typeface="Aptos Mono" panose="020F0502020204030204" pitchFamily="49" charset="0"/>
              </a:rPr>
              <a:t>“127.0.0.1”</a:t>
            </a:r>
            <a:r>
              <a:rPr lang="en-US" sz="2000" dirty="0">
                <a:latin typeface="Aptos Mono" panose="020F0502020204030204" pitchFamily="49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3456</a:t>
            </a:r>
            <a:r>
              <a:rPr lang="en-US" sz="2000" dirty="0">
                <a:latin typeface="Aptos Mono" panose="020F0502020204030204" pitchFamily="49" charset="0"/>
              </a:rPr>
              <a:t>))</a:t>
            </a:r>
          </a:p>
          <a:p>
            <a:pPr marL="0" indent="0">
              <a:buFont typeface="Wingdings"/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sock.listen</a:t>
            </a:r>
            <a:r>
              <a:rPr lang="en-US" sz="2000" dirty="0">
                <a:latin typeface="Aptos Mono" panose="020F0502020204030204" pitchFamily="49" charset="0"/>
              </a:rPr>
              <a:t>()</a:t>
            </a:r>
          </a:p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conn, </a:t>
            </a:r>
            <a:r>
              <a:rPr lang="en-US" sz="2000" dirty="0" err="1">
                <a:latin typeface="Aptos Mono" panose="020F0502020204030204" pitchFamily="49" charset="0"/>
              </a:rPr>
              <a:t>addr</a:t>
            </a:r>
            <a:r>
              <a:rPr lang="en-US" sz="2000" dirty="0">
                <a:latin typeface="Aptos Mono" panose="020F0502020204030204" pitchFamily="49" charset="0"/>
              </a:rPr>
              <a:t> = </a:t>
            </a:r>
            <a:r>
              <a:rPr lang="en-US" sz="2000" dirty="0" err="1">
                <a:latin typeface="Aptos Mono" panose="020F0502020204030204" pitchFamily="49" charset="0"/>
              </a:rPr>
              <a:t>sock.accept</a:t>
            </a:r>
            <a:r>
              <a:rPr lang="en-US" sz="2000" dirty="0">
                <a:latin typeface="Aptos Mono" panose="020F0502020204030204" pitchFamily="49" charset="0"/>
              </a:rPr>
              <a:t>()</a:t>
            </a:r>
          </a:p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data = </a:t>
            </a:r>
            <a:r>
              <a:rPr lang="en-US" sz="2000" dirty="0" err="1">
                <a:latin typeface="Aptos Mono" panose="020F0502020204030204" pitchFamily="49" charset="0"/>
              </a:rPr>
              <a:t>conn.recv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2048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7F9F70-E518-1DC1-9124-BCA5F1DBF309}"/>
              </a:ext>
            </a:extLst>
          </p:cNvPr>
          <p:cNvSpPr txBox="1">
            <a:spLocks/>
          </p:cNvSpPr>
          <p:nvPr/>
        </p:nvSpPr>
        <p:spPr>
          <a:xfrm>
            <a:off x="203200" y="1522949"/>
            <a:ext cx="8839200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Sending on a client socket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7F5B60-5630-C85C-4108-304FDA100117}"/>
              </a:ext>
            </a:extLst>
          </p:cNvPr>
          <p:cNvSpPr txBox="1">
            <a:spLocks/>
          </p:cNvSpPr>
          <p:nvPr/>
        </p:nvSpPr>
        <p:spPr>
          <a:xfrm>
            <a:off x="203200" y="3975905"/>
            <a:ext cx="8839200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Receiving on a server socket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56E2C39-E0C2-3606-BF95-8EC6B8D2FF66}"/>
              </a:ext>
            </a:extLst>
          </p:cNvPr>
          <p:cNvSpPr/>
          <p:nvPr/>
        </p:nvSpPr>
        <p:spPr>
          <a:xfrm>
            <a:off x="8964219" y="756088"/>
            <a:ext cx="2998521" cy="2454661"/>
          </a:xfrm>
          <a:prstGeom prst="wedgeRectCallout">
            <a:avLst>
              <a:gd name="adj1" fmla="val -168487"/>
              <a:gd name="adj2" fmla="val 443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TCP is stateful, connections must be 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TCP socket only sends over one connection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D2B06E0-940D-C7E5-54B5-D497D21251D3}"/>
              </a:ext>
            </a:extLst>
          </p:cNvPr>
          <p:cNvSpPr/>
          <p:nvPr/>
        </p:nvSpPr>
        <p:spPr>
          <a:xfrm>
            <a:off x="8734630" y="3477428"/>
            <a:ext cx="3228110" cy="1431106"/>
          </a:xfrm>
          <a:prstGeom prst="wedgeRectCallout">
            <a:avLst>
              <a:gd name="adj1" fmla="val -169294"/>
              <a:gd name="adj2" fmla="val 834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OS needs to be told what port this application is listening to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2F5539A-C524-F6EE-574F-6810712B678B}"/>
              </a:ext>
            </a:extLst>
          </p:cNvPr>
          <p:cNvSpPr/>
          <p:nvPr/>
        </p:nvSpPr>
        <p:spPr>
          <a:xfrm>
            <a:off x="9042400" y="4981644"/>
            <a:ext cx="2946400" cy="1000347"/>
          </a:xfrm>
          <a:prstGeom prst="wedgeRectCallout">
            <a:avLst>
              <a:gd name="adj1" fmla="val -196215"/>
              <a:gd name="adj2" fmla="val 298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Socket “listens” for incoming connections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36F3547-A7E1-5321-4627-9CB0A2BD7048}"/>
              </a:ext>
            </a:extLst>
          </p:cNvPr>
          <p:cNvSpPr/>
          <p:nvPr/>
        </p:nvSpPr>
        <p:spPr>
          <a:xfrm>
            <a:off x="7594406" y="6101912"/>
            <a:ext cx="4368334" cy="671630"/>
          </a:xfrm>
          <a:prstGeom prst="wedgeRectCallout">
            <a:avLst>
              <a:gd name="adj1" fmla="val -129902"/>
              <a:gd name="adj2" fmla="val -75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Accept spawns a second socket</a:t>
            </a:r>
          </a:p>
        </p:txBody>
      </p:sp>
    </p:spTree>
    <p:extLst>
      <p:ext uri="{BB962C8B-B14F-4D97-AF65-F5344CB8AC3E}">
        <p14:creationId xmlns:p14="http://schemas.microsoft.com/office/powerpoint/2010/main" val="41045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80BE7-B648-FB4C-8787-CACA058D7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8E41-BF70-E438-2B47-F476FFFF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FA87C-38C4-2A5F-6436-18802A13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E218C-17CA-6943-BBFE-46E269DCEF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2133601"/>
            <a:ext cx="4971472" cy="1233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</a:t>
            </a:r>
            <a:r>
              <a:rPr lang="en-US" sz="2000" dirty="0">
                <a:latin typeface="Aptos Mono" panose="020F0502020204030204" pitchFamily="49" charset="0"/>
              </a:rPr>
              <a:t>(msg1)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</a:t>
            </a:r>
            <a:r>
              <a:rPr lang="en-US" sz="2000" dirty="0">
                <a:latin typeface="Aptos Mono" panose="020F0502020204030204" pitchFamily="49" charset="0"/>
              </a:rPr>
              <a:t>(msg2)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</a:t>
            </a:r>
            <a:r>
              <a:rPr lang="en-US" sz="2000" dirty="0">
                <a:latin typeface="Aptos Mono" panose="020F0502020204030204" pitchFamily="49" charset="0"/>
              </a:rPr>
              <a:t>(msg3)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C6AD8A-C7FA-5157-63E6-C233F019E873}"/>
              </a:ext>
            </a:extLst>
          </p:cNvPr>
          <p:cNvGrpSpPr/>
          <p:nvPr/>
        </p:nvGrpSpPr>
        <p:grpSpPr>
          <a:xfrm>
            <a:off x="3667992" y="4391884"/>
            <a:ext cx="3830780" cy="484909"/>
            <a:chOff x="1108365" y="3186545"/>
            <a:chExt cx="3830780" cy="4849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F27852-9DEF-D3F7-C678-9C9718E830B0}"/>
                </a:ext>
              </a:extLst>
            </p:cNvPr>
            <p:cNvSpPr/>
            <p:nvPr/>
          </p:nvSpPr>
          <p:spPr>
            <a:xfrm>
              <a:off x="1108365" y="3186545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EE74F1-AE12-9641-DD57-FF5E0A42679A}"/>
                </a:ext>
              </a:extLst>
            </p:cNvPr>
            <p:cNvSpPr/>
            <p:nvPr/>
          </p:nvSpPr>
          <p:spPr>
            <a:xfrm>
              <a:off x="1939637" y="3186545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CACEFF-B8FE-C786-278F-0686B8DBB7F5}"/>
                </a:ext>
              </a:extLst>
            </p:cNvPr>
            <p:cNvSpPr/>
            <p:nvPr/>
          </p:nvSpPr>
          <p:spPr>
            <a:xfrm>
              <a:off x="2770908" y="3186545"/>
              <a:ext cx="2168237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007791-09F0-F7E8-2308-C41A51CB915E}"/>
              </a:ext>
            </a:extLst>
          </p:cNvPr>
          <p:cNvGrpSpPr/>
          <p:nvPr/>
        </p:nvGrpSpPr>
        <p:grpSpPr>
          <a:xfrm>
            <a:off x="3671455" y="5153882"/>
            <a:ext cx="5992090" cy="484909"/>
            <a:chOff x="1111828" y="3948543"/>
            <a:chExt cx="5992090" cy="484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A7C1CD-666A-2482-4FD8-8DC63A09D715}"/>
                </a:ext>
              </a:extLst>
            </p:cNvPr>
            <p:cNvSpPr/>
            <p:nvPr/>
          </p:nvSpPr>
          <p:spPr>
            <a:xfrm>
              <a:off x="1111828" y="3948543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07CFC5-A174-6838-532F-B218B7323C13}"/>
                </a:ext>
              </a:extLst>
            </p:cNvPr>
            <p:cNvSpPr/>
            <p:nvPr/>
          </p:nvSpPr>
          <p:spPr>
            <a:xfrm>
              <a:off x="1943100" y="3948543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2A9425-6BDD-52D1-F483-1577E16F78AF}"/>
                </a:ext>
              </a:extLst>
            </p:cNvPr>
            <p:cNvSpPr/>
            <p:nvPr/>
          </p:nvSpPr>
          <p:spPr>
            <a:xfrm>
              <a:off x="2774371" y="3948543"/>
              <a:ext cx="4329547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B42842-5DDC-C0D3-4ECB-42143849E380}"/>
              </a:ext>
            </a:extLst>
          </p:cNvPr>
          <p:cNvGrpSpPr/>
          <p:nvPr/>
        </p:nvGrpSpPr>
        <p:grpSpPr>
          <a:xfrm>
            <a:off x="3667992" y="5908950"/>
            <a:ext cx="4932217" cy="484909"/>
            <a:chOff x="1108365" y="4682830"/>
            <a:chExt cx="4932217" cy="4849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FB4B3B-A221-B655-2778-9180F6D02611}"/>
                </a:ext>
              </a:extLst>
            </p:cNvPr>
            <p:cNvSpPr/>
            <p:nvPr/>
          </p:nvSpPr>
          <p:spPr>
            <a:xfrm>
              <a:off x="1108365" y="4682830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05C976-1FB9-FD49-D559-08E954E7E48F}"/>
                </a:ext>
              </a:extLst>
            </p:cNvPr>
            <p:cNvSpPr/>
            <p:nvPr/>
          </p:nvSpPr>
          <p:spPr>
            <a:xfrm>
              <a:off x="1939637" y="4682830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ED1A95-0C22-CAFB-88D7-F5B2169CA432}"/>
                </a:ext>
              </a:extLst>
            </p:cNvPr>
            <p:cNvSpPr/>
            <p:nvPr/>
          </p:nvSpPr>
          <p:spPr>
            <a:xfrm>
              <a:off x="2770908" y="4682830"/>
              <a:ext cx="3269674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msg3</a:t>
              </a:r>
            </a:p>
          </p:txBody>
        </p:sp>
      </p:grp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D0A86D-C975-8CEE-D2C2-741C49B21B10}"/>
              </a:ext>
            </a:extLst>
          </p:cNvPr>
          <p:cNvSpPr txBox="1">
            <a:spLocks/>
          </p:cNvSpPr>
          <p:nvPr/>
        </p:nvSpPr>
        <p:spPr>
          <a:xfrm>
            <a:off x="203200" y="1554525"/>
            <a:ext cx="4881418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Sending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D6BB16F1-6D9A-B004-DF9D-CF9086141C0D}"/>
              </a:ext>
            </a:extLst>
          </p:cNvPr>
          <p:cNvSpPr/>
          <p:nvPr/>
        </p:nvSpPr>
        <p:spPr>
          <a:xfrm rot="5400000">
            <a:off x="4383559" y="3327151"/>
            <a:ext cx="231408" cy="166254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BD4246-4B44-6D08-FF70-54171089B035}"/>
              </a:ext>
            </a:extLst>
          </p:cNvPr>
          <p:cNvSpPr txBox="1"/>
          <p:nvPr/>
        </p:nvSpPr>
        <p:spPr>
          <a:xfrm>
            <a:off x="3827444" y="3673387"/>
            <a:ext cx="129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TCP Header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9A1E79-5DC7-672A-673C-153DB3269B00}"/>
              </a:ext>
            </a:extLst>
          </p:cNvPr>
          <p:cNvSpPr txBox="1"/>
          <p:nvPr/>
        </p:nvSpPr>
        <p:spPr>
          <a:xfrm>
            <a:off x="2398398" y="4449672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Segment 1: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6BBFF-C436-C25D-B888-B7265920A439}"/>
              </a:ext>
            </a:extLst>
          </p:cNvPr>
          <p:cNvSpPr txBox="1"/>
          <p:nvPr/>
        </p:nvSpPr>
        <p:spPr>
          <a:xfrm>
            <a:off x="2398398" y="5211670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Segment 2: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7A1978-FFCF-3995-7F60-D68CFEEAFDC9}"/>
              </a:ext>
            </a:extLst>
          </p:cNvPr>
          <p:cNvSpPr txBox="1"/>
          <p:nvPr/>
        </p:nvSpPr>
        <p:spPr>
          <a:xfrm>
            <a:off x="2398398" y="5966738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Segment 3: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A8AFED-BC8D-307B-A387-0E31AAC01839}"/>
              </a:ext>
            </a:extLst>
          </p:cNvPr>
          <p:cNvGrpSpPr/>
          <p:nvPr/>
        </p:nvGrpSpPr>
        <p:grpSpPr>
          <a:xfrm>
            <a:off x="3667992" y="4391884"/>
            <a:ext cx="8240147" cy="484909"/>
            <a:chOff x="1108365" y="3186545"/>
            <a:chExt cx="8240147" cy="48490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426F08-4A6C-6944-6418-68D80FB96844}"/>
                </a:ext>
              </a:extLst>
            </p:cNvPr>
            <p:cNvSpPr/>
            <p:nvPr/>
          </p:nvSpPr>
          <p:spPr>
            <a:xfrm>
              <a:off x="1108365" y="3186545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F550C2-CABE-7F69-B205-043534FA87F4}"/>
                </a:ext>
              </a:extLst>
            </p:cNvPr>
            <p:cNvSpPr/>
            <p:nvPr/>
          </p:nvSpPr>
          <p:spPr>
            <a:xfrm>
              <a:off x="1939637" y="3186545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C9FABD-D146-3705-21F1-AE37442822A9}"/>
                </a:ext>
              </a:extLst>
            </p:cNvPr>
            <p:cNvSpPr/>
            <p:nvPr/>
          </p:nvSpPr>
          <p:spPr>
            <a:xfrm>
              <a:off x="2770907" y="3186545"/>
              <a:ext cx="6577605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msg1 + msg2 + msg3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B54D8B8-81CD-17B9-3C09-16E203983BA8}"/>
              </a:ext>
            </a:extLst>
          </p:cNvPr>
          <p:cNvSpPr txBox="1"/>
          <p:nvPr/>
        </p:nvSpPr>
        <p:spPr>
          <a:xfrm>
            <a:off x="2398398" y="4449672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Segment 1: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07CA532-6063-750E-CF73-EB32E9C29828}"/>
              </a:ext>
            </a:extLst>
          </p:cNvPr>
          <p:cNvGrpSpPr/>
          <p:nvPr/>
        </p:nvGrpSpPr>
        <p:grpSpPr>
          <a:xfrm>
            <a:off x="3647266" y="4391884"/>
            <a:ext cx="6489293" cy="484909"/>
            <a:chOff x="1108365" y="3186545"/>
            <a:chExt cx="6489293" cy="48490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9ACDC31-C112-DD3F-0CAD-1C466B0C09AD}"/>
                </a:ext>
              </a:extLst>
            </p:cNvPr>
            <p:cNvSpPr/>
            <p:nvPr/>
          </p:nvSpPr>
          <p:spPr>
            <a:xfrm>
              <a:off x="1108365" y="3186545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2D575D1-CDDA-2C76-A65E-4BBAE6FF8929}"/>
                </a:ext>
              </a:extLst>
            </p:cNvPr>
            <p:cNvSpPr/>
            <p:nvPr/>
          </p:nvSpPr>
          <p:spPr>
            <a:xfrm>
              <a:off x="1939637" y="3186545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2B50158-8BC0-917C-7254-75B3615C2755}"/>
                </a:ext>
              </a:extLst>
            </p:cNvPr>
            <p:cNvSpPr/>
            <p:nvPr/>
          </p:nvSpPr>
          <p:spPr>
            <a:xfrm>
              <a:off x="2770908" y="3186545"/>
              <a:ext cx="4826750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msg1 + msg2a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C4E1C8-5EF3-6367-1975-058F10AE711F}"/>
              </a:ext>
            </a:extLst>
          </p:cNvPr>
          <p:cNvGrpSpPr/>
          <p:nvPr/>
        </p:nvGrpSpPr>
        <p:grpSpPr>
          <a:xfrm>
            <a:off x="3650729" y="5153882"/>
            <a:ext cx="6653354" cy="484909"/>
            <a:chOff x="1111828" y="3948543"/>
            <a:chExt cx="6653354" cy="48490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06E6DF-E501-1DFF-EEF8-408CD330170F}"/>
                </a:ext>
              </a:extLst>
            </p:cNvPr>
            <p:cNvSpPr/>
            <p:nvPr/>
          </p:nvSpPr>
          <p:spPr>
            <a:xfrm>
              <a:off x="1111828" y="3948543"/>
              <a:ext cx="831272" cy="484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FB42FD-46E3-0ED9-FC08-C9DC192E96C6}"/>
                </a:ext>
              </a:extLst>
            </p:cNvPr>
            <p:cNvSpPr/>
            <p:nvPr/>
          </p:nvSpPr>
          <p:spPr>
            <a:xfrm>
              <a:off x="1943100" y="3948543"/>
              <a:ext cx="831272" cy="484909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Dst</a:t>
              </a:r>
              <a:r>
                <a:rPr lang="en-US" dirty="0"/>
                <a:t> </a:t>
              </a:r>
              <a:r>
                <a:rPr lang="en-US" dirty="0" err="1"/>
                <a:t>Prt</a:t>
              </a:r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D0935D-1475-DD2C-A7A8-FD2E0C2DF78A}"/>
                </a:ext>
              </a:extLst>
            </p:cNvPr>
            <p:cNvSpPr/>
            <p:nvPr/>
          </p:nvSpPr>
          <p:spPr>
            <a:xfrm>
              <a:off x="2774371" y="3948543"/>
              <a:ext cx="4990811" cy="4849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msg2b + msg3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31241F8-1550-9C28-25AF-58B7275B25FE}"/>
              </a:ext>
            </a:extLst>
          </p:cNvPr>
          <p:cNvSpPr txBox="1"/>
          <p:nvPr/>
        </p:nvSpPr>
        <p:spPr>
          <a:xfrm>
            <a:off x="2377672" y="4449672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Segment 1: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6780B3-F460-2147-9699-0AC8CB5370D8}"/>
              </a:ext>
            </a:extLst>
          </p:cNvPr>
          <p:cNvSpPr txBox="1"/>
          <p:nvPr/>
        </p:nvSpPr>
        <p:spPr>
          <a:xfrm>
            <a:off x="2377672" y="5211670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Segment 2:</a:t>
            </a:r>
          </a:p>
        </p:txBody>
      </p:sp>
    </p:spTree>
    <p:extLst>
      <p:ext uri="{BB962C8B-B14F-4D97-AF65-F5344CB8AC3E}">
        <p14:creationId xmlns:p14="http://schemas.microsoft.com/office/powerpoint/2010/main" val="13748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4" grpId="1"/>
      <p:bldP spid="25" grpId="0"/>
      <p:bldP spid="25" grpId="1"/>
      <p:bldP spid="26" grpId="0"/>
      <p:bldP spid="26" grpId="1"/>
      <p:bldP spid="62" grpId="0"/>
      <p:bldP spid="62" grpId="1"/>
      <p:bldP spid="77" grpId="0"/>
      <p:bldP spid="7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7AF7E-C531-12B5-989A-2FE2753CC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142B-48DE-EE8B-E351-DAF14FAE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859A6-4B78-DFD5-BC26-92F0FBED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895A-7AA5-3FE8-9D05-E4AF77F2E5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2133601"/>
            <a:ext cx="4971472" cy="1233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</a:t>
            </a:r>
            <a:r>
              <a:rPr lang="en-US" sz="2000" dirty="0">
                <a:latin typeface="Aptos Mono" panose="020F0502020204030204" pitchFamily="49" charset="0"/>
              </a:rPr>
              <a:t>(msg1)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</a:t>
            </a:r>
            <a:r>
              <a:rPr lang="en-US" sz="2000" dirty="0">
                <a:latin typeface="Aptos Mono" panose="020F0502020204030204" pitchFamily="49" charset="0"/>
              </a:rPr>
              <a:t>(msg2)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Aptos Mono" panose="020F0502020204030204" pitchFamily="49" charset="0"/>
              </a:rPr>
              <a:t>sock.send</a:t>
            </a:r>
            <a:r>
              <a:rPr lang="en-US" sz="2000" dirty="0">
                <a:latin typeface="Aptos Mono" panose="020F0502020204030204" pitchFamily="49" charset="0"/>
              </a:rPr>
              <a:t>(msg3)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6129A-47F8-B607-3A26-761E6605E75F}"/>
              </a:ext>
            </a:extLst>
          </p:cNvPr>
          <p:cNvSpPr/>
          <p:nvPr/>
        </p:nvSpPr>
        <p:spPr>
          <a:xfrm>
            <a:off x="1308504" y="5434938"/>
            <a:ext cx="2168237" cy="48490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msg1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A2ABBC-766D-44BF-CA45-E4B7802A4455}"/>
              </a:ext>
            </a:extLst>
          </p:cNvPr>
          <p:cNvSpPr/>
          <p:nvPr/>
        </p:nvSpPr>
        <p:spPr>
          <a:xfrm>
            <a:off x="3379554" y="5434939"/>
            <a:ext cx="4329547" cy="48490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msg2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DFE6C-0118-B923-099C-14C3890F0FC9}"/>
              </a:ext>
            </a:extLst>
          </p:cNvPr>
          <p:cNvSpPr/>
          <p:nvPr/>
        </p:nvSpPr>
        <p:spPr>
          <a:xfrm>
            <a:off x="7709101" y="5434938"/>
            <a:ext cx="3269674" cy="48490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msg3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2C3BBB-3788-1157-4771-554971D0B761}"/>
              </a:ext>
            </a:extLst>
          </p:cNvPr>
          <p:cNvSpPr txBox="1">
            <a:spLocks/>
          </p:cNvSpPr>
          <p:nvPr/>
        </p:nvSpPr>
        <p:spPr>
          <a:xfrm>
            <a:off x="203200" y="1554525"/>
            <a:ext cx="4881418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Sending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91B8335-78AD-7D30-925B-471DA026A828}"/>
              </a:ext>
            </a:extLst>
          </p:cNvPr>
          <p:cNvSpPr txBox="1">
            <a:spLocks/>
          </p:cNvSpPr>
          <p:nvPr/>
        </p:nvSpPr>
        <p:spPr>
          <a:xfrm>
            <a:off x="9779194" y="1561070"/>
            <a:ext cx="2008716" cy="6386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Receiving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B272440-0E4A-8271-5C61-469F5DC02E91}"/>
              </a:ext>
            </a:extLst>
          </p:cNvPr>
          <p:cNvSpPr txBox="1">
            <a:spLocks/>
          </p:cNvSpPr>
          <p:nvPr/>
        </p:nvSpPr>
        <p:spPr>
          <a:xfrm>
            <a:off x="8055096" y="2133601"/>
            <a:ext cx="3642759" cy="12330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>
                <a:latin typeface="Aptos Mono" panose="020F0502020204030204" pitchFamily="49" charset="0"/>
              </a:rPr>
              <a:t>data = </a:t>
            </a:r>
            <a:r>
              <a:rPr lang="en-US" sz="2000" dirty="0" err="1">
                <a:latin typeface="Aptos Mono" panose="020F0502020204030204" pitchFamily="49" charset="0"/>
              </a:rPr>
              <a:t>sock.recv</a:t>
            </a:r>
            <a:r>
              <a:rPr lang="en-US" sz="2000" dirty="0">
                <a:latin typeface="Aptos Mono" panose="020F050202020403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Aptos Mono" panose="020F0502020204030204" pitchFamily="49" charset="0"/>
              </a:rPr>
              <a:t>2048</a:t>
            </a:r>
            <a:r>
              <a:rPr lang="en-US" sz="2000" dirty="0">
                <a:latin typeface="Aptos Mono" panose="020F0502020204030204" pitchFamily="49" charset="0"/>
              </a:rPr>
              <a:t>)</a:t>
            </a:r>
            <a:endParaRPr lang="en-US" sz="2000" dirty="0">
              <a:solidFill>
                <a:srgbClr val="00B050"/>
              </a:solidFill>
              <a:latin typeface="Aptos Mono" panose="020F0502020204030204" pitchFamily="49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E496A0C6-6AF6-65F0-1D0E-69BFE907C053}"/>
              </a:ext>
            </a:extLst>
          </p:cNvPr>
          <p:cNvSpPr/>
          <p:nvPr/>
        </p:nvSpPr>
        <p:spPr>
          <a:xfrm rot="5400000">
            <a:off x="2245774" y="4169696"/>
            <a:ext cx="231407" cy="20361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E357983D-8744-EE31-7102-E9BEF3DC8F93}"/>
              </a:ext>
            </a:extLst>
          </p:cNvPr>
          <p:cNvSpPr/>
          <p:nvPr/>
        </p:nvSpPr>
        <p:spPr>
          <a:xfrm rot="5400000">
            <a:off x="3676124" y="2739344"/>
            <a:ext cx="231408" cy="489685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4570A89-CBCF-FC66-B236-D3B818780549}"/>
              </a:ext>
            </a:extLst>
          </p:cNvPr>
          <p:cNvSpPr/>
          <p:nvPr/>
        </p:nvSpPr>
        <p:spPr>
          <a:xfrm rot="5400000">
            <a:off x="6054430" y="372586"/>
            <a:ext cx="209104" cy="963958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66B875-3C1D-F2AC-5448-E9446D765EE2}"/>
              </a:ext>
            </a:extLst>
          </p:cNvPr>
          <p:cNvCxnSpPr>
            <a:stCxn id="19" idx="1"/>
          </p:cNvCxnSpPr>
          <p:nvPr/>
        </p:nvCxnSpPr>
        <p:spPr>
          <a:xfrm flipV="1">
            <a:off x="2361477" y="2429093"/>
            <a:ext cx="5693619" cy="2642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44B308-4B59-A2F1-031A-6FF72D4021BF}"/>
              </a:ext>
            </a:extLst>
          </p:cNvPr>
          <p:cNvCxnSpPr>
            <a:cxnSpLocks/>
            <a:stCxn id="20" idx="1"/>
          </p:cNvCxnSpPr>
          <p:nvPr/>
        </p:nvCxnSpPr>
        <p:spPr>
          <a:xfrm flipV="1">
            <a:off x="3791828" y="2488627"/>
            <a:ext cx="4447966" cy="2583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AB0213-B403-24F5-E983-B3AE87BC104D}"/>
              </a:ext>
            </a:extLst>
          </p:cNvPr>
          <p:cNvCxnSpPr>
            <a:cxnSpLocks/>
            <a:stCxn id="27" idx="1"/>
          </p:cNvCxnSpPr>
          <p:nvPr/>
        </p:nvCxnSpPr>
        <p:spPr>
          <a:xfrm flipV="1">
            <a:off x="6158982" y="2504387"/>
            <a:ext cx="2239550" cy="2583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5BD03BFA-1911-B45C-400F-D8367093C781}"/>
              </a:ext>
            </a:extLst>
          </p:cNvPr>
          <p:cNvSpPr/>
          <p:nvPr/>
        </p:nvSpPr>
        <p:spPr>
          <a:xfrm rot="5400000">
            <a:off x="1886205" y="4518507"/>
            <a:ext cx="231408" cy="132544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7425E7-E61E-38EC-DCC4-4E35E3CE4031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2001909" y="2357164"/>
            <a:ext cx="6053187" cy="2708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7" grpId="0" animBg="1"/>
      <p:bldP spid="5" grpId="0" animBg="1"/>
      <p:bldP spid="5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51516-5608-AF00-A1C0-C57CCA39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C655-DC0E-7668-91E8-3A4E8AAA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BEE215-362E-8BF3-6EB9-7AB87079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341F-E497-4B94-05DC-A7E4EF133D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Sending a buffer may produce any number of segments</a:t>
            </a:r>
          </a:p>
          <a:p>
            <a:pPr lvl="1"/>
            <a:r>
              <a:rPr lang="en-US" dirty="0"/>
              <a:t>In practice, TCP tries to optimize by putting close to 1460 bytes in each segment</a:t>
            </a:r>
          </a:p>
          <a:p>
            <a:pPr lvl="1"/>
            <a:r>
              <a:rPr lang="en-US" dirty="0"/>
              <a:t>But this is not true under all circumstances</a:t>
            </a:r>
          </a:p>
          <a:p>
            <a:pPr lvl="1"/>
            <a:endParaRPr lang="en-US" dirty="0"/>
          </a:p>
          <a:p>
            <a:r>
              <a:rPr lang="en-US" dirty="0"/>
              <a:t>Receiving may return any number of data bytes</a:t>
            </a:r>
          </a:p>
          <a:p>
            <a:pPr lvl="1"/>
            <a:r>
              <a:rPr lang="en-US" dirty="0"/>
              <a:t>Could return part of a segment…</a:t>
            </a:r>
          </a:p>
          <a:p>
            <a:pPr lvl="1"/>
            <a:r>
              <a:rPr lang="en-US" dirty="0"/>
              <a:t>Or a full segment…</a:t>
            </a:r>
          </a:p>
          <a:p>
            <a:pPr lvl="1"/>
            <a:r>
              <a:rPr lang="en-US" dirty="0"/>
              <a:t>Or multiple segments…</a:t>
            </a:r>
          </a:p>
        </p:txBody>
      </p:sp>
    </p:spTree>
    <p:extLst>
      <p:ext uri="{BB962C8B-B14F-4D97-AF65-F5344CB8AC3E}">
        <p14:creationId xmlns:p14="http://schemas.microsoft.com/office/powerpoint/2010/main" val="216212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asses\CS 4700\assets\u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15244" r="-1130" b="9834"/>
          <a:stretch/>
        </p:blipFill>
        <p:spPr bwMode="auto">
          <a:xfrm>
            <a:off x="1615250" y="2315527"/>
            <a:ext cx="4282094" cy="26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Telephone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347588" y="1507252"/>
            <a:ext cx="3143458" cy="736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1-617-373-2177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90714" y="2006923"/>
            <a:ext cx="18895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37591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33085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36954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Classes\CS 4700\assets\massachusetts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37" y="2315526"/>
            <a:ext cx="4347569" cy="24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2646508">
            <a:off x="8701078" y="2119909"/>
            <a:ext cx="846247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:\Classes\CS 4700\assets\northeastern-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62" y="5009750"/>
            <a:ext cx="6207256" cy="8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11575" y="5041430"/>
            <a:ext cx="203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West Village H</a:t>
            </a:r>
          </a:p>
          <a:p>
            <a:pPr algn="ctr"/>
            <a:r>
              <a:rPr lang="en-US" sz="2400" dirty="0"/>
              <a:t>Room 248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94562" y="3130167"/>
            <a:ext cx="2799961" cy="724742"/>
            <a:chOff x="414979" y="3333623"/>
            <a:chExt cx="8263530" cy="1523216"/>
          </a:xfrm>
        </p:grpSpPr>
        <p:sp>
          <p:nvSpPr>
            <p:cNvPr id="18" name="Rectangle 1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Very General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1059" y="5904106"/>
            <a:ext cx="2799961" cy="724742"/>
            <a:chOff x="414979" y="3333623"/>
            <a:chExt cx="8263530" cy="1523216"/>
          </a:xfrm>
        </p:grpSpPr>
        <p:sp>
          <p:nvSpPr>
            <p:cNvPr id="21" name="Rectangle 2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Very Specific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211575" y="5041429"/>
            <a:ext cx="209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West Village G</a:t>
            </a:r>
          </a:p>
          <a:p>
            <a:pPr algn="ctr"/>
            <a:r>
              <a:rPr lang="en-US" sz="2400" dirty="0"/>
              <a:t>Room 213</a:t>
            </a:r>
          </a:p>
        </p:txBody>
      </p:sp>
      <p:sp>
        <p:nvSpPr>
          <p:cNvPr id="13" name="Curved Down Arrow 12"/>
          <p:cNvSpPr/>
          <p:nvPr/>
        </p:nvSpPr>
        <p:spPr>
          <a:xfrm rot="10800000">
            <a:off x="6436953" y="5816813"/>
            <a:ext cx="2934810" cy="899325"/>
          </a:xfrm>
          <a:prstGeom prst="curvedDownArrow">
            <a:avLst>
              <a:gd name="adj1" fmla="val 44797"/>
              <a:gd name="adj2" fmla="val 83788"/>
              <a:gd name="adj3" fmla="val 38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6406809" y="1517908"/>
            <a:ext cx="1015574" cy="552055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3278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565465" y="5904106"/>
            <a:ext cx="3769329" cy="724742"/>
            <a:chOff x="414979" y="3333623"/>
            <a:chExt cx="8263530" cy="1523216"/>
          </a:xfrm>
        </p:grpSpPr>
        <p:sp>
          <p:nvSpPr>
            <p:cNvPr id="27" name="Rectangle 2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Updates are Local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0" grpId="1"/>
      <p:bldP spid="23" grpId="0"/>
      <p:bldP spid="13" grpId="0" animBg="1"/>
      <p:bldP spid="2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B8E1B-2A3A-77C4-C77C-33F2084B6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6095-C8DB-40D1-C6E8-FB91A5AA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Mono" panose="02060509020205020204" pitchFamily="49" charset="77"/>
              </a:rPr>
              <a:t>send*</a:t>
            </a:r>
            <a:r>
              <a:rPr lang="en-US" dirty="0"/>
              <a:t>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44425-03AC-D121-B236-3A8BAB3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957AF-ABA6-6E19-39A9-903C88495F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>
                <a:latin typeface="PT Mono" panose="02060509020205020204" pitchFamily="49" charset="77"/>
              </a:rPr>
              <a:t>send(bytes), </a:t>
            </a:r>
            <a:r>
              <a:rPr lang="en-US" sz="2400" b="1" dirty="0" err="1">
                <a:latin typeface="PT Mono" panose="02060509020205020204" pitchFamily="49" charset="77"/>
              </a:rPr>
              <a:t>sendto</a:t>
            </a:r>
            <a:r>
              <a:rPr lang="en-US" sz="2400" b="1" dirty="0">
                <a:latin typeface="PT Mono" panose="02060509020205020204" pitchFamily="49" charset="77"/>
              </a:rPr>
              <a:t>(bytes, </a:t>
            </a:r>
            <a:r>
              <a:rPr lang="en-US" sz="2400" b="1" dirty="0" err="1">
                <a:latin typeface="PT Mono" panose="02060509020205020204" pitchFamily="49" charset="77"/>
              </a:rPr>
              <a:t>addr</a:t>
            </a:r>
            <a:r>
              <a:rPr lang="en-US" sz="2400" b="1" dirty="0">
                <a:latin typeface="PT Mono" panose="02060509020205020204" pitchFamily="49" charset="77"/>
              </a:rPr>
              <a:t>): </a:t>
            </a:r>
            <a:r>
              <a:rPr lang="en-US" dirty="0"/>
              <a:t>send data bytes to the socket</a:t>
            </a:r>
          </a:p>
          <a:p>
            <a:r>
              <a:rPr lang="en-US" dirty="0"/>
              <a:t>TCP </a:t>
            </a:r>
          </a:p>
          <a:p>
            <a:pPr lvl="1"/>
            <a:r>
              <a:rPr lang="en-US" dirty="0"/>
              <a:t>Multiple TCP segments sent depending number of bytes and max size packet in the Data Link, e.g., Ethernet max size is 1500 bytes less headers for IP and TCP</a:t>
            </a:r>
          </a:p>
          <a:p>
            <a:r>
              <a:rPr lang="en-US" dirty="0"/>
              <a:t>UDP</a:t>
            </a:r>
          </a:p>
          <a:p>
            <a:pPr lvl="1"/>
            <a:r>
              <a:rPr lang="en-US" dirty="0"/>
              <a:t>A single datagram is sent at one time up to </a:t>
            </a:r>
            <a:r>
              <a:rPr lang="en-US" sz="2400" b="1" dirty="0">
                <a:latin typeface="PT Mono" panose="02060509020205020204" pitchFamily="49" charset="77"/>
              </a:rPr>
              <a:t>bytes</a:t>
            </a:r>
            <a:r>
              <a:rPr lang="en-US" sz="2800" b="1" dirty="0">
                <a:latin typeface="PT Mono" panose="02060509020205020204" pitchFamily="49" charset="77"/>
              </a:rPr>
              <a:t> </a:t>
            </a:r>
            <a:r>
              <a:rPr lang="en-US" dirty="0"/>
              <a:t>long</a:t>
            </a:r>
            <a:br>
              <a:rPr lang="en-US" dirty="0"/>
            </a:br>
            <a:r>
              <a:rPr lang="en-US" dirty="0"/>
              <a:t>(up to 65535 bytes → BEWARE MAX ethernet packet size only holds 1472 bytes) </a:t>
            </a:r>
          </a:p>
          <a:p>
            <a:pPr lvl="1"/>
            <a:r>
              <a:rPr lang="en-US" dirty="0"/>
              <a:t>No guarantee a sent datagram will be delivered</a:t>
            </a:r>
          </a:p>
        </p:txBody>
      </p:sp>
    </p:spTree>
    <p:extLst>
      <p:ext uri="{BB962C8B-B14F-4D97-AF65-F5344CB8AC3E}">
        <p14:creationId xmlns:p14="http://schemas.microsoft.com/office/powerpoint/2010/main" val="5190488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1BD7-3DA4-E481-843C-F5E62906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T Mono" panose="02060509020205020204" pitchFamily="49" charset="77"/>
              </a:rPr>
              <a:t>recv</a:t>
            </a:r>
            <a:r>
              <a:rPr lang="en-US" dirty="0">
                <a:latin typeface="PT Mono" panose="02060509020205020204" pitchFamily="49" charset="77"/>
              </a:rPr>
              <a:t>*</a:t>
            </a:r>
            <a:r>
              <a:rPr lang="en-US" dirty="0"/>
              <a:t>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E4953-ADAD-8A78-2E06-6853E938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C1186-4EF0-6CDB-2CCF-E3B46570448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Socket semantics are somewhat similar to File I/O semantics</a:t>
            </a:r>
          </a:p>
          <a:p>
            <a:r>
              <a:rPr lang="en-US" sz="2400" b="1" dirty="0" err="1">
                <a:latin typeface="PT Mono" panose="02060509020205020204" pitchFamily="49" charset="77"/>
              </a:rPr>
              <a:t>recv</a:t>
            </a:r>
            <a:r>
              <a:rPr lang="en-US" sz="2400" b="1" dirty="0">
                <a:latin typeface="PT Mono" panose="02060509020205020204" pitchFamily="49" charset="77"/>
              </a:rPr>
              <a:t>(size), </a:t>
            </a:r>
            <a:r>
              <a:rPr lang="en-US" sz="2400" b="1" dirty="0" err="1">
                <a:latin typeface="PT Mono" panose="02060509020205020204" pitchFamily="49" charset="77"/>
              </a:rPr>
              <a:t>recvfrom</a:t>
            </a:r>
            <a:r>
              <a:rPr lang="en-US" sz="2400" b="1" dirty="0">
                <a:latin typeface="PT Mono" panose="02060509020205020204" pitchFamily="49" charset="77"/>
              </a:rPr>
              <a:t>(size): size </a:t>
            </a:r>
            <a:r>
              <a:rPr lang="en-US" dirty="0"/>
              <a:t>= maximum amount of data that can be read at once</a:t>
            </a:r>
          </a:p>
          <a:p>
            <a:r>
              <a:rPr lang="en-US" dirty="0"/>
              <a:t>TCP </a:t>
            </a:r>
          </a:p>
          <a:p>
            <a:pPr lvl="1"/>
            <a:r>
              <a:rPr lang="en-US" dirty="0"/>
              <a:t>No guarantee to receive all the data sent in a single read, but all data will arrive</a:t>
            </a:r>
          </a:p>
          <a:p>
            <a:r>
              <a:rPr lang="en-US" dirty="0"/>
              <a:t>UDP</a:t>
            </a:r>
          </a:p>
          <a:p>
            <a:pPr lvl="1"/>
            <a:r>
              <a:rPr lang="en-US" dirty="0"/>
              <a:t>A single datagram is read at one time </a:t>
            </a:r>
            <a:br>
              <a:rPr lang="en-US" dirty="0"/>
            </a:br>
            <a:r>
              <a:rPr lang="en-US" dirty="0"/>
              <a:t>(up to 65535 bytes → BEWARE MAX ethernet packet size only holds 1472 bytes) </a:t>
            </a:r>
          </a:p>
          <a:p>
            <a:pPr lvl="1"/>
            <a:r>
              <a:rPr lang="en-US" dirty="0"/>
              <a:t>No guarantee a sent datagram will be received</a:t>
            </a:r>
          </a:p>
        </p:txBody>
      </p:sp>
    </p:spTree>
    <p:extLst>
      <p:ext uri="{BB962C8B-B14F-4D97-AF65-F5344CB8AC3E}">
        <p14:creationId xmlns:p14="http://schemas.microsoft.com/office/powerpoint/2010/main" val="4123842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197F-7E7C-3324-95E4-A117F4D9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Asynchronous communication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0AFF9-8063-D560-15CE-EC6C3527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3748B-455B-C201-E51A-738FD04CDB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latin typeface="PT Mono" panose="02060509020205020204" pitchFamily="49" charset="77"/>
              </a:rPr>
              <a:t>recv</a:t>
            </a:r>
            <a:r>
              <a:rPr lang="en-US" sz="2400" b="1" dirty="0">
                <a:latin typeface="PT Mono" panose="02060509020205020204" pitchFamily="49" charset="77"/>
              </a:rPr>
              <a:t>() </a:t>
            </a:r>
            <a:r>
              <a:rPr lang="en-US" dirty="0"/>
              <a:t>is a blocking call</a:t>
            </a:r>
          </a:p>
          <a:p>
            <a:pPr lvl="1"/>
            <a:r>
              <a:rPr lang="en-US" dirty="0"/>
              <a:t>It waits until the socket has something to read</a:t>
            </a:r>
          </a:p>
          <a:p>
            <a:pPr lvl="1"/>
            <a:r>
              <a:rPr lang="en-US" dirty="0"/>
              <a:t>If nothing is there, it waits forever</a:t>
            </a:r>
          </a:p>
          <a:p>
            <a:r>
              <a:rPr lang="en-US" dirty="0"/>
              <a:t>OK if the communication is synchronous</a:t>
            </a:r>
          </a:p>
          <a:p>
            <a:pPr lvl="1"/>
            <a:r>
              <a:rPr lang="en-US" dirty="0"/>
              <a:t>client sends, server responds, client sends, server responds, …</a:t>
            </a:r>
          </a:p>
          <a:p>
            <a:r>
              <a:rPr lang="en-US" dirty="0"/>
              <a:t>But what is the client doesn’t know when the message will arrive or needs to read multiple open sockets or look for multiple messages </a:t>
            </a:r>
          </a:p>
          <a:p>
            <a:r>
              <a:rPr lang="en-US" dirty="0"/>
              <a:t>More on this on Friday</a:t>
            </a:r>
          </a:p>
        </p:txBody>
      </p:sp>
    </p:spTree>
    <p:extLst>
      <p:ext uri="{BB962C8B-B14F-4D97-AF65-F5344CB8AC3E}">
        <p14:creationId xmlns:p14="http://schemas.microsoft.com/office/powerpoint/2010/main" val="26672480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7B11-4551-11D1-92D0-7F410570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sockets are naturally asynchronous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85D7C-DAF1-C24D-2BFE-9CD70E05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8EADE-E838-C950-600A-D4AF7DAAE9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UDP sockets `bind` to a port, NOT to (address, port) </a:t>
            </a:r>
          </a:p>
          <a:p>
            <a:r>
              <a:rPr lang="en-US" dirty="0"/>
              <a:t>UDP ‘bind’ delivers packets from </a:t>
            </a:r>
            <a:r>
              <a:rPr lang="en-US" b="1" dirty="0"/>
              <a:t>any</a:t>
            </a:r>
            <a:r>
              <a:rPr lang="en-US" dirty="0"/>
              <a:t> host sending to the port</a:t>
            </a:r>
          </a:p>
          <a:p>
            <a:endParaRPr lang="en-US" dirty="0"/>
          </a:p>
          <a:p>
            <a:r>
              <a:rPr lang="en-US" dirty="0"/>
              <a:t>Challenge: what is the source IP address and port of the sending host?</a:t>
            </a:r>
          </a:p>
          <a:p>
            <a:pPr lvl="1"/>
            <a:r>
              <a:rPr lang="en-US" dirty="0"/>
              <a:t>Does the app care about this packet from this host</a:t>
            </a:r>
          </a:p>
          <a:p>
            <a:r>
              <a:rPr lang="en-US" dirty="0"/>
              <a:t>`</a:t>
            </a:r>
            <a:r>
              <a:rPr lang="en-US" dirty="0" err="1"/>
              <a:t>revcfrom</a:t>
            </a:r>
            <a:r>
              <a:rPr lang="en-US" dirty="0"/>
              <a:t>()` returns the data and the source IP and port of the sender</a:t>
            </a:r>
          </a:p>
          <a:p>
            <a:endParaRPr lang="en-US" dirty="0"/>
          </a:p>
          <a:p>
            <a:r>
              <a:rPr lang="en-US" dirty="0"/>
              <a:t>`</a:t>
            </a:r>
            <a:r>
              <a:rPr lang="en-US" dirty="0" err="1"/>
              <a:t>sendto</a:t>
            </a:r>
            <a:r>
              <a:rPr lang="en-US" dirty="0"/>
              <a:t>(data, address)’ does the for sending</a:t>
            </a:r>
          </a:p>
          <a:p>
            <a:pPr lvl="1"/>
            <a:r>
              <a:rPr lang="en-US" dirty="0"/>
              <a:t>address is (</a:t>
            </a:r>
            <a:r>
              <a:rPr lang="en-US" dirty="0" err="1"/>
              <a:t>dest_IPaddr</a:t>
            </a:r>
            <a:r>
              <a:rPr lang="en-US" dirty="0"/>
              <a:t>, </a:t>
            </a:r>
            <a:r>
              <a:rPr lang="en-US" dirty="0" err="1"/>
              <a:t>dest_port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692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53EB-A642-9CC0-1518-CD416506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Idleness, or how to get more work from the server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30329-BF55-AACC-28EF-F1255343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A2D30-735A-1C3F-F558-7B8FFECC5F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Recall, </a:t>
            </a:r>
            <a:r>
              <a:rPr lang="en-US" dirty="0" err="1"/>
              <a:t>recv</a:t>
            </a:r>
            <a:r>
              <a:rPr lang="en-US" dirty="0"/>
              <a:t>*() is a blocking call</a:t>
            </a:r>
          </a:p>
          <a:p>
            <a:r>
              <a:rPr lang="en-US" dirty="0"/>
              <a:t>If messages are not arriving frequently, the code is blocked from continuing</a:t>
            </a:r>
          </a:p>
          <a:p>
            <a:pPr lvl="1"/>
            <a:r>
              <a:rPr lang="en-US" dirty="0"/>
              <a:t>App goes idle</a:t>
            </a:r>
          </a:p>
          <a:p>
            <a:pPr lvl="1"/>
            <a:r>
              <a:rPr lang="en-US" dirty="0"/>
              <a:t>Can impact performance</a:t>
            </a:r>
          </a:p>
          <a:p>
            <a:r>
              <a:rPr lang="en-US" dirty="0"/>
              <a:t>Commonly addressed by:</a:t>
            </a:r>
          </a:p>
          <a:p>
            <a:pPr lvl="1"/>
            <a:r>
              <a:rPr lang="en-US" dirty="0"/>
              <a:t>Using `select()` or `poll()`; single threaded solutions</a:t>
            </a:r>
          </a:p>
          <a:p>
            <a:pPr lvl="2"/>
            <a:r>
              <a:rPr lang="en-US" dirty="0"/>
              <a:t>MUCH simpler to reason and debug</a:t>
            </a:r>
          </a:p>
          <a:p>
            <a:pPr lvl="2"/>
            <a:r>
              <a:rPr lang="en-US" dirty="0"/>
              <a:t>Performance lower than tuned threaded solutions</a:t>
            </a:r>
          </a:p>
          <a:p>
            <a:pPr lvl="1"/>
            <a:r>
              <a:rPr lang="en-US" dirty="0"/>
              <a:t>Threading </a:t>
            </a:r>
          </a:p>
          <a:p>
            <a:pPr lvl="2"/>
            <a:r>
              <a:rPr lang="en-US" dirty="0"/>
              <a:t>MUCH MORE complicated to debug</a:t>
            </a:r>
          </a:p>
          <a:p>
            <a:pPr lvl="2"/>
            <a:r>
              <a:rPr lang="en-US" dirty="0"/>
              <a:t>MUCH higher performance when </a:t>
            </a:r>
            <a:r>
              <a:rPr lang="en-US" b="1" dirty="0"/>
              <a:t>Tuned CORRECTLY</a:t>
            </a:r>
          </a:p>
        </p:txBody>
      </p:sp>
    </p:spTree>
    <p:extLst>
      <p:ext uri="{BB962C8B-B14F-4D97-AF65-F5344CB8AC3E}">
        <p14:creationId xmlns:p14="http://schemas.microsoft.com/office/powerpoint/2010/main" val="26475046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6B33B-1673-CDC5-96C4-73F9FBF2E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Review the material(s) on the schedule for Week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3DAD3-97D5-859D-157A-762755E8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our next class: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6DF7B-79F3-6A88-B644-916340DDB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74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1CBB1-3DA2-A616-915A-4388F9F04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Examples in Python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5FC76-B8AC-1BB2-DFE7-8A2FF533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F7865-AFB0-1FFF-F066-0D06768B9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710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C113-F02A-33B0-0C25-BC907DC1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&amp; examples — all on the course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4DB54-AD96-4864-1183-A986E1FD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47062-56AB-61D8-50BF-6BE5564D34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web has tons of examples. If the one’s below don’t work for you, look for others.</a:t>
            </a:r>
          </a:p>
          <a:p>
            <a:r>
              <a:rPr lang="en-US" dirty="0"/>
              <a:t>C</a:t>
            </a:r>
          </a:p>
          <a:p>
            <a:pPr lvl="1"/>
            <a:r>
              <a:rPr lang="en-US" dirty="0"/>
              <a:t>Beej’s Guide to Network Programming: </a:t>
            </a:r>
            <a:r>
              <a:rPr lang="en-US" dirty="0">
                <a:hlinkClick r:id="rId2"/>
              </a:rPr>
              <a:t>https://beej.us/guide/bgnet/html/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TCP echo server example: </a:t>
            </a:r>
            <a:r>
              <a:rPr lang="en-US" dirty="0">
                <a:hlinkClick r:id="rId3"/>
              </a:rPr>
              <a:t>https://www.geeksforgeeks.org/tcp-server-client-implementation-in-c/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UDP echo server example: </a:t>
            </a:r>
            <a:r>
              <a:rPr lang="en-US" dirty="0">
                <a:hlinkClick r:id="rId4"/>
              </a:rPr>
              <a:t>https://www.geeksforgeeks.org/udp-client-server-using-connect-c-implementation/</a:t>
            </a:r>
            <a:r>
              <a:rPr lang="en-US" dirty="0"/>
              <a:t> 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Socket Programming HOWTO: </a:t>
            </a:r>
            <a:r>
              <a:rPr lang="en-US" dirty="0">
                <a:hlinkClick r:id="rId5"/>
              </a:rPr>
              <a:t>https://docs.python.org/3/howto/sockets.html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TCP echo server (1</a:t>
            </a:r>
            <a:r>
              <a:rPr lang="en-US" baseline="30000" dirty="0"/>
              <a:t>st</a:t>
            </a:r>
            <a:r>
              <a:rPr lang="en-US" dirty="0"/>
              <a:t> example): </a:t>
            </a:r>
            <a:r>
              <a:rPr lang="en-US" dirty="0">
                <a:hlinkClick r:id="rId6"/>
              </a:rPr>
              <a:t>https://docs.python.org/3/library/socket.html#example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UDP echo server (nice design, but needs to be converted to Python3): </a:t>
            </a:r>
            <a:r>
              <a:rPr lang="en-US" dirty="0">
                <a:hlinkClick r:id="rId7"/>
              </a:rPr>
              <a:t>https://svn.python.org/projects/python/trunk/Demo/sockets/udpecho.py</a:t>
            </a:r>
            <a:r>
              <a:rPr lang="en-US" dirty="0"/>
              <a:t> 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i="1" dirty="0"/>
              <a:t>Distributed Systems </a:t>
            </a:r>
            <a:r>
              <a:rPr lang="en-US" dirty="0"/>
              <a:t>text: Chapters 3 and 4</a:t>
            </a:r>
          </a:p>
          <a:p>
            <a:pPr lvl="1"/>
            <a:r>
              <a:rPr lang="en-US" dirty="0"/>
              <a:t>TCP echo server: </a:t>
            </a:r>
            <a:r>
              <a:rPr lang="en-US" dirty="0">
                <a:hlinkClick r:id="rId8"/>
              </a:rPr>
              <a:t>https://www.geeksforgeeks.org/socket-programming-in-java/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UDP echo server: </a:t>
            </a:r>
            <a:r>
              <a:rPr lang="en-US" dirty="0">
                <a:hlinkClick r:id="rId9"/>
              </a:rPr>
              <a:t>https://www.baeldung.com/udp-in-java</a:t>
            </a:r>
            <a:r>
              <a:rPr lang="en-US" dirty="0"/>
              <a:t> , </a:t>
            </a:r>
            <a:r>
              <a:rPr lang="en-US" dirty="0">
                <a:hlinkClick r:id="rId10"/>
              </a:rPr>
              <a:t>https://www.geeksforgeeks.org/working-udp-datagramsockets-java/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458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44867-A8FD-3CB8-F511-F58BAB6DF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7395" y="283535"/>
            <a:ext cx="9753600" cy="42034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setup, a.k.a. the three-way handshake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Establish connection state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Data transfer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Sequence numbers for reliable, in-order delivery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Perform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close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Free 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3D093-EB77-7100-A298-D1170B23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Phases of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440C5-6512-AD8B-A4CC-57A048DB9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946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Setup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do we need connection setup?</a:t>
            </a:r>
          </a:p>
          <a:p>
            <a:pPr lvl="1"/>
            <a:r>
              <a:rPr lang="en-US" dirty="0"/>
              <a:t>To establish state on both hosts</a:t>
            </a:r>
          </a:p>
          <a:p>
            <a:pPr lvl="1"/>
            <a:r>
              <a:rPr lang="en-US" dirty="0"/>
              <a:t>Most important state: sequence and acknowledgement numbers</a:t>
            </a:r>
          </a:p>
          <a:p>
            <a:pPr lvl="2"/>
            <a:r>
              <a:rPr lang="en-US" dirty="0"/>
              <a:t>Count the number of bytes that have been sent</a:t>
            </a:r>
          </a:p>
          <a:p>
            <a:pPr lvl="2"/>
            <a:r>
              <a:rPr lang="en-US" dirty="0"/>
              <a:t>Initial value chosen at random</a:t>
            </a:r>
          </a:p>
          <a:p>
            <a:pPr lvl="2"/>
            <a:r>
              <a:rPr lang="en-US" dirty="0"/>
              <a:t>Why?</a:t>
            </a:r>
          </a:p>
          <a:p>
            <a:r>
              <a:rPr lang="en-US" dirty="0"/>
              <a:t>Important TCP flags (1 bit each)</a:t>
            </a:r>
          </a:p>
          <a:p>
            <a:pPr lvl="1"/>
            <a:r>
              <a:rPr lang="en-US" dirty="0"/>
              <a:t>SYN – synchronization, used for connection setup</a:t>
            </a:r>
          </a:p>
          <a:p>
            <a:pPr lvl="1"/>
            <a:r>
              <a:rPr lang="en-US" dirty="0"/>
              <a:t>ACK – acknowledge received data</a:t>
            </a:r>
          </a:p>
          <a:p>
            <a:pPr lvl="1"/>
            <a:r>
              <a:rPr lang="en-US" dirty="0"/>
              <a:t>FIN – finish, used to tear down connection</a:t>
            </a:r>
          </a:p>
        </p:txBody>
      </p:sp>
    </p:spTree>
    <p:extLst>
      <p:ext uri="{BB962C8B-B14F-4D97-AF65-F5344CB8AC3E}">
        <p14:creationId xmlns:p14="http://schemas.microsoft.com/office/powerpoint/2010/main" val="33501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Hierarchy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 rot="1048252">
            <a:off x="1727670" y="1736711"/>
            <a:ext cx="4207178" cy="3566548"/>
          </a:xfrm>
          <a:prstGeom prst="cloud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269253" y="2280945"/>
            <a:ext cx="1696497" cy="1362405"/>
          </a:xfrm>
          <a:prstGeom prst="clou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97887" y="3394226"/>
            <a:ext cx="1696497" cy="1362405"/>
          </a:xfrm>
          <a:prstGeom prst="clou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5075" y="1738646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1**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2144" y="21414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8387" y="3016026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5332" y="248386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332" y="29801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99949" y="357916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9949" y="407542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111</a:t>
            </a:r>
          </a:p>
        </p:txBody>
      </p:sp>
      <p:sp>
        <p:nvSpPr>
          <p:cNvPr id="35" name="Cloud 34"/>
          <p:cNvSpPr/>
          <p:nvPr/>
        </p:nvSpPr>
        <p:spPr>
          <a:xfrm rot="1048252">
            <a:off x="6141002" y="3249161"/>
            <a:ext cx="4207178" cy="3566548"/>
          </a:xfrm>
          <a:prstGeom prst="cloud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6682585" y="3793395"/>
            <a:ext cx="1696497" cy="1362405"/>
          </a:xfrm>
          <a:prstGeom prst="clou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/>
          <p:cNvSpPr/>
          <p:nvPr/>
        </p:nvSpPr>
        <p:spPr>
          <a:xfrm>
            <a:off x="7611219" y="4906676"/>
            <a:ext cx="1696497" cy="1362405"/>
          </a:xfrm>
          <a:prstGeom prst="clou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668407" y="3251096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0**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32897" y="365385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00*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55575" y="4474597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98664" y="399631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98664" y="449257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32896" y="509161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32897" y="558787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</a:t>
            </a:r>
          </a:p>
        </p:txBody>
      </p:sp>
      <p:pic>
        <p:nvPicPr>
          <p:cNvPr id="2050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74" y="2135207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15" y="5099206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15" y="5625500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80" y="4003902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80" y="4530196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50" y="3594780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50" y="4121074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1" y="2502517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1" y="3028811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95" y="2524700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25" y="3374312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10" y="3616963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87" y="4032124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126" y="4906675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392156" y="1767719"/>
            <a:ext cx="2936726" cy="747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Datagram, Destination = 101</a:t>
            </a:r>
          </a:p>
        </p:txBody>
      </p:sp>
      <p:cxnSp>
        <p:nvCxnSpPr>
          <p:cNvPr id="63" name="Straight Arrow Connector 62"/>
          <p:cNvCxnSpPr>
            <a:stCxn id="49" idx="1"/>
            <a:endCxn id="2050" idx="3"/>
          </p:cNvCxnSpPr>
          <p:nvPr/>
        </p:nvCxnSpPr>
        <p:spPr>
          <a:xfrm flipH="1">
            <a:off x="5949904" y="2141400"/>
            <a:ext cx="1442252" cy="19866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50" idx="1"/>
            <a:endCxn id="58" idx="3"/>
          </p:cNvCxnSpPr>
          <p:nvPr/>
        </p:nvCxnSpPr>
        <p:spPr>
          <a:xfrm flipH="1">
            <a:off x="4453526" y="2340063"/>
            <a:ext cx="801549" cy="38949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8" idx="1"/>
            <a:endCxn id="57" idx="3"/>
          </p:cNvCxnSpPr>
          <p:nvPr/>
        </p:nvCxnSpPr>
        <p:spPr>
          <a:xfrm flipH="1">
            <a:off x="2962507" y="2729555"/>
            <a:ext cx="796188" cy="52629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 Handshake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79072" y="5075565"/>
            <a:ext cx="8839200" cy="1714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Each side:</a:t>
            </a:r>
          </a:p>
          <a:p>
            <a:pPr lvl="1"/>
            <a:r>
              <a:rPr lang="en-US" dirty="0"/>
              <a:t>Notifies the other of starting sequence number</a:t>
            </a:r>
          </a:p>
          <a:p>
            <a:pPr lvl="1"/>
            <a:r>
              <a:rPr lang="en-US" dirty="0"/>
              <a:t>ACKs the other side’s starting sequence number (+1)</a:t>
            </a:r>
          </a:p>
          <a:p>
            <a:pPr lvl="1"/>
            <a:r>
              <a:rPr lang="en-US" dirty="0"/>
              <a:t>Sequence # must increment on receiving a SYN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72278" y="2118422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093275" y="2118422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14461" y="1656757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1024" y="1656757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167704" y="2112794"/>
            <a:ext cx="4836688" cy="734955"/>
            <a:chOff x="2823952" y="2132918"/>
            <a:chExt cx="4836688" cy="73495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455738">
              <a:off x="3888272" y="2132918"/>
              <a:ext cx="2871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&lt;SYN, Seq # C, Ack # ?&gt;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67705" y="2925949"/>
            <a:ext cx="4836689" cy="640554"/>
            <a:chOff x="2823952" y="2946072"/>
            <a:chExt cx="4836689" cy="640554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245589">
              <a:off x="3062003" y="2946072"/>
              <a:ext cx="3775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&lt;SYN/ACK, Seq # S, Ack # C+1&gt;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94148" y="3627077"/>
            <a:ext cx="4810245" cy="599679"/>
            <a:chOff x="2850395" y="3647201"/>
            <a:chExt cx="4810245" cy="599679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397222">
              <a:off x="4061919" y="3647201"/>
              <a:ext cx="35266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C+1, Ack # S+1&gt;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CBA9A1D-F0EA-E211-9DCB-CA738B7D0A48}"/>
              </a:ext>
            </a:extLst>
          </p:cNvPr>
          <p:cNvSpPr txBox="1"/>
          <p:nvPr/>
        </p:nvSpPr>
        <p:spPr>
          <a:xfrm>
            <a:off x="749283" y="1692058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E3C4B-D5CC-D59B-9957-28A79349975E}"/>
              </a:ext>
            </a:extLst>
          </p:cNvPr>
          <p:cNvSpPr txBox="1"/>
          <p:nvPr/>
        </p:nvSpPr>
        <p:spPr>
          <a:xfrm>
            <a:off x="1727949" y="169205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36649-C514-C834-131F-42AF756142B0}"/>
              </a:ext>
            </a:extLst>
          </p:cNvPr>
          <p:cNvSpPr txBox="1"/>
          <p:nvPr/>
        </p:nvSpPr>
        <p:spPr>
          <a:xfrm>
            <a:off x="8716547" y="1703203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85B93-2E09-D370-2651-C17F1F14CBB1}"/>
              </a:ext>
            </a:extLst>
          </p:cNvPr>
          <p:cNvSpPr txBox="1"/>
          <p:nvPr/>
        </p:nvSpPr>
        <p:spPr>
          <a:xfrm>
            <a:off x="9695213" y="1703203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29F06-B260-948C-CDEE-997C832E7F5E}"/>
              </a:ext>
            </a:extLst>
          </p:cNvPr>
          <p:cNvSpPr txBox="1"/>
          <p:nvPr/>
        </p:nvSpPr>
        <p:spPr>
          <a:xfrm>
            <a:off x="755218" y="204836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BD12A9-709A-34A5-2FCA-193402DEB5EA}"/>
              </a:ext>
            </a:extLst>
          </p:cNvPr>
          <p:cNvSpPr txBox="1"/>
          <p:nvPr/>
        </p:nvSpPr>
        <p:spPr>
          <a:xfrm>
            <a:off x="1733883" y="204836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801642-3EB1-586D-A88A-FE1CC7217B0F}"/>
              </a:ext>
            </a:extLst>
          </p:cNvPr>
          <p:cNvSpPr txBox="1"/>
          <p:nvPr/>
        </p:nvSpPr>
        <p:spPr>
          <a:xfrm>
            <a:off x="8752453" y="2700331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AA3BA0-A108-BA36-156E-FA45EDE431BC}"/>
              </a:ext>
            </a:extLst>
          </p:cNvPr>
          <p:cNvSpPr txBox="1"/>
          <p:nvPr/>
        </p:nvSpPr>
        <p:spPr>
          <a:xfrm>
            <a:off x="9731119" y="270033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B88F90-CD36-9474-818F-AB8C1224F004}"/>
              </a:ext>
            </a:extLst>
          </p:cNvPr>
          <p:cNvSpPr txBox="1"/>
          <p:nvPr/>
        </p:nvSpPr>
        <p:spPr>
          <a:xfrm>
            <a:off x="795286" y="343382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A1B7AA-2D3C-A5C3-6DE6-95B70AD8BB25}"/>
              </a:ext>
            </a:extLst>
          </p:cNvPr>
          <p:cNvSpPr txBox="1"/>
          <p:nvPr/>
        </p:nvSpPr>
        <p:spPr>
          <a:xfrm>
            <a:off x="1773950" y="343382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A1AEDB-F053-C0D4-C7D7-4CF6DAC9F7B7}"/>
              </a:ext>
            </a:extLst>
          </p:cNvPr>
          <p:cNvSpPr txBox="1"/>
          <p:nvPr/>
        </p:nvSpPr>
        <p:spPr>
          <a:xfrm>
            <a:off x="8752453" y="4166163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AFAAC8-D6F6-6D1A-D47E-6920FEC3CBC4}"/>
              </a:ext>
            </a:extLst>
          </p:cNvPr>
          <p:cNvSpPr txBox="1"/>
          <p:nvPr/>
        </p:nvSpPr>
        <p:spPr>
          <a:xfrm>
            <a:off x="9731119" y="4166163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C+1</a:t>
            </a:r>
          </a:p>
        </p:txBody>
      </p:sp>
      <p:grpSp>
        <p:nvGrpSpPr>
          <p:cNvPr id="18" name="Group 17"/>
          <p:cNvGrpSpPr/>
          <p:nvPr/>
        </p:nvGrpSpPr>
        <p:grpSpPr>
          <a:xfrm flipH="1">
            <a:off x="8820404" y="3100441"/>
            <a:ext cx="3050203" cy="954107"/>
            <a:chOff x="1219200" y="4876799"/>
            <a:chExt cx="5181606" cy="1396951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117866"/>
                <a:gd name="adj2" fmla="val -4790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Why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Sequence # +1?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8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Random Initial Sequence Numbers?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Connection confusion</a:t>
            </a:r>
          </a:p>
          <a:p>
            <a:pPr lvl="1"/>
            <a:r>
              <a:rPr lang="en-US" dirty="0"/>
              <a:t>How to disambiguate connections from the same host?</a:t>
            </a:r>
          </a:p>
          <a:p>
            <a:pPr lvl="1"/>
            <a:r>
              <a:rPr lang="en-US" dirty="0"/>
              <a:t>Random sequence numbers</a:t>
            </a:r>
          </a:p>
          <a:p>
            <a:r>
              <a:rPr lang="en-US" dirty="0"/>
              <a:t>Preventing packet injection</a:t>
            </a:r>
          </a:p>
          <a:p>
            <a:pPr lvl="1"/>
            <a:r>
              <a:rPr lang="en-US" dirty="0"/>
              <a:t>How Kevin </a:t>
            </a:r>
            <a:r>
              <a:rPr lang="en-US" dirty="0" err="1"/>
              <a:t>Mitnick</a:t>
            </a:r>
            <a:r>
              <a:rPr lang="en-US" dirty="0"/>
              <a:t> hacked into the SDSC</a:t>
            </a:r>
          </a:p>
          <a:p>
            <a:pPr lvl="1"/>
            <a:r>
              <a:rPr lang="en-US" dirty="0"/>
              <a:t>Need good random number generators!</a:t>
            </a:r>
          </a:p>
          <a:p>
            <a:r>
              <a:rPr lang="en-US" dirty="0"/>
              <a:t>Connection state management</a:t>
            </a:r>
          </a:p>
          <a:p>
            <a:pPr lvl="1"/>
            <a:r>
              <a:rPr lang="en-US" dirty="0"/>
              <a:t>Each SYN allocates state on the server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SYN flood </a:t>
            </a:r>
            <a:r>
              <a:rPr lang="en-US" dirty="0"/>
              <a:t>is a common denial of service attack</a:t>
            </a:r>
          </a:p>
          <a:p>
            <a:pPr lvl="1"/>
            <a:r>
              <a:rPr lang="en-US" dirty="0"/>
              <a:t>Solution: SYN cookies</a:t>
            </a:r>
          </a:p>
        </p:txBody>
      </p:sp>
    </p:spTree>
    <p:extLst>
      <p:ext uri="{BB962C8B-B14F-4D97-AF65-F5344CB8AC3E}">
        <p14:creationId xmlns:p14="http://schemas.microsoft.com/office/powerpoint/2010/main" val="22244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8F46C7D-11B8-8F2A-869F-3491E0FE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38239-BBE3-430C-0E5A-7CB4A757F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7395" y="283535"/>
            <a:ext cx="9753600" cy="42034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setup, a.k.a. the three-way handshake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Establish connection state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Data transfer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Sequence numbers for reliable, in-order delivery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Perform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Connection close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3300" dirty="0"/>
              <a:t>Free 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86251-62CB-4EBD-7383-0066DC61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Phases of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08FE3-8D7B-776B-58C3-011C2717B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461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10493" y="1529864"/>
            <a:ext cx="11539391" cy="4095520"/>
          </a:xfrm>
        </p:spPr>
        <p:txBody>
          <a:bodyPr>
            <a:normAutofit/>
          </a:bodyPr>
          <a:lstStyle/>
          <a:p>
            <a:r>
              <a:rPr lang="en-US" dirty="0"/>
              <a:t>TCP uses a byte stream abstraction</a:t>
            </a:r>
          </a:p>
          <a:p>
            <a:pPr lvl="1"/>
            <a:r>
              <a:rPr lang="en-US" dirty="0"/>
              <a:t>Initial, random values selected during setup</a:t>
            </a:r>
          </a:p>
          <a:p>
            <a:pPr lvl="1"/>
            <a:r>
              <a:rPr lang="en-US" dirty="0"/>
              <a:t>Each byte in each stream is numbered</a:t>
            </a:r>
          </a:p>
          <a:p>
            <a:pPr lvl="1"/>
            <a:r>
              <a:rPr lang="en-US" dirty="0"/>
              <a:t>32-bit value, wraps around</a:t>
            </a:r>
          </a:p>
          <a:p>
            <a:r>
              <a:rPr lang="en-US" dirty="0"/>
              <a:t>Byte stream broken down into segments (packets)</a:t>
            </a:r>
          </a:p>
          <a:p>
            <a:pPr lvl="1"/>
            <a:r>
              <a:rPr lang="en-US" dirty="0"/>
              <a:t>Size limited by the Maximum Segment Size (MSS, typically 1460 bytes)</a:t>
            </a:r>
          </a:p>
          <a:p>
            <a:pPr lvl="1"/>
            <a:r>
              <a:rPr lang="en-US" dirty="0"/>
              <a:t>Set to limit fragmentation</a:t>
            </a:r>
          </a:p>
          <a:p>
            <a:r>
              <a:rPr lang="en-US" dirty="0"/>
              <a:t>Each segment has a </a:t>
            </a:r>
            <a:r>
              <a:rPr lang="en-US" dirty="0">
                <a:solidFill>
                  <a:schemeClr val="accent1"/>
                </a:solidFill>
              </a:rPr>
              <a:t>sequence number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49057" y="6246563"/>
            <a:ext cx="8031296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41424" y="626675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4826" y="626675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36165" y="6266755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10</a:t>
            </a:r>
          </a:p>
        </p:txBody>
      </p:sp>
      <p:sp>
        <p:nvSpPr>
          <p:cNvPr id="11" name="Oval 10"/>
          <p:cNvSpPr/>
          <p:nvPr/>
        </p:nvSpPr>
        <p:spPr>
          <a:xfrm>
            <a:off x="3621086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35618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18513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83748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0119" y="563695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13450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4652" y="563695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14950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7547" y="563695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16050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72782" y="563695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17550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2F49C-76E8-1EBC-EBDD-E4F0A9ECF1D9}"/>
              </a:ext>
            </a:extLst>
          </p:cNvPr>
          <p:cNvSpPr txBox="1"/>
          <p:nvPr/>
        </p:nvSpPr>
        <p:spPr>
          <a:xfrm>
            <a:off x="1093519" y="5851256"/>
            <a:ext cx="177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Byte stream to send</a:t>
            </a:r>
          </a:p>
        </p:txBody>
      </p:sp>
    </p:spTree>
    <p:extLst>
      <p:ext uri="{BB962C8B-B14F-4D97-AF65-F5344CB8AC3E}">
        <p14:creationId xmlns:p14="http://schemas.microsoft.com/office/powerpoint/2010/main" val="17259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Communication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5782498"/>
            <a:ext cx="8839200" cy="1061270"/>
          </a:xfrm>
        </p:spPr>
        <p:txBody>
          <a:bodyPr/>
          <a:lstStyle/>
          <a:p>
            <a:r>
              <a:rPr lang="en-US" dirty="0"/>
              <a:t>Each side of the connection can send and receive</a:t>
            </a:r>
          </a:p>
          <a:p>
            <a:pPr lvl="1"/>
            <a:r>
              <a:rPr lang="en-US" dirty="0"/>
              <a:t>Different sequence numbers for each direction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2179837" y="2153977"/>
            <a:ext cx="0" cy="34986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9581445" y="2153977"/>
            <a:ext cx="16516" cy="35046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3070" y="1593159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8449" y="1593159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9722" y="2203641"/>
            <a:ext cx="7240225" cy="679663"/>
            <a:chOff x="2823952" y="2188210"/>
            <a:chExt cx="4836688" cy="67966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313988">
              <a:off x="4144297" y="2188210"/>
              <a:ext cx="2858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7, Ack # 23&gt; 1460 data bytes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47292" y="2992082"/>
            <a:ext cx="7157042" cy="609976"/>
            <a:chOff x="2823952" y="2976650"/>
            <a:chExt cx="4836689" cy="609976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311583">
              <a:off x="3010482" y="2976650"/>
              <a:ext cx="3466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23, Ack # 1467&gt; 730 data bytes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2905" y="3653206"/>
            <a:ext cx="7103600" cy="609106"/>
            <a:chOff x="2850395" y="3637774"/>
            <a:chExt cx="4810245" cy="60910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58895">
              <a:off x="3904991" y="3637774"/>
              <a:ext cx="3664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1467, Ack # 753&gt; 1460 data bytes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0986" y="1654713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9652" y="165471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14965" y="1654713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893631" y="1654713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6921" y="201101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5586" y="20110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50871" y="265184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29537" y="265184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989" y="339647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5653" y="339647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753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50871" y="411767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753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29537" y="411767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50871" y="20110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929536" y="201101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85FEAA-7384-34BD-04EC-EC64F6F48D41}"/>
              </a:ext>
            </a:extLst>
          </p:cNvPr>
          <p:cNvGrpSpPr/>
          <p:nvPr/>
        </p:nvGrpSpPr>
        <p:grpSpPr>
          <a:xfrm>
            <a:off x="2319463" y="4429646"/>
            <a:ext cx="7157042" cy="646846"/>
            <a:chOff x="2823952" y="2939780"/>
            <a:chExt cx="4836689" cy="64684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C2DBB66-DA8E-61F9-4EF5-C2DB2BFA946A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724879-C7AC-F2E8-4E5D-1E014A9AEA8E}"/>
                </a:ext>
              </a:extLst>
            </p:cNvPr>
            <p:cNvSpPr txBox="1"/>
            <p:nvPr/>
          </p:nvSpPr>
          <p:spPr>
            <a:xfrm rot="21311583">
              <a:off x="3022617" y="2939780"/>
              <a:ext cx="3561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Seq # 753, Ack # 2927&gt; 240 data bytes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B6AEED6-21F4-D6CF-1EA1-F1220DEE275A}"/>
              </a:ext>
            </a:extLst>
          </p:cNvPr>
          <p:cNvSpPr txBox="1"/>
          <p:nvPr/>
        </p:nvSpPr>
        <p:spPr>
          <a:xfrm>
            <a:off x="223310" y="486124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01A191-45E1-F2B8-567E-F3F6505B4A3C}"/>
              </a:ext>
            </a:extLst>
          </p:cNvPr>
          <p:cNvSpPr txBox="1"/>
          <p:nvPr/>
        </p:nvSpPr>
        <p:spPr>
          <a:xfrm>
            <a:off x="1201974" y="4861245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993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225880" y="4132285"/>
            <a:ext cx="2217049" cy="1473863"/>
            <a:chOff x="1219200" y="4876799"/>
            <a:chExt cx="5181606" cy="1396951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6889"/>
                <a:gd name="adj2" fmla="val -9055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Data and ACK in the same packet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D862F23-7E74-C687-2D6D-1086020CA917}"/>
              </a:ext>
            </a:extLst>
          </p:cNvPr>
          <p:cNvSpPr/>
          <p:nvPr/>
        </p:nvSpPr>
        <p:spPr>
          <a:xfrm>
            <a:off x="3878835" y="2434052"/>
            <a:ext cx="4170370" cy="251683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Problem: this depicts a stop-and-wait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Will not be able to utilize all available bandwidth</a:t>
            </a:r>
          </a:p>
        </p:txBody>
      </p:sp>
    </p:spTree>
    <p:extLst>
      <p:ext uri="{BB962C8B-B14F-4D97-AF65-F5344CB8AC3E}">
        <p14:creationId xmlns:p14="http://schemas.microsoft.com/office/powerpoint/2010/main" val="38370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42" grpId="0"/>
      <p:bldP spid="43" grpId="0"/>
      <p:bldP spid="4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Layer 2: Stop and Wait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5718" y="1600200"/>
            <a:ext cx="5668818" cy="5105400"/>
          </a:xfrm>
        </p:spPr>
        <p:txBody>
          <a:bodyPr>
            <a:normAutofit/>
          </a:bodyPr>
          <a:lstStyle/>
          <a:p>
            <a:r>
              <a:rPr lang="en-US" dirty="0"/>
              <a:t>Simplest form of reliability</a:t>
            </a:r>
          </a:p>
          <a:p>
            <a:pPr lvl="1"/>
            <a:r>
              <a:rPr lang="en-US" dirty="0"/>
              <a:t>Example: Bluetooth</a:t>
            </a:r>
          </a:p>
          <a:p>
            <a:r>
              <a:rPr lang="en-US" dirty="0"/>
              <a:t>Problems?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Low utilization: </a:t>
            </a:r>
            <a:r>
              <a:rPr lang="en-US" dirty="0"/>
              <a:t>can only have one segment in flight at any time</a:t>
            </a:r>
          </a:p>
          <a:p>
            <a:r>
              <a:rPr lang="en-US" dirty="0"/>
              <a:t>10Gbps link and 10ms delay</a:t>
            </a:r>
          </a:p>
          <a:p>
            <a:pPr lvl="1"/>
            <a:r>
              <a:rPr lang="en-US" dirty="0"/>
              <a:t>Need 100 Mb to fill the pipe</a:t>
            </a:r>
          </a:p>
          <a:p>
            <a:pPr lvl="1"/>
            <a:r>
              <a:rPr lang="en-US" dirty="0"/>
              <a:t>Assume packets are 1500B</a:t>
            </a:r>
          </a:p>
          <a:p>
            <a:pPr marL="0" indent="0" algn="ctr">
              <a:buNone/>
            </a:pPr>
            <a:r>
              <a:rPr lang="en-US" sz="2400" dirty="0"/>
              <a:t>1500B * (8b/1B) / 2 = 6000b = 0.006Mb</a:t>
            </a:r>
          </a:p>
          <a:p>
            <a:pPr marL="0" indent="0" algn="ctr">
              <a:buNone/>
            </a:pPr>
            <a:r>
              <a:rPr lang="en-US" sz="2800" dirty="0"/>
              <a:t>Utilization is 0.006%</a:t>
            </a:r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91826" y="2573395"/>
            <a:ext cx="0" cy="40606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096344" y="2573395"/>
            <a:ext cx="25615" cy="40606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65079" y="2111731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2750" y="2111731"/>
            <a:ext cx="125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Receiver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91827" y="2557312"/>
            <a:ext cx="2596401" cy="769165"/>
            <a:chOff x="2707740" y="3350114"/>
            <a:chExt cx="3384645" cy="76916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707740" y="3516325"/>
              <a:ext cx="3384645" cy="6029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565613">
              <a:off x="3641103" y="3350114"/>
              <a:ext cx="1615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Segment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91827" y="3381068"/>
            <a:ext cx="2671431" cy="726520"/>
            <a:chOff x="2707740" y="4173871"/>
            <a:chExt cx="3482453" cy="72652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2707740" y="4173871"/>
              <a:ext cx="3482453" cy="55028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1037718">
              <a:off x="3983471" y="4438726"/>
              <a:ext cx="930985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75689" y="2723523"/>
            <a:ext cx="837595" cy="1709595"/>
            <a:chOff x="2014787" y="2763244"/>
            <a:chExt cx="837595" cy="1439131"/>
          </a:xfrm>
        </p:grpSpPr>
        <p:sp>
          <p:nvSpPr>
            <p:cNvPr id="19" name="Left Brace 18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775218" y="3251976"/>
              <a:ext cx="940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Timeout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92470" y="3967057"/>
            <a:ext cx="2208062" cy="674403"/>
            <a:chOff x="2707740" y="3300800"/>
            <a:chExt cx="3384645" cy="818479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707740" y="3516325"/>
              <a:ext cx="3384645" cy="6029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565613">
              <a:off x="3499023" y="3300800"/>
              <a:ext cx="1899888" cy="560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Segment</a:t>
              </a:r>
            </a:p>
          </p:txBody>
        </p:sp>
      </p:grpSp>
      <p:sp>
        <p:nvSpPr>
          <p:cNvPr id="27" name="Multiply 26"/>
          <p:cNvSpPr/>
          <p:nvPr/>
        </p:nvSpPr>
        <p:spPr>
          <a:xfrm>
            <a:off x="9419898" y="4312150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446282" y="4162654"/>
            <a:ext cx="837595" cy="1709595"/>
            <a:chOff x="2014787" y="2763244"/>
            <a:chExt cx="837595" cy="1439131"/>
          </a:xfrm>
        </p:grpSpPr>
        <p:sp>
          <p:nvSpPr>
            <p:cNvPr id="29" name="Left Brace 28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1775218" y="3251976"/>
              <a:ext cx="940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Timeout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92470" y="5681277"/>
            <a:ext cx="2620203" cy="769165"/>
            <a:chOff x="2707740" y="3350114"/>
            <a:chExt cx="3415673" cy="769165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707740" y="3516325"/>
              <a:ext cx="3384645" cy="6029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820941">
              <a:off x="2774523" y="3350114"/>
              <a:ext cx="334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Retransmit Segment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7443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Layer 2: Sliding Window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2361695"/>
          </a:xfrm>
        </p:spPr>
        <p:txBody>
          <a:bodyPr>
            <a:normAutofit/>
          </a:bodyPr>
          <a:lstStyle/>
          <a:p>
            <a:r>
              <a:rPr lang="en-US" dirty="0"/>
              <a:t>Allow multiple outstanding, un-</a:t>
            </a:r>
            <a:r>
              <a:rPr lang="en-US" dirty="0" err="1"/>
              <a:t>ACKed</a:t>
            </a:r>
            <a:r>
              <a:rPr lang="en-US" dirty="0"/>
              <a:t> segments</a:t>
            </a:r>
          </a:p>
          <a:p>
            <a:r>
              <a:rPr lang="en-US" dirty="0"/>
              <a:t>Number of un-</a:t>
            </a:r>
            <a:r>
              <a:rPr lang="en-US" dirty="0" err="1"/>
              <a:t>ACKed</a:t>
            </a:r>
            <a:r>
              <a:rPr lang="en-US" dirty="0"/>
              <a:t> segments is called the </a:t>
            </a:r>
            <a:r>
              <a:rPr lang="en-US" dirty="0">
                <a:solidFill>
                  <a:schemeClr val="accent1"/>
                </a:solidFill>
              </a:rPr>
              <a:t>window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56761" y="3193848"/>
            <a:ext cx="2271" cy="26194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739213" y="3193848"/>
            <a:ext cx="0" cy="26194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0013" y="2732184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5170" y="2732183"/>
            <a:ext cx="125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Receiver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56761" y="3177765"/>
            <a:ext cx="3384645" cy="769165"/>
            <a:chOff x="2707740" y="3350114"/>
            <a:chExt cx="3384645" cy="76916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707740" y="3516325"/>
              <a:ext cx="3384645" cy="6029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565613">
              <a:off x="3777949" y="3350114"/>
              <a:ext cx="1342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Segments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4256761" y="4001521"/>
            <a:ext cx="3482453" cy="5502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037718">
            <a:off x="5589604" y="4892873"/>
            <a:ext cx="8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ACKs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56760" y="3547911"/>
            <a:ext cx="3384645" cy="602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56760" y="4205457"/>
            <a:ext cx="3482453" cy="5502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59032" y="3754903"/>
            <a:ext cx="3384645" cy="602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259032" y="4412449"/>
            <a:ext cx="3482453" cy="5502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56759" y="3961895"/>
            <a:ext cx="3384645" cy="602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256759" y="4619441"/>
            <a:ext cx="3482453" cy="5502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301786" y="2963014"/>
            <a:ext cx="837587" cy="1361358"/>
            <a:chOff x="2014795" y="1800508"/>
            <a:chExt cx="837587" cy="3148560"/>
          </a:xfrm>
        </p:grpSpPr>
        <p:sp>
          <p:nvSpPr>
            <p:cNvPr id="29" name="Left Brace 28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71348" y="3143955"/>
              <a:ext cx="3148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Window</a:t>
              </a:r>
            </a:p>
          </p:txBody>
        </p:sp>
      </p:grpSp>
      <p:sp>
        <p:nvSpPr>
          <p:cNvPr id="31" name="Content Placeholder 3"/>
          <p:cNvSpPr txBox="1">
            <a:spLocks/>
          </p:cNvSpPr>
          <p:nvPr/>
        </p:nvSpPr>
        <p:spPr>
          <a:xfrm>
            <a:off x="1673920" y="6167339"/>
            <a:ext cx="8839200" cy="8084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Made famous by TCP</a:t>
            </a:r>
          </a:p>
        </p:txBody>
      </p:sp>
    </p:spTree>
    <p:extLst>
      <p:ext uri="{BB962C8B-B14F-4D97-AF65-F5344CB8AC3E}">
        <p14:creationId xmlns:p14="http://schemas.microsoft.com/office/powerpoint/2010/main" val="3739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</a:t>
            </a:r>
            <a:r>
              <a:rPr lang="en-US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 vert="horz" anchor="t">
            <a:normAutofit/>
          </a:bodyPr>
          <a:lstStyle/>
          <a:p>
            <a:r>
              <a:rPr lang="en-US" dirty="0"/>
              <a:t>Problem: how big should the window be?</a:t>
            </a:r>
          </a:p>
          <a:p>
            <a:pPr lvl="1"/>
            <a:r>
              <a:rPr lang="en-US" dirty="0"/>
              <a:t>Too many packets may overwhelm the receiver</a:t>
            </a:r>
          </a:p>
          <a:p>
            <a:pPr lvl="1"/>
            <a:r>
              <a:rPr lang="en-US" dirty="0"/>
              <a:t>Size of the receiver's buffers may change over time</a:t>
            </a:r>
          </a:p>
          <a:p>
            <a:r>
              <a:rPr lang="en-US" dirty="0"/>
              <a:t>Solution: </a:t>
            </a:r>
            <a:r>
              <a:rPr lang="en-US" dirty="0">
                <a:solidFill>
                  <a:schemeClr val="accent1"/>
                </a:solidFill>
              </a:rPr>
              <a:t>advertised window</a:t>
            </a:r>
          </a:p>
          <a:p>
            <a:pPr lvl="1"/>
            <a:r>
              <a:rPr lang="en-US" dirty="0"/>
              <a:t>Receiver tells the sender how big their buffer (the window) is</a:t>
            </a:r>
          </a:p>
          <a:p>
            <a:pPr lvl="1"/>
            <a:r>
              <a:rPr lang="en-US" dirty="0"/>
              <a:t>For window size </a:t>
            </a:r>
            <a:r>
              <a:rPr lang="en-US" i="1" dirty="0"/>
              <a:t>n</a:t>
            </a:r>
            <a:r>
              <a:rPr lang="en-US" dirty="0"/>
              <a:t>, sender may transmit </a:t>
            </a:r>
            <a:r>
              <a:rPr lang="en-US" i="1" dirty="0"/>
              <a:t>n</a:t>
            </a:r>
            <a:r>
              <a:rPr lang="en-US" dirty="0"/>
              <a:t> bytes without receiving an ACK</a:t>
            </a:r>
          </a:p>
          <a:p>
            <a:pPr lvl="1"/>
            <a:r>
              <a:rPr lang="en-US" dirty="0"/>
              <a:t>After each ACK, the window slides forward</a:t>
            </a:r>
          </a:p>
          <a:p>
            <a:r>
              <a:rPr lang="en-US" dirty="0"/>
              <a:t>Advertised window may go to zero!</a:t>
            </a:r>
          </a:p>
        </p:txBody>
      </p:sp>
    </p:spTree>
    <p:extLst>
      <p:ext uri="{BB962C8B-B14F-4D97-AF65-F5344CB8AC3E}">
        <p14:creationId xmlns:p14="http://schemas.microsoft.com/office/powerpoint/2010/main" val="34078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Control: View from the Sender Side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0964" y="2538681"/>
            <a:ext cx="382846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Sequence Number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0963" y="2149047"/>
            <a:ext cx="19160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Src</a:t>
            </a:r>
            <a:r>
              <a:rPr lang="en-US" sz="2000" dirty="0"/>
              <a:t>. 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0961" y="2919041"/>
            <a:ext cx="382846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Acknowledgement Number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4552" y="3307827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Adv. Window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4555" y="3682811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Urgent Pointer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3761" y="3302693"/>
            <a:ext cx="129494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Flags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4475" y="3687003"/>
            <a:ext cx="191423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Checksum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4474" y="3296810"/>
            <a:ext cx="61928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7843" y="1678012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 Sent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5613" y="2148389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Dest</a:t>
            </a:r>
            <a:r>
              <a:rPr lang="en-US" sz="2000" dirty="0"/>
              <a:t>. 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7402" y="2148389"/>
            <a:ext cx="19160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Src</a:t>
            </a:r>
            <a:r>
              <a:rPr lang="en-US" sz="2000" dirty="0"/>
              <a:t>. Port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47400" y="2918383"/>
            <a:ext cx="382846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Acknowledgement Number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60991" y="3296152"/>
            <a:ext cx="1912398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Adv. Window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60994" y="3682153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Urgent Pointer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70200" y="3302035"/>
            <a:ext cx="129494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Flags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50914" y="3686345"/>
            <a:ext cx="191423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Checksum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50913" y="3296152"/>
            <a:ext cx="61928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51802" y="1677354"/>
            <a:ext cx="215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 Received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8157" y="2149047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Dest</a:t>
            </a:r>
            <a:r>
              <a:rPr lang="en-US" sz="2000" dirty="0"/>
              <a:t>. 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7403" y="2538023"/>
            <a:ext cx="382846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Sequence Number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800961" y="5472661"/>
            <a:ext cx="8572429" cy="4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00961" y="5492853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ACKed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683870" y="5492853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7916" y="5492853"/>
            <a:ext cx="14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Be Sent</a:t>
            </a:r>
          </a:p>
        </p:txBody>
      </p:sp>
      <p:sp>
        <p:nvSpPr>
          <p:cNvPr id="29" name="Oval 28"/>
          <p:cNvSpPr/>
          <p:nvPr/>
        </p:nvSpPr>
        <p:spPr>
          <a:xfrm>
            <a:off x="4200980" y="5367080"/>
            <a:ext cx="220338" cy="2203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85854" y="5367080"/>
            <a:ext cx="220338" cy="22033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68749" y="5367080"/>
            <a:ext cx="220338" cy="22033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202634" y="5367080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872740" y="5492852"/>
            <a:ext cx="2248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Outside Window</a:t>
            </a:r>
          </a:p>
        </p:txBody>
      </p:sp>
      <p:cxnSp>
        <p:nvCxnSpPr>
          <p:cNvPr id="43" name="Elbow Connector 42"/>
          <p:cNvCxnSpPr>
            <a:stCxn id="18" idx="1"/>
          </p:cNvCxnSpPr>
          <p:nvPr/>
        </p:nvCxnSpPr>
        <p:spPr>
          <a:xfrm rot="10800000" flipV="1">
            <a:off x="7087175" y="3110209"/>
            <a:ext cx="460224" cy="1567999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29" idx="0"/>
          </p:cNvCxnSpPr>
          <p:nvPr/>
        </p:nvCxnSpPr>
        <p:spPr>
          <a:xfrm rot="10800000" flipV="1">
            <a:off x="4311149" y="4678208"/>
            <a:ext cx="2776026" cy="688872"/>
          </a:xfrm>
          <a:prstGeom prst="bentConnector2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3"/>
          </p:cNvCxnSpPr>
          <p:nvPr/>
        </p:nvCxnSpPr>
        <p:spPr>
          <a:xfrm>
            <a:off x="6629427" y="2730507"/>
            <a:ext cx="243209" cy="880826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0"/>
          </p:cNvCxnSpPr>
          <p:nvPr/>
        </p:nvCxnSpPr>
        <p:spPr>
          <a:xfrm rot="5400000">
            <a:off x="5556457" y="4050902"/>
            <a:ext cx="1755747" cy="876611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/>
          <p:cNvSpPr/>
          <p:nvPr/>
        </p:nvSpPr>
        <p:spPr>
          <a:xfrm rot="16200000">
            <a:off x="5790015" y="4343446"/>
            <a:ext cx="510038" cy="3467772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376271" y="6268044"/>
            <a:ext cx="1239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Window</a:t>
            </a:r>
          </a:p>
        </p:txBody>
      </p:sp>
      <p:cxnSp>
        <p:nvCxnSpPr>
          <p:cNvPr id="61" name="Elbow Connector 60"/>
          <p:cNvCxnSpPr>
            <a:stCxn id="19" idx="3"/>
          </p:cNvCxnSpPr>
          <p:nvPr/>
        </p:nvCxnSpPr>
        <p:spPr>
          <a:xfrm>
            <a:off x="11373389" y="3487979"/>
            <a:ext cx="164824" cy="2780065"/>
          </a:xfrm>
          <a:prstGeom prst="bentConnector2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889087" y="6268043"/>
            <a:ext cx="3649126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488489" y="4365241"/>
            <a:ext cx="1630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sock.send</a:t>
            </a:r>
            <a:r>
              <a:rPr lang="en-US" sz="2400" b="1" dirty="0"/>
              <a:t>()</a:t>
            </a:r>
          </a:p>
        </p:txBody>
      </p:sp>
      <p:cxnSp>
        <p:nvCxnSpPr>
          <p:cNvPr id="66" name="Straight Arrow Connector 65"/>
          <p:cNvCxnSpPr>
            <a:stCxn id="64" idx="2"/>
            <a:endCxn id="32" idx="0"/>
          </p:cNvCxnSpPr>
          <p:nvPr/>
        </p:nvCxnSpPr>
        <p:spPr>
          <a:xfrm>
            <a:off x="10303777" y="4826906"/>
            <a:ext cx="9026" cy="540174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 flipH="1">
            <a:off x="3201478" y="4065806"/>
            <a:ext cx="3125757" cy="954107"/>
            <a:chOff x="1219200" y="4876799"/>
            <a:chExt cx="5181606" cy="1396951"/>
          </a:xfrm>
        </p:grpSpPr>
        <p:sp>
          <p:nvSpPr>
            <p:cNvPr id="68" name="Rectangular Callout 67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6034"/>
                <a:gd name="adj2" fmla="val 875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Must be buffered until </a:t>
              </a:r>
              <a:r>
                <a:rPr lang="en-US" sz="2800" kern="0" dirty="0" err="1">
                  <a:solidFill>
                    <a:sysClr val="window" lastClr="FFFFFF"/>
                  </a:solidFill>
                </a:rPr>
                <a:t>ACKed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E5E118F-839B-4848-B82D-6573678127EB}"/>
              </a:ext>
            </a:extLst>
          </p:cNvPr>
          <p:cNvSpPr txBox="1"/>
          <p:nvPr/>
        </p:nvSpPr>
        <p:spPr>
          <a:xfrm>
            <a:off x="711200" y="4982602"/>
            <a:ext cx="2050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/>
              <a:t>Buffer of Bytes to Send</a:t>
            </a:r>
          </a:p>
        </p:txBody>
      </p:sp>
    </p:spTree>
    <p:extLst>
      <p:ext uri="{BB962C8B-B14F-4D97-AF65-F5344CB8AC3E}">
        <p14:creationId xmlns:p14="http://schemas.microsoft.com/office/powerpoint/2010/main" val="568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9" grpId="0"/>
      <p:bldP spid="51" grpId="0" animBg="1"/>
      <p:bldP spid="52" grpId="0"/>
      <p:bldP spid="6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20E15-E6FC-8B73-7983-330A15EA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781D59-FFAA-45AE-D675-EDFA12A0CB0A}"/>
              </a:ext>
            </a:extLst>
          </p:cNvPr>
          <p:cNvSpPr txBox="1">
            <a:spLocks/>
          </p:cNvSpPr>
          <p:nvPr/>
        </p:nvSpPr>
        <p:spPr>
          <a:xfrm>
            <a:off x="341172" y="-1197"/>
            <a:ext cx="11444427" cy="8554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Sliding Window Example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A6B19D-52F8-1173-31C6-E5B0CFBAE3FD}"/>
              </a:ext>
            </a:extLst>
          </p:cNvPr>
          <p:cNvCxnSpPr>
            <a:cxnSpLocks/>
          </p:cNvCxnSpPr>
          <p:nvPr/>
        </p:nvCxnSpPr>
        <p:spPr>
          <a:xfrm>
            <a:off x="3779156" y="1274351"/>
            <a:ext cx="688884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6F9618-3409-8850-97B8-EE696DA4C5C3}"/>
              </a:ext>
            </a:extLst>
          </p:cNvPr>
          <p:cNvSpPr txBox="1"/>
          <p:nvPr/>
        </p:nvSpPr>
        <p:spPr>
          <a:xfrm>
            <a:off x="1325526" y="1085097"/>
            <a:ext cx="241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Buffer of Bytes to Send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AD64FA-13B3-9702-5A1B-A3051BBD85EE}"/>
              </a:ext>
            </a:extLst>
          </p:cNvPr>
          <p:cNvGrpSpPr/>
          <p:nvPr/>
        </p:nvGrpSpPr>
        <p:grpSpPr>
          <a:xfrm>
            <a:off x="3694054" y="1454429"/>
            <a:ext cx="2834336" cy="626992"/>
            <a:chOff x="2680417" y="1723281"/>
            <a:chExt cx="1983738" cy="626992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267963E-FF7D-7B2E-81C4-12A68EC69255}"/>
                </a:ext>
              </a:extLst>
            </p:cNvPr>
            <p:cNvSpPr/>
            <p:nvPr/>
          </p:nvSpPr>
          <p:spPr>
            <a:xfrm rot="16200000">
              <a:off x="3550307" y="938493"/>
              <a:ext cx="321965" cy="1891541"/>
            </a:xfrm>
            <a:prstGeom prst="leftBrac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FDD0F1-F867-4094-1761-85446AC644CC}"/>
                </a:ext>
              </a:extLst>
            </p:cNvPr>
            <p:cNvSpPr txBox="1"/>
            <p:nvPr/>
          </p:nvSpPr>
          <p:spPr>
            <a:xfrm>
              <a:off x="2680417" y="1980941"/>
              <a:ext cx="1983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Window = 3* MSS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F001E0-79C7-3671-6EC0-D976D4C1E3D6}"/>
              </a:ext>
            </a:extLst>
          </p:cNvPr>
          <p:cNvCxnSpPr>
            <a:cxnSpLocks/>
          </p:cNvCxnSpPr>
          <p:nvPr/>
        </p:nvCxnSpPr>
        <p:spPr>
          <a:xfrm>
            <a:off x="2350024" y="2836106"/>
            <a:ext cx="0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CF0CD3-1D6B-74CA-AF7B-9FBA2D6847B3}"/>
              </a:ext>
            </a:extLst>
          </p:cNvPr>
          <p:cNvCxnSpPr>
            <a:cxnSpLocks/>
          </p:cNvCxnSpPr>
          <p:nvPr/>
        </p:nvCxnSpPr>
        <p:spPr>
          <a:xfrm>
            <a:off x="9751632" y="2836106"/>
            <a:ext cx="90344" cy="38978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AAFBCB-A871-360B-16E3-0C51EA1076F9}"/>
              </a:ext>
            </a:extLst>
          </p:cNvPr>
          <p:cNvSpPr txBox="1"/>
          <p:nvPr/>
        </p:nvSpPr>
        <p:spPr>
          <a:xfrm>
            <a:off x="2063257" y="22752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F7342E-44FB-8758-4C5C-C4EEC071A774}"/>
              </a:ext>
            </a:extLst>
          </p:cNvPr>
          <p:cNvSpPr txBox="1"/>
          <p:nvPr/>
        </p:nvSpPr>
        <p:spPr>
          <a:xfrm>
            <a:off x="9008636" y="2275288"/>
            <a:ext cx="9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56EA77-87C8-7F92-4522-17EC388EE732}"/>
              </a:ext>
            </a:extLst>
          </p:cNvPr>
          <p:cNvGrpSpPr/>
          <p:nvPr/>
        </p:nvGrpSpPr>
        <p:grpSpPr>
          <a:xfrm>
            <a:off x="2459909" y="2912440"/>
            <a:ext cx="7432859" cy="652993"/>
            <a:chOff x="2823952" y="2214880"/>
            <a:chExt cx="4965373" cy="65299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7DAD128-F916-2CB7-43FA-69AB9CB55FE9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5ED854-B3F0-D901-4797-C78FDF3C147B}"/>
                </a:ext>
              </a:extLst>
            </p:cNvPr>
            <p:cNvSpPr txBox="1"/>
            <p:nvPr/>
          </p:nvSpPr>
          <p:spPr>
            <a:xfrm rot="313988">
              <a:off x="5576683" y="2291013"/>
              <a:ext cx="221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7&gt; 1460 data bytes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230240-7BA0-73AF-9E59-B8404F349BB9}"/>
              </a:ext>
            </a:extLst>
          </p:cNvPr>
          <p:cNvSpPr txBox="1"/>
          <p:nvPr/>
        </p:nvSpPr>
        <p:spPr>
          <a:xfrm>
            <a:off x="341173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3F575B-CCB7-019F-7E8A-AAD2EA140369}"/>
              </a:ext>
            </a:extLst>
          </p:cNvPr>
          <p:cNvSpPr txBox="1"/>
          <p:nvPr/>
        </p:nvSpPr>
        <p:spPr>
          <a:xfrm>
            <a:off x="1319839" y="233684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E0AC6-C720-20B3-5552-EF53EBF06D4F}"/>
              </a:ext>
            </a:extLst>
          </p:cNvPr>
          <p:cNvSpPr txBox="1"/>
          <p:nvPr/>
        </p:nvSpPr>
        <p:spPr>
          <a:xfrm>
            <a:off x="10085152" y="23368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7AEE13-F0B8-14D8-1AF6-5E4295B33EA5}"/>
              </a:ext>
            </a:extLst>
          </p:cNvPr>
          <p:cNvSpPr txBox="1"/>
          <p:nvPr/>
        </p:nvSpPr>
        <p:spPr>
          <a:xfrm>
            <a:off x="11063818" y="2336842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 #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84715-F64C-968F-81B9-263562D29543}"/>
              </a:ext>
            </a:extLst>
          </p:cNvPr>
          <p:cNvSpPr txBox="1"/>
          <p:nvPr/>
        </p:nvSpPr>
        <p:spPr>
          <a:xfrm>
            <a:off x="310015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A66CC3-D9F6-B8D7-504B-A4A21378993A}"/>
              </a:ext>
            </a:extLst>
          </p:cNvPr>
          <p:cNvSpPr txBox="1"/>
          <p:nvPr/>
        </p:nvSpPr>
        <p:spPr>
          <a:xfrm>
            <a:off x="1288680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DD9BDE-45A8-7C69-969B-51EA1B726CFB}"/>
              </a:ext>
            </a:extLst>
          </p:cNvPr>
          <p:cNvSpPr txBox="1"/>
          <p:nvPr/>
        </p:nvSpPr>
        <p:spPr>
          <a:xfrm>
            <a:off x="10121058" y="333397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44B1DF-7837-BF67-8552-77D5DA85986F}"/>
              </a:ext>
            </a:extLst>
          </p:cNvPr>
          <p:cNvSpPr txBox="1"/>
          <p:nvPr/>
        </p:nvSpPr>
        <p:spPr>
          <a:xfrm>
            <a:off x="11099723" y="333397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A3B87C-1BC1-E058-693D-6B0F6DBCB731}"/>
              </a:ext>
            </a:extLst>
          </p:cNvPr>
          <p:cNvSpPr txBox="1"/>
          <p:nvPr/>
        </p:nvSpPr>
        <p:spPr>
          <a:xfrm>
            <a:off x="10121058" y="381769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B71193-7E57-BB8A-910F-AD1E94B26ECC}"/>
              </a:ext>
            </a:extLst>
          </p:cNvPr>
          <p:cNvSpPr txBox="1"/>
          <p:nvPr/>
        </p:nvSpPr>
        <p:spPr>
          <a:xfrm>
            <a:off x="11099723" y="381769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F3BB39-D63F-1586-F350-A4D972F40C2A}"/>
              </a:ext>
            </a:extLst>
          </p:cNvPr>
          <p:cNvSpPr txBox="1"/>
          <p:nvPr/>
        </p:nvSpPr>
        <p:spPr>
          <a:xfrm>
            <a:off x="10121058" y="26931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90D466-3ACA-439F-157E-6A808324FDEE}"/>
              </a:ext>
            </a:extLst>
          </p:cNvPr>
          <p:cNvSpPr txBox="1"/>
          <p:nvPr/>
        </p:nvSpPr>
        <p:spPr>
          <a:xfrm>
            <a:off x="11099723" y="26931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789B912-AACF-9071-C2F3-FD7F2F9C793A}"/>
              </a:ext>
            </a:extLst>
          </p:cNvPr>
          <p:cNvSpPr/>
          <p:nvPr/>
        </p:nvSpPr>
        <p:spPr>
          <a:xfrm>
            <a:off x="3719560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04A00C2-97D5-7B0F-C8B2-590981B7E532}"/>
              </a:ext>
            </a:extLst>
          </p:cNvPr>
          <p:cNvSpPr/>
          <p:nvPr/>
        </p:nvSpPr>
        <p:spPr>
          <a:xfrm>
            <a:off x="4618197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10C3293-4996-75A2-B95F-6DCB2BB31B46}"/>
              </a:ext>
            </a:extLst>
          </p:cNvPr>
          <p:cNvSpPr/>
          <p:nvPr/>
        </p:nvSpPr>
        <p:spPr>
          <a:xfrm>
            <a:off x="5516834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B35426-C72C-3F61-116F-16C2B004BCE1}"/>
              </a:ext>
            </a:extLst>
          </p:cNvPr>
          <p:cNvSpPr/>
          <p:nvPr/>
        </p:nvSpPr>
        <p:spPr>
          <a:xfrm>
            <a:off x="6415471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D4FE93-F901-D92D-65AC-211C458AA3E0}"/>
              </a:ext>
            </a:extLst>
          </p:cNvPr>
          <p:cNvSpPr/>
          <p:nvPr/>
        </p:nvSpPr>
        <p:spPr>
          <a:xfrm>
            <a:off x="7276707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C0AF36F-A425-E5B9-DE7D-0CFD795BE308}"/>
              </a:ext>
            </a:extLst>
          </p:cNvPr>
          <p:cNvSpPr/>
          <p:nvPr/>
        </p:nvSpPr>
        <p:spPr>
          <a:xfrm>
            <a:off x="8175344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1ABB4E8-46A8-80DC-354E-66ACB8BDC816}"/>
              </a:ext>
            </a:extLst>
          </p:cNvPr>
          <p:cNvSpPr/>
          <p:nvPr/>
        </p:nvSpPr>
        <p:spPr>
          <a:xfrm>
            <a:off x="9073981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D3F0AAD-5EE5-EB2B-0242-E471CAA5F2C5}"/>
              </a:ext>
            </a:extLst>
          </p:cNvPr>
          <p:cNvSpPr/>
          <p:nvPr/>
        </p:nvSpPr>
        <p:spPr>
          <a:xfrm>
            <a:off x="9972618" y="1173148"/>
            <a:ext cx="205563" cy="20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7BFF62-ABBE-8052-1657-557523EFB99A}"/>
              </a:ext>
            </a:extLst>
          </p:cNvPr>
          <p:cNvSpPr txBox="1"/>
          <p:nvPr/>
        </p:nvSpPr>
        <p:spPr>
          <a:xfrm>
            <a:off x="3935635" y="86833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031E97-DEE8-9C81-5689-D88B045F569B}"/>
              </a:ext>
            </a:extLst>
          </p:cNvPr>
          <p:cNvSpPr txBox="1"/>
          <p:nvPr/>
        </p:nvSpPr>
        <p:spPr>
          <a:xfrm>
            <a:off x="4818015" y="86614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164C55-5208-A3C3-214E-8035F18A0EDA}"/>
              </a:ext>
            </a:extLst>
          </p:cNvPr>
          <p:cNvSpPr txBox="1"/>
          <p:nvPr/>
        </p:nvSpPr>
        <p:spPr>
          <a:xfrm>
            <a:off x="5686855" y="87295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FB1DE7-13A0-98E7-F412-163883830670}"/>
              </a:ext>
            </a:extLst>
          </p:cNvPr>
          <p:cNvSpPr txBox="1"/>
          <p:nvPr/>
        </p:nvSpPr>
        <p:spPr>
          <a:xfrm>
            <a:off x="6569235" y="8707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A29F268-591D-14F8-62A9-35FE9A8EB896}"/>
              </a:ext>
            </a:extLst>
          </p:cNvPr>
          <p:cNvSpPr txBox="1"/>
          <p:nvPr/>
        </p:nvSpPr>
        <p:spPr>
          <a:xfrm>
            <a:off x="7498527" y="85943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85ED24-761C-4744-8BB3-AC371A9A9B8A}"/>
              </a:ext>
            </a:extLst>
          </p:cNvPr>
          <p:cNvSpPr txBox="1"/>
          <p:nvPr/>
        </p:nvSpPr>
        <p:spPr>
          <a:xfrm>
            <a:off x="8380907" y="85723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A3E664-434E-68AD-10E0-17BBF124D6F5}"/>
              </a:ext>
            </a:extLst>
          </p:cNvPr>
          <p:cNvSpPr txBox="1"/>
          <p:nvPr/>
        </p:nvSpPr>
        <p:spPr>
          <a:xfrm>
            <a:off x="9249747" y="86404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1460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B2D36E2-D052-B4A6-8FB3-C7FD2268A803}"/>
              </a:ext>
            </a:extLst>
          </p:cNvPr>
          <p:cNvGrpSpPr/>
          <p:nvPr/>
        </p:nvGrpSpPr>
        <p:grpSpPr>
          <a:xfrm>
            <a:off x="2459908" y="3367831"/>
            <a:ext cx="7442387" cy="652993"/>
            <a:chOff x="2823952" y="2214880"/>
            <a:chExt cx="4971738" cy="6529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A8ECD84-F31A-6B19-88B5-7B248F60AF18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59D916-456C-8369-7D48-20DF775459C8}"/>
                </a:ext>
              </a:extLst>
            </p:cNvPr>
            <p:cNvSpPr txBox="1"/>
            <p:nvPr/>
          </p:nvSpPr>
          <p:spPr>
            <a:xfrm rot="313988">
              <a:off x="5300343" y="2286036"/>
              <a:ext cx="2495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1467&gt; 1460 data bytes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0D0D90B-54DE-28DA-24E9-BA6F5C96E414}"/>
              </a:ext>
            </a:extLst>
          </p:cNvPr>
          <p:cNvGrpSpPr/>
          <p:nvPr/>
        </p:nvGrpSpPr>
        <p:grpSpPr>
          <a:xfrm>
            <a:off x="2472851" y="3882981"/>
            <a:ext cx="7429443" cy="652993"/>
            <a:chOff x="2823952" y="2214880"/>
            <a:chExt cx="4963091" cy="65299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31E528F-9708-235A-5CA4-D0F895FD3466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CE6B3C2-4F7E-E8F6-6954-6E71125005B8}"/>
                </a:ext>
              </a:extLst>
            </p:cNvPr>
            <p:cNvSpPr txBox="1"/>
            <p:nvPr/>
          </p:nvSpPr>
          <p:spPr>
            <a:xfrm rot="313988">
              <a:off x="5291696" y="2276702"/>
              <a:ext cx="2495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&lt;Seq # 2927&gt; 1460 data bytes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1D72517-6FE5-5D86-C5F6-B44FDB95D29D}"/>
              </a:ext>
            </a:extLst>
          </p:cNvPr>
          <p:cNvSpPr txBox="1"/>
          <p:nvPr/>
        </p:nvSpPr>
        <p:spPr>
          <a:xfrm>
            <a:off x="10121058" y="427865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F29B7F-5065-F163-1884-9BC488340C8D}"/>
              </a:ext>
            </a:extLst>
          </p:cNvPr>
          <p:cNvSpPr txBox="1"/>
          <p:nvPr/>
        </p:nvSpPr>
        <p:spPr>
          <a:xfrm>
            <a:off x="11099723" y="4278659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4387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549C5A-1E27-946F-AD3B-1656858227CA}"/>
              </a:ext>
            </a:extLst>
          </p:cNvPr>
          <p:cNvGrpSpPr/>
          <p:nvPr/>
        </p:nvGrpSpPr>
        <p:grpSpPr>
          <a:xfrm>
            <a:off x="2416423" y="3756572"/>
            <a:ext cx="7198490" cy="550106"/>
            <a:chOff x="2795942" y="3036520"/>
            <a:chExt cx="4864699" cy="55010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7B11C1E-4C6F-43E2-FD83-13162A2BFD07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52EF25-6064-54E8-2B8A-D91299F7077C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1467&gt;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AD4F247-45B5-C263-7BC7-05E6A89F6026}"/>
              </a:ext>
            </a:extLst>
          </p:cNvPr>
          <p:cNvGrpSpPr/>
          <p:nvPr/>
        </p:nvGrpSpPr>
        <p:grpSpPr>
          <a:xfrm>
            <a:off x="2459909" y="4267812"/>
            <a:ext cx="7198488" cy="550106"/>
            <a:chOff x="2795943" y="3036520"/>
            <a:chExt cx="4864698" cy="550106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3E48B63-C448-D0F4-FD5D-6D15C0C19845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D861F42-66DB-5301-6390-961904496D9E}"/>
                </a:ext>
              </a:extLst>
            </p:cNvPr>
            <p:cNvSpPr txBox="1"/>
            <p:nvPr/>
          </p:nvSpPr>
          <p:spPr>
            <a:xfrm rot="21320940">
              <a:off x="2795943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2927&gt;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CCAC52-EECF-C350-5D90-AEC9465DB0D9}"/>
              </a:ext>
            </a:extLst>
          </p:cNvPr>
          <p:cNvGrpSpPr/>
          <p:nvPr/>
        </p:nvGrpSpPr>
        <p:grpSpPr>
          <a:xfrm>
            <a:off x="2459908" y="4745192"/>
            <a:ext cx="7198490" cy="550106"/>
            <a:chOff x="2795942" y="3036520"/>
            <a:chExt cx="4864699" cy="550106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C801093-F3F2-EF65-E966-A8AE9DA0CB5F}"/>
                </a:ext>
              </a:extLst>
            </p:cNvPr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C9837FB-48B3-851B-925F-9B6125B2CF13}"/>
                </a:ext>
              </a:extLst>
            </p:cNvPr>
            <p:cNvSpPr txBox="1"/>
            <p:nvPr/>
          </p:nvSpPr>
          <p:spPr>
            <a:xfrm rot="21320940">
              <a:off x="2795942" y="3070180"/>
              <a:ext cx="158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&lt;ACK, Ack # 4387&gt;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42C8C34-5B98-E773-8EDC-0819EBA759CA}"/>
              </a:ext>
            </a:extLst>
          </p:cNvPr>
          <p:cNvSpPr txBox="1"/>
          <p:nvPr/>
        </p:nvSpPr>
        <p:spPr>
          <a:xfrm>
            <a:off x="10121058" y="49344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6F1981A-FC5B-C9C8-C90E-C37E0116FC38}"/>
              </a:ext>
            </a:extLst>
          </p:cNvPr>
          <p:cNvSpPr txBox="1"/>
          <p:nvPr/>
        </p:nvSpPr>
        <p:spPr>
          <a:xfrm>
            <a:off x="11099723" y="49344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5847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73A4330-EAFD-3DF3-96E3-C4B87FA4C441}"/>
              </a:ext>
            </a:extLst>
          </p:cNvPr>
          <p:cNvSpPr txBox="1"/>
          <p:nvPr/>
        </p:nvSpPr>
        <p:spPr>
          <a:xfrm>
            <a:off x="10121058" y="5418187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CC5BDF-2C40-93B3-DE3A-69ECD7E4B6B6}"/>
              </a:ext>
            </a:extLst>
          </p:cNvPr>
          <p:cNvSpPr txBox="1"/>
          <p:nvPr/>
        </p:nvSpPr>
        <p:spPr>
          <a:xfrm>
            <a:off x="11099723" y="5418187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7307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28EA27-7D2D-40A7-D073-CBD6F75D515D}"/>
              </a:ext>
            </a:extLst>
          </p:cNvPr>
          <p:cNvSpPr txBox="1"/>
          <p:nvPr/>
        </p:nvSpPr>
        <p:spPr>
          <a:xfrm>
            <a:off x="10121058" y="5879155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9F3F360-FA73-1380-E3D7-72056171C2C7}"/>
              </a:ext>
            </a:extLst>
          </p:cNvPr>
          <p:cNvSpPr txBox="1"/>
          <p:nvPr/>
        </p:nvSpPr>
        <p:spPr>
          <a:xfrm>
            <a:off x="11099723" y="587915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8767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D9EF472-0756-BC8D-DB55-C8D3CC8335F9}"/>
              </a:ext>
            </a:extLst>
          </p:cNvPr>
          <p:cNvGrpSpPr/>
          <p:nvPr/>
        </p:nvGrpSpPr>
        <p:grpSpPr>
          <a:xfrm>
            <a:off x="2503420" y="4470990"/>
            <a:ext cx="7581732" cy="652993"/>
            <a:chOff x="2823952" y="2214880"/>
            <a:chExt cx="5064824" cy="652993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B94896A-94B9-7C4F-D1C4-4E07EF256F70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15EDA05-1262-97FC-946A-DCEABBB719F7}"/>
                </a:ext>
              </a:extLst>
            </p:cNvPr>
            <p:cNvSpPr txBox="1"/>
            <p:nvPr/>
          </p:nvSpPr>
          <p:spPr>
            <a:xfrm rot="313988">
              <a:off x="5288190" y="2278054"/>
              <a:ext cx="2600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4387&gt; 1460 data bytes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EE0F59-84D8-56A3-9871-BC384346C449}"/>
              </a:ext>
            </a:extLst>
          </p:cNvPr>
          <p:cNvGrpSpPr/>
          <p:nvPr/>
        </p:nvGrpSpPr>
        <p:grpSpPr>
          <a:xfrm>
            <a:off x="2503419" y="4968909"/>
            <a:ext cx="7379385" cy="652993"/>
            <a:chOff x="2823952" y="2214880"/>
            <a:chExt cx="4929650" cy="652993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56AD0D3C-25C7-2FB6-EC60-E3262AA25183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9763352-C763-6C72-5543-33F357779E0C}"/>
                </a:ext>
              </a:extLst>
            </p:cNvPr>
            <p:cNvSpPr txBox="1"/>
            <p:nvPr/>
          </p:nvSpPr>
          <p:spPr>
            <a:xfrm rot="313988">
              <a:off x="5242764" y="2279204"/>
              <a:ext cx="2510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5847&gt; 1460 data bytes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0DED842-3AAC-AA84-CFCA-A2E426F3C30F}"/>
              </a:ext>
            </a:extLst>
          </p:cNvPr>
          <p:cNvGrpSpPr/>
          <p:nvPr/>
        </p:nvGrpSpPr>
        <p:grpSpPr>
          <a:xfrm>
            <a:off x="2524878" y="5458899"/>
            <a:ext cx="7379173" cy="652993"/>
            <a:chOff x="2823952" y="2214880"/>
            <a:chExt cx="4929510" cy="652993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50A0A85-2E6C-6707-2684-57771E47D647}"/>
                </a:ext>
              </a:extLst>
            </p:cNvPr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314FBDE-BCCA-B753-D593-B2CDA6C972CC}"/>
                </a:ext>
              </a:extLst>
            </p:cNvPr>
            <p:cNvSpPr txBox="1"/>
            <p:nvPr/>
          </p:nvSpPr>
          <p:spPr>
            <a:xfrm rot="313988">
              <a:off x="5309110" y="2283742"/>
              <a:ext cx="24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&lt;Seq # 7307&gt; 1460 data bytes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0E58706F-BD3C-EA7D-EA82-DB402189E902}"/>
              </a:ext>
            </a:extLst>
          </p:cNvPr>
          <p:cNvSpPr txBox="1"/>
          <p:nvPr/>
        </p:nvSpPr>
        <p:spPr>
          <a:xfrm>
            <a:off x="310015" y="409256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2E53A8A-9F42-09C0-18DD-28AE5AEAB4A9}"/>
              </a:ext>
            </a:extLst>
          </p:cNvPr>
          <p:cNvSpPr txBox="1"/>
          <p:nvPr/>
        </p:nvSpPr>
        <p:spPr>
          <a:xfrm>
            <a:off x="1288680" y="40925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DEE2EDD-2276-6375-C5ED-48700E887287}"/>
              </a:ext>
            </a:extLst>
          </p:cNvPr>
          <p:cNvSpPr txBox="1"/>
          <p:nvPr/>
        </p:nvSpPr>
        <p:spPr>
          <a:xfrm>
            <a:off x="310015" y="461786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C2F5B3F-90E0-C66F-B6F5-8CBF080699CF}"/>
              </a:ext>
            </a:extLst>
          </p:cNvPr>
          <p:cNvSpPr txBox="1"/>
          <p:nvPr/>
        </p:nvSpPr>
        <p:spPr>
          <a:xfrm>
            <a:off x="1288680" y="46178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B87F29A-AC71-5E17-E765-741A44FBE1AB}"/>
              </a:ext>
            </a:extLst>
          </p:cNvPr>
          <p:cNvSpPr txBox="1"/>
          <p:nvPr/>
        </p:nvSpPr>
        <p:spPr>
          <a:xfrm>
            <a:off x="310015" y="5154245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4387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CAA32D8-6C2A-30D8-0FA1-E218F3878233}"/>
              </a:ext>
            </a:extLst>
          </p:cNvPr>
          <p:cNvSpPr txBox="1"/>
          <p:nvPr/>
        </p:nvSpPr>
        <p:spPr>
          <a:xfrm>
            <a:off x="1288680" y="51542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493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7617 0.0006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7 0.00069 L 0.14831 0.0004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31 0.00046 L 0.22331 -0.00093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73" grpId="0"/>
      <p:bldP spid="74" grpId="0"/>
      <p:bldP spid="85" grpId="0"/>
      <p:bldP spid="86" grpId="0"/>
      <p:bldP spid="87" grpId="0"/>
      <p:bldP spid="88" grpId="0"/>
      <p:bldP spid="89" grpId="0"/>
      <p:bldP spid="90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90328</TotalTime>
  <Words>9778</Words>
  <Application>Microsoft Macintosh PowerPoint</Application>
  <PresentationFormat>Widescreen</PresentationFormat>
  <Paragraphs>2571</Paragraphs>
  <Slides>153</Slides>
  <Notes>15</Notes>
  <HiddenSlides>121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63" baseType="lpstr">
      <vt:lpstr>Aptos Mono</vt:lpstr>
      <vt:lpstr>Arial</vt:lpstr>
      <vt:lpstr>Calibri</vt:lpstr>
      <vt:lpstr>Consolas</vt:lpstr>
      <vt:lpstr>Lucida Sans Unicode</vt:lpstr>
      <vt:lpstr>PT Mono</vt:lpstr>
      <vt:lpstr>Tw Cen MT</vt:lpstr>
      <vt:lpstr>Wingdings</vt:lpstr>
      <vt:lpstr>Wingdings 2</vt:lpstr>
      <vt:lpstr>Median</vt:lpstr>
      <vt:lpstr>CS 4730 Distributed Systems</vt:lpstr>
      <vt:lpstr>Network Layer</vt:lpstr>
      <vt:lpstr>Routers, Revisited</vt:lpstr>
      <vt:lpstr>Structure of the Internet</vt:lpstr>
      <vt:lpstr>Internetworking Issues</vt:lpstr>
      <vt:lpstr>Outline</vt:lpstr>
      <vt:lpstr>Possible Addressing Schemes</vt:lpstr>
      <vt:lpstr>Example: Telephone Numbers</vt:lpstr>
      <vt:lpstr>Binary Hierarchy Example</vt:lpstr>
      <vt:lpstr>IP Addressing</vt:lpstr>
      <vt:lpstr>IP Addressing and Forwarding</vt:lpstr>
      <vt:lpstr>IP Address Naming Hierarchy</vt:lpstr>
      <vt:lpstr>Classes of IP Addresses</vt:lpstr>
      <vt:lpstr>Two Level Hierarchy</vt:lpstr>
      <vt:lpstr>Class Sizes</vt:lpstr>
      <vt:lpstr>Subnets</vt:lpstr>
      <vt:lpstr>Subnet Example</vt:lpstr>
      <vt:lpstr>N-Level Subnet Hierarchy</vt:lpstr>
      <vt:lpstr>Example Routing Table</vt:lpstr>
      <vt:lpstr>Subnetting Revisited</vt:lpstr>
      <vt:lpstr>IP Address Naming Hierarchy</vt:lpstr>
      <vt:lpstr>Classless Inter Domain Routing</vt:lpstr>
      <vt:lpstr>Example CIDR Routing Table</vt:lpstr>
      <vt:lpstr>Aggregation with CIDR</vt:lpstr>
      <vt:lpstr>CIDR Aggregation Example</vt:lpstr>
      <vt:lpstr>Size of CIDR Routing Tables</vt:lpstr>
      <vt:lpstr>Takeaways</vt:lpstr>
      <vt:lpstr>How Do You Get IPs?</vt:lpstr>
      <vt:lpstr>Outline</vt:lpstr>
      <vt:lpstr>IP Datagrams</vt:lpstr>
      <vt:lpstr>IP Header Fields: Word 1</vt:lpstr>
      <vt:lpstr>IP Header Fields: Word 3</vt:lpstr>
      <vt:lpstr>IP Header Fields: Word 4 and 5</vt:lpstr>
      <vt:lpstr>Problem: Fragmentation</vt:lpstr>
      <vt:lpstr>IP Header Fields: Word 2</vt:lpstr>
      <vt:lpstr>Fragmentation Example</vt:lpstr>
      <vt:lpstr>Fragmentation Example</vt:lpstr>
      <vt:lpstr>IP Fragment Reassembly</vt:lpstr>
      <vt:lpstr>Fragmentation Concepts</vt:lpstr>
      <vt:lpstr>Fragmentation in Reality</vt:lpstr>
      <vt:lpstr>Fragmentation Exercise</vt:lpstr>
      <vt:lpstr>Outline</vt:lpstr>
      <vt:lpstr>The IPv4 Address Space Crisis</vt:lpstr>
      <vt:lpstr>IPv6</vt:lpstr>
      <vt:lpstr>IPv6 Trivia</vt:lpstr>
      <vt:lpstr>IPv6 Header</vt:lpstr>
      <vt:lpstr>Differences from IPv4 Header</vt:lpstr>
      <vt:lpstr>Performance Improvements</vt:lpstr>
      <vt:lpstr>Deployment Challenges</vt:lpstr>
      <vt:lpstr>IPv6 Growth seen from Google</vt:lpstr>
      <vt:lpstr>Consequences of IPv6</vt:lpstr>
      <vt:lpstr>Additional IPv6 Features</vt:lpstr>
      <vt:lpstr>Transitioning to IPv6</vt:lpstr>
      <vt:lpstr>Transition Technologies</vt:lpstr>
      <vt:lpstr>6to4 Basics</vt:lpstr>
      <vt:lpstr>Routing from 6to4 to 6to4</vt:lpstr>
      <vt:lpstr>Routing from 6to4 to Native IPv6</vt:lpstr>
      <vt:lpstr>Routing from Native IPv6 to 6to4</vt:lpstr>
      <vt:lpstr>Problems with 6to4</vt:lpstr>
      <vt:lpstr>What transition technologies do we see today?</vt:lpstr>
      <vt:lpstr>CS 4700 / 5700 Network Fundamentals</vt:lpstr>
      <vt:lpstr>Transport Layer</vt:lpstr>
      <vt:lpstr>Transport Layer</vt:lpstr>
      <vt:lpstr>Outline</vt:lpstr>
      <vt:lpstr>The Case for Multiplexing</vt:lpstr>
      <vt:lpstr>Demultiplexing Traffic</vt:lpstr>
      <vt:lpstr>Layering</vt:lpstr>
      <vt:lpstr>User Datagram Protocol (UDP)</vt:lpstr>
      <vt:lpstr>Usage Example (Python)</vt:lpstr>
      <vt:lpstr>UDP Socket Semantics</vt:lpstr>
      <vt:lpstr>UDP Socket Semantics</vt:lpstr>
      <vt:lpstr>Uses for UDP</vt:lpstr>
      <vt:lpstr>Outline</vt:lpstr>
      <vt:lpstr>Transmission Control Protocol</vt:lpstr>
      <vt:lpstr>TCP Header Fields</vt:lpstr>
      <vt:lpstr>Usage Example</vt:lpstr>
      <vt:lpstr>TCP Socket Semantics</vt:lpstr>
      <vt:lpstr>TCP Socket Semantics</vt:lpstr>
      <vt:lpstr>TCP Socket Semantics</vt:lpstr>
      <vt:lpstr>send* semantics</vt:lpstr>
      <vt:lpstr>recv* semantics</vt:lpstr>
      <vt:lpstr>Asynchronous communication</vt:lpstr>
      <vt:lpstr>UDP sockets are naturally asynchronous</vt:lpstr>
      <vt:lpstr>Idleness, or how to get more work from the server</vt:lpstr>
      <vt:lpstr>For our next class:</vt:lpstr>
      <vt:lpstr>PowerPoint Presentation</vt:lpstr>
      <vt:lpstr>Resources &amp; examples — all on the course website</vt:lpstr>
      <vt:lpstr>Phases of TCP</vt:lpstr>
      <vt:lpstr>Connection Setup</vt:lpstr>
      <vt:lpstr>Three Way Handshake</vt:lpstr>
      <vt:lpstr>Why Random Initial Sequence Numbers?</vt:lpstr>
      <vt:lpstr>Phases of TCP</vt:lpstr>
      <vt:lpstr>Data Transfer</vt:lpstr>
      <vt:lpstr>Bidirectional Communication</vt:lpstr>
      <vt:lpstr>Review from Layer 2: Stop and Wait Protocol</vt:lpstr>
      <vt:lpstr>Review from Layer 2: Sliding Window</vt:lpstr>
      <vt:lpstr>Flow Control </vt:lpstr>
      <vt:lpstr>Flow Control: View from the Sender Side</vt:lpstr>
      <vt:lpstr>PowerPoint Presentation</vt:lpstr>
      <vt:lpstr>What Should the Receiver ACK?</vt:lpstr>
      <vt:lpstr>Sequence Numbers, Revisited</vt:lpstr>
      <vt:lpstr>PowerPoint Presentation</vt:lpstr>
      <vt:lpstr>Phases of TCP</vt:lpstr>
      <vt:lpstr>Connection Tear Down</vt:lpstr>
      <vt:lpstr>Error Detection and Recovery in TCP</vt:lpstr>
      <vt:lpstr>Error Detection</vt:lpstr>
      <vt:lpstr>PowerPoint Presentation</vt:lpstr>
      <vt:lpstr>PowerPoint Presentation</vt:lpstr>
      <vt:lpstr>PowerPoint Presentation</vt:lpstr>
      <vt:lpstr>Error Detection</vt:lpstr>
      <vt:lpstr>Retransmission Time Outs (RTO)</vt:lpstr>
      <vt:lpstr>Round Trip Time Estimation</vt:lpstr>
      <vt:lpstr>RTT Sample Ambiguity</vt:lpstr>
      <vt:lpstr>TCP Options</vt:lpstr>
      <vt:lpstr>Common TCP Options</vt:lpstr>
      <vt:lpstr>Utilization, Revisited</vt:lpstr>
      <vt:lpstr>Window Scaling</vt:lpstr>
      <vt:lpstr>Sequence Number Scaling</vt:lpstr>
      <vt:lpstr>SACK: Selective Acknowledgment</vt:lpstr>
      <vt:lpstr>Other Common Options</vt:lpstr>
      <vt:lpstr>Phases of TCP</vt:lpstr>
      <vt:lpstr>Connection Setup</vt:lpstr>
      <vt:lpstr>Three Way Handshake</vt:lpstr>
      <vt:lpstr>Why Random Initial Sequence Numbers?</vt:lpstr>
      <vt:lpstr>Phases of TCP</vt:lpstr>
      <vt:lpstr>Data Transfer</vt:lpstr>
      <vt:lpstr>Bidirectional Communication</vt:lpstr>
      <vt:lpstr>Review from Layer 2: Stop and Wait Protocol</vt:lpstr>
      <vt:lpstr>Review from Layer 2: Sliding Window</vt:lpstr>
      <vt:lpstr>Flow Control </vt:lpstr>
      <vt:lpstr>Flow Control: View from the Sender Side</vt:lpstr>
      <vt:lpstr>PowerPoint Presentation</vt:lpstr>
      <vt:lpstr>What Should the Receiver ACK?</vt:lpstr>
      <vt:lpstr>Sequence Numbers, Revisited</vt:lpstr>
      <vt:lpstr>PowerPoint Presentation</vt:lpstr>
      <vt:lpstr>Phases of TCP</vt:lpstr>
      <vt:lpstr>Connection Tear Down</vt:lpstr>
      <vt:lpstr>Error Detection and Recovery in TCP</vt:lpstr>
      <vt:lpstr>Error Detection</vt:lpstr>
      <vt:lpstr>PowerPoint Presentation</vt:lpstr>
      <vt:lpstr>PowerPoint Presentation</vt:lpstr>
      <vt:lpstr>PowerPoint Presentation</vt:lpstr>
      <vt:lpstr>Error Detection</vt:lpstr>
      <vt:lpstr>Retransmission Time Outs (RTO)</vt:lpstr>
      <vt:lpstr>Round Trip Time Estimation</vt:lpstr>
      <vt:lpstr>RTT Sample Ambiguity</vt:lpstr>
      <vt:lpstr>TCP Options</vt:lpstr>
      <vt:lpstr>Common TCP Options</vt:lpstr>
      <vt:lpstr>Utilization, Revisited</vt:lpstr>
      <vt:lpstr>Window Scaling</vt:lpstr>
      <vt:lpstr>Sequence Number Scaling</vt:lpstr>
      <vt:lpstr>SACK: Selective Acknowledgment</vt:lpstr>
      <vt:lpstr>Other Common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Jackson, Alden</cp:lastModifiedBy>
  <cp:revision>1011</cp:revision>
  <cp:lastPrinted>2012-08-22T04:00:45Z</cp:lastPrinted>
  <dcterms:created xsi:type="dcterms:W3CDTF">2012-01-03T02:22:46Z</dcterms:created>
  <dcterms:modified xsi:type="dcterms:W3CDTF">2024-09-13T16:47:53Z</dcterms:modified>
</cp:coreProperties>
</file>