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148"/>
  </p:notesMasterIdLst>
  <p:handoutMasterIdLst>
    <p:handoutMasterId r:id="rId149"/>
  </p:handoutMasterIdLst>
  <p:sldIdLst>
    <p:sldId id="1132" r:id="rId2"/>
    <p:sldId id="1160" r:id="rId3"/>
    <p:sldId id="1161" r:id="rId4"/>
    <p:sldId id="1162" r:id="rId5"/>
    <p:sldId id="504" r:id="rId6"/>
    <p:sldId id="1163" r:id="rId7"/>
    <p:sldId id="1164" r:id="rId8"/>
    <p:sldId id="1165" r:id="rId9"/>
    <p:sldId id="1166" r:id="rId10"/>
    <p:sldId id="1168" r:id="rId11"/>
    <p:sldId id="1169" r:id="rId12"/>
    <p:sldId id="1278" r:id="rId13"/>
    <p:sldId id="1263" r:id="rId14"/>
    <p:sldId id="1170" r:id="rId15"/>
    <p:sldId id="1171" r:id="rId16"/>
    <p:sldId id="1172" r:id="rId17"/>
    <p:sldId id="1173" r:id="rId18"/>
    <p:sldId id="1174" r:id="rId19"/>
    <p:sldId id="1175" r:id="rId20"/>
    <p:sldId id="1176" r:id="rId21"/>
    <p:sldId id="1177" r:id="rId22"/>
    <p:sldId id="1178" r:id="rId23"/>
    <p:sldId id="1179" r:id="rId24"/>
    <p:sldId id="1180" r:id="rId25"/>
    <p:sldId id="1181" r:id="rId26"/>
    <p:sldId id="1264" r:id="rId27"/>
    <p:sldId id="505" r:id="rId28"/>
    <p:sldId id="1182" r:id="rId29"/>
    <p:sldId id="1183" r:id="rId30"/>
    <p:sldId id="1184" r:id="rId31"/>
    <p:sldId id="1186" r:id="rId32"/>
    <p:sldId id="1187" r:id="rId33"/>
    <p:sldId id="1188" r:id="rId34"/>
    <p:sldId id="509" r:id="rId35"/>
    <p:sldId id="1268" r:id="rId36"/>
    <p:sldId id="512" r:id="rId37"/>
    <p:sldId id="1189" r:id="rId38"/>
    <p:sldId id="1190" r:id="rId39"/>
    <p:sldId id="1191" r:id="rId40"/>
    <p:sldId id="1192" r:id="rId41"/>
    <p:sldId id="1193" r:id="rId42"/>
    <p:sldId id="1194" r:id="rId43"/>
    <p:sldId id="1195" r:id="rId44"/>
    <p:sldId id="1269" r:id="rId45"/>
    <p:sldId id="513" r:id="rId46"/>
    <p:sldId id="533" r:id="rId47"/>
    <p:sldId id="1271" r:id="rId48"/>
    <p:sldId id="1272" r:id="rId49"/>
    <p:sldId id="1273" r:id="rId50"/>
    <p:sldId id="1196" r:id="rId51"/>
    <p:sldId id="1197" r:id="rId52"/>
    <p:sldId id="1274" r:id="rId53"/>
    <p:sldId id="1275" r:id="rId54"/>
    <p:sldId id="1202" r:id="rId55"/>
    <p:sldId id="1203" r:id="rId56"/>
    <p:sldId id="1261" r:id="rId57"/>
    <p:sldId id="1265" r:id="rId58"/>
    <p:sldId id="1266" r:id="rId59"/>
    <p:sldId id="1267" r:id="rId60"/>
    <p:sldId id="1201" r:id="rId61"/>
    <p:sldId id="475" r:id="rId62"/>
    <p:sldId id="470" r:id="rId63"/>
    <p:sldId id="478" r:id="rId64"/>
    <p:sldId id="479" r:id="rId65"/>
    <p:sldId id="481" r:id="rId66"/>
    <p:sldId id="480" r:id="rId67"/>
    <p:sldId id="482" r:id="rId68"/>
    <p:sldId id="484" r:id="rId69"/>
    <p:sldId id="485" r:id="rId70"/>
    <p:sldId id="491" r:id="rId71"/>
    <p:sldId id="483" r:id="rId72"/>
    <p:sldId id="487" r:id="rId73"/>
    <p:sldId id="1204" r:id="rId74"/>
    <p:sldId id="1205" r:id="rId75"/>
    <p:sldId id="1206" r:id="rId76"/>
    <p:sldId id="1207" r:id="rId77"/>
    <p:sldId id="1208" r:id="rId78"/>
    <p:sldId id="1209" r:id="rId79"/>
    <p:sldId id="1210" r:id="rId80"/>
    <p:sldId id="1211" r:id="rId81"/>
    <p:sldId id="1212" r:id="rId82"/>
    <p:sldId id="1213" r:id="rId83"/>
    <p:sldId id="1214" r:id="rId84"/>
    <p:sldId id="1215" r:id="rId85"/>
    <p:sldId id="1216" r:id="rId86"/>
    <p:sldId id="1217" r:id="rId87"/>
    <p:sldId id="1218" r:id="rId88"/>
    <p:sldId id="1219" r:id="rId89"/>
    <p:sldId id="1220" r:id="rId90"/>
    <p:sldId id="1221" r:id="rId91"/>
    <p:sldId id="1222" r:id="rId92"/>
    <p:sldId id="1223" r:id="rId93"/>
    <p:sldId id="1224" r:id="rId94"/>
    <p:sldId id="1225" r:id="rId95"/>
    <p:sldId id="1226" r:id="rId96"/>
    <p:sldId id="1227" r:id="rId97"/>
    <p:sldId id="1228" r:id="rId98"/>
    <p:sldId id="1229" r:id="rId99"/>
    <p:sldId id="1262" r:id="rId100"/>
    <p:sldId id="1276" r:id="rId101"/>
    <p:sldId id="574" r:id="rId102"/>
    <p:sldId id="519" r:id="rId103"/>
    <p:sldId id="507" r:id="rId104"/>
    <p:sldId id="508" r:id="rId105"/>
    <p:sldId id="1277" r:id="rId106"/>
    <p:sldId id="510" r:id="rId107"/>
    <p:sldId id="511" r:id="rId108"/>
    <p:sldId id="538" r:id="rId109"/>
    <p:sldId id="539" r:id="rId110"/>
    <p:sldId id="514" r:id="rId111"/>
    <p:sldId id="515" r:id="rId112"/>
    <p:sldId id="540" r:id="rId113"/>
    <p:sldId id="564" r:id="rId114"/>
    <p:sldId id="554" r:id="rId115"/>
    <p:sldId id="555" r:id="rId116"/>
    <p:sldId id="556" r:id="rId117"/>
    <p:sldId id="557" r:id="rId118"/>
    <p:sldId id="561" r:id="rId119"/>
    <p:sldId id="553" r:id="rId120"/>
    <p:sldId id="543" r:id="rId121"/>
    <p:sldId id="531" r:id="rId122"/>
    <p:sldId id="524" r:id="rId123"/>
    <p:sldId id="535" r:id="rId124"/>
    <p:sldId id="536" r:id="rId125"/>
    <p:sldId id="549" r:id="rId126"/>
    <p:sldId id="544" r:id="rId127"/>
    <p:sldId id="526" r:id="rId128"/>
    <p:sldId id="545" r:id="rId129"/>
    <p:sldId id="1230" r:id="rId130"/>
    <p:sldId id="1231" r:id="rId131"/>
    <p:sldId id="1232" r:id="rId132"/>
    <p:sldId id="1233" r:id="rId133"/>
    <p:sldId id="1234" r:id="rId134"/>
    <p:sldId id="1235" r:id="rId135"/>
    <p:sldId id="1236" r:id="rId136"/>
    <p:sldId id="1237" r:id="rId137"/>
    <p:sldId id="1238" r:id="rId138"/>
    <p:sldId id="1239" r:id="rId139"/>
    <p:sldId id="1240" r:id="rId140"/>
    <p:sldId id="1241" r:id="rId141"/>
    <p:sldId id="1242" r:id="rId142"/>
    <p:sldId id="1243" r:id="rId143"/>
    <p:sldId id="1244" r:id="rId144"/>
    <p:sldId id="1245" r:id="rId145"/>
    <p:sldId id="1246" r:id="rId146"/>
    <p:sldId id="1259" r:id="rId14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1132"/>
            <p14:sldId id="1160"/>
            <p14:sldId id="1161"/>
            <p14:sldId id="1162"/>
            <p14:sldId id="504"/>
            <p14:sldId id="1163"/>
            <p14:sldId id="1164"/>
            <p14:sldId id="1165"/>
            <p14:sldId id="1166"/>
            <p14:sldId id="1168"/>
            <p14:sldId id="1169"/>
            <p14:sldId id="1278"/>
            <p14:sldId id="1263"/>
            <p14:sldId id="1170"/>
            <p14:sldId id="1171"/>
            <p14:sldId id="1172"/>
            <p14:sldId id="1173"/>
            <p14:sldId id="1174"/>
            <p14:sldId id="1175"/>
            <p14:sldId id="1176"/>
            <p14:sldId id="1177"/>
            <p14:sldId id="1178"/>
            <p14:sldId id="1179"/>
            <p14:sldId id="1180"/>
            <p14:sldId id="1181"/>
            <p14:sldId id="1264"/>
            <p14:sldId id="505"/>
            <p14:sldId id="1182"/>
            <p14:sldId id="1183"/>
            <p14:sldId id="1184"/>
            <p14:sldId id="1186"/>
            <p14:sldId id="1187"/>
            <p14:sldId id="1188"/>
            <p14:sldId id="509"/>
            <p14:sldId id="1268"/>
            <p14:sldId id="512"/>
            <p14:sldId id="1189"/>
            <p14:sldId id="1190"/>
            <p14:sldId id="1191"/>
            <p14:sldId id="1192"/>
            <p14:sldId id="1193"/>
            <p14:sldId id="1194"/>
            <p14:sldId id="1195"/>
            <p14:sldId id="1269"/>
            <p14:sldId id="513"/>
            <p14:sldId id="533"/>
            <p14:sldId id="1271"/>
            <p14:sldId id="1272"/>
            <p14:sldId id="1273"/>
            <p14:sldId id="1196"/>
            <p14:sldId id="1197"/>
            <p14:sldId id="1274"/>
            <p14:sldId id="1275"/>
            <p14:sldId id="1202"/>
            <p14:sldId id="1203"/>
            <p14:sldId id="1261"/>
            <p14:sldId id="1265"/>
            <p14:sldId id="1266"/>
            <p14:sldId id="1267"/>
            <p14:sldId id="1201"/>
            <p14:sldId id="475"/>
            <p14:sldId id="470"/>
            <p14:sldId id="478"/>
            <p14:sldId id="479"/>
            <p14:sldId id="481"/>
            <p14:sldId id="480"/>
            <p14:sldId id="482"/>
            <p14:sldId id="484"/>
            <p14:sldId id="485"/>
            <p14:sldId id="491"/>
            <p14:sldId id="483"/>
            <p14:sldId id="487"/>
            <p14:sldId id="1204"/>
            <p14:sldId id="1205"/>
            <p14:sldId id="1206"/>
            <p14:sldId id="1207"/>
            <p14:sldId id="1208"/>
            <p14:sldId id="1209"/>
            <p14:sldId id="1210"/>
            <p14:sldId id="1211"/>
            <p14:sldId id="1212"/>
            <p14:sldId id="1213"/>
            <p14:sldId id="1214"/>
            <p14:sldId id="1215"/>
            <p14:sldId id="1216"/>
            <p14:sldId id="1217"/>
            <p14:sldId id="1218"/>
            <p14:sldId id="1219"/>
            <p14:sldId id="1220"/>
            <p14:sldId id="1221"/>
            <p14:sldId id="1222"/>
            <p14:sldId id="1223"/>
            <p14:sldId id="1224"/>
            <p14:sldId id="1225"/>
            <p14:sldId id="1226"/>
            <p14:sldId id="1227"/>
            <p14:sldId id="1228"/>
            <p14:sldId id="1229"/>
            <p14:sldId id="1262"/>
            <p14:sldId id="1276"/>
            <p14:sldId id="574"/>
            <p14:sldId id="519"/>
            <p14:sldId id="507"/>
            <p14:sldId id="508"/>
            <p14:sldId id="1277"/>
            <p14:sldId id="510"/>
            <p14:sldId id="511"/>
            <p14:sldId id="538"/>
            <p14:sldId id="539"/>
            <p14:sldId id="514"/>
            <p14:sldId id="515"/>
            <p14:sldId id="540"/>
            <p14:sldId id="564"/>
            <p14:sldId id="554"/>
            <p14:sldId id="555"/>
            <p14:sldId id="556"/>
            <p14:sldId id="557"/>
            <p14:sldId id="561"/>
            <p14:sldId id="553"/>
            <p14:sldId id="543"/>
            <p14:sldId id="531"/>
            <p14:sldId id="524"/>
            <p14:sldId id="535"/>
            <p14:sldId id="536"/>
            <p14:sldId id="549"/>
            <p14:sldId id="544"/>
            <p14:sldId id="526"/>
            <p14:sldId id="545"/>
            <p14:sldId id="1230"/>
            <p14:sldId id="1231"/>
            <p14:sldId id="1232"/>
            <p14:sldId id="1233"/>
            <p14:sldId id="1234"/>
            <p14:sldId id="1235"/>
            <p14:sldId id="1236"/>
            <p14:sldId id="1237"/>
            <p14:sldId id="1238"/>
            <p14:sldId id="1239"/>
            <p14:sldId id="1240"/>
            <p14:sldId id="1241"/>
            <p14:sldId id="1242"/>
            <p14:sldId id="1243"/>
            <p14:sldId id="1244"/>
            <p14:sldId id="1245"/>
            <p14:sldId id="1246"/>
            <p14:sldId id="1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5" autoAdjust="0"/>
    <p:restoredTop sz="90204" autoAdjust="0"/>
  </p:normalViewPr>
  <p:slideViewPr>
    <p:cSldViewPr snapToGrid="0">
      <p:cViewPr varScale="1">
        <p:scale>
          <a:sx n="115" d="100"/>
          <a:sy n="115" d="100"/>
        </p:scale>
        <p:origin x="952"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0C4F5CD-D0E5-DF41-B525-E9817144DF91}" type="slidenum">
              <a:rPr lang="en-US" sz="1200"/>
              <a:pPr eaLnBrk="1" hangingPunct="1"/>
              <a:t>1</a:t>
            </a:fld>
            <a:endParaRPr lang="en-US" sz="1200"/>
          </a:p>
        </p:txBody>
      </p:sp>
      <p:sp>
        <p:nvSpPr>
          <p:cNvPr id="46082" name="Rectangle 2"/>
          <p:cNvSpPr>
            <a:spLocks noGrp="1" noRot="1" noChangeAspect="1" noChangeArrowheads="1" noTextEdit="1"/>
          </p:cNvSpPr>
          <p:nvPr>
            <p:ph type="sldImg"/>
          </p:nvPr>
        </p:nvSpPr>
        <p:spPr>
          <a:xfrm>
            <a:off x="381000" y="685800"/>
            <a:ext cx="6096000" cy="3429000"/>
          </a:xfrm>
          <a:ln/>
        </p:spPr>
      </p:sp>
      <p:sp>
        <p:nvSpPr>
          <p:cNvPr id="460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3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37C4369A-1B9F-4A4A-B25D-ACCF2D4EF66F}" type="slidenum">
              <a:rPr lang="en-US" sz="1200"/>
              <a:pPr eaLnBrk="1" hangingPunct="1"/>
              <a:t>17</a:t>
            </a:fld>
            <a:endParaRPr lang="en-US" sz="1200"/>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8515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F7583D2-B28A-A540-A1B0-6DF0F19D77F4}" type="slidenum">
              <a:rPr lang="en-US" sz="1200"/>
              <a:pPr eaLnBrk="1" hangingPunct="1"/>
              <a:t>18</a:t>
            </a:fld>
            <a:endParaRPr lang="en-US" sz="1200"/>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2439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E6A9E2-F0C7-FB46-B92F-BBEC21302D19}" type="slidenum">
              <a:rPr lang="en-US" sz="1200"/>
              <a:pPr eaLnBrk="1" hangingPunct="1"/>
              <a:t>19</a:t>
            </a:fld>
            <a:endParaRPr lang="en-US" sz="1200"/>
          </a:p>
        </p:txBody>
      </p:sp>
      <p:sp>
        <p:nvSpPr>
          <p:cNvPr id="41987" name="Rectangle 2"/>
          <p:cNvSpPr>
            <a:spLocks noGrp="1" noRot="1" noChangeAspect="1" noChangeArrowheads="1" noTextEdit="1"/>
          </p:cNvSpPr>
          <p:nvPr>
            <p:ph type="sldImg"/>
          </p:nvPr>
        </p:nvSpPr>
        <p:spPr>
          <a:xfrm>
            <a:off x="381000" y="685800"/>
            <a:ext cx="6096000" cy="3429000"/>
          </a:xfrm>
          <a:ln/>
        </p:spPr>
      </p:sp>
      <p:sp>
        <p:nvSpPr>
          <p:cNvPr id="4198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818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1F537CC-D075-B94D-8129-35F45336358E}" type="slidenum">
              <a:rPr lang="en-US" sz="1200"/>
              <a:pPr eaLnBrk="1" hangingPunct="1"/>
              <a:t>20</a:t>
            </a:fld>
            <a:endParaRPr lang="en-US" sz="1200"/>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1924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AEE6ECA-9F7C-1A41-8577-77338E6E8769}" type="slidenum">
              <a:rPr lang="en-US" sz="1200"/>
              <a:pPr eaLnBrk="1" hangingPunct="1"/>
              <a:t>21</a:t>
            </a:fld>
            <a:endParaRPr lang="en-US" sz="1200"/>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11073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C1615DEF-8B11-964D-BBAB-FA0B9E3CD447}" type="slidenum">
              <a:rPr lang="en-US" sz="1200"/>
              <a:pPr eaLnBrk="1" hangingPunct="1"/>
              <a:t>22</a:t>
            </a:fld>
            <a:endParaRPr lang="en-US" sz="1200"/>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9162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C21140-31C1-634E-BFB9-807544061E8F}" type="slidenum">
              <a:rPr lang="en-US" sz="1200"/>
              <a:pPr eaLnBrk="1" hangingPunct="1"/>
              <a:t>23</a:t>
            </a:fld>
            <a:endParaRPr lang="en-US" sz="1200"/>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1583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779E7F35-44BA-7046-ACC7-6A087A43368D}" type="slidenum">
              <a:rPr lang="en-US" sz="1200"/>
              <a:pPr eaLnBrk="1" hangingPunct="1"/>
              <a:t>24</a:t>
            </a:fld>
            <a:endParaRPr lang="en-US" sz="1200"/>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194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0370C9-D327-2044-8DAD-C82B016C5CF3}" type="slidenum">
              <a:rPr lang="en-US" sz="1200"/>
              <a:pPr eaLnBrk="1" hangingPunct="1"/>
              <a:t>30</a:t>
            </a:fld>
            <a:endParaRPr lang="en-US" sz="1200"/>
          </a:p>
        </p:txBody>
      </p:sp>
      <p:sp>
        <p:nvSpPr>
          <p:cNvPr id="28674" name="Rectangle 2"/>
          <p:cNvSpPr>
            <a:spLocks noGrp="1" noRot="1" noChangeAspect="1" noChangeArrowheads="1" noTextEdit="1"/>
          </p:cNvSpPr>
          <p:nvPr>
            <p:ph type="sldImg"/>
          </p:nvPr>
        </p:nvSpPr>
        <p:spPr>
          <a:xfrm>
            <a:off x="381000" y="685800"/>
            <a:ext cx="6096000" cy="3429000"/>
          </a:xfrm>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01412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ACE43F-E7E0-1D4B-8A2C-08A4ACAC5518}" type="slidenum">
              <a:rPr lang="en-US" sz="1200"/>
              <a:pPr eaLnBrk="1" hangingPunct="1"/>
              <a:t>32</a:t>
            </a:fld>
            <a:endParaRPr lang="en-US" sz="1200"/>
          </a:p>
        </p:txBody>
      </p:sp>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1565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4D7CB0-F485-B946-9024-61D9223F8680}" type="slidenum">
              <a:rPr lang="en-US" sz="1200"/>
              <a:pPr eaLnBrk="1" hangingPunct="1"/>
              <a:t>2</a:t>
            </a:fld>
            <a:endParaRPr lang="en-US" sz="1200"/>
          </a:p>
        </p:txBody>
      </p:sp>
      <p:sp>
        <p:nvSpPr>
          <p:cNvPr id="116738" name="Rectangle 2"/>
          <p:cNvSpPr>
            <a:spLocks noGrp="1" noRot="1" noChangeAspect="1" noChangeArrowheads="1" noTextEdit="1"/>
          </p:cNvSpPr>
          <p:nvPr>
            <p:ph type="sldImg"/>
          </p:nvPr>
        </p:nvSpPr>
        <p:spPr>
          <a:xfrm>
            <a:off x="381000" y="685800"/>
            <a:ext cx="6096000" cy="3429000"/>
          </a:xfrm>
          <a:ln/>
        </p:spPr>
      </p:sp>
      <p:sp>
        <p:nvSpPr>
          <p:cNvPr id="1167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93298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46</a:t>
            </a:fld>
            <a:endParaRPr lang="en-US"/>
          </a:p>
        </p:txBody>
      </p:sp>
    </p:spTree>
    <p:extLst>
      <p:ext uri="{BB962C8B-B14F-4D97-AF65-F5344CB8AC3E}">
        <p14:creationId xmlns:p14="http://schemas.microsoft.com/office/powerpoint/2010/main" val="2193179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47</a:t>
            </a:fld>
            <a:endParaRPr lang="en-US"/>
          </a:p>
        </p:txBody>
      </p:sp>
    </p:spTree>
    <p:extLst>
      <p:ext uri="{BB962C8B-B14F-4D97-AF65-F5344CB8AC3E}">
        <p14:creationId xmlns:p14="http://schemas.microsoft.com/office/powerpoint/2010/main" val="1108939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48</a:t>
            </a:fld>
            <a:endParaRPr lang="en-US"/>
          </a:p>
        </p:txBody>
      </p:sp>
    </p:spTree>
    <p:extLst>
      <p:ext uri="{BB962C8B-B14F-4D97-AF65-F5344CB8AC3E}">
        <p14:creationId xmlns:p14="http://schemas.microsoft.com/office/powerpoint/2010/main" val="4046742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49</a:t>
            </a:fld>
            <a:endParaRPr lang="en-US"/>
          </a:p>
        </p:txBody>
      </p:sp>
    </p:spTree>
    <p:extLst>
      <p:ext uri="{BB962C8B-B14F-4D97-AF65-F5344CB8AC3E}">
        <p14:creationId xmlns:p14="http://schemas.microsoft.com/office/powerpoint/2010/main" val="4269597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52</a:t>
            </a:fld>
            <a:endParaRPr lang="en-US"/>
          </a:p>
        </p:txBody>
      </p:sp>
    </p:spTree>
    <p:extLst>
      <p:ext uri="{BB962C8B-B14F-4D97-AF65-F5344CB8AC3E}">
        <p14:creationId xmlns:p14="http://schemas.microsoft.com/office/powerpoint/2010/main" val="3301981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618A39-0FCB-2945-8A96-AB23CD742246}" type="slidenum">
              <a:rPr lang="en-US" sz="1200"/>
              <a:pPr eaLnBrk="1" hangingPunct="1"/>
              <a:t>55</a:t>
            </a:fld>
            <a:endParaRPr lang="en-US" sz="1200"/>
          </a:p>
        </p:txBody>
      </p:sp>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06660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30941FDC-3A09-C349-A62B-F63007D43A49}" type="slidenum">
              <a:rPr lang="en-US">
                <a:latin typeface="Times New Roman" charset="0"/>
              </a:rPr>
              <a:pPr/>
              <a:t>75</a:t>
            </a:fld>
            <a:endParaRPr lang="en-US">
              <a:latin typeface="Times New Roman" charset="0"/>
            </a:endParaRPr>
          </a:p>
        </p:txBody>
      </p:sp>
      <p:sp>
        <p:nvSpPr>
          <p:cNvPr id="107523" name="Rectangle 2"/>
          <p:cNvSpPr>
            <a:spLocks noGrp="1" noRot="1" noChangeAspect="1" noChangeArrowheads="1" noTextEdit="1"/>
          </p:cNvSpPr>
          <p:nvPr>
            <p:ph type="sldImg"/>
          </p:nvPr>
        </p:nvSpPr>
        <p:spPr>
          <a:xfrm>
            <a:off x="381000" y="685800"/>
            <a:ext cx="6096000" cy="3429000"/>
          </a:xfrm>
          <a:ln/>
        </p:spPr>
      </p:sp>
      <p:sp>
        <p:nvSpPr>
          <p:cNvPr id="10752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4526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D03133D7-B95D-354F-9D87-51CF4C6F02A9}" type="slidenum">
              <a:rPr lang="en-US">
                <a:latin typeface="Times New Roman" charset="0"/>
              </a:rPr>
              <a:pPr/>
              <a:t>76</a:t>
            </a:fld>
            <a:endParaRPr lang="en-US">
              <a:latin typeface="Times New Roman" charset="0"/>
            </a:endParaRPr>
          </a:p>
        </p:txBody>
      </p:sp>
      <p:sp>
        <p:nvSpPr>
          <p:cNvPr id="109571" name="Rectangle 2"/>
          <p:cNvSpPr>
            <a:spLocks noGrp="1" noRot="1" noChangeAspect="1" noChangeArrowheads="1" noTextEdit="1"/>
          </p:cNvSpPr>
          <p:nvPr>
            <p:ph type="sldImg"/>
          </p:nvPr>
        </p:nvSpPr>
        <p:spPr>
          <a:xfrm>
            <a:off x="381000" y="685800"/>
            <a:ext cx="6096000" cy="3429000"/>
          </a:xfrm>
          <a:ln/>
        </p:spPr>
      </p:sp>
      <p:sp>
        <p:nvSpPr>
          <p:cNvPr id="10957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187957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0B97BBAB-33F1-A44D-93E4-81B8DE278F80}" type="slidenum">
              <a:rPr lang="en-US">
                <a:latin typeface="Times New Roman" charset="0"/>
              </a:rPr>
              <a:pPr/>
              <a:t>77</a:t>
            </a:fld>
            <a:endParaRPr lang="en-US">
              <a:latin typeface="Times New Roman" charset="0"/>
            </a:endParaRPr>
          </a:p>
        </p:txBody>
      </p:sp>
      <p:sp>
        <p:nvSpPr>
          <p:cNvPr id="110595" name="Rectangle 2"/>
          <p:cNvSpPr>
            <a:spLocks noGrp="1" noRot="1" noChangeAspect="1" noChangeArrowheads="1" noTextEdit="1"/>
          </p:cNvSpPr>
          <p:nvPr>
            <p:ph type="sldImg"/>
          </p:nvPr>
        </p:nvSpPr>
        <p:spPr>
          <a:xfrm>
            <a:off x="381000" y="685800"/>
            <a:ext cx="6096000" cy="3429000"/>
          </a:xfrm>
          <a:ln/>
        </p:spPr>
      </p:sp>
      <p:sp>
        <p:nvSpPr>
          <p:cNvPr id="11059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66374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618A39-0FCB-2945-8A96-AB23CD742246}" type="slidenum">
              <a:rPr lang="en-US" sz="1200"/>
              <a:pPr eaLnBrk="1" hangingPunct="1"/>
              <a:t>80</a:t>
            </a:fld>
            <a:endParaRPr lang="en-US" sz="1200"/>
          </a:p>
        </p:txBody>
      </p:sp>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9009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E61ED9-7EC7-B641-A64B-09C306BBE7B7}" type="slidenum">
              <a:rPr lang="en-US" sz="1200"/>
              <a:pPr eaLnBrk="1" hangingPunct="1"/>
              <a:t>4</a:t>
            </a:fld>
            <a:endParaRPr lang="en-US" sz="1200"/>
          </a:p>
        </p:txBody>
      </p:sp>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2680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709EFBCE-704B-284C-AE0A-E916255D65F1}" type="slidenum">
              <a:rPr lang="en-US">
                <a:latin typeface="Times New Roman" charset="0"/>
              </a:rPr>
              <a:pPr/>
              <a:t>81</a:t>
            </a:fld>
            <a:endParaRPr lang="en-US">
              <a:latin typeface="Times New Roman" charset="0"/>
            </a:endParaRPr>
          </a:p>
        </p:txBody>
      </p:sp>
      <p:sp>
        <p:nvSpPr>
          <p:cNvPr id="115715" name="Rectangle 2"/>
          <p:cNvSpPr>
            <a:spLocks noGrp="1" noRot="1" noChangeAspect="1" noChangeArrowheads="1" noTextEdit="1"/>
          </p:cNvSpPr>
          <p:nvPr>
            <p:ph type="sldImg"/>
          </p:nvPr>
        </p:nvSpPr>
        <p:spPr>
          <a:xfrm>
            <a:off x="381000" y="685800"/>
            <a:ext cx="6096000" cy="3429000"/>
          </a:xfrm>
          <a:ln/>
        </p:spPr>
      </p:sp>
      <p:sp>
        <p:nvSpPr>
          <p:cNvPr id="11571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29568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7561C7D0-7819-3148-80D4-350E1D0C7397}" type="slidenum">
              <a:rPr lang="en-US">
                <a:latin typeface="Times New Roman" charset="0"/>
              </a:rPr>
              <a:pPr/>
              <a:t>82</a:t>
            </a:fld>
            <a:endParaRPr lang="en-US">
              <a:latin typeface="Times New Roman" charset="0"/>
            </a:endParaRPr>
          </a:p>
        </p:txBody>
      </p:sp>
      <p:sp>
        <p:nvSpPr>
          <p:cNvPr id="117763" name="Rectangle 2"/>
          <p:cNvSpPr>
            <a:spLocks noGrp="1" noRot="1" noChangeAspect="1" noChangeArrowheads="1" noTextEdit="1"/>
          </p:cNvSpPr>
          <p:nvPr>
            <p:ph type="sldImg"/>
          </p:nvPr>
        </p:nvSpPr>
        <p:spPr>
          <a:xfrm>
            <a:off x="381000" y="685800"/>
            <a:ext cx="6096000" cy="3429000"/>
          </a:xfrm>
          <a:ln/>
        </p:spPr>
      </p:sp>
      <p:sp>
        <p:nvSpPr>
          <p:cNvPr id="11776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566756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6A0A34CD-79D4-2147-AB8D-35A34C539091}" type="slidenum">
              <a:rPr lang="en-US">
                <a:latin typeface="Times New Roman" charset="0"/>
              </a:rPr>
              <a:pPr/>
              <a:t>83</a:t>
            </a:fld>
            <a:endParaRPr lang="en-US">
              <a:latin typeface="Times New Roman" charset="0"/>
            </a:endParaRPr>
          </a:p>
        </p:txBody>
      </p:sp>
      <p:sp>
        <p:nvSpPr>
          <p:cNvPr id="119811" name="Rectangle 2"/>
          <p:cNvSpPr>
            <a:spLocks noGrp="1" noRot="1" noChangeAspect="1" noChangeArrowheads="1" noTextEdit="1"/>
          </p:cNvSpPr>
          <p:nvPr>
            <p:ph type="sldImg"/>
          </p:nvPr>
        </p:nvSpPr>
        <p:spPr>
          <a:xfrm>
            <a:off x="381000" y="685800"/>
            <a:ext cx="6096000" cy="3429000"/>
          </a:xfrm>
          <a:ln/>
        </p:spPr>
      </p:sp>
      <p:sp>
        <p:nvSpPr>
          <p:cNvPr id="11981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584801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C4393F3E-8D05-1E49-82A8-87F8D9FD29F4}" type="slidenum">
              <a:rPr lang="en-US">
                <a:latin typeface="Times New Roman" charset="0"/>
              </a:rPr>
              <a:pPr/>
              <a:t>84</a:t>
            </a:fld>
            <a:endParaRPr lang="en-US">
              <a:latin typeface="Times New Roman" charset="0"/>
            </a:endParaRPr>
          </a:p>
        </p:txBody>
      </p:sp>
      <p:sp>
        <p:nvSpPr>
          <p:cNvPr id="121859" name="Rectangle 2"/>
          <p:cNvSpPr>
            <a:spLocks noGrp="1" noRot="1" noChangeAspect="1" noChangeArrowheads="1" noTextEdit="1"/>
          </p:cNvSpPr>
          <p:nvPr>
            <p:ph type="sldImg"/>
          </p:nvPr>
        </p:nvSpPr>
        <p:spPr>
          <a:xfrm>
            <a:off x="381000" y="685800"/>
            <a:ext cx="6096000" cy="3429000"/>
          </a:xfrm>
          <a:ln/>
        </p:spPr>
      </p:sp>
      <p:sp>
        <p:nvSpPr>
          <p:cNvPr id="12186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473088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C0C4D52A-9C48-7843-BCDF-E724820ECAA9}" type="slidenum">
              <a:rPr lang="en-US">
                <a:latin typeface="Times New Roman" charset="0"/>
              </a:rPr>
              <a:pPr/>
              <a:t>85</a:t>
            </a:fld>
            <a:endParaRPr lang="en-US">
              <a:latin typeface="Times New Roman" charset="0"/>
            </a:endParaRPr>
          </a:p>
        </p:txBody>
      </p:sp>
      <p:sp>
        <p:nvSpPr>
          <p:cNvPr id="124931" name="Rectangle 2"/>
          <p:cNvSpPr>
            <a:spLocks noGrp="1" noRot="1" noChangeAspect="1" noChangeArrowheads="1" noTextEdit="1"/>
          </p:cNvSpPr>
          <p:nvPr>
            <p:ph type="sldImg"/>
          </p:nvPr>
        </p:nvSpPr>
        <p:spPr>
          <a:xfrm>
            <a:off x="381000" y="685800"/>
            <a:ext cx="6096000" cy="3429000"/>
          </a:xfrm>
          <a:ln/>
        </p:spPr>
      </p:sp>
      <p:sp>
        <p:nvSpPr>
          <p:cNvPr id="1249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14467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C0C4D52A-9C48-7843-BCDF-E724820ECAA9}" type="slidenum">
              <a:rPr lang="en-US">
                <a:latin typeface="Times New Roman" charset="0"/>
              </a:rPr>
              <a:pPr/>
              <a:t>96</a:t>
            </a:fld>
            <a:endParaRPr lang="en-US">
              <a:latin typeface="Times New Roman" charset="0"/>
            </a:endParaRPr>
          </a:p>
        </p:txBody>
      </p:sp>
      <p:sp>
        <p:nvSpPr>
          <p:cNvPr id="124931" name="Rectangle 2"/>
          <p:cNvSpPr>
            <a:spLocks noGrp="1" noRot="1" noChangeAspect="1" noChangeArrowheads="1" noTextEdit="1"/>
          </p:cNvSpPr>
          <p:nvPr>
            <p:ph type="sldImg"/>
          </p:nvPr>
        </p:nvSpPr>
        <p:spPr>
          <a:xfrm>
            <a:off x="381000" y="685800"/>
            <a:ext cx="6096000" cy="3429000"/>
          </a:xfrm>
          <a:ln/>
        </p:spPr>
      </p:sp>
      <p:sp>
        <p:nvSpPr>
          <p:cNvPr id="1249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497162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274">
              <a:defRPr>
                <a:solidFill>
                  <a:schemeClr val="tx1"/>
                </a:solidFill>
                <a:latin typeface="Tahoma" charset="0"/>
                <a:ea typeface="ＭＳ Ｐゴシック" charset="0"/>
              </a:defRPr>
            </a:lvl1pPr>
            <a:lvl2pPr marL="730171" indent="-280835" defTabSz="914274">
              <a:defRPr>
                <a:solidFill>
                  <a:schemeClr val="tx1"/>
                </a:solidFill>
                <a:latin typeface="Tahoma" charset="0"/>
                <a:ea typeface="ＭＳ Ｐゴシック" charset="0"/>
              </a:defRPr>
            </a:lvl2pPr>
            <a:lvl3pPr marL="1123340" indent="-224668" defTabSz="914274">
              <a:defRPr>
                <a:solidFill>
                  <a:schemeClr val="tx1"/>
                </a:solidFill>
                <a:latin typeface="Tahoma" charset="0"/>
                <a:ea typeface="ＭＳ Ｐゴシック" charset="0"/>
              </a:defRPr>
            </a:lvl3pPr>
            <a:lvl4pPr marL="1572677" indent="-224668" defTabSz="914274">
              <a:defRPr>
                <a:solidFill>
                  <a:schemeClr val="tx1"/>
                </a:solidFill>
                <a:latin typeface="Tahoma" charset="0"/>
                <a:ea typeface="ＭＳ Ｐゴシック" charset="0"/>
              </a:defRPr>
            </a:lvl4pPr>
            <a:lvl5pPr marL="2022013" indent="-224668" defTabSz="914274">
              <a:defRPr>
                <a:solidFill>
                  <a:schemeClr val="tx1"/>
                </a:solidFill>
                <a:latin typeface="Tahoma" charset="0"/>
                <a:ea typeface="ＭＳ Ｐゴシック" charset="0"/>
              </a:defRPr>
            </a:lvl5pPr>
            <a:lvl6pPr marL="2471349" indent="-224668" defTabSz="914274" eaLnBrk="0" fontAlgn="base" hangingPunct="0">
              <a:spcBef>
                <a:spcPct val="0"/>
              </a:spcBef>
              <a:spcAft>
                <a:spcPct val="0"/>
              </a:spcAft>
              <a:defRPr>
                <a:solidFill>
                  <a:schemeClr val="tx1"/>
                </a:solidFill>
                <a:latin typeface="Tahoma" charset="0"/>
                <a:ea typeface="ＭＳ Ｐゴシック" charset="0"/>
              </a:defRPr>
            </a:lvl6pPr>
            <a:lvl7pPr marL="2920685" indent="-224668" defTabSz="914274" eaLnBrk="0" fontAlgn="base" hangingPunct="0">
              <a:spcBef>
                <a:spcPct val="0"/>
              </a:spcBef>
              <a:spcAft>
                <a:spcPct val="0"/>
              </a:spcAft>
              <a:defRPr>
                <a:solidFill>
                  <a:schemeClr val="tx1"/>
                </a:solidFill>
                <a:latin typeface="Tahoma" charset="0"/>
                <a:ea typeface="ＭＳ Ｐゴシック" charset="0"/>
              </a:defRPr>
            </a:lvl7pPr>
            <a:lvl8pPr marL="3370021" indent="-224668" defTabSz="914274" eaLnBrk="0" fontAlgn="base" hangingPunct="0">
              <a:spcBef>
                <a:spcPct val="0"/>
              </a:spcBef>
              <a:spcAft>
                <a:spcPct val="0"/>
              </a:spcAft>
              <a:defRPr>
                <a:solidFill>
                  <a:schemeClr val="tx1"/>
                </a:solidFill>
                <a:latin typeface="Tahoma" charset="0"/>
                <a:ea typeface="ＭＳ Ｐゴシック" charset="0"/>
              </a:defRPr>
            </a:lvl8pPr>
            <a:lvl9pPr marL="3819357" indent="-224668" defTabSz="914274" eaLnBrk="0" fontAlgn="base" hangingPunct="0">
              <a:spcBef>
                <a:spcPct val="0"/>
              </a:spcBef>
              <a:spcAft>
                <a:spcPct val="0"/>
              </a:spcAft>
              <a:defRPr>
                <a:solidFill>
                  <a:schemeClr val="tx1"/>
                </a:solidFill>
                <a:latin typeface="Tahoma" charset="0"/>
                <a:ea typeface="ＭＳ Ｐゴシック" charset="0"/>
              </a:defRPr>
            </a:lvl9pPr>
          </a:lstStyle>
          <a:p>
            <a:fld id="{C0C4D52A-9C48-7843-BCDF-E724820ECAA9}" type="slidenum">
              <a:rPr lang="en-US">
                <a:latin typeface="Times New Roman" charset="0"/>
              </a:rPr>
              <a:pPr/>
              <a:t>97</a:t>
            </a:fld>
            <a:endParaRPr lang="en-US">
              <a:latin typeface="Times New Roman" charset="0"/>
            </a:endParaRPr>
          </a:p>
        </p:txBody>
      </p:sp>
      <p:sp>
        <p:nvSpPr>
          <p:cNvPr id="124931" name="Rectangle 2"/>
          <p:cNvSpPr>
            <a:spLocks noGrp="1" noRot="1" noChangeAspect="1" noChangeArrowheads="1" noTextEdit="1"/>
          </p:cNvSpPr>
          <p:nvPr>
            <p:ph type="sldImg"/>
          </p:nvPr>
        </p:nvSpPr>
        <p:spPr>
          <a:xfrm>
            <a:off x="381000" y="685800"/>
            <a:ext cx="6096000" cy="3429000"/>
          </a:xfrm>
          <a:ln/>
        </p:spPr>
      </p:sp>
      <p:sp>
        <p:nvSpPr>
          <p:cNvPr id="1249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057862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136644-19B5-9F43-A140-10C83BA55389}" type="slidenum">
              <a:rPr lang="en-US" sz="1200"/>
              <a:pPr eaLnBrk="1" hangingPunct="1"/>
              <a:t>98</a:t>
            </a:fld>
            <a:endParaRPr lang="en-US" sz="1200"/>
          </a:p>
        </p:txBody>
      </p:sp>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66115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102</a:t>
            </a:fld>
            <a:endParaRPr lang="en-US"/>
          </a:p>
        </p:txBody>
      </p:sp>
    </p:spTree>
    <p:extLst>
      <p:ext uri="{BB962C8B-B14F-4D97-AF65-F5344CB8AC3E}">
        <p14:creationId xmlns:p14="http://schemas.microsoft.com/office/powerpoint/2010/main" val="34894444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33C5A0-49AD-4456-B170-B4454905C7F9}" type="slidenum">
              <a:rPr lang="en-US" smtClean="0"/>
              <a:pPr>
                <a:defRPr/>
              </a:pPr>
              <a:t>112</a:t>
            </a:fld>
            <a:endParaRPr lang="en-US"/>
          </a:p>
        </p:txBody>
      </p:sp>
    </p:spTree>
    <p:extLst>
      <p:ext uri="{BB962C8B-B14F-4D97-AF65-F5344CB8AC3E}">
        <p14:creationId xmlns:p14="http://schemas.microsoft.com/office/powerpoint/2010/main" val="426763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C1A56D-98B0-E542-AF8F-BF80E82A10C1}" type="slidenum">
              <a:rPr lang="en-US" sz="1200"/>
              <a:pPr eaLnBrk="1" hangingPunct="1"/>
              <a:t>7</a:t>
            </a:fld>
            <a:endParaRPr lang="en-US" sz="1200"/>
          </a:p>
        </p:txBody>
      </p:sp>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8411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FB400B9-20F4-0540-B2F7-57DF34C79E48}" type="slidenum">
              <a:rPr lang="en-US" sz="1200"/>
              <a:pPr eaLnBrk="1" hangingPunct="1"/>
              <a:t>130</a:t>
            </a:fld>
            <a:endParaRPr lang="en-US" sz="1200"/>
          </a:p>
        </p:txBody>
      </p:sp>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0750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26866B-23E7-F641-9A88-A913FFE5A2EF}" type="slidenum">
              <a:rPr lang="en-US" sz="1200"/>
              <a:pPr eaLnBrk="1" hangingPunct="1"/>
              <a:t>131</a:t>
            </a:fld>
            <a:endParaRPr lang="en-US" sz="1200"/>
          </a:p>
        </p:txBody>
      </p:sp>
      <p:sp>
        <p:nvSpPr>
          <p:cNvPr id="20482" name="Rectangle 2"/>
          <p:cNvSpPr>
            <a:spLocks noGrp="1" noRot="1" noChangeAspect="1" noChangeArrowheads="1" noTextEdit="1"/>
          </p:cNvSpPr>
          <p:nvPr>
            <p:ph type="sldImg"/>
          </p:nvPr>
        </p:nvSpPr>
        <p:spPr>
          <a:xfrm>
            <a:off x="381000" y="685800"/>
            <a:ext cx="6096000" cy="3429000"/>
          </a:xfrm>
          <a:ln/>
        </p:spPr>
      </p:sp>
      <p:sp>
        <p:nvSpPr>
          <p:cNvPr id="2048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96412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A7B085-9975-3A40-B769-FFA98B9269DF}" type="slidenum">
              <a:rPr lang="en-US" sz="1200"/>
              <a:pPr eaLnBrk="1" hangingPunct="1"/>
              <a:t>132</a:t>
            </a:fld>
            <a:endParaRPr lang="en-US" sz="1200"/>
          </a:p>
        </p:txBody>
      </p:sp>
      <p:sp>
        <p:nvSpPr>
          <p:cNvPr id="22530" name="Rectangle 2"/>
          <p:cNvSpPr>
            <a:spLocks noGrp="1" noRot="1" noChangeAspect="1" noChangeArrowheads="1" noTextEdit="1"/>
          </p:cNvSpPr>
          <p:nvPr>
            <p:ph type="sldImg"/>
          </p:nvPr>
        </p:nvSpPr>
        <p:spPr>
          <a:xfrm>
            <a:off x="381000" y="685800"/>
            <a:ext cx="6096000" cy="3429000"/>
          </a:xfrm>
          <a:ln/>
        </p:spPr>
      </p:sp>
      <p:sp>
        <p:nvSpPr>
          <p:cNvPr id="2253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44523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B0DAF2-7892-7743-B1FE-616D0DF2B79C}" type="slidenum">
              <a:rPr lang="en-US" sz="1200"/>
              <a:pPr eaLnBrk="1" hangingPunct="1"/>
              <a:t>133</a:t>
            </a:fld>
            <a:endParaRPr lang="en-US" sz="1200"/>
          </a:p>
        </p:txBody>
      </p:sp>
      <p:sp>
        <p:nvSpPr>
          <p:cNvPr id="24578" name="Rectangle 2"/>
          <p:cNvSpPr>
            <a:spLocks noGrp="1" noRot="1" noChangeAspect="1" noChangeArrowheads="1" noTextEdit="1"/>
          </p:cNvSpPr>
          <p:nvPr>
            <p:ph type="sldImg"/>
          </p:nvPr>
        </p:nvSpPr>
        <p:spPr>
          <a:xfrm>
            <a:off x="381000" y="685800"/>
            <a:ext cx="6096000" cy="3429000"/>
          </a:xfrm>
          <a:ln/>
        </p:spPr>
      </p:sp>
      <p:sp>
        <p:nvSpPr>
          <p:cNvPr id="2457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7846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3072BE-037A-7B4C-ABCF-47BB85547BCD}" type="slidenum">
              <a:rPr lang="en-US" sz="1200"/>
              <a:pPr eaLnBrk="1" hangingPunct="1"/>
              <a:t>134</a:t>
            </a:fld>
            <a:endParaRPr lang="en-US" sz="1200"/>
          </a:p>
        </p:txBody>
      </p:sp>
      <p:sp>
        <p:nvSpPr>
          <p:cNvPr id="26626" name="Rectangle 2"/>
          <p:cNvSpPr>
            <a:spLocks noGrp="1" noRot="1" noChangeAspect="1" noChangeArrowheads="1" noTextEdit="1"/>
          </p:cNvSpPr>
          <p:nvPr>
            <p:ph type="sldImg"/>
          </p:nvPr>
        </p:nvSpPr>
        <p:spPr>
          <a:xfrm>
            <a:off x="381000" y="685800"/>
            <a:ext cx="6096000" cy="3429000"/>
          </a:xfrm>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97940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A8073A-03B9-0344-B21E-7EB0056CA74A}" type="slidenum">
              <a:rPr lang="en-US" sz="1200"/>
              <a:pPr eaLnBrk="1" hangingPunct="1"/>
              <a:t>135</a:t>
            </a:fld>
            <a:endParaRPr lang="en-US" sz="1200"/>
          </a:p>
        </p:txBody>
      </p:sp>
      <p:sp>
        <p:nvSpPr>
          <p:cNvPr id="28674" name="Rectangle 2"/>
          <p:cNvSpPr>
            <a:spLocks noGrp="1" noRot="1" noChangeAspect="1" noChangeArrowheads="1" noTextEdit="1"/>
          </p:cNvSpPr>
          <p:nvPr>
            <p:ph type="sldImg"/>
          </p:nvPr>
        </p:nvSpPr>
        <p:spPr>
          <a:xfrm>
            <a:off x="381000" y="685800"/>
            <a:ext cx="6096000" cy="3429000"/>
          </a:xfrm>
          <a:ln/>
        </p:spPr>
      </p:sp>
      <p:sp>
        <p:nvSpPr>
          <p:cNvPr id="286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t>f+1 identical responses to guarantee at least 1 correct server returned the correct state</a:t>
            </a:r>
          </a:p>
        </p:txBody>
      </p:sp>
    </p:spTree>
    <p:extLst>
      <p:ext uri="{BB962C8B-B14F-4D97-AF65-F5344CB8AC3E}">
        <p14:creationId xmlns:p14="http://schemas.microsoft.com/office/powerpoint/2010/main" val="412752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29B8CC-D6AD-C941-AB46-3F8602CC57DD}" type="slidenum">
              <a:rPr lang="en-US" sz="1200"/>
              <a:pPr eaLnBrk="1" hangingPunct="1"/>
              <a:t>136</a:t>
            </a:fld>
            <a:endParaRPr lang="en-US" sz="1200"/>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432387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A740B2-FA68-A346-BE20-608DF7585C86}" type="slidenum">
              <a:rPr lang="en-US" sz="1200"/>
              <a:pPr eaLnBrk="1" hangingPunct="1"/>
              <a:t>137</a:t>
            </a:fld>
            <a:endParaRPr lang="en-US" sz="1200"/>
          </a:p>
        </p:txBody>
      </p:sp>
      <p:sp>
        <p:nvSpPr>
          <p:cNvPr id="32770" name="Rectangle 2"/>
          <p:cNvSpPr>
            <a:spLocks noGrp="1" noRot="1" noChangeAspect="1" noChangeArrowheads="1" noTextEdit="1"/>
          </p:cNvSpPr>
          <p:nvPr>
            <p:ph type="sldImg"/>
          </p:nvPr>
        </p:nvSpPr>
        <p:spPr>
          <a:xfrm>
            <a:off x="381000" y="685800"/>
            <a:ext cx="6096000" cy="3429000"/>
          </a:xfrm>
          <a:ln/>
        </p:spPr>
      </p:sp>
      <p:sp>
        <p:nvSpPr>
          <p:cNvPr id="3277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140881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821C21-2F2E-0A41-8FBD-059867B39452}" type="slidenum">
              <a:rPr lang="en-US" sz="1200"/>
              <a:pPr eaLnBrk="1" hangingPunct="1"/>
              <a:t>138</a:t>
            </a:fld>
            <a:endParaRPr lang="en-US" sz="1200"/>
          </a:p>
        </p:txBody>
      </p:sp>
      <p:sp>
        <p:nvSpPr>
          <p:cNvPr id="34818" name="Rectangle 2"/>
          <p:cNvSpPr>
            <a:spLocks noGrp="1" noRot="1" noChangeAspect="1" noChangeArrowheads="1" noTextEdit="1"/>
          </p:cNvSpPr>
          <p:nvPr>
            <p:ph type="sldImg"/>
          </p:nvPr>
        </p:nvSpPr>
        <p:spPr>
          <a:xfrm>
            <a:off x="381000" y="685800"/>
            <a:ext cx="6096000" cy="3429000"/>
          </a:xfrm>
          <a:ln/>
        </p:spPr>
      </p:sp>
      <p:sp>
        <p:nvSpPr>
          <p:cNvPr id="348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89614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AA0B34-25D8-CD4D-ABF8-2106519A0988}" type="slidenum">
              <a:rPr lang="en-US" sz="1200"/>
              <a:pPr eaLnBrk="1" hangingPunct="1"/>
              <a:t>139</a:t>
            </a:fld>
            <a:endParaRPr lang="en-US" sz="1200"/>
          </a:p>
        </p:txBody>
      </p:sp>
      <p:sp>
        <p:nvSpPr>
          <p:cNvPr id="36866" name="Rectangle 2"/>
          <p:cNvSpPr>
            <a:spLocks noGrp="1" noRot="1" noChangeAspect="1" noChangeArrowheads="1" noTextEdit="1"/>
          </p:cNvSpPr>
          <p:nvPr>
            <p:ph type="sldImg"/>
          </p:nvPr>
        </p:nvSpPr>
        <p:spPr>
          <a:xfrm>
            <a:off x="381000" y="685800"/>
            <a:ext cx="6096000" cy="3429000"/>
          </a:xfrm>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62031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C01B3A3-E8D7-014F-BA6A-F8BCB52D35AB}" type="slidenum">
              <a:rPr lang="en-US" sz="1200"/>
              <a:pPr eaLnBrk="1" hangingPunct="1"/>
              <a:t>10</a:t>
            </a:fld>
            <a:endParaRPr lang="en-US" sz="1200"/>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280039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B1A190-EF6A-024A-A4C8-742B65E57E9A}" type="slidenum">
              <a:rPr lang="en-US" sz="1200"/>
              <a:pPr eaLnBrk="1" hangingPunct="1"/>
              <a:t>140</a:t>
            </a:fld>
            <a:endParaRPr lang="en-US" sz="1200"/>
          </a:p>
        </p:txBody>
      </p:sp>
      <p:sp>
        <p:nvSpPr>
          <p:cNvPr id="38914" name="Rectangle 2"/>
          <p:cNvSpPr>
            <a:spLocks noGrp="1" noRot="1" noChangeAspect="1" noChangeArrowheads="1" noTextEdit="1"/>
          </p:cNvSpPr>
          <p:nvPr>
            <p:ph type="sldImg"/>
          </p:nvPr>
        </p:nvSpPr>
        <p:spPr>
          <a:xfrm>
            <a:off x="381000" y="685800"/>
            <a:ext cx="6096000" cy="3429000"/>
          </a:xfrm>
          <a:ln/>
        </p:spPr>
      </p:sp>
      <p:sp>
        <p:nvSpPr>
          <p:cNvPr id="3891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544967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971EF0-EF65-4B4A-95E8-652D88D7CDF8}" type="slidenum">
              <a:rPr lang="en-US" sz="1200"/>
              <a:pPr eaLnBrk="1" hangingPunct="1"/>
              <a:t>141</a:t>
            </a:fld>
            <a:endParaRPr lang="en-US" sz="1200"/>
          </a:p>
        </p:txBody>
      </p:sp>
      <p:sp>
        <p:nvSpPr>
          <p:cNvPr id="40962" name="Rectangle 2"/>
          <p:cNvSpPr>
            <a:spLocks noGrp="1" noRot="1" noChangeAspect="1" noChangeArrowheads="1" noTextEdit="1"/>
          </p:cNvSpPr>
          <p:nvPr>
            <p:ph type="sldImg"/>
          </p:nvPr>
        </p:nvSpPr>
        <p:spPr>
          <a:xfrm>
            <a:off x="381000" y="685800"/>
            <a:ext cx="6096000" cy="3429000"/>
          </a:xfrm>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66385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C95D3D-B7B2-5641-8283-4127361A0EA3}" type="slidenum">
              <a:rPr lang="en-US" sz="1200"/>
              <a:pPr eaLnBrk="1" hangingPunct="1"/>
              <a:t>142</a:t>
            </a:fld>
            <a:endParaRPr lang="en-US" sz="1200"/>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60995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ECE5F8-F36F-9A49-A5BA-F305D0922397}" type="slidenum">
              <a:rPr lang="en-US" sz="1200"/>
              <a:pPr eaLnBrk="1" hangingPunct="1"/>
              <a:t>143</a:t>
            </a:fld>
            <a:endParaRPr lang="en-US" sz="1200"/>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73376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3234FB-FDDF-3E47-9CF8-6D7B40B68119}" type="slidenum">
              <a:rPr lang="en-US" sz="1200"/>
              <a:pPr eaLnBrk="1" hangingPunct="1"/>
              <a:t>144</a:t>
            </a:fld>
            <a:endParaRPr lang="en-US" sz="1200"/>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97352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F82AB4-8637-6840-9898-174DDFD378B2}" type="slidenum">
              <a:rPr lang="en-US" sz="1200"/>
              <a:pPr eaLnBrk="1" hangingPunct="1"/>
              <a:t>145</a:t>
            </a:fld>
            <a:endParaRPr lang="en-US" sz="120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85567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136644-19B5-9F43-A140-10C83BA55389}" type="slidenum">
              <a:rPr lang="en-US" sz="1200"/>
              <a:pPr eaLnBrk="1" hangingPunct="1"/>
              <a:t>146</a:t>
            </a:fld>
            <a:endParaRPr lang="en-US" sz="1200"/>
          </a:p>
        </p:txBody>
      </p:sp>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93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56B45DF-3680-DF45-99A8-F8D4AF9367CB}" type="slidenum">
              <a:rPr lang="en-US" sz="1200"/>
              <a:pPr eaLnBrk="1" hangingPunct="1"/>
              <a:t>11</a:t>
            </a:fld>
            <a:endParaRPr lang="en-US" sz="1200"/>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6030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65FB967-5C3D-EF4E-9C1D-5BA8B4FC8991}" type="slidenum">
              <a:rPr lang="en-US" sz="1200"/>
              <a:pPr eaLnBrk="1" hangingPunct="1"/>
              <a:t>14</a:t>
            </a:fld>
            <a:endParaRPr lang="en-US" sz="1200"/>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491152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8964CBDB-2D5B-FA43-A9F1-EBD789A124D2}" type="slidenum">
              <a:rPr lang="en-US" sz="1200"/>
              <a:pPr eaLnBrk="1" hangingPunct="1"/>
              <a:t>15</a:t>
            </a:fld>
            <a:endParaRPr lang="en-US" sz="1200"/>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5174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904F02EB-E664-EF44-84C4-5A7A9334A25A}" type="slidenum">
              <a:rPr lang="en-US" sz="1200"/>
              <a:pPr eaLnBrk="1" hangingPunct="1"/>
              <a:t>16</a:t>
            </a:fld>
            <a:endParaRPr lang="en-US" sz="1200"/>
          </a:p>
        </p:txBody>
      </p:sp>
      <p:sp>
        <p:nvSpPr>
          <p:cNvPr id="3379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3</a:t>
            </a:r>
          </a:p>
        </p:txBody>
      </p:sp>
    </p:spTree>
    <p:extLst>
      <p:ext uri="{BB962C8B-B14F-4D97-AF65-F5344CB8AC3E}">
        <p14:creationId xmlns:p14="http://schemas.microsoft.com/office/powerpoint/2010/main" val="87131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p:cNvSpPr/>
          <p:nvPr/>
        </p:nvSpPr>
        <p:spPr>
          <a:xfrm>
            <a:off x="1219200" y="2438400"/>
            <a:ext cx="9753600" cy="12954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Rectangle 3"/>
          <p:cNvSpPr/>
          <p:nvPr/>
        </p:nvSpPr>
        <p:spPr>
          <a:xfrm>
            <a:off x="1219200" y="2438400"/>
            <a:ext cx="304800" cy="1295400"/>
          </a:xfrm>
          <a:prstGeom prst="rect">
            <a:avLst/>
          </a:prstGeom>
          <a:solidFill>
            <a:schemeClr val="bg1">
              <a:lumMod val="50000"/>
            </a:schemeClr>
          </a:solidFill>
          <a:ln w="6350" cap="rnd" cmpd="sng" algn="ctr">
            <a:solidFill>
              <a:schemeClr val="accent1">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1625600" y="2659593"/>
            <a:ext cx="9144000" cy="1007533"/>
          </a:xfrm>
        </p:spPr>
        <p:txBody>
          <a:bodyP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2618246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7112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203200" y="1600200"/>
            <a:ext cx="117856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3048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3048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3048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7272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a:prstGeom prst="rect">
            <a:avLst/>
          </a:prstGeo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3200" y="228600"/>
            <a:ext cx="117856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203200" y="1600200"/>
            <a:ext cx="117856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6179" y="1257917"/>
            <a:ext cx="793579"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2690812" y="4032599"/>
            <a:ext cx="6858000" cy="990600"/>
          </a:xfrm>
        </p:spPr>
        <p:txBody>
          <a:bodyPr>
            <a:normAutofit fontScale="90000"/>
          </a:bodyPr>
          <a:lstStyle/>
          <a:p>
            <a:r>
              <a:rPr lang="is-IS" dirty="0">
                <a:latin typeface="Bookman Old Style" charset="0"/>
              </a:rPr>
              <a:t>4730</a:t>
            </a:r>
            <a:r>
              <a:rPr lang="en-US" dirty="0">
                <a:latin typeface="Bookman Old Style" charset="0"/>
              </a:rPr>
              <a:t>: Distributed Systems</a:t>
            </a:r>
            <a:br>
              <a:rPr lang="en-US" dirty="0">
                <a:latin typeface="Bookman Old Style" charset="0"/>
              </a:rPr>
            </a:br>
            <a:r>
              <a:rPr lang="en-US" dirty="0"/>
              <a:t>Quorums. </a:t>
            </a:r>
            <a:r>
              <a:rPr lang="en-US" dirty="0" err="1"/>
              <a:t>Paxos</a:t>
            </a:r>
            <a:r>
              <a:rPr lang="en-US" dirty="0"/>
              <a:t>. View-stamped replication. BFT. Raft </a:t>
            </a:r>
            <a:br>
              <a:rPr lang="en-US" dirty="0"/>
            </a:br>
            <a:endParaRPr lang="en-US" dirty="0">
              <a:latin typeface="Bookman Old Style" charset="0"/>
            </a:endParaRPr>
          </a:p>
        </p:txBody>
      </p:sp>
      <p:sp>
        <p:nvSpPr>
          <p:cNvPr id="15366" name="Rectangle 3"/>
          <p:cNvSpPr>
            <a:spLocks noGrp="1" noChangeArrowheads="1"/>
          </p:cNvSpPr>
          <p:nvPr>
            <p:ph type="subTitle" idx="1"/>
          </p:nvPr>
        </p:nvSpPr>
        <p:spPr/>
        <p:txBody>
          <a:bodyPr>
            <a:normAutofit/>
          </a:bodyPr>
          <a:lstStyle/>
          <a:p>
            <a:pPr fontAlgn="auto">
              <a:spcAft>
                <a:spcPts val="0"/>
              </a:spcAft>
              <a:defRPr/>
            </a:pPr>
            <a:r>
              <a:rPr lang="en-US" dirty="0"/>
              <a:t>Acknowledgements to Prof Cristina Nita-</a:t>
            </a:r>
            <a:r>
              <a:rPr lang="en-US" dirty="0" err="1"/>
              <a:t>Rotaru</a:t>
            </a:r>
            <a:r>
              <a:rPr lang="en-US" dirty="0"/>
              <a:t> and Christo Wilson</a:t>
            </a:r>
          </a:p>
        </p:txBody>
      </p:sp>
      <p:sp>
        <p:nvSpPr>
          <p:cNvPr id="11267" name="TextBox 7"/>
          <p:cNvSpPr txBox="1">
            <a:spLocks noChangeArrowheads="1"/>
          </p:cNvSpPr>
          <p:nvPr/>
        </p:nvSpPr>
        <p:spPr bwMode="auto">
          <a:xfrm>
            <a:off x="7213600" y="50419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1800"/>
          </a:p>
        </p:txBody>
      </p:sp>
      <p:sp>
        <p:nvSpPr>
          <p:cNvPr id="2" name="TextBox 1"/>
          <p:cNvSpPr txBox="1"/>
          <p:nvPr/>
        </p:nvSpPr>
        <p:spPr>
          <a:xfrm>
            <a:off x="12484100" y="2527301"/>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5966856"/>
      </p:ext>
    </p:extLst>
  </p:cSld>
  <p:clrMapOvr>
    <a:masterClrMapping/>
  </p:clrMapOvr>
  <p:transition advTm="1451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3200" y="228600"/>
            <a:ext cx="11785600" cy="990600"/>
          </a:xfrm>
        </p:spPr>
        <p:txBody>
          <a:bodyPr/>
          <a:lstStyle/>
          <a:p>
            <a:r>
              <a:rPr lang="en-US"/>
              <a:t>Process Groups Approach </a:t>
            </a:r>
          </a:p>
        </p:txBody>
      </p:sp>
      <p:sp>
        <p:nvSpPr>
          <p:cNvPr id="24579" name="Rectangle 3"/>
          <p:cNvSpPr>
            <a:spLocks noGrp="1" noChangeArrowheads="1"/>
          </p:cNvSpPr>
          <p:nvPr>
            <p:ph sz="quarter" idx="1"/>
          </p:nvPr>
        </p:nvSpPr>
        <p:spPr>
          <a:xfrm>
            <a:off x="203200" y="1600200"/>
            <a:ext cx="6677102" cy="5105400"/>
          </a:xfrm>
        </p:spPr>
        <p:txBody>
          <a:bodyPr/>
          <a:lstStyle/>
          <a:p>
            <a:r>
              <a:rPr lang="en-US" dirty="0"/>
              <a:t>One way of building distributed fault-tolerant systems by organizing them in a group:</a:t>
            </a:r>
          </a:p>
          <a:p>
            <a:pPr lvl="1"/>
            <a:r>
              <a:rPr lang="en-US" dirty="0"/>
              <a:t>Ensure group membership </a:t>
            </a:r>
          </a:p>
          <a:p>
            <a:pPr lvl="1"/>
            <a:r>
              <a:rPr lang="en-US" dirty="0"/>
              <a:t>Ensure group multicast, with different ordering properties.</a:t>
            </a:r>
          </a:p>
          <a:p>
            <a:r>
              <a:rPr lang="en-US" dirty="0"/>
              <a:t>Easier to work with when providing in the form of a toolkit</a:t>
            </a:r>
          </a:p>
        </p:txBody>
      </p:sp>
      <p:sp>
        <p:nvSpPr>
          <p:cNvPr id="3" name="Footer Placeholder 2"/>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a:t>
            </a:fld>
            <a:endParaRPr lang="en-US"/>
          </a:p>
        </p:txBody>
      </p:sp>
      <p:pic>
        <p:nvPicPr>
          <p:cNvPr id="245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351" y="2362201"/>
            <a:ext cx="3051175" cy="244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8439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4267200"/>
            <a:ext cx="8458200" cy="2057400"/>
          </a:xfrm>
        </p:spPr>
        <p:txBody>
          <a:bodyPr/>
          <a:lstStyle/>
          <a:p>
            <a:r>
              <a:rPr lang="en-US" sz="2000" dirty="0"/>
              <a:t>Replicated log =&gt; </a:t>
            </a:r>
            <a:r>
              <a:rPr lang="en-US" sz="2000" dirty="0">
                <a:solidFill>
                  <a:srgbClr val="800000"/>
                </a:solidFill>
              </a:rPr>
              <a:t>replicated state machine</a:t>
            </a:r>
          </a:p>
          <a:p>
            <a:pPr lvl="1"/>
            <a:r>
              <a:rPr lang="en-US" sz="1600" dirty="0"/>
              <a:t>All servers execute same commands in same order</a:t>
            </a:r>
            <a:endParaRPr lang="en-US" sz="2000" dirty="0">
              <a:solidFill>
                <a:schemeClr val="accent4"/>
              </a:solidFill>
            </a:endParaRPr>
          </a:p>
          <a:p>
            <a:r>
              <a:rPr lang="en-US" sz="2000" dirty="0"/>
              <a:t>Consensus module ensures proper log replication</a:t>
            </a:r>
          </a:p>
          <a:p>
            <a:r>
              <a:rPr lang="en-US" sz="2000" dirty="0"/>
              <a:t>System makes progress as long as any majority of servers are up</a:t>
            </a:r>
          </a:p>
          <a:p>
            <a:r>
              <a:rPr lang="en-US" sz="2000" dirty="0"/>
              <a:t>Failure model: fail-stop (not Byzantine), delayed/lost messages</a:t>
            </a:r>
          </a:p>
          <a:p>
            <a:endParaRPr lang="en-US" sz="2000" dirty="0"/>
          </a:p>
        </p:txBody>
      </p:sp>
      <p:sp>
        <p:nvSpPr>
          <p:cNvPr id="6" name="Title 5"/>
          <p:cNvSpPr>
            <a:spLocks noGrp="1"/>
          </p:cNvSpPr>
          <p:nvPr>
            <p:ph type="title"/>
          </p:nvPr>
        </p:nvSpPr>
        <p:spPr/>
        <p:txBody>
          <a:bodyPr/>
          <a:lstStyle/>
          <a:p>
            <a:r>
              <a:rPr lang="en-US" dirty="0"/>
              <a:t>Replicated state machine</a:t>
            </a:r>
          </a:p>
        </p:txBody>
      </p:sp>
      <p:grpSp>
        <p:nvGrpSpPr>
          <p:cNvPr id="194" name="Group 193"/>
          <p:cNvGrpSpPr/>
          <p:nvPr/>
        </p:nvGrpSpPr>
        <p:grpSpPr>
          <a:xfrm>
            <a:off x="2057400" y="2133600"/>
            <a:ext cx="2286000" cy="1905000"/>
            <a:chOff x="533400" y="2133600"/>
            <a:chExt cx="2286000" cy="1905000"/>
          </a:xfrm>
        </p:grpSpPr>
        <p:sp>
          <p:nvSpPr>
            <p:cNvPr id="64" name="Rounded Rectangle 63"/>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91" name="Group 90"/>
            <p:cNvGrpSpPr/>
            <p:nvPr/>
          </p:nvGrpSpPr>
          <p:grpSpPr>
            <a:xfrm>
              <a:off x="838200" y="3657600"/>
              <a:ext cx="1524000" cy="228600"/>
              <a:chOff x="1828800" y="3733800"/>
              <a:chExt cx="1524000" cy="228600"/>
            </a:xfrm>
          </p:grpSpPr>
          <p:sp>
            <p:nvSpPr>
              <p:cNvPr id="66" name="Rectangle 6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a:t>add</a:t>
                </a:r>
              </a:p>
            </p:txBody>
          </p:sp>
          <p:sp>
            <p:nvSpPr>
              <p:cNvPr id="67" name="Rectangle 6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jmp</a:t>
                </a:r>
                <a:endParaRPr lang="en-US" sz="1400" dirty="0"/>
              </a:p>
            </p:txBody>
          </p:sp>
          <p:sp>
            <p:nvSpPr>
              <p:cNvPr id="68" name="Rectangle 6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mov</a:t>
                </a:r>
                <a:endParaRPr lang="en-US" sz="1400" dirty="0"/>
              </a:p>
            </p:txBody>
          </p:sp>
          <p:sp>
            <p:nvSpPr>
              <p:cNvPr id="69" name="Rectangle 6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shl</a:t>
                </a:r>
                <a:endParaRPr lang="en-US" sz="1400" dirty="0"/>
              </a:p>
            </p:txBody>
          </p:sp>
        </p:grpSp>
        <p:sp>
          <p:nvSpPr>
            <p:cNvPr id="70" name="TextBox 69"/>
            <p:cNvSpPr txBox="1"/>
            <p:nvPr/>
          </p:nvSpPr>
          <p:spPr>
            <a:xfrm>
              <a:off x="1436694" y="3429000"/>
              <a:ext cx="327013" cy="215444"/>
            </a:xfrm>
            <a:prstGeom prst="rect">
              <a:avLst/>
            </a:prstGeom>
            <a:noFill/>
          </p:spPr>
          <p:txBody>
            <a:bodyPr wrap="none" lIns="0" tIns="0" rIns="0" bIns="0" rtlCol="0">
              <a:spAutoFit/>
            </a:bodyPr>
            <a:lstStyle/>
            <a:p>
              <a:r>
                <a:rPr lang="en-US" sz="1400" b="1" dirty="0"/>
                <a:t>Log</a:t>
              </a:r>
            </a:p>
          </p:txBody>
        </p:sp>
        <p:grpSp>
          <p:nvGrpSpPr>
            <p:cNvPr id="90" name="Group 89"/>
            <p:cNvGrpSpPr/>
            <p:nvPr/>
          </p:nvGrpSpPr>
          <p:grpSpPr>
            <a:xfrm>
              <a:off x="1932167" y="2667000"/>
              <a:ext cx="658633" cy="609600"/>
              <a:chOff x="3075167" y="2286000"/>
              <a:chExt cx="658633" cy="609600"/>
            </a:xfrm>
          </p:grpSpPr>
          <p:sp>
            <p:nvSpPr>
              <p:cNvPr id="72" name="Oval 71"/>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Oval 72"/>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Oval 73"/>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Oval 74"/>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Freeform 75"/>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Freeform 76"/>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Freeform 77"/>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Freeform 78"/>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Freeform 79"/>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1" name="Straight Connector 80"/>
              <p:cNvCxnSpPr>
                <a:stCxn id="74" idx="0"/>
                <a:endCxn id="72"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89" name="Group 88"/>
            <p:cNvGrpSpPr/>
            <p:nvPr/>
          </p:nvGrpSpPr>
          <p:grpSpPr>
            <a:xfrm>
              <a:off x="901728" y="2667000"/>
              <a:ext cx="531549" cy="533400"/>
              <a:chOff x="2057400" y="2438400"/>
              <a:chExt cx="379678" cy="381000"/>
            </a:xfrm>
          </p:grpSpPr>
          <p:sp>
            <p:nvSpPr>
              <p:cNvPr id="84"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 name="TextBox 86"/>
            <p:cNvSpPr txBox="1"/>
            <p:nvPr/>
          </p:nvSpPr>
          <p:spPr>
            <a:xfrm>
              <a:off x="685800" y="2209800"/>
              <a:ext cx="963405" cy="384721"/>
            </a:xfrm>
            <a:prstGeom prst="rect">
              <a:avLst/>
            </a:prstGeom>
            <a:noFill/>
          </p:spPr>
          <p:txBody>
            <a:bodyPr wrap="none" lIns="0" tIns="0" rIns="0" bIns="0" rtlCol="0">
              <a:spAutoFit/>
            </a:bodyPr>
            <a:lstStyle/>
            <a:p>
              <a:pPr>
                <a:lnSpc>
                  <a:spcPts val="1500"/>
                </a:lnSpc>
              </a:pPr>
              <a:r>
                <a:rPr lang="en-US" sz="1400" b="1" dirty="0"/>
                <a:t>Consensus</a:t>
              </a:r>
              <a:br>
                <a:rPr lang="en-US" sz="1400" b="1" dirty="0"/>
              </a:br>
              <a:r>
                <a:rPr lang="en-US" sz="1400" b="1" dirty="0"/>
                <a:t>Module</a:t>
              </a:r>
            </a:p>
          </p:txBody>
        </p:sp>
        <p:sp>
          <p:nvSpPr>
            <p:cNvPr id="63" name="TextBox 62"/>
            <p:cNvSpPr txBox="1"/>
            <p:nvPr/>
          </p:nvSpPr>
          <p:spPr>
            <a:xfrm>
              <a:off x="1905000" y="2209800"/>
              <a:ext cx="714939" cy="384721"/>
            </a:xfrm>
            <a:prstGeom prst="rect">
              <a:avLst/>
            </a:prstGeom>
            <a:noFill/>
          </p:spPr>
          <p:txBody>
            <a:bodyPr wrap="none" lIns="0" tIns="0" rIns="0" bIns="0" rtlCol="0">
              <a:spAutoFit/>
            </a:bodyPr>
            <a:lstStyle/>
            <a:p>
              <a:pPr>
                <a:lnSpc>
                  <a:spcPts val="1500"/>
                </a:lnSpc>
              </a:pPr>
              <a:r>
                <a:rPr lang="en-US" sz="1400" b="1" dirty="0"/>
                <a:t>State</a:t>
              </a:r>
              <a:br>
                <a:rPr lang="en-US" sz="1400" b="1" dirty="0"/>
              </a:br>
              <a:r>
                <a:rPr lang="en-US" sz="1400" b="1" dirty="0"/>
                <a:t>Machine</a:t>
              </a:r>
            </a:p>
          </p:txBody>
        </p:sp>
      </p:grpSp>
      <p:grpSp>
        <p:nvGrpSpPr>
          <p:cNvPr id="195" name="Group 194"/>
          <p:cNvGrpSpPr/>
          <p:nvPr/>
        </p:nvGrpSpPr>
        <p:grpSpPr>
          <a:xfrm>
            <a:off x="4495800" y="2133600"/>
            <a:ext cx="2286000" cy="1905000"/>
            <a:chOff x="533400" y="2133600"/>
            <a:chExt cx="2286000" cy="1905000"/>
          </a:xfrm>
        </p:grpSpPr>
        <p:sp>
          <p:nvSpPr>
            <p:cNvPr id="196" name="Rounded Rectangle 195"/>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97" name="Group 196"/>
            <p:cNvGrpSpPr/>
            <p:nvPr/>
          </p:nvGrpSpPr>
          <p:grpSpPr>
            <a:xfrm>
              <a:off x="838200" y="3657600"/>
              <a:ext cx="1524000" cy="228600"/>
              <a:chOff x="1828800" y="3733800"/>
              <a:chExt cx="1524000" cy="228600"/>
            </a:xfrm>
          </p:grpSpPr>
          <p:sp>
            <p:nvSpPr>
              <p:cNvPr id="216" name="Rectangle 21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a:t>add</a:t>
                </a:r>
              </a:p>
            </p:txBody>
          </p:sp>
          <p:sp>
            <p:nvSpPr>
              <p:cNvPr id="217" name="Rectangle 21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jmp</a:t>
                </a:r>
                <a:endParaRPr lang="en-US" sz="1400" dirty="0"/>
              </a:p>
            </p:txBody>
          </p:sp>
          <p:sp>
            <p:nvSpPr>
              <p:cNvPr id="218" name="Rectangle 21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mov</a:t>
                </a:r>
                <a:endParaRPr lang="en-US" sz="1400" dirty="0"/>
              </a:p>
            </p:txBody>
          </p:sp>
          <p:sp>
            <p:nvSpPr>
              <p:cNvPr id="219" name="Rectangle 21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shl</a:t>
                </a:r>
                <a:endParaRPr lang="en-US" sz="1400" dirty="0"/>
              </a:p>
            </p:txBody>
          </p:sp>
        </p:grpSp>
        <p:sp>
          <p:nvSpPr>
            <p:cNvPr id="198" name="TextBox 197"/>
            <p:cNvSpPr txBox="1"/>
            <p:nvPr/>
          </p:nvSpPr>
          <p:spPr>
            <a:xfrm>
              <a:off x="1436694" y="3429000"/>
              <a:ext cx="327013" cy="215444"/>
            </a:xfrm>
            <a:prstGeom prst="rect">
              <a:avLst/>
            </a:prstGeom>
            <a:noFill/>
          </p:spPr>
          <p:txBody>
            <a:bodyPr wrap="none" lIns="0" tIns="0" rIns="0" bIns="0" rtlCol="0">
              <a:spAutoFit/>
            </a:bodyPr>
            <a:lstStyle/>
            <a:p>
              <a:r>
                <a:rPr lang="en-US" sz="1400" b="1" dirty="0"/>
                <a:t>Log</a:t>
              </a:r>
            </a:p>
          </p:txBody>
        </p:sp>
        <p:grpSp>
          <p:nvGrpSpPr>
            <p:cNvPr id="199" name="Group 198"/>
            <p:cNvGrpSpPr/>
            <p:nvPr/>
          </p:nvGrpSpPr>
          <p:grpSpPr>
            <a:xfrm>
              <a:off x="1932167" y="2667000"/>
              <a:ext cx="658633" cy="609600"/>
              <a:chOff x="3075167" y="2286000"/>
              <a:chExt cx="658633" cy="609600"/>
            </a:xfrm>
          </p:grpSpPr>
          <p:sp>
            <p:nvSpPr>
              <p:cNvPr id="206" name="Oval 205"/>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7" name="Oval 206"/>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8" name="Oval 207"/>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9" name="Oval 208"/>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Freeform 209"/>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1" name="Freeform 210"/>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2" name="Freeform 211"/>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3" name="Freeform 212"/>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4" name="Freeform 213"/>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5" name="Straight Connector 214"/>
              <p:cNvCxnSpPr>
                <a:stCxn id="208" idx="0"/>
                <a:endCxn id="206"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00" name="Group 199"/>
            <p:cNvGrpSpPr/>
            <p:nvPr/>
          </p:nvGrpSpPr>
          <p:grpSpPr>
            <a:xfrm>
              <a:off x="901728" y="2667000"/>
              <a:ext cx="531549" cy="533400"/>
              <a:chOff x="2057400" y="2438400"/>
              <a:chExt cx="379678" cy="381000"/>
            </a:xfrm>
          </p:grpSpPr>
          <p:sp>
            <p:nvSpPr>
              <p:cNvPr id="203"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 name="TextBox 200"/>
            <p:cNvSpPr txBox="1"/>
            <p:nvPr/>
          </p:nvSpPr>
          <p:spPr>
            <a:xfrm>
              <a:off x="685800" y="2209800"/>
              <a:ext cx="963405" cy="384721"/>
            </a:xfrm>
            <a:prstGeom prst="rect">
              <a:avLst/>
            </a:prstGeom>
            <a:noFill/>
          </p:spPr>
          <p:txBody>
            <a:bodyPr wrap="none" lIns="0" tIns="0" rIns="0" bIns="0" rtlCol="0">
              <a:spAutoFit/>
            </a:bodyPr>
            <a:lstStyle/>
            <a:p>
              <a:pPr>
                <a:lnSpc>
                  <a:spcPts val="1500"/>
                </a:lnSpc>
              </a:pPr>
              <a:r>
                <a:rPr lang="en-US" sz="1400" b="1" dirty="0"/>
                <a:t>Consensus</a:t>
              </a:r>
              <a:br>
                <a:rPr lang="en-US" sz="1400" b="1" dirty="0"/>
              </a:br>
              <a:r>
                <a:rPr lang="en-US" sz="1400" b="1" dirty="0"/>
                <a:t>Module</a:t>
              </a:r>
            </a:p>
          </p:txBody>
        </p:sp>
        <p:sp>
          <p:nvSpPr>
            <p:cNvPr id="202" name="TextBox 201"/>
            <p:cNvSpPr txBox="1"/>
            <p:nvPr/>
          </p:nvSpPr>
          <p:spPr>
            <a:xfrm>
              <a:off x="1905000" y="2209800"/>
              <a:ext cx="714939" cy="384721"/>
            </a:xfrm>
            <a:prstGeom prst="rect">
              <a:avLst/>
            </a:prstGeom>
            <a:noFill/>
          </p:spPr>
          <p:txBody>
            <a:bodyPr wrap="none" lIns="0" tIns="0" rIns="0" bIns="0" rtlCol="0">
              <a:spAutoFit/>
            </a:bodyPr>
            <a:lstStyle/>
            <a:p>
              <a:pPr>
                <a:lnSpc>
                  <a:spcPts val="1500"/>
                </a:lnSpc>
              </a:pPr>
              <a:r>
                <a:rPr lang="en-US" sz="1400" b="1" dirty="0"/>
                <a:t>State</a:t>
              </a:r>
              <a:br>
                <a:rPr lang="en-US" sz="1400" b="1" dirty="0"/>
              </a:br>
              <a:r>
                <a:rPr lang="en-US" sz="1400" b="1" dirty="0"/>
                <a:t>Machine</a:t>
              </a:r>
            </a:p>
          </p:txBody>
        </p:sp>
      </p:grpSp>
      <p:grpSp>
        <p:nvGrpSpPr>
          <p:cNvPr id="220" name="Group 219"/>
          <p:cNvGrpSpPr/>
          <p:nvPr/>
        </p:nvGrpSpPr>
        <p:grpSpPr>
          <a:xfrm>
            <a:off x="6934200" y="2133600"/>
            <a:ext cx="2286000" cy="1905000"/>
            <a:chOff x="533400" y="2133600"/>
            <a:chExt cx="2286000" cy="1905000"/>
          </a:xfrm>
        </p:grpSpPr>
        <p:sp>
          <p:nvSpPr>
            <p:cNvPr id="221" name="Rounded Rectangle 220"/>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2" name="Group 221"/>
            <p:cNvGrpSpPr/>
            <p:nvPr/>
          </p:nvGrpSpPr>
          <p:grpSpPr>
            <a:xfrm>
              <a:off x="838200" y="3657600"/>
              <a:ext cx="1524000" cy="228600"/>
              <a:chOff x="1828800" y="3733800"/>
              <a:chExt cx="1524000" cy="228600"/>
            </a:xfrm>
          </p:grpSpPr>
          <p:sp>
            <p:nvSpPr>
              <p:cNvPr id="241" name="Rectangle 240"/>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a:t>add</a:t>
                </a:r>
              </a:p>
            </p:txBody>
          </p:sp>
          <p:sp>
            <p:nvSpPr>
              <p:cNvPr id="242" name="Rectangle 241"/>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jmp</a:t>
                </a:r>
                <a:endParaRPr lang="en-US" sz="1400" dirty="0"/>
              </a:p>
            </p:txBody>
          </p:sp>
          <p:sp>
            <p:nvSpPr>
              <p:cNvPr id="243" name="Rectangle 242"/>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mov</a:t>
                </a:r>
                <a:endParaRPr lang="en-US" sz="1400" dirty="0"/>
              </a:p>
            </p:txBody>
          </p:sp>
          <p:sp>
            <p:nvSpPr>
              <p:cNvPr id="244" name="Rectangle 243"/>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shl</a:t>
                </a:r>
                <a:endParaRPr lang="en-US" sz="1400" dirty="0"/>
              </a:p>
            </p:txBody>
          </p:sp>
        </p:grpSp>
        <p:sp>
          <p:nvSpPr>
            <p:cNvPr id="223" name="TextBox 222"/>
            <p:cNvSpPr txBox="1"/>
            <p:nvPr/>
          </p:nvSpPr>
          <p:spPr>
            <a:xfrm>
              <a:off x="1436694" y="3429000"/>
              <a:ext cx="327013" cy="215444"/>
            </a:xfrm>
            <a:prstGeom prst="rect">
              <a:avLst/>
            </a:prstGeom>
            <a:noFill/>
          </p:spPr>
          <p:txBody>
            <a:bodyPr wrap="none" lIns="0" tIns="0" rIns="0" bIns="0" rtlCol="0">
              <a:spAutoFit/>
            </a:bodyPr>
            <a:lstStyle/>
            <a:p>
              <a:r>
                <a:rPr lang="en-US" sz="1400" b="1" dirty="0"/>
                <a:t>Log</a:t>
              </a:r>
            </a:p>
          </p:txBody>
        </p:sp>
        <p:grpSp>
          <p:nvGrpSpPr>
            <p:cNvPr id="224" name="Group 223"/>
            <p:cNvGrpSpPr/>
            <p:nvPr/>
          </p:nvGrpSpPr>
          <p:grpSpPr>
            <a:xfrm>
              <a:off x="1932167" y="2667000"/>
              <a:ext cx="658633" cy="609600"/>
              <a:chOff x="3075167" y="2286000"/>
              <a:chExt cx="658633" cy="609600"/>
            </a:xfrm>
          </p:grpSpPr>
          <p:sp>
            <p:nvSpPr>
              <p:cNvPr id="231" name="Oval 230"/>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2" name="Oval 231"/>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3" name="Oval 232"/>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4" name="Oval 233"/>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5" name="Freeform 234"/>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6" name="Freeform 235"/>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7" name="Freeform 236"/>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8" name="Freeform 237"/>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9" name="Freeform 238"/>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0" name="Straight Connector 239"/>
              <p:cNvCxnSpPr>
                <a:stCxn id="233" idx="0"/>
                <a:endCxn id="231"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25" name="Group 224"/>
            <p:cNvGrpSpPr/>
            <p:nvPr/>
          </p:nvGrpSpPr>
          <p:grpSpPr>
            <a:xfrm>
              <a:off x="901728" y="2667000"/>
              <a:ext cx="531549" cy="533400"/>
              <a:chOff x="2057400" y="2438400"/>
              <a:chExt cx="379678" cy="381000"/>
            </a:xfrm>
          </p:grpSpPr>
          <p:sp>
            <p:nvSpPr>
              <p:cNvPr id="228"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 name="TextBox 225"/>
            <p:cNvSpPr txBox="1"/>
            <p:nvPr/>
          </p:nvSpPr>
          <p:spPr>
            <a:xfrm>
              <a:off x="685800" y="2209800"/>
              <a:ext cx="963405" cy="384721"/>
            </a:xfrm>
            <a:prstGeom prst="rect">
              <a:avLst/>
            </a:prstGeom>
            <a:noFill/>
          </p:spPr>
          <p:txBody>
            <a:bodyPr wrap="none" lIns="0" tIns="0" rIns="0" bIns="0" rtlCol="0">
              <a:spAutoFit/>
            </a:bodyPr>
            <a:lstStyle/>
            <a:p>
              <a:pPr>
                <a:lnSpc>
                  <a:spcPts val="1500"/>
                </a:lnSpc>
              </a:pPr>
              <a:r>
                <a:rPr lang="en-US" sz="1400" b="1" dirty="0"/>
                <a:t>Consensus</a:t>
              </a:r>
              <a:br>
                <a:rPr lang="en-US" sz="1400" b="1" dirty="0"/>
              </a:br>
              <a:r>
                <a:rPr lang="en-US" sz="1400" b="1" dirty="0"/>
                <a:t>Module</a:t>
              </a:r>
            </a:p>
          </p:txBody>
        </p:sp>
        <p:sp>
          <p:nvSpPr>
            <p:cNvPr id="227" name="TextBox 226"/>
            <p:cNvSpPr txBox="1"/>
            <p:nvPr/>
          </p:nvSpPr>
          <p:spPr>
            <a:xfrm>
              <a:off x="1905000" y="2209800"/>
              <a:ext cx="714939" cy="384721"/>
            </a:xfrm>
            <a:prstGeom prst="rect">
              <a:avLst/>
            </a:prstGeom>
            <a:noFill/>
          </p:spPr>
          <p:txBody>
            <a:bodyPr wrap="none" lIns="0" tIns="0" rIns="0" bIns="0" rtlCol="0">
              <a:spAutoFit/>
            </a:bodyPr>
            <a:lstStyle/>
            <a:p>
              <a:pPr>
                <a:lnSpc>
                  <a:spcPts val="1500"/>
                </a:lnSpc>
              </a:pPr>
              <a:r>
                <a:rPr lang="en-US" sz="1400" b="1" dirty="0"/>
                <a:t>State</a:t>
              </a:r>
              <a:br>
                <a:rPr lang="en-US" sz="1400" b="1" dirty="0"/>
              </a:br>
              <a:r>
                <a:rPr lang="en-US" sz="1400" b="1" dirty="0"/>
                <a:t>Machine</a:t>
              </a:r>
            </a:p>
          </p:txBody>
        </p:sp>
      </p:grpSp>
      <p:sp>
        <p:nvSpPr>
          <p:cNvPr id="245" name="TextBox 244"/>
          <p:cNvSpPr txBox="1"/>
          <p:nvPr/>
        </p:nvSpPr>
        <p:spPr>
          <a:xfrm>
            <a:off x="9250746" y="2402161"/>
            <a:ext cx="1316386" cy="461665"/>
          </a:xfrm>
          <a:prstGeom prst="rect">
            <a:avLst/>
          </a:prstGeom>
          <a:noFill/>
        </p:spPr>
        <p:txBody>
          <a:bodyPr wrap="none" rtlCol="0">
            <a:spAutoFit/>
          </a:bodyPr>
          <a:lstStyle/>
          <a:p>
            <a:r>
              <a:rPr lang="en-US" b="1" dirty="0"/>
              <a:t>Servers</a:t>
            </a:r>
          </a:p>
        </p:txBody>
      </p:sp>
      <p:sp>
        <p:nvSpPr>
          <p:cNvPr id="262" name="TextBox 261"/>
          <p:cNvSpPr txBox="1"/>
          <p:nvPr/>
        </p:nvSpPr>
        <p:spPr>
          <a:xfrm>
            <a:off x="8066632" y="1162336"/>
            <a:ext cx="1210588" cy="461665"/>
          </a:xfrm>
          <a:prstGeom prst="rect">
            <a:avLst/>
          </a:prstGeom>
          <a:noFill/>
        </p:spPr>
        <p:txBody>
          <a:bodyPr wrap="none" rtlCol="0">
            <a:spAutoFit/>
          </a:bodyPr>
          <a:lstStyle/>
          <a:p>
            <a:r>
              <a:rPr lang="en-US" b="1" dirty="0"/>
              <a:t>Clients</a:t>
            </a:r>
          </a:p>
        </p:txBody>
      </p:sp>
      <p:pic>
        <p:nvPicPr>
          <p:cNvPr id="263"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2" name="Straight Connector 271"/>
          <p:cNvCxnSpPr/>
          <p:nvPr/>
        </p:nvCxnSpPr>
        <p:spPr>
          <a:xfrm>
            <a:off x="7543800" y="1828800"/>
            <a:ext cx="0" cy="7620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273" name="Freeform 272"/>
          <p:cNvSpPr/>
          <p:nvPr/>
        </p:nvSpPr>
        <p:spPr>
          <a:xfrm>
            <a:off x="5352082" y="2325423"/>
            <a:ext cx="2007031" cy="355783"/>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Lst>
            <a:ahLst/>
            <a:cxnLst>
              <a:cxn ang="0">
                <a:pos x="connsiteX0" y="connsiteY0"/>
              </a:cxn>
              <a:cxn ang="0">
                <a:pos x="connsiteX1" y="connsiteY1"/>
              </a:cxn>
            </a:cxnLst>
            <a:rect l="l" t="t" r="r" b="b"/>
            <a:pathLst>
              <a:path w="2007031" h="355783">
                <a:moveTo>
                  <a:pt x="2007031" y="324786"/>
                </a:moveTo>
                <a:cubicBezTo>
                  <a:pt x="1444571" y="-30384"/>
                  <a:pt x="796872" y="-191824"/>
                  <a:pt x="0" y="355783"/>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4" name="Freeform 273"/>
          <p:cNvSpPr/>
          <p:nvPr/>
        </p:nvSpPr>
        <p:spPr>
          <a:xfrm>
            <a:off x="2895601" y="2081773"/>
            <a:ext cx="4463512" cy="599432"/>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 name="connsiteX0" fmla="*/ 2007031 w 2007031"/>
              <a:gd name="connsiteY0" fmla="*/ 375253 h 406250"/>
              <a:gd name="connsiteX1" fmla="*/ 0 w 2007031"/>
              <a:gd name="connsiteY1" fmla="*/ 406250 h 406250"/>
              <a:gd name="connsiteX0" fmla="*/ 2007031 w 2007031"/>
              <a:gd name="connsiteY0" fmla="*/ 568435 h 599432"/>
              <a:gd name="connsiteX1" fmla="*/ 0 w 2007031"/>
              <a:gd name="connsiteY1" fmla="*/ 599432 h 599432"/>
            </a:gdLst>
            <a:ahLst/>
            <a:cxnLst>
              <a:cxn ang="0">
                <a:pos x="connsiteX0" y="connsiteY0"/>
              </a:cxn>
              <a:cxn ang="0">
                <a:pos x="connsiteX1" y="connsiteY1"/>
              </a:cxn>
            </a:cxnLst>
            <a:rect l="l" t="t" r="r" b="b"/>
            <a:pathLst>
              <a:path w="2007031" h="599432">
                <a:moveTo>
                  <a:pt x="2007031" y="568435"/>
                </a:moveTo>
                <a:cubicBezTo>
                  <a:pt x="1570010" y="-305928"/>
                  <a:pt x="605228" y="-72162"/>
                  <a:pt x="0" y="599432"/>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75" name="Freeform 274"/>
          <p:cNvSpPr/>
          <p:nvPr/>
        </p:nvSpPr>
        <p:spPr>
          <a:xfrm>
            <a:off x="5135106" y="3239147"/>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77" name="Straight Connector 276"/>
          <p:cNvCxnSpPr/>
          <p:nvPr/>
        </p:nvCxnSpPr>
        <p:spPr>
          <a:xfrm flipV="1">
            <a:off x="6218694" y="3306306"/>
            <a:ext cx="0" cy="4572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278" name="Freeform 277"/>
          <p:cNvSpPr/>
          <p:nvPr/>
        </p:nvSpPr>
        <p:spPr>
          <a:xfrm>
            <a:off x="7567049" y="3239147"/>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9" name="Freeform 278"/>
          <p:cNvSpPr/>
          <p:nvPr/>
        </p:nvSpPr>
        <p:spPr>
          <a:xfrm>
            <a:off x="2690249" y="3239147"/>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83" name="Straight Connector 282"/>
          <p:cNvCxnSpPr/>
          <p:nvPr/>
        </p:nvCxnSpPr>
        <p:spPr>
          <a:xfrm flipV="1">
            <a:off x="8655804" y="3306306"/>
            <a:ext cx="0" cy="4572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284" name="Straight Connector 283"/>
          <p:cNvCxnSpPr/>
          <p:nvPr/>
        </p:nvCxnSpPr>
        <p:spPr>
          <a:xfrm flipV="1">
            <a:off x="3779004" y="3306306"/>
            <a:ext cx="0" cy="4572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285" name="Freeform 284"/>
          <p:cNvSpPr/>
          <p:nvPr/>
        </p:nvSpPr>
        <p:spPr>
          <a:xfrm>
            <a:off x="7731072" y="1557580"/>
            <a:ext cx="922149" cy="1022888"/>
          </a:xfrm>
          <a:custGeom>
            <a:avLst/>
            <a:gdLst>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22149 w 922149"/>
              <a:gd name="connsiteY0" fmla="*/ 1022888 h 1022888"/>
              <a:gd name="connsiteX1" fmla="*/ 0 w 922149"/>
              <a:gd name="connsiteY1" fmla="*/ 0 h 1022888"/>
            </a:gdLst>
            <a:ahLst/>
            <a:cxnLst>
              <a:cxn ang="0">
                <a:pos x="connsiteX0" y="connsiteY0"/>
              </a:cxn>
              <a:cxn ang="0">
                <a:pos x="connsiteX1" y="connsiteY1"/>
              </a:cxn>
            </a:cxnLst>
            <a:rect l="l" t="t" r="r" b="b"/>
            <a:pathLst>
              <a:path w="922149" h="1022888">
                <a:moveTo>
                  <a:pt x="922149" y="1022888"/>
                </a:moveTo>
                <a:cubicBezTo>
                  <a:pt x="876945" y="548898"/>
                  <a:pt x="669011" y="198894"/>
                  <a:pt x="0" y="0"/>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7" name="TextBox 6"/>
          <p:cNvSpPr txBox="1"/>
          <p:nvPr/>
        </p:nvSpPr>
        <p:spPr>
          <a:xfrm>
            <a:off x="7172426" y="1800726"/>
            <a:ext cx="413895" cy="307777"/>
          </a:xfrm>
          <a:prstGeom prst="rect">
            <a:avLst/>
          </a:prstGeom>
          <a:noFill/>
        </p:spPr>
        <p:txBody>
          <a:bodyPr wrap="none" rtlCol="0">
            <a:spAutoFit/>
          </a:bodyPr>
          <a:lstStyle/>
          <a:p>
            <a:r>
              <a:rPr lang="en-US" sz="1400" dirty="0" err="1"/>
              <a:t>shl</a:t>
            </a:r>
            <a:endParaRPr lang="en-US" sz="1400" dirty="0"/>
          </a:p>
        </p:txBody>
      </p:sp>
      <p:sp>
        <p:nvSpPr>
          <p:cNvPr id="8" name="Footer Placeholder 7">
            <a:extLst>
              <a:ext uri="{FF2B5EF4-FFF2-40B4-BE49-F238E27FC236}">
                <a16:creationId xmlns:a16="http://schemas.microsoft.com/office/drawing/2014/main" id="{48FEF509-567E-4C43-AF61-CEE06FC9F683}"/>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 name="Slide Number Placeholder 8">
            <a:extLst>
              <a:ext uri="{FF2B5EF4-FFF2-40B4-BE49-F238E27FC236}">
                <a16:creationId xmlns:a16="http://schemas.microsoft.com/office/drawing/2014/main" id="{0207F1A4-F34A-904D-BD8C-F2FED5E375E8}"/>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100</a:t>
            </a:fld>
            <a:endParaRPr lang="en-US"/>
          </a:p>
        </p:txBody>
      </p:sp>
    </p:spTree>
    <p:extLst>
      <p:ext uri="{BB962C8B-B14F-4D97-AF65-F5344CB8AC3E}">
        <p14:creationId xmlns:p14="http://schemas.microsoft.com/office/powerpoint/2010/main" val="33122190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Raft’s Design Goals</a:t>
            </a:r>
          </a:p>
        </p:txBody>
      </p:sp>
      <p:sp>
        <p:nvSpPr>
          <p:cNvPr id="2" name="Content Placeholder 1"/>
          <p:cNvSpPr>
            <a:spLocks noGrp="1"/>
          </p:cNvSpPr>
          <p:nvPr>
            <p:ph sz="quarter" idx="1"/>
          </p:nvPr>
        </p:nvSpPr>
        <p:spPr>
          <a:xfrm>
            <a:off x="203200" y="1600200"/>
            <a:ext cx="11785600" cy="5105400"/>
          </a:xfrm>
        </p:spPr>
        <p:txBody>
          <a:bodyPr/>
          <a:lstStyle/>
          <a:p>
            <a:r>
              <a:rPr lang="en-US" dirty="0"/>
              <a:t>Alternative to </a:t>
            </a:r>
            <a:r>
              <a:rPr lang="en-US" dirty="0" err="1"/>
              <a:t>Paxos</a:t>
            </a:r>
            <a:r>
              <a:rPr lang="en-US" dirty="0"/>
              <a:t>; </a:t>
            </a:r>
            <a:r>
              <a:rPr lang="en-US" dirty="0" err="1"/>
              <a:t>Paxos</a:t>
            </a:r>
            <a:r>
              <a:rPr lang="en-US" dirty="0"/>
              <a:t> is too complex and incomplete for real implementations </a:t>
            </a:r>
          </a:p>
          <a:p>
            <a:r>
              <a:rPr lang="en-US" dirty="0"/>
              <a:t>Algorithm for building real systems</a:t>
            </a:r>
          </a:p>
          <a:p>
            <a:pPr lvl="1"/>
            <a:r>
              <a:rPr lang="en-US" dirty="0"/>
              <a:t>Must be correct, complete, and perform well</a:t>
            </a:r>
          </a:p>
          <a:p>
            <a:pPr lvl="1"/>
            <a:r>
              <a:rPr lang="en-US" dirty="0"/>
              <a:t>Must also be understandable</a:t>
            </a:r>
          </a:p>
          <a:p>
            <a:r>
              <a:rPr lang="en-US" dirty="0"/>
              <a:t>“What would be easier to understand or explain?”</a:t>
            </a:r>
          </a:p>
          <a:p>
            <a:pPr lvl="1"/>
            <a:r>
              <a:rPr lang="en-US" dirty="0"/>
              <a:t>Fundamentally different decomposition than Paxos</a:t>
            </a:r>
          </a:p>
          <a:p>
            <a:pPr lvl="1"/>
            <a:r>
              <a:rPr lang="en-US" dirty="0"/>
              <a:t>Less complexity in state space</a:t>
            </a:r>
          </a:p>
          <a:p>
            <a:pPr lvl="1"/>
            <a:r>
              <a:rPr lang="en-US" dirty="0"/>
              <a:t>Less mechanism</a:t>
            </a:r>
          </a:p>
        </p:txBody>
      </p:sp>
      <p:sp>
        <p:nvSpPr>
          <p:cNvPr id="7" name="Slide Number Placeholder 2">
            <a:extLst>
              <a:ext uri="{FF2B5EF4-FFF2-40B4-BE49-F238E27FC236}">
                <a16:creationId xmlns:a16="http://schemas.microsoft.com/office/drawing/2014/main" id="{61056BA5-613B-7B44-BFD6-EB29D1D42D58}"/>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101</a:t>
            </a:fld>
            <a:endParaRPr lang="en-US" dirty="0"/>
          </a:p>
        </p:txBody>
      </p:sp>
      <p:sp>
        <p:nvSpPr>
          <p:cNvPr id="3" name="Footer Placeholder 2">
            <a:extLst>
              <a:ext uri="{FF2B5EF4-FFF2-40B4-BE49-F238E27FC236}">
                <a16:creationId xmlns:a16="http://schemas.microsoft.com/office/drawing/2014/main" id="{E0FF33CA-67E4-9F4D-BD57-6C5841D6B4C2}"/>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15665574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Raft Overview</a:t>
            </a:r>
          </a:p>
        </p:txBody>
      </p:sp>
      <p:sp>
        <p:nvSpPr>
          <p:cNvPr id="2" name="Content Placeholder 1"/>
          <p:cNvSpPr>
            <a:spLocks noGrp="1"/>
          </p:cNvSpPr>
          <p:nvPr>
            <p:ph sz="quarter" idx="1"/>
          </p:nvPr>
        </p:nvSpPr>
        <p:spPr/>
        <p:txBody>
          <a:bodyPr/>
          <a:lstStyle/>
          <a:p>
            <a:pPr marL="457200" indent="-457200">
              <a:buFont typeface="+mj-lt"/>
              <a:buAutoNum type="arabicPeriod"/>
            </a:pPr>
            <a:r>
              <a:rPr lang="en-US" dirty="0">
                <a:solidFill>
                  <a:schemeClr val="tx2"/>
                </a:solidFill>
              </a:rPr>
              <a:t>Leader election</a:t>
            </a:r>
            <a:r>
              <a:rPr lang="en-US" dirty="0"/>
              <a:t>:</a:t>
            </a:r>
          </a:p>
          <a:p>
            <a:pPr lvl="1"/>
            <a:r>
              <a:rPr lang="en-US" dirty="0"/>
              <a:t>Select one of the servers to act as leader</a:t>
            </a:r>
          </a:p>
          <a:p>
            <a:pPr lvl="1"/>
            <a:r>
              <a:rPr lang="en-US" dirty="0"/>
              <a:t>Detect crashes, choose new leader</a:t>
            </a:r>
          </a:p>
          <a:p>
            <a:pPr marL="457200" indent="-457200">
              <a:buFont typeface="+mj-lt"/>
              <a:buAutoNum type="arabicPeriod"/>
            </a:pPr>
            <a:r>
              <a:rPr lang="en-US" dirty="0">
                <a:solidFill>
                  <a:schemeClr val="tx2"/>
                </a:solidFill>
              </a:rPr>
              <a:t>Normal operation (basic log replication)</a:t>
            </a:r>
          </a:p>
          <a:p>
            <a:pPr marL="457200" indent="-457200">
              <a:buFont typeface="+mj-lt"/>
              <a:buAutoNum type="arabicPeriod"/>
            </a:pPr>
            <a:r>
              <a:rPr lang="en-US" dirty="0">
                <a:solidFill>
                  <a:schemeClr val="tx2"/>
                </a:solidFill>
              </a:rPr>
              <a:t>Safety and </a:t>
            </a:r>
            <a:r>
              <a:rPr lang="en-US">
                <a:solidFill>
                  <a:schemeClr val="tx2"/>
                </a:solidFill>
              </a:rPr>
              <a:t>consistency after </a:t>
            </a:r>
            <a:r>
              <a:rPr lang="en-US" dirty="0">
                <a:solidFill>
                  <a:schemeClr val="tx2"/>
                </a:solidFill>
              </a:rPr>
              <a:t>leader changes</a:t>
            </a:r>
          </a:p>
          <a:p>
            <a:pPr marL="457200" indent="-457200">
              <a:buFont typeface="+mj-lt"/>
              <a:buAutoNum type="arabicPeriod"/>
            </a:pPr>
            <a:r>
              <a:rPr lang="en-US" dirty="0">
                <a:solidFill>
                  <a:schemeClr val="tx2"/>
                </a:solidFill>
              </a:rPr>
              <a:t>Neutralizing old leaders</a:t>
            </a:r>
          </a:p>
          <a:p>
            <a:pPr marL="457200" indent="-457200">
              <a:buFont typeface="+mj-lt"/>
              <a:buAutoNum type="arabicPeriod"/>
            </a:pPr>
            <a:r>
              <a:rPr lang="en-US" dirty="0">
                <a:solidFill>
                  <a:schemeClr val="tx2"/>
                </a:solidFill>
              </a:rPr>
              <a:t>Client interactions</a:t>
            </a:r>
          </a:p>
          <a:p>
            <a:pPr lvl="1"/>
            <a:r>
              <a:rPr lang="en-US" dirty="0"/>
              <a:t>Implementing </a:t>
            </a:r>
            <a:r>
              <a:rPr lang="en-US" dirty="0" err="1"/>
              <a:t>linearizeable</a:t>
            </a:r>
            <a:r>
              <a:rPr lang="en-US" dirty="0"/>
              <a:t> semantics</a:t>
            </a:r>
          </a:p>
          <a:p>
            <a:pPr marL="457200" indent="-457200">
              <a:buFont typeface="+mj-lt"/>
              <a:buAutoNum type="arabicPeriod"/>
            </a:pPr>
            <a:r>
              <a:rPr lang="en-US" dirty="0">
                <a:solidFill>
                  <a:schemeClr val="tx2"/>
                </a:solidFill>
              </a:rPr>
              <a:t>Configuration changes:</a:t>
            </a:r>
          </a:p>
          <a:p>
            <a:pPr lvl="1"/>
            <a:r>
              <a:rPr lang="en-US" dirty="0"/>
              <a:t> Adding and removing servers</a:t>
            </a:r>
          </a:p>
        </p:txBody>
      </p:sp>
      <p:sp>
        <p:nvSpPr>
          <p:cNvPr id="7" name="Slide Number Placeholder 2">
            <a:extLst>
              <a:ext uri="{FF2B5EF4-FFF2-40B4-BE49-F238E27FC236}">
                <a16:creationId xmlns:a16="http://schemas.microsoft.com/office/drawing/2014/main" id="{E3D36858-D4BC-7B47-B0C5-AF2D516484A7}"/>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102</a:t>
            </a:fld>
            <a:endParaRPr lang="en-US" dirty="0"/>
          </a:p>
        </p:txBody>
      </p:sp>
      <p:sp>
        <p:nvSpPr>
          <p:cNvPr id="3" name="Footer Placeholder 2">
            <a:extLst>
              <a:ext uri="{FF2B5EF4-FFF2-40B4-BE49-F238E27FC236}">
                <a16:creationId xmlns:a16="http://schemas.microsoft.com/office/drawing/2014/main" id="{7DA63A76-95AF-6841-A49B-C8EFACA0B521}"/>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7759549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Server States</a:t>
            </a:r>
          </a:p>
        </p:txBody>
      </p:sp>
      <p:sp>
        <p:nvSpPr>
          <p:cNvPr id="2" name="Content Placeholder 1"/>
          <p:cNvSpPr>
            <a:spLocks noGrp="1"/>
          </p:cNvSpPr>
          <p:nvPr>
            <p:ph sz="quarter" idx="1"/>
          </p:nvPr>
        </p:nvSpPr>
        <p:spPr/>
        <p:txBody>
          <a:bodyPr/>
          <a:lstStyle/>
          <a:p>
            <a:r>
              <a:rPr lang="en-US" dirty="0"/>
              <a:t>At any given time, each server is either:</a:t>
            </a:r>
          </a:p>
          <a:p>
            <a:pPr lvl="1"/>
            <a:r>
              <a:rPr lang="en-US" b="1" dirty="0">
                <a:solidFill>
                  <a:schemeClr val="tx2"/>
                </a:solidFill>
              </a:rPr>
              <a:t>Leader</a:t>
            </a:r>
            <a:r>
              <a:rPr lang="en-US" dirty="0"/>
              <a:t>: handles all client interactions, log replication</a:t>
            </a:r>
          </a:p>
          <a:p>
            <a:pPr lvl="1"/>
            <a:r>
              <a:rPr lang="en-US" b="1" dirty="0">
                <a:solidFill>
                  <a:schemeClr val="tx2"/>
                </a:solidFill>
              </a:rPr>
              <a:t>Follower</a:t>
            </a:r>
            <a:r>
              <a:rPr lang="en-US" dirty="0"/>
              <a:t>: completely passive</a:t>
            </a:r>
          </a:p>
          <a:p>
            <a:pPr lvl="1"/>
            <a:r>
              <a:rPr lang="en-US" b="1" dirty="0">
                <a:solidFill>
                  <a:schemeClr val="tx2"/>
                </a:solidFill>
              </a:rPr>
              <a:t>Candidate</a:t>
            </a:r>
            <a:r>
              <a:rPr lang="en-US" dirty="0"/>
              <a:t>: used to elect a new leader</a:t>
            </a:r>
          </a:p>
          <a:p>
            <a:r>
              <a:rPr lang="en-US" dirty="0"/>
              <a:t>Normal operation: 1 leader, N-1 followers</a:t>
            </a:r>
          </a:p>
        </p:txBody>
      </p:sp>
      <p:sp>
        <p:nvSpPr>
          <p:cNvPr id="7" name="Rounded Rectangle 6"/>
          <p:cNvSpPr/>
          <p:nvPr/>
        </p:nvSpPr>
        <p:spPr>
          <a:xfrm>
            <a:off x="2971801" y="5010612"/>
            <a:ext cx="1752600" cy="533400"/>
          </a:xfrm>
          <a:prstGeom prst="roundRect">
            <a:avLst>
              <a:gd name="adj" fmla="val 50000"/>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tx1"/>
                </a:solidFill>
              </a:rPr>
              <a:t>Follower</a:t>
            </a:r>
          </a:p>
        </p:txBody>
      </p:sp>
      <p:sp>
        <p:nvSpPr>
          <p:cNvPr id="8" name="Rounded Rectangle 7"/>
          <p:cNvSpPr/>
          <p:nvPr/>
        </p:nvSpPr>
        <p:spPr>
          <a:xfrm>
            <a:off x="5486401" y="5010612"/>
            <a:ext cx="1752600" cy="533400"/>
          </a:xfrm>
          <a:prstGeom prst="roundRect">
            <a:avLst>
              <a:gd name="adj" fmla="val 50000"/>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tx1"/>
                </a:solidFill>
              </a:rPr>
              <a:t>Candidate</a:t>
            </a:r>
          </a:p>
        </p:txBody>
      </p:sp>
      <p:sp>
        <p:nvSpPr>
          <p:cNvPr id="9" name="Rounded Rectangle 8"/>
          <p:cNvSpPr/>
          <p:nvPr/>
        </p:nvSpPr>
        <p:spPr>
          <a:xfrm>
            <a:off x="8001001" y="5010612"/>
            <a:ext cx="1752600" cy="533400"/>
          </a:xfrm>
          <a:prstGeom prst="roundRect">
            <a:avLst>
              <a:gd name="adj" fmla="val 50000"/>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r>
              <a:rPr lang="en-US" sz="2000" dirty="0">
                <a:solidFill>
                  <a:schemeClr val="tx1"/>
                </a:solidFill>
              </a:rPr>
              <a:t>Leader</a:t>
            </a:r>
          </a:p>
        </p:txBody>
      </p:sp>
      <p:sp>
        <p:nvSpPr>
          <p:cNvPr id="10" name="Freeform 9"/>
          <p:cNvSpPr/>
          <p:nvPr/>
        </p:nvSpPr>
        <p:spPr>
          <a:xfrm>
            <a:off x="2626094" y="4668915"/>
            <a:ext cx="365760" cy="606392"/>
          </a:xfrm>
          <a:custGeom>
            <a:avLst/>
            <a:gdLst>
              <a:gd name="connsiteX0" fmla="*/ 0 w 365760"/>
              <a:gd name="connsiteY0" fmla="*/ 0 h 606392"/>
              <a:gd name="connsiteX1" fmla="*/ 365760 w 365760"/>
              <a:gd name="connsiteY1" fmla="*/ 606392 h 606392"/>
              <a:gd name="connsiteX0" fmla="*/ 0 w 365760"/>
              <a:gd name="connsiteY0" fmla="*/ 0 h 606392"/>
              <a:gd name="connsiteX1" fmla="*/ 365760 w 365760"/>
              <a:gd name="connsiteY1" fmla="*/ 606392 h 606392"/>
              <a:gd name="connsiteX0" fmla="*/ 0 w 365760"/>
              <a:gd name="connsiteY0" fmla="*/ 0 h 606392"/>
              <a:gd name="connsiteX1" fmla="*/ 365760 w 365760"/>
              <a:gd name="connsiteY1" fmla="*/ 606392 h 606392"/>
            </a:gdLst>
            <a:ahLst/>
            <a:cxnLst>
              <a:cxn ang="0">
                <a:pos x="connsiteX0" y="connsiteY0"/>
              </a:cxn>
              <a:cxn ang="0">
                <a:pos x="connsiteX1" y="connsiteY1"/>
              </a:cxn>
            </a:cxnLst>
            <a:rect l="l" t="t" r="r" b="b"/>
            <a:pathLst>
              <a:path w="365760" h="606392">
                <a:moveTo>
                  <a:pt x="0" y="0"/>
                </a:moveTo>
                <a:cubicBezTo>
                  <a:pt x="4812" y="521369"/>
                  <a:pt x="115504" y="599975"/>
                  <a:pt x="365760" y="606392"/>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solidFill>
                <a:schemeClr val="tx1"/>
              </a:solidFill>
            </a:endParaRPr>
          </a:p>
        </p:txBody>
      </p:sp>
      <p:sp>
        <p:nvSpPr>
          <p:cNvPr id="11" name="TextBox 10"/>
          <p:cNvSpPr txBox="1"/>
          <p:nvPr/>
        </p:nvSpPr>
        <p:spPr>
          <a:xfrm>
            <a:off x="2310046" y="4324813"/>
            <a:ext cx="458652" cy="276999"/>
          </a:xfrm>
          <a:prstGeom prst="rect">
            <a:avLst/>
          </a:prstGeom>
          <a:noFill/>
        </p:spPr>
        <p:txBody>
          <a:bodyPr wrap="none" rtlCol="0">
            <a:spAutoFit/>
          </a:bodyPr>
          <a:lstStyle/>
          <a:p>
            <a:r>
              <a:rPr lang="en-US" sz="1200" dirty="0"/>
              <a:t>start</a:t>
            </a:r>
          </a:p>
        </p:txBody>
      </p:sp>
      <p:sp>
        <p:nvSpPr>
          <p:cNvPr id="13" name="Freeform 12"/>
          <p:cNvSpPr/>
          <p:nvPr/>
        </p:nvSpPr>
        <p:spPr>
          <a:xfrm>
            <a:off x="4300889" y="4708608"/>
            <a:ext cx="1655546" cy="306816"/>
          </a:xfrm>
          <a:custGeom>
            <a:avLst/>
            <a:gdLst>
              <a:gd name="connsiteX0" fmla="*/ 0 w 1655546"/>
              <a:gd name="connsiteY0" fmla="*/ 0 h 22228"/>
              <a:gd name="connsiteX1" fmla="*/ 1655546 w 1655546"/>
              <a:gd name="connsiteY1" fmla="*/ 0 h 22228"/>
              <a:gd name="connsiteX0" fmla="*/ 0 w 1655546"/>
              <a:gd name="connsiteY0" fmla="*/ 179958 h 182265"/>
              <a:gd name="connsiteX1" fmla="*/ 1655546 w 1655546"/>
              <a:gd name="connsiteY1" fmla="*/ 179958 h 182265"/>
              <a:gd name="connsiteX0" fmla="*/ 0 w 1655546"/>
              <a:gd name="connsiteY0" fmla="*/ 272714 h 272714"/>
              <a:gd name="connsiteX1" fmla="*/ 1655546 w 1655546"/>
              <a:gd name="connsiteY1" fmla="*/ 272714 h 272714"/>
              <a:gd name="connsiteX0" fmla="*/ 0 w 1655546"/>
              <a:gd name="connsiteY0" fmla="*/ 279333 h 279333"/>
              <a:gd name="connsiteX1" fmla="*/ 1655546 w 1655546"/>
              <a:gd name="connsiteY1" fmla="*/ 279333 h 279333"/>
              <a:gd name="connsiteX0" fmla="*/ 0 w 1655546"/>
              <a:gd name="connsiteY0" fmla="*/ 275498 h 275498"/>
              <a:gd name="connsiteX1" fmla="*/ 1655546 w 1655546"/>
              <a:gd name="connsiteY1" fmla="*/ 275498 h 275498"/>
              <a:gd name="connsiteX0" fmla="*/ 0 w 1655546"/>
              <a:gd name="connsiteY0" fmla="*/ 306816 h 306816"/>
              <a:gd name="connsiteX1" fmla="*/ 1655546 w 1655546"/>
              <a:gd name="connsiteY1" fmla="*/ 306816 h 306816"/>
            </a:gdLst>
            <a:ahLst/>
            <a:cxnLst>
              <a:cxn ang="0">
                <a:pos x="connsiteX0" y="connsiteY0"/>
              </a:cxn>
              <a:cxn ang="0">
                <a:pos x="connsiteX1" y="connsiteY1"/>
              </a:cxn>
            </a:cxnLst>
            <a:rect l="l" t="t" r="r" b="b"/>
            <a:pathLst>
              <a:path w="1655546" h="306816">
                <a:moveTo>
                  <a:pt x="0" y="306816"/>
                </a:moveTo>
                <a:cubicBezTo>
                  <a:pt x="321644" y="-107070"/>
                  <a:pt x="1432561" y="-97446"/>
                  <a:pt x="1655546" y="306816"/>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endParaRPr lang="en-US" sz="1000">
              <a:solidFill>
                <a:schemeClr val="tx1"/>
              </a:solidFill>
            </a:endParaRPr>
          </a:p>
        </p:txBody>
      </p:sp>
      <p:sp>
        <p:nvSpPr>
          <p:cNvPr id="14" name="TextBox 13"/>
          <p:cNvSpPr txBox="1"/>
          <p:nvPr/>
        </p:nvSpPr>
        <p:spPr>
          <a:xfrm>
            <a:off x="3962402" y="4411967"/>
            <a:ext cx="966803" cy="461665"/>
          </a:xfrm>
          <a:prstGeom prst="rect">
            <a:avLst/>
          </a:prstGeom>
          <a:noFill/>
        </p:spPr>
        <p:txBody>
          <a:bodyPr wrap="none" rtlCol="0">
            <a:spAutoFit/>
          </a:bodyPr>
          <a:lstStyle/>
          <a:p>
            <a:r>
              <a:rPr lang="en-US" sz="1200" dirty="0"/>
              <a:t>timeout,</a:t>
            </a:r>
            <a:br>
              <a:rPr lang="en-US" sz="1200" dirty="0"/>
            </a:br>
            <a:r>
              <a:rPr lang="en-US" sz="1200" dirty="0"/>
              <a:t>start election</a:t>
            </a:r>
          </a:p>
        </p:txBody>
      </p:sp>
      <p:sp>
        <p:nvSpPr>
          <p:cNvPr id="15" name="Freeform 14"/>
          <p:cNvSpPr/>
          <p:nvPr/>
        </p:nvSpPr>
        <p:spPr>
          <a:xfrm>
            <a:off x="6802655" y="4705812"/>
            <a:ext cx="1655546" cy="306816"/>
          </a:xfrm>
          <a:custGeom>
            <a:avLst/>
            <a:gdLst>
              <a:gd name="connsiteX0" fmla="*/ 0 w 1655546"/>
              <a:gd name="connsiteY0" fmla="*/ 0 h 22228"/>
              <a:gd name="connsiteX1" fmla="*/ 1655546 w 1655546"/>
              <a:gd name="connsiteY1" fmla="*/ 0 h 22228"/>
              <a:gd name="connsiteX0" fmla="*/ 0 w 1655546"/>
              <a:gd name="connsiteY0" fmla="*/ 179958 h 182265"/>
              <a:gd name="connsiteX1" fmla="*/ 1655546 w 1655546"/>
              <a:gd name="connsiteY1" fmla="*/ 179958 h 182265"/>
              <a:gd name="connsiteX0" fmla="*/ 0 w 1655546"/>
              <a:gd name="connsiteY0" fmla="*/ 272714 h 272714"/>
              <a:gd name="connsiteX1" fmla="*/ 1655546 w 1655546"/>
              <a:gd name="connsiteY1" fmla="*/ 272714 h 272714"/>
              <a:gd name="connsiteX0" fmla="*/ 0 w 1655546"/>
              <a:gd name="connsiteY0" fmla="*/ 279333 h 279333"/>
              <a:gd name="connsiteX1" fmla="*/ 1655546 w 1655546"/>
              <a:gd name="connsiteY1" fmla="*/ 279333 h 279333"/>
              <a:gd name="connsiteX0" fmla="*/ 0 w 1655546"/>
              <a:gd name="connsiteY0" fmla="*/ 275498 h 275498"/>
              <a:gd name="connsiteX1" fmla="*/ 1655546 w 1655546"/>
              <a:gd name="connsiteY1" fmla="*/ 275498 h 275498"/>
              <a:gd name="connsiteX0" fmla="*/ 0 w 1655546"/>
              <a:gd name="connsiteY0" fmla="*/ 306816 h 306816"/>
              <a:gd name="connsiteX1" fmla="*/ 1655546 w 1655546"/>
              <a:gd name="connsiteY1" fmla="*/ 306816 h 306816"/>
            </a:gdLst>
            <a:ahLst/>
            <a:cxnLst>
              <a:cxn ang="0">
                <a:pos x="connsiteX0" y="connsiteY0"/>
              </a:cxn>
              <a:cxn ang="0">
                <a:pos x="connsiteX1" y="connsiteY1"/>
              </a:cxn>
            </a:cxnLst>
            <a:rect l="l" t="t" r="r" b="b"/>
            <a:pathLst>
              <a:path w="1655546" h="306816">
                <a:moveTo>
                  <a:pt x="0" y="306816"/>
                </a:moveTo>
                <a:cubicBezTo>
                  <a:pt x="321644" y="-107070"/>
                  <a:pt x="1432561" y="-97446"/>
                  <a:pt x="1655546" y="306816"/>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endParaRPr lang="en-US" sz="1000">
              <a:solidFill>
                <a:schemeClr val="tx1"/>
              </a:solidFill>
            </a:endParaRPr>
          </a:p>
        </p:txBody>
      </p:sp>
      <p:sp>
        <p:nvSpPr>
          <p:cNvPr id="16" name="TextBox 15"/>
          <p:cNvSpPr txBox="1"/>
          <p:nvPr/>
        </p:nvSpPr>
        <p:spPr>
          <a:xfrm>
            <a:off x="7302804" y="4144338"/>
            <a:ext cx="1688797" cy="461665"/>
          </a:xfrm>
          <a:prstGeom prst="rect">
            <a:avLst/>
          </a:prstGeom>
          <a:noFill/>
        </p:spPr>
        <p:txBody>
          <a:bodyPr wrap="square" rtlCol="0">
            <a:spAutoFit/>
          </a:bodyPr>
          <a:lstStyle/>
          <a:p>
            <a:r>
              <a:rPr lang="en-US" sz="1200" dirty="0"/>
              <a:t>receive votes from</a:t>
            </a:r>
            <a:br>
              <a:rPr lang="en-US" sz="1200" dirty="0"/>
            </a:br>
            <a:r>
              <a:rPr lang="en-US" sz="1200" dirty="0"/>
              <a:t>majority of servers</a:t>
            </a:r>
          </a:p>
        </p:txBody>
      </p:sp>
      <p:sp>
        <p:nvSpPr>
          <p:cNvPr id="17" name="Freeform 16"/>
          <p:cNvSpPr/>
          <p:nvPr/>
        </p:nvSpPr>
        <p:spPr>
          <a:xfrm>
            <a:off x="6114211" y="4544663"/>
            <a:ext cx="500310" cy="480386"/>
          </a:xfrm>
          <a:custGeom>
            <a:avLst/>
            <a:gdLst>
              <a:gd name="connsiteX0" fmla="*/ 0 w 413887"/>
              <a:gd name="connsiteY0" fmla="*/ 19661 h 29286"/>
              <a:gd name="connsiteX1" fmla="*/ 413887 w 413887"/>
              <a:gd name="connsiteY1" fmla="*/ 29286 h 29286"/>
              <a:gd name="connsiteX0" fmla="*/ 46492 w 460379"/>
              <a:gd name="connsiteY0" fmla="*/ 242950 h 252575"/>
              <a:gd name="connsiteX1" fmla="*/ 460379 w 460379"/>
              <a:gd name="connsiteY1" fmla="*/ 252575 h 252575"/>
              <a:gd name="connsiteX0" fmla="*/ 34625 w 483137"/>
              <a:gd name="connsiteY0" fmla="*/ 439122 h 448747"/>
              <a:gd name="connsiteX1" fmla="*/ 448512 w 483137"/>
              <a:gd name="connsiteY1" fmla="*/ 448747 h 448747"/>
              <a:gd name="connsiteX0" fmla="*/ 53980 w 500310"/>
              <a:gd name="connsiteY0" fmla="*/ 470761 h 480386"/>
              <a:gd name="connsiteX1" fmla="*/ 467867 w 500310"/>
              <a:gd name="connsiteY1" fmla="*/ 480386 h 480386"/>
            </a:gdLst>
            <a:ahLst/>
            <a:cxnLst>
              <a:cxn ang="0">
                <a:pos x="connsiteX0" y="connsiteY0"/>
              </a:cxn>
              <a:cxn ang="0">
                <a:pos x="connsiteX1" y="connsiteY1"/>
              </a:cxn>
            </a:cxnLst>
            <a:rect l="l" t="t" r="r" b="b"/>
            <a:pathLst>
              <a:path w="500310" h="480386">
                <a:moveTo>
                  <a:pt x="53980" y="470761"/>
                </a:moveTo>
                <a:cubicBezTo>
                  <a:pt x="-225153" y="-144455"/>
                  <a:pt x="679624" y="-172527"/>
                  <a:pt x="467867" y="480386"/>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endParaRPr lang="en-US" sz="1000">
              <a:solidFill>
                <a:schemeClr val="tx1"/>
              </a:solidFill>
            </a:endParaRPr>
          </a:p>
        </p:txBody>
      </p:sp>
      <p:sp>
        <p:nvSpPr>
          <p:cNvPr id="18" name="TextBox 17"/>
          <p:cNvSpPr txBox="1"/>
          <p:nvPr/>
        </p:nvSpPr>
        <p:spPr>
          <a:xfrm>
            <a:off x="5945406" y="4088776"/>
            <a:ext cx="936603" cy="461665"/>
          </a:xfrm>
          <a:prstGeom prst="rect">
            <a:avLst/>
          </a:prstGeom>
          <a:noFill/>
        </p:spPr>
        <p:txBody>
          <a:bodyPr wrap="none" rtlCol="0">
            <a:spAutoFit/>
          </a:bodyPr>
          <a:lstStyle/>
          <a:p>
            <a:r>
              <a:rPr lang="en-US" sz="1200" dirty="0"/>
              <a:t>timeout,</a:t>
            </a:r>
            <a:br>
              <a:rPr lang="en-US" sz="1200" dirty="0"/>
            </a:br>
            <a:r>
              <a:rPr lang="en-US" sz="1200" dirty="0"/>
              <a:t>new election</a:t>
            </a:r>
          </a:p>
        </p:txBody>
      </p:sp>
      <p:sp>
        <p:nvSpPr>
          <p:cNvPr id="19" name="Freeform 18"/>
          <p:cNvSpPr/>
          <p:nvPr/>
        </p:nvSpPr>
        <p:spPr>
          <a:xfrm>
            <a:off x="3376817" y="5554441"/>
            <a:ext cx="2974253" cy="590137"/>
          </a:xfrm>
          <a:custGeom>
            <a:avLst/>
            <a:gdLst>
              <a:gd name="connsiteX0" fmla="*/ 2974206 w 2974206"/>
              <a:gd name="connsiteY0" fmla="*/ 64833 h 64833"/>
              <a:gd name="connsiteX1" fmla="*/ 0 w 2974206"/>
              <a:gd name="connsiteY1" fmla="*/ 64833 h 64833"/>
              <a:gd name="connsiteX0" fmla="*/ 2974206 w 2974206"/>
              <a:gd name="connsiteY0" fmla="*/ 2990 h 304592"/>
              <a:gd name="connsiteX1" fmla="*/ 0 w 2974206"/>
              <a:gd name="connsiteY1" fmla="*/ 2990 h 304592"/>
              <a:gd name="connsiteX0" fmla="*/ 2974206 w 2974206"/>
              <a:gd name="connsiteY0" fmla="*/ 0 h 358866"/>
              <a:gd name="connsiteX1" fmla="*/ 0 w 2974206"/>
              <a:gd name="connsiteY1" fmla="*/ 0 h 358866"/>
              <a:gd name="connsiteX0" fmla="*/ 2974206 w 2974206"/>
              <a:gd name="connsiteY0" fmla="*/ 0 h 342000"/>
              <a:gd name="connsiteX1" fmla="*/ 0 w 2974206"/>
              <a:gd name="connsiteY1" fmla="*/ 0 h 342000"/>
              <a:gd name="connsiteX0" fmla="*/ 2974206 w 2974206"/>
              <a:gd name="connsiteY0" fmla="*/ 0 h 386787"/>
              <a:gd name="connsiteX1" fmla="*/ 0 w 2974206"/>
              <a:gd name="connsiteY1" fmla="*/ 0 h 386787"/>
              <a:gd name="connsiteX0" fmla="*/ 2974253 w 2974253"/>
              <a:gd name="connsiteY0" fmla="*/ 0 h 590137"/>
              <a:gd name="connsiteX1" fmla="*/ 47 w 2974253"/>
              <a:gd name="connsiteY1" fmla="*/ 0 h 590137"/>
            </a:gdLst>
            <a:ahLst/>
            <a:cxnLst>
              <a:cxn ang="0">
                <a:pos x="connsiteX0" y="connsiteY0"/>
              </a:cxn>
              <a:cxn ang="0">
                <a:pos x="connsiteX1" y="connsiteY1"/>
              </a:cxn>
            </a:cxnLst>
            <a:rect l="l" t="t" r="r" b="b"/>
            <a:pathLst>
              <a:path w="2974253" h="590137">
                <a:moveTo>
                  <a:pt x="2974253" y="0"/>
                </a:moveTo>
                <a:cubicBezTo>
                  <a:pt x="2563576" y="338488"/>
                  <a:pt x="-12787" y="1138990"/>
                  <a:pt x="47" y="0"/>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endParaRPr lang="en-US" sz="1000">
              <a:solidFill>
                <a:schemeClr val="tx1"/>
              </a:solidFill>
            </a:endParaRPr>
          </a:p>
        </p:txBody>
      </p:sp>
      <p:sp>
        <p:nvSpPr>
          <p:cNvPr id="20" name="Freeform 19"/>
          <p:cNvSpPr/>
          <p:nvPr/>
        </p:nvSpPr>
        <p:spPr>
          <a:xfrm>
            <a:off x="4175761" y="5554441"/>
            <a:ext cx="4677878" cy="391941"/>
          </a:xfrm>
          <a:custGeom>
            <a:avLst/>
            <a:gdLst>
              <a:gd name="connsiteX0" fmla="*/ 4677878 w 4677878"/>
              <a:gd name="connsiteY0" fmla="*/ 75947 h 75947"/>
              <a:gd name="connsiteX1" fmla="*/ 0 w 4677878"/>
              <a:gd name="connsiteY1" fmla="*/ 75947 h 75947"/>
              <a:gd name="connsiteX0" fmla="*/ 4677878 w 4677878"/>
              <a:gd name="connsiteY0" fmla="*/ 3074 h 413768"/>
              <a:gd name="connsiteX1" fmla="*/ 0 w 4677878"/>
              <a:gd name="connsiteY1" fmla="*/ 3074 h 413768"/>
              <a:gd name="connsiteX0" fmla="*/ 4677878 w 4677878"/>
              <a:gd name="connsiteY0" fmla="*/ 0 h 468982"/>
              <a:gd name="connsiteX1" fmla="*/ 0 w 4677878"/>
              <a:gd name="connsiteY1" fmla="*/ 0 h 468982"/>
              <a:gd name="connsiteX0" fmla="*/ 4677878 w 4677878"/>
              <a:gd name="connsiteY0" fmla="*/ 0 h 409604"/>
              <a:gd name="connsiteX1" fmla="*/ 0 w 4677878"/>
              <a:gd name="connsiteY1" fmla="*/ 0 h 409604"/>
              <a:gd name="connsiteX0" fmla="*/ 4677878 w 4677878"/>
              <a:gd name="connsiteY0" fmla="*/ 0 h 384212"/>
              <a:gd name="connsiteX1" fmla="*/ 0 w 4677878"/>
              <a:gd name="connsiteY1" fmla="*/ 0 h 384212"/>
              <a:gd name="connsiteX0" fmla="*/ 4677878 w 4677878"/>
              <a:gd name="connsiteY0" fmla="*/ 0 h 391941"/>
              <a:gd name="connsiteX1" fmla="*/ 0 w 4677878"/>
              <a:gd name="connsiteY1" fmla="*/ 0 h 391941"/>
            </a:gdLst>
            <a:ahLst/>
            <a:cxnLst>
              <a:cxn ang="0">
                <a:pos x="connsiteX0" y="connsiteY0"/>
              </a:cxn>
              <a:cxn ang="0">
                <a:pos x="connsiteX1" y="connsiteY1"/>
              </a:cxn>
            </a:cxnLst>
            <a:rect l="l" t="t" r="r" b="b"/>
            <a:pathLst>
              <a:path w="4677878" h="391941">
                <a:moveTo>
                  <a:pt x="4677878" y="0"/>
                </a:moveTo>
                <a:cubicBezTo>
                  <a:pt x="4561573" y="213360"/>
                  <a:pt x="575911" y="763604"/>
                  <a:pt x="0" y="0"/>
                </a:cubicBezTo>
              </a:path>
            </a:pathLst>
          </a:custGeom>
          <a:noFill/>
          <a:ln>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endParaRPr lang="en-US" sz="1000">
              <a:solidFill>
                <a:schemeClr val="tx1"/>
              </a:solidFill>
            </a:endParaRPr>
          </a:p>
        </p:txBody>
      </p:sp>
      <p:sp>
        <p:nvSpPr>
          <p:cNvPr id="21" name="TextBox 20"/>
          <p:cNvSpPr txBox="1"/>
          <p:nvPr/>
        </p:nvSpPr>
        <p:spPr>
          <a:xfrm>
            <a:off x="8000260" y="5848812"/>
            <a:ext cx="2210541" cy="324128"/>
          </a:xfrm>
          <a:prstGeom prst="rect">
            <a:avLst/>
          </a:prstGeom>
          <a:noFill/>
        </p:spPr>
        <p:txBody>
          <a:bodyPr wrap="square" rtlCol="0">
            <a:spAutoFit/>
          </a:bodyPr>
          <a:lstStyle/>
          <a:p>
            <a:pPr>
              <a:lnSpc>
                <a:spcPts val="2000"/>
              </a:lnSpc>
            </a:pPr>
            <a:r>
              <a:rPr lang="en-US" sz="1200" dirty="0"/>
              <a:t>discover server with higher term</a:t>
            </a:r>
          </a:p>
        </p:txBody>
      </p:sp>
      <p:sp>
        <p:nvSpPr>
          <p:cNvPr id="22" name="TextBox 21"/>
          <p:cNvSpPr txBox="1"/>
          <p:nvPr/>
        </p:nvSpPr>
        <p:spPr>
          <a:xfrm>
            <a:off x="2361016" y="6197485"/>
            <a:ext cx="2973288" cy="324128"/>
          </a:xfrm>
          <a:prstGeom prst="rect">
            <a:avLst/>
          </a:prstGeom>
          <a:solidFill>
            <a:schemeClr val="bg1"/>
          </a:solidFill>
        </p:spPr>
        <p:txBody>
          <a:bodyPr wrap="square" rtlCol="0">
            <a:spAutoFit/>
          </a:bodyPr>
          <a:lstStyle/>
          <a:p>
            <a:pPr>
              <a:lnSpc>
                <a:spcPts val="2000"/>
              </a:lnSpc>
            </a:pPr>
            <a:r>
              <a:rPr lang="en-US" sz="1200" dirty="0"/>
              <a:t>discover current server or higher term</a:t>
            </a:r>
          </a:p>
        </p:txBody>
      </p:sp>
      <p:sp>
        <p:nvSpPr>
          <p:cNvPr id="23" name="TextBox 22"/>
          <p:cNvSpPr txBox="1"/>
          <p:nvPr/>
        </p:nvSpPr>
        <p:spPr>
          <a:xfrm>
            <a:off x="3581401" y="5544013"/>
            <a:ext cx="571247" cy="461665"/>
          </a:xfrm>
          <a:prstGeom prst="rect">
            <a:avLst/>
          </a:prstGeom>
          <a:noFill/>
        </p:spPr>
        <p:txBody>
          <a:bodyPr wrap="none" rtlCol="0">
            <a:spAutoFit/>
          </a:bodyPr>
          <a:lstStyle/>
          <a:p>
            <a:r>
              <a:rPr lang="en-US" sz="1200" dirty="0"/>
              <a:t>“step</a:t>
            </a:r>
            <a:br>
              <a:rPr lang="en-US" sz="1200" dirty="0"/>
            </a:br>
            <a:r>
              <a:rPr lang="en-US" sz="1200" dirty="0"/>
              <a:t>down”</a:t>
            </a:r>
          </a:p>
        </p:txBody>
      </p:sp>
      <p:sp>
        <p:nvSpPr>
          <p:cNvPr id="24" name="Slide Number Placeholder 2">
            <a:extLst>
              <a:ext uri="{FF2B5EF4-FFF2-40B4-BE49-F238E27FC236}">
                <a16:creationId xmlns:a16="http://schemas.microsoft.com/office/drawing/2014/main" id="{6AFBF89C-8F5F-1C4A-8DB9-4097EC646C58}"/>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103</a:t>
            </a:fld>
            <a:endParaRPr lang="en-US" dirty="0"/>
          </a:p>
        </p:txBody>
      </p:sp>
      <p:sp>
        <p:nvSpPr>
          <p:cNvPr id="3" name="Footer Placeholder 2">
            <a:extLst>
              <a:ext uri="{FF2B5EF4-FFF2-40B4-BE49-F238E27FC236}">
                <a16:creationId xmlns:a16="http://schemas.microsoft.com/office/drawing/2014/main" id="{E65C6E8C-4DDE-1E47-A357-D62CF1407F34}"/>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40073479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67600" y="1747023"/>
            <a:ext cx="9144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7467600" y="1747023"/>
            <a:ext cx="762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6" name="Title 5"/>
          <p:cNvSpPr>
            <a:spLocks noGrp="1"/>
          </p:cNvSpPr>
          <p:nvPr>
            <p:ph type="title"/>
          </p:nvPr>
        </p:nvSpPr>
        <p:spPr/>
        <p:txBody>
          <a:bodyPr/>
          <a:lstStyle/>
          <a:p>
            <a:r>
              <a:rPr lang="en-US" dirty="0"/>
              <a:t>Terms</a:t>
            </a:r>
          </a:p>
        </p:txBody>
      </p:sp>
      <p:sp>
        <p:nvSpPr>
          <p:cNvPr id="2" name="Content Placeholder 1"/>
          <p:cNvSpPr>
            <a:spLocks noGrp="1"/>
          </p:cNvSpPr>
          <p:nvPr>
            <p:ph sz="quarter" idx="1"/>
          </p:nvPr>
        </p:nvSpPr>
        <p:spPr>
          <a:xfrm>
            <a:off x="609600" y="3200400"/>
            <a:ext cx="10972800" cy="3200400"/>
          </a:xfrm>
        </p:spPr>
        <p:txBody>
          <a:bodyPr>
            <a:normAutofit fontScale="92500" lnSpcReduction="10000"/>
          </a:bodyPr>
          <a:lstStyle/>
          <a:p>
            <a:r>
              <a:rPr lang="en-US" dirty="0"/>
              <a:t>Time divided into terms:</a:t>
            </a:r>
          </a:p>
          <a:p>
            <a:pPr lvl="1"/>
            <a:r>
              <a:rPr lang="en-US" dirty="0"/>
              <a:t>Election</a:t>
            </a:r>
          </a:p>
          <a:p>
            <a:pPr lvl="1"/>
            <a:r>
              <a:rPr lang="en-US" dirty="0"/>
              <a:t>Normal operation under a single leader</a:t>
            </a:r>
          </a:p>
          <a:p>
            <a:r>
              <a:rPr lang="en-US" dirty="0"/>
              <a:t>At most 1 leader per term</a:t>
            </a:r>
          </a:p>
          <a:p>
            <a:r>
              <a:rPr lang="en-US" dirty="0"/>
              <a:t>Some terms have no leader (failed election)</a:t>
            </a:r>
          </a:p>
          <a:p>
            <a:r>
              <a:rPr lang="en-US" dirty="0"/>
              <a:t>Each server maintains </a:t>
            </a:r>
            <a:r>
              <a:rPr lang="en-US" dirty="0">
                <a:solidFill>
                  <a:srgbClr val="002060"/>
                </a:solidFill>
              </a:rPr>
              <a:t>current term </a:t>
            </a:r>
            <a:r>
              <a:rPr lang="en-US" dirty="0"/>
              <a:t>value</a:t>
            </a:r>
          </a:p>
          <a:p>
            <a:r>
              <a:rPr lang="en-US" dirty="0">
                <a:solidFill>
                  <a:schemeClr val="tx2"/>
                </a:solidFill>
              </a:rPr>
              <a:t>Key role of terms: identify obsolete information</a:t>
            </a:r>
          </a:p>
        </p:txBody>
      </p:sp>
      <p:sp>
        <p:nvSpPr>
          <p:cNvPr id="3" name="Footer Placeholder 2">
            <a:extLst>
              <a:ext uri="{FF2B5EF4-FFF2-40B4-BE49-F238E27FC236}">
                <a16:creationId xmlns:a16="http://schemas.microsoft.com/office/drawing/2014/main" id="{9B5559D3-0A83-3045-955E-71AA769D691D}"/>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a:extLst>
              <a:ext uri="{FF2B5EF4-FFF2-40B4-BE49-F238E27FC236}">
                <a16:creationId xmlns:a16="http://schemas.microsoft.com/office/drawing/2014/main" id="{FC00B4EE-4D4B-0346-9CEC-798E9F7F11E1}"/>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104</a:t>
            </a:fld>
            <a:endParaRPr lang="en-US"/>
          </a:p>
        </p:txBody>
      </p:sp>
      <p:cxnSp>
        <p:nvCxnSpPr>
          <p:cNvPr id="8" name="Straight Connector 7"/>
          <p:cNvCxnSpPr/>
          <p:nvPr/>
        </p:nvCxnSpPr>
        <p:spPr>
          <a:xfrm>
            <a:off x="3048000" y="2356623"/>
            <a:ext cx="5943600" cy="0"/>
          </a:xfrm>
          <a:prstGeom prst="line">
            <a:avLst/>
          </a:prstGeom>
          <a:ln w="38100" cap="rnd">
            <a:tailEnd type="triangle" w="med" len="lg"/>
          </a:ln>
          <a:effectLst/>
        </p:spPr>
        <p:style>
          <a:lnRef idx="2">
            <a:schemeClr val="dk1"/>
          </a:lnRef>
          <a:fillRef idx="0">
            <a:schemeClr val="dk1"/>
          </a:fillRef>
          <a:effectRef idx="1">
            <a:schemeClr val="dk1"/>
          </a:effectRef>
          <a:fontRef idx="minor">
            <a:schemeClr val="tx1"/>
          </a:fontRef>
        </p:style>
      </p:cxnSp>
      <p:sp>
        <p:nvSpPr>
          <p:cNvPr id="11" name="Rectangle 10"/>
          <p:cNvSpPr/>
          <p:nvPr/>
        </p:nvSpPr>
        <p:spPr>
          <a:xfrm>
            <a:off x="3429000" y="1747023"/>
            <a:ext cx="6858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3429001" y="1747023"/>
            <a:ext cx="304799"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5486400" y="1747023"/>
            <a:ext cx="3810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5" name="Rectangle 14"/>
          <p:cNvSpPr/>
          <p:nvPr/>
        </p:nvSpPr>
        <p:spPr>
          <a:xfrm>
            <a:off x="5943600" y="1747023"/>
            <a:ext cx="14478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5943600" y="1747023"/>
            <a:ext cx="1524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7" name="Rectangle 16"/>
          <p:cNvSpPr/>
          <p:nvPr/>
        </p:nvSpPr>
        <p:spPr>
          <a:xfrm>
            <a:off x="4191000" y="1747023"/>
            <a:ext cx="1219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4191000" y="1747023"/>
            <a:ext cx="228600" cy="457200"/>
          </a:xfrm>
          <a:prstGeom prst="rect">
            <a:avLst/>
          </a:prstGeom>
          <a:solidFill>
            <a:srgbClr val="B3C7EF"/>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9" name="TextBox 18"/>
          <p:cNvSpPr txBox="1"/>
          <p:nvPr/>
        </p:nvSpPr>
        <p:spPr>
          <a:xfrm>
            <a:off x="3457873" y="1500803"/>
            <a:ext cx="628057" cy="246221"/>
          </a:xfrm>
          <a:prstGeom prst="rect">
            <a:avLst/>
          </a:prstGeom>
          <a:noFill/>
        </p:spPr>
        <p:txBody>
          <a:bodyPr wrap="none" lIns="0" tIns="0" rIns="0" bIns="0" rtlCol="0">
            <a:spAutoFit/>
          </a:bodyPr>
          <a:lstStyle/>
          <a:p>
            <a:r>
              <a:rPr lang="en-US" sz="1600" dirty="0"/>
              <a:t>Term 1</a:t>
            </a:r>
          </a:p>
        </p:txBody>
      </p:sp>
      <p:sp>
        <p:nvSpPr>
          <p:cNvPr id="20" name="TextBox 19"/>
          <p:cNvSpPr txBox="1"/>
          <p:nvPr/>
        </p:nvSpPr>
        <p:spPr>
          <a:xfrm>
            <a:off x="4486573" y="1500803"/>
            <a:ext cx="628057" cy="246221"/>
          </a:xfrm>
          <a:prstGeom prst="rect">
            <a:avLst/>
          </a:prstGeom>
          <a:noFill/>
        </p:spPr>
        <p:txBody>
          <a:bodyPr wrap="none" lIns="0" tIns="0" rIns="0" bIns="0" rtlCol="0">
            <a:spAutoFit/>
          </a:bodyPr>
          <a:lstStyle/>
          <a:p>
            <a:r>
              <a:rPr lang="en-US" sz="1600" dirty="0"/>
              <a:t>Term 2</a:t>
            </a:r>
          </a:p>
        </p:txBody>
      </p:sp>
      <p:sp>
        <p:nvSpPr>
          <p:cNvPr id="21" name="TextBox 20"/>
          <p:cNvSpPr txBox="1"/>
          <p:nvPr/>
        </p:nvSpPr>
        <p:spPr>
          <a:xfrm>
            <a:off x="5334000" y="1500803"/>
            <a:ext cx="685800" cy="246221"/>
          </a:xfrm>
          <a:prstGeom prst="rect">
            <a:avLst/>
          </a:prstGeom>
          <a:noFill/>
        </p:spPr>
        <p:txBody>
          <a:bodyPr wrap="square" lIns="0" tIns="0" rIns="0" bIns="0" rtlCol="0">
            <a:spAutoFit/>
          </a:bodyPr>
          <a:lstStyle/>
          <a:p>
            <a:r>
              <a:rPr lang="en-US" sz="1600" dirty="0"/>
              <a:t>Term 3</a:t>
            </a:r>
          </a:p>
        </p:txBody>
      </p:sp>
      <p:sp>
        <p:nvSpPr>
          <p:cNvPr id="22" name="TextBox 21"/>
          <p:cNvSpPr txBox="1"/>
          <p:nvPr/>
        </p:nvSpPr>
        <p:spPr>
          <a:xfrm>
            <a:off x="6353473" y="1500803"/>
            <a:ext cx="628057" cy="246221"/>
          </a:xfrm>
          <a:prstGeom prst="rect">
            <a:avLst/>
          </a:prstGeom>
          <a:noFill/>
        </p:spPr>
        <p:txBody>
          <a:bodyPr wrap="none" lIns="0" tIns="0" rIns="0" bIns="0" rtlCol="0">
            <a:spAutoFit/>
          </a:bodyPr>
          <a:lstStyle/>
          <a:p>
            <a:r>
              <a:rPr lang="en-US" sz="1600" dirty="0"/>
              <a:t>Term 4</a:t>
            </a:r>
          </a:p>
        </p:txBody>
      </p:sp>
      <p:sp>
        <p:nvSpPr>
          <p:cNvPr id="23" name="TextBox 22"/>
          <p:cNvSpPr txBox="1"/>
          <p:nvPr/>
        </p:nvSpPr>
        <p:spPr>
          <a:xfrm>
            <a:off x="7610773" y="1500803"/>
            <a:ext cx="628057" cy="246221"/>
          </a:xfrm>
          <a:prstGeom prst="rect">
            <a:avLst/>
          </a:prstGeom>
          <a:noFill/>
        </p:spPr>
        <p:txBody>
          <a:bodyPr wrap="none" lIns="0" tIns="0" rIns="0" bIns="0" rtlCol="0">
            <a:spAutoFit/>
          </a:bodyPr>
          <a:lstStyle/>
          <a:p>
            <a:r>
              <a:rPr lang="en-US" sz="1600" dirty="0"/>
              <a:t>Term 5</a:t>
            </a:r>
          </a:p>
        </p:txBody>
      </p:sp>
      <p:sp>
        <p:nvSpPr>
          <p:cNvPr id="26" name="TextBox 25"/>
          <p:cNvSpPr txBox="1"/>
          <p:nvPr/>
        </p:nvSpPr>
        <p:spPr>
          <a:xfrm>
            <a:off x="8382000" y="2356624"/>
            <a:ext cx="387928" cy="246221"/>
          </a:xfrm>
          <a:prstGeom prst="rect">
            <a:avLst/>
          </a:prstGeom>
          <a:noFill/>
        </p:spPr>
        <p:txBody>
          <a:bodyPr wrap="none" lIns="0" tIns="0" rIns="0" bIns="0" rtlCol="0">
            <a:spAutoFit/>
          </a:bodyPr>
          <a:lstStyle/>
          <a:p>
            <a:r>
              <a:rPr lang="en-US" sz="1600" dirty="0"/>
              <a:t>time</a:t>
            </a:r>
          </a:p>
        </p:txBody>
      </p:sp>
      <p:sp>
        <p:nvSpPr>
          <p:cNvPr id="27" name="TextBox 26"/>
          <p:cNvSpPr txBox="1"/>
          <p:nvPr/>
        </p:nvSpPr>
        <p:spPr>
          <a:xfrm>
            <a:off x="3505200" y="2737624"/>
            <a:ext cx="1041952" cy="307777"/>
          </a:xfrm>
          <a:prstGeom prst="rect">
            <a:avLst/>
          </a:prstGeom>
          <a:noFill/>
        </p:spPr>
        <p:txBody>
          <a:bodyPr wrap="none" lIns="0" tIns="0" rIns="0" bIns="0" rtlCol="0">
            <a:spAutoFit/>
          </a:bodyPr>
          <a:lstStyle/>
          <a:p>
            <a:r>
              <a:rPr lang="en-US" sz="2000" dirty="0">
                <a:solidFill>
                  <a:srgbClr val="002060"/>
                </a:solidFill>
              </a:rPr>
              <a:t>Elections</a:t>
            </a:r>
          </a:p>
        </p:txBody>
      </p:sp>
      <p:sp>
        <p:nvSpPr>
          <p:cNvPr id="28" name="TextBox 27"/>
          <p:cNvSpPr txBox="1"/>
          <p:nvPr/>
        </p:nvSpPr>
        <p:spPr>
          <a:xfrm>
            <a:off x="6500418" y="2737624"/>
            <a:ext cx="2022990" cy="307777"/>
          </a:xfrm>
          <a:prstGeom prst="rect">
            <a:avLst/>
          </a:prstGeom>
          <a:noFill/>
        </p:spPr>
        <p:txBody>
          <a:bodyPr wrap="none" lIns="0" tIns="0" rIns="0" bIns="0" rtlCol="0">
            <a:spAutoFit/>
          </a:bodyPr>
          <a:lstStyle/>
          <a:p>
            <a:r>
              <a:rPr lang="en-US" sz="2000" dirty="0">
                <a:solidFill>
                  <a:srgbClr val="002060"/>
                </a:solidFill>
              </a:rPr>
              <a:t>Normal Operation</a:t>
            </a:r>
          </a:p>
        </p:txBody>
      </p:sp>
      <p:cxnSp>
        <p:nvCxnSpPr>
          <p:cNvPr id="30" name="Straight Connector 29"/>
          <p:cNvCxnSpPr/>
          <p:nvPr/>
        </p:nvCxnSpPr>
        <p:spPr>
          <a:xfrm flipH="1" flipV="1">
            <a:off x="3657600" y="2204223"/>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V="1">
            <a:off x="4114800" y="2204223"/>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flipH="1" flipV="1">
            <a:off x="6858000" y="2204223"/>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flipV="1">
            <a:off x="7772400" y="2204223"/>
            <a:ext cx="15240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5197510" y="2737624"/>
            <a:ext cx="1083886" cy="307777"/>
          </a:xfrm>
          <a:prstGeom prst="rect">
            <a:avLst/>
          </a:prstGeom>
          <a:noFill/>
        </p:spPr>
        <p:txBody>
          <a:bodyPr wrap="none" lIns="0" tIns="0" rIns="0" bIns="0" rtlCol="0">
            <a:spAutoFit/>
          </a:bodyPr>
          <a:lstStyle/>
          <a:p>
            <a:r>
              <a:rPr lang="en-US" sz="2000" dirty="0">
                <a:solidFill>
                  <a:srgbClr val="002060"/>
                </a:solidFill>
              </a:rPr>
              <a:t>Split Vote</a:t>
            </a:r>
          </a:p>
        </p:txBody>
      </p:sp>
      <p:cxnSp>
        <p:nvCxnSpPr>
          <p:cNvPr id="38" name="Straight Connector 37"/>
          <p:cNvCxnSpPr/>
          <p:nvPr/>
        </p:nvCxnSpPr>
        <p:spPr>
          <a:xfrm flipV="1">
            <a:off x="5676900" y="2204223"/>
            <a:ext cx="0" cy="53340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41886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Quorums. Paxos.VR. BFT. Raft</a:t>
            </a:r>
          </a:p>
        </p:txBody>
      </p:sp>
      <p:sp>
        <p:nvSpPr>
          <p:cNvPr id="5" name="Slide Number Placeholder 4"/>
          <p:cNvSpPr>
            <a:spLocks noGrp="1"/>
          </p:cNvSpPr>
          <p:nvPr>
            <p:ph type="sldNum" sz="quarter" idx="12"/>
          </p:nvPr>
        </p:nvSpPr>
        <p:spPr bwMode="auto">
          <a:xfrm>
            <a:off x="8077200" y="6324601"/>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a:solidFill>
                  <a:schemeClr val="bg2"/>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Slide </a:t>
            </a:r>
            <a:fld id="{E4FA54A8-AC05-4E51-97BF-0AE6FFDEEBEA}" type="slidenum">
              <a:rPr lang="en-US" smtClean="0"/>
              <a:pPr>
                <a:defRPr/>
              </a:pPr>
              <a:t>105</a:t>
            </a:fld>
            <a:endParaRPr lang="en-US"/>
          </a:p>
        </p:txBody>
      </p:sp>
      <p:sp>
        <p:nvSpPr>
          <p:cNvPr id="28" name="Rectangle 27"/>
          <p:cNvSpPr/>
          <p:nvPr/>
        </p:nvSpPr>
        <p:spPr>
          <a:xfrm>
            <a:off x="1828800" y="6096000"/>
            <a:ext cx="8610600" cy="60960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 name="Group 6"/>
          <p:cNvGrpSpPr/>
          <p:nvPr/>
        </p:nvGrpSpPr>
        <p:grpSpPr>
          <a:xfrm>
            <a:off x="3200400" y="533400"/>
            <a:ext cx="2743200" cy="860286"/>
            <a:chOff x="457200" y="533400"/>
            <a:chExt cx="2743200" cy="860286"/>
          </a:xfrm>
        </p:grpSpPr>
        <p:sp>
          <p:nvSpPr>
            <p:cNvPr id="8" name="TextBox 7"/>
            <p:cNvSpPr txBox="1"/>
            <p:nvPr/>
          </p:nvSpPr>
          <p:spPr>
            <a:xfrm>
              <a:off x="457200" y="685800"/>
              <a:ext cx="2743200" cy="707886"/>
            </a:xfrm>
            <a:prstGeom prst="rect">
              <a:avLst/>
            </a:prstGeom>
            <a:noFill/>
            <a:ln w="19050">
              <a:solidFill>
                <a:schemeClr val="tx2"/>
              </a:solidFill>
            </a:ln>
          </p:spPr>
          <p:txBody>
            <a:bodyPr wrap="square" rtlCol="0">
              <a:spAutoFit/>
            </a:bodyPr>
            <a:lstStyle/>
            <a:p>
              <a:pPr marL="117475" indent="-117475">
                <a:buFont typeface="Arial" pitchFamily="34" charset="0"/>
                <a:buChar char="•"/>
              </a:pPr>
              <a:r>
                <a:rPr lang="en-US" sz="800" dirty="0">
                  <a:latin typeface="Times New Roman" pitchFamily="18" charset="0"/>
                  <a:cs typeface="Times New Roman" pitchFamily="18" charset="0"/>
                </a:rPr>
                <a:t>Respond to RPCs from candidates and leaders.</a:t>
              </a:r>
            </a:p>
            <a:p>
              <a:pPr marL="117475" indent="-117475">
                <a:buFont typeface="Arial" pitchFamily="34" charset="0"/>
                <a:buChar char="•"/>
              </a:pPr>
              <a:r>
                <a:rPr lang="en-US" sz="800" dirty="0">
                  <a:latin typeface="Times New Roman" pitchFamily="18" charset="0"/>
                  <a:cs typeface="Times New Roman" pitchFamily="18" charset="0"/>
                </a:rPr>
                <a:t>Convert to candidate if election timeout elapses without either:</a:t>
              </a:r>
            </a:p>
            <a:p>
              <a:pPr marL="227013" lvl="1" indent="-109538">
                <a:buFont typeface="Arial" pitchFamily="34" charset="0"/>
                <a:buChar char="•"/>
              </a:pPr>
              <a:r>
                <a:rPr lang="en-US" sz="800" dirty="0">
                  <a:latin typeface="Times New Roman" pitchFamily="18" charset="0"/>
                  <a:cs typeface="Times New Roman" pitchFamily="18" charset="0"/>
                </a:rPr>
                <a:t>Receiving valid </a:t>
              </a:r>
              <a:r>
                <a:rPr lang="en-US" sz="800" dirty="0" err="1">
                  <a:latin typeface="Times New Roman" pitchFamily="18" charset="0"/>
                  <a:cs typeface="Times New Roman" pitchFamily="18" charset="0"/>
                </a:rPr>
                <a:t>AppendEntries</a:t>
              </a:r>
              <a:r>
                <a:rPr lang="en-US" sz="800" dirty="0">
                  <a:latin typeface="Times New Roman" pitchFamily="18" charset="0"/>
                  <a:cs typeface="Times New Roman" pitchFamily="18" charset="0"/>
                </a:rPr>
                <a:t> RPC, or</a:t>
              </a:r>
            </a:p>
            <a:p>
              <a:pPr marL="227013" lvl="1" indent="-109538">
                <a:buFont typeface="Arial" pitchFamily="34" charset="0"/>
                <a:buChar char="•"/>
              </a:pPr>
              <a:r>
                <a:rPr lang="en-US" sz="800" dirty="0">
                  <a:latin typeface="Times New Roman" pitchFamily="18" charset="0"/>
                  <a:cs typeface="Times New Roman" pitchFamily="18" charset="0"/>
                </a:rPr>
                <a:t>Granting vote to candidate	</a:t>
              </a:r>
            </a:p>
          </p:txBody>
        </p:sp>
        <p:sp>
          <p:nvSpPr>
            <p:cNvPr id="9" name="Rectangle 8"/>
            <p:cNvSpPr/>
            <p:nvPr/>
          </p:nvSpPr>
          <p:spPr>
            <a:xfrm>
              <a:off x="457200" y="533400"/>
              <a:ext cx="2743200" cy="151108"/>
            </a:xfrm>
            <a:prstGeom prst="rect">
              <a:avLst/>
            </a:prstGeom>
            <a:solidFill>
              <a:schemeClr val="tx2"/>
            </a:solidFill>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r>
                <a:rPr lang="en-US" sz="1000" b="1" dirty="0">
                  <a:solidFill>
                    <a:schemeClr val="bg1"/>
                  </a:solidFill>
                </a:rPr>
                <a:t>Followers</a:t>
              </a:r>
            </a:p>
          </p:txBody>
        </p:sp>
      </p:grpSp>
      <p:grpSp>
        <p:nvGrpSpPr>
          <p:cNvPr id="10" name="Group 9"/>
          <p:cNvGrpSpPr/>
          <p:nvPr/>
        </p:nvGrpSpPr>
        <p:grpSpPr>
          <a:xfrm>
            <a:off x="3200400" y="1450225"/>
            <a:ext cx="2743200" cy="1351437"/>
            <a:chOff x="457200" y="1497253"/>
            <a:chExt cx="2743200" cy="1351437"/>
          </a:xfrm>
        </p:grpSpPr>
        <p:sp>
          <p:nvSpPr>
            <p:cNvPr id="11" name="TextBox 10"/>
            <p:cNvSpPr txBox="1"/>
            <p:nvPr/>
          </p:nvSpPr>
          <p:spPr>
            <a:xfrm>
              <a:off x="457200" y="1648361"/>
              <a:ext cx="2743200" cy="1200329"/>
            </a:xfrm>
            <a:prstGeom prst="rect">
              <a:avLst/>
            </a:prstGeom>
            <a:noFill/>
            <a:ln w="19050">
              <a:solidFill>
                <a:schemeClr val="tx2"/>
              </a:solidFill>
            </a:ln>
          </p:spPr>
          <p:txBody>
            <a:bodyPr wrap="square" rtlCol="0">
              <a:spAutoFit/>
            </a:bodyPr>
            <a:lstStyle>
              <a:defPPr>
                <a:defRPr lang="en-US"/>
              </a:defPPr>
              <a:lvl1pPr marL="117475" indent="-117475" algn="l">
                <a:buFont typeface="Arial" pitchFamily="34" charset="0"/>
                <a:buChar char="•"/>
                <a:defRPr sz="800">
                  <a:latin typeface="Times New Roman" pitchFamily="18" charset="0"/>
                  <a:cs typeface="Times New Roman" pitchFamily="18" charset="0"/>
                </a:defRPr>
              </a:lvl1pPr>
              <a:lvl2pPr marL="227013" lvl="1" indent="-109538" algn="l">
                <a:buFont typeface="Arial" pitchFamily="34" charset="0"/>
                <a:buChar char="•"/>
                <a:defRPr sz="800">
                  <a:latin typeface="Times New Roman" pitchFamily="18" charset="0"/>
                  <a:cs typeface="Times New Roman" pitchFamily="18" charset="0"/>
                </a:defRPr>
              </a:lvl2pPr>
            </a:lstStyle>
            <a:p>
              <a:r>
                <a:rPr lang="en-US" dirty="0"/>
                <a:t>Increment </a:t>
              </a:r>
              <a:r>
                <a:rPr lang="en-US" dirty="0" err="1"/>
                <a:t>currentTerm</a:t>
              </a:r>
              <a:r>
                <a:rPr lang="en-US" dirty="0"/>
                <a:t>, vote for self</a:t>
              </a:r>
            </a:p>
            <a:p>
              <a:r>
                <a:rPr lang="en-US" dirty="0"/>
                <a:t>Reset election timeout</a:t>
              </a:r>
            </a:p>
            <a:p>
              <a:r>
                <a:rPr lang="en-US" dirty="0"/>
                <a:t>Send </a:t>
              </a:r>
              <a:r>
                <a:rPr lang="en-US" dirty="0" err="1"/>
                <a:t>RequestVote</a:t>
              </a:r>
              <a:r>
                <a:rPr lang="en-US" dirty="0"/>
                <a:t> RPCs to all other servers, wait for either:</a:t>
              </a:r>
            </a:p>
            <a:p>
              <a:pPr lvl="1"/>
              <a:r>
                <a:rPr lang="en-US" dirty="0"/>
                <a:t>Votes received from majority of servers: become leader</a:t>
              </a:r>
            </a:p>
            <a:p>
              <a:pPr lvl="1"/>
              <a:r>
                <a:rPr lang="en-US" dirty="0" err="1"/>
                <a:t>AppendEntries</a:t>
              </a:r>
              <a:r>
                <a:rPr lang="en-US" dirty="0"/>
                <a:t> RPC received from new leader: step down</a:t>
              </a:r>
            </a:p>
            <a:p>
              <a:pPr lvl="1"/>
              <a:r>
                <a:rPr lang="en-US" dirty="0"/>
                <a:t>Election timeout elapses without election resolution: increment term, start new election</a:t>
              </a:r>
            </a:p>
            <a:p>
              <a:pPr lvl="1"/>
              <a:r>
                <a:rPr lang="en-US" dirty="0"/>
                <a:t>Discover higher term: step down</a:t>
              </a:r>
            </a:p>
          </p:txBody>
        </p:sp>
        <p:sp>
          <p:nvSpPr>
            <p:cNvPr id="12" name="Rectangle 11"/>
            <p:cNvSpPr/>
            <p:nvPr/>
          </p:nvSpPr>
          <p:spPr>
            <a:xfrm>
              <a:off x="457200" y="1497253"/>
              <a:ext cx="2743200" cy="151108"/>
            </a:xfrm>
            <a:prstGeom prst="rect">
              <a:avLst/>
            </a:prstGeom>
            <a:solidFill>
              <a:schemeClr val="tx2"/>
            </a:solidFill>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bg1"/>
                  </a:solidFill>
                </a:rPr>
                <a:t>Candidates</a:t>
              </a:r>
            </a:p>
          </p:txBody>
        </p:sp>
      </p:grpSp>
      <p:grpSp>
        <p:nvGrpSpPr>
          <p:cNvPr id="16" name="Group 15"/>
          <p:cNvGrpSpPr/>
          <p:nvPr/>
        </p:nvGrpSpPr>
        <p:grpSpPr>
          <a:xfrm>
            <a:off x="3200400" y="5004837"/>
            <a:ext cx="2743200" cy="1106434"/>
            <a:chOff x="457200" y="5257800"/>
            <a:chExt cx="2743200" cy="1106434"/>
          </a:xfrm>
        </p:grpSpPr>
        <p:sp>
          <p:nvSpPr>
            <p:cNvPr id="17" name="TextBox 16"/>
            <p:cNvSpPr txBox="1"/>
            <p:nvPr/>
          </p:nvSpPr>
          <p:spPr>
            <a:xfrm>
              <a:off x="457200" y="5410127"/>
              <a:ext cx="2743200" cy="954107"/>
            </a:xfrm>
            <a:prstGeom prst="rect">
              <a:avLst/>
            </a:prstGeom>
            <a:noFill/>
            <a:ln w="19050">
              <a:solidFill>
                <a:schemeClr val="tx2"/>
              </a:solidFill>
            </a:ln>
          </p:spPr>
          <p:txBody>
            <a:bodyPr wrap="square" rtlCol="0">
              <a:spAutoFit/>
            </a:bodyPr>
            <a:lstStyle>
              <a:defPPr>
                <a:defRPr lang="en-US"/>
              </a:defPPr>
              <a:lvl1pPr marL="117475" indent="-117475" algn="l">
                <a:buFont typeface="Arial" pitchFamily="34" charset="0"/>
                <a:buChar char="•"/>
                <a:defRPr sz="800">
                  <a:latin typeface="Times New Roman" pitchFamily="18" charset="0"/>
                  <a:cs typeface="Times New Roman" pitchFamily="18" charset="0"/>
                </a:defRPr>
              </a:lvl1pPr>
              <a:lvl2pPr marL="227013" lvl="1" indent="-109538" algn="l">
                <a:buFont typeface="Arial" pitchFamily="34" charset="0"/>
                <a:buChar char="•"/>
                <a:defRPr sz="800">
                  <a:latin typeface="Times New Roman" pitchFamily="18" charset="0"/>
                  <a:cs typeface="Times New Roman" pitchFamily="18" charset="0"/>
                </a:defRPr>
              </a:lvl2pPr>
            </a:lstStyle>
            <a:p>
              <a:pPr marL="0" indent="0">
                <a:buNone/>
              </a:pPr>
              <a:r>
                <a:rPr lang="en-US" dirty="0">
                  <a:solidFill>
                    <a:schemeClr val="tx2"/>
                  </a:solidFill>
                </a:rPr>
                <a:t>Each server persists the following to stable storage synchronously before responding to RPCs:</a:t>
              </a:r>
            </a:p>
            <a:p>
              <a:pPr marL="796925" indent="-796925">
                <a:buNone/>
              </a:pPr>
              <a:r>
                <a:rPr lang="en-US" b="1" dirty="0" err="1"/>
                <a:t>currentTerm</a:t>
              </a:r>
              <a:r>
                <a:rPr lang="en-US" dirty="0"/>
                <a:t>	latest term server has seen (initialized to 0 on first boot)</a:t>
              </a:r>
            </a:p>
            <a:p>
              <a:pPr marL="796925" indent="-796925">
                <a:buNone/>
              </a:pPr>
              <a:r>
                <a:rPr lang="en-US" b="1" dirty="0" err="1"/>
                <a:t>votedFor</a:t>
              </a:r>
              <a:r>
                <a:rPr lang="en-US" dirty="0"/>
                <a:t>	</a:t>
              </a:r>
              <a:r>
                <a:rPr lang="en-US" dirty="0" err="1"/>
                <a:t>candidateId</a:t>
              </a:r>
              <a:r>
                <a:rPr lang="en-US" dirty="0"/>
                <a:t> that received vote in current term (or null if none)</a:t>
              </a:r>
            </a:p>
            <a:p>
              <a:pPr marL="796925" indent="-796925">
                <a:buNone/>
              </a:pPr>
              <a:r>
                <a:rPr lang="en-US" b="1" dirty="0"/>
                <a:t>log[]</a:t>
              </a:r>
              <a:r>
                <a:rPr lang="en-US" dirty="0"/>
                <a:t>	log entries	</a:t>
              </a:r>
            </a:p>
          </p:txBody>
        </p:sp>
        <p:sp>
          <p:nvSpPr>
            <p:cNvPr id="18" name="Rectangle 17"/>
            <p:cNvSpPr/>
            <p:nvPr/>
          </p:nvSpPr>
          <p:spPr>
            <a:xfrm>
              <a:off x="457200" y="5257800"/>
              <a:ext cx="2743200" cy="151108"/>
            </a:xfrm>
            <a:prstGeom prst="rect">
              <a:avLst/>
            </a:prstGeom>
            <a:solidFill>
              <a:schemeClr val="tx2"/>
            </a:solidFill>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bg1"/>
                  </a:solidFill>
                </a:rPr>
                <a:t>Persistent State</a:t>
              </a:r>
            </a:p>
          </p:txBody>
        </p:sp>
      </p:grpSp>
      <p:grpSp>
        <p:nvGrpSpPr>
          <p:cNvPr id="19" name="Group 18"/>
          <p:cNvGrpSpPr/>
          <p:nvPr/>
        </p:nvGrpSpPr>
        <p:grpSpPr>
          <a:xfrm>
            <a:off x="3200400" y="6167808"/>
            <a:ext cx="2743200" cy="613992"/>
            <a:chOff x="457200" y="6477000"/>
            <a:chExt cx="2743200" cy="613992"/>
          </a:xfrm>
        </p:grpSpPr>
        <p:sp>
          <p:nvSpPr>
            <p:cNvPr id="20" name="TextBox 19"/>
            <p:cNvSpPr txBox="1"/>
            <p:nvPr/>
          </p:nvSpPr>
          <p:spPr>
            <a:xfrm>
              <a:off x="457200" y="6629327"/>
              <a:ext cx="2743200" cy="461665"/>
            </a:xfrm>
            <a:prstGeom prst="rect">
              <a:avLst/>
            </a:prstGeom>
            <a:noFill/>
            <a:ln w="19050">
              <a:solidFill>
                <a:schemeClr val="tx2"/>
              </a:solidFill>
            </a:ln>
          </p:spPr>
          <p:txBody>
            <a:bodyPr wrap="square" rtlCol="0">
              <a:spAutoFit/>
            </a:bodyPr>
            <a:lstStyle>
              <a:defPPr>
                <a:defRPr lang="en-US"/>
              </a:defPPr>
              <a:lvl1pPr marL="117475" indent="-117475" algn="l">
                <a:buFont typeface="Arial" pitchFamily="34" charset="0"/>
                <a:buChar char="•"/>
                <a:defRPr sz="800">
                  <a:latin typeface="Times New Roman" pitchFamily="18" charset="0"/>
                  <a:cs typeface="Times New Roman" pitchFamily="18" charset="0"/>
                </a:defRPr>
              </a:lvl1pPr>
              <a:lvl2pPr marL="227013" lvl="1" indent="-109538" algn="l">
                <a:buFont typeface="Arial" pitchFamily="34" charset="0"/>
                <a:buChar char="•"/>
                <a:defRPr sz="800">
                  <a:latin typeface="Times New Roman" pitchFamily="18" charset="0"/>
                  <a:cs typeface="Times New Roman" pitchFamily="18" charset="0"/>
                </a:defRPr>
              </a:lvl2pPr>
            </a:lstStyle>
            <a:p>
              <a:pPr marL="796925" indent="-796925">
                <a:buNone/>
              </a:pPr>
              <a:r>
                <a:rPr lang="en-US" b="1" dirty="0"/>
                <a:t>term</a:t>
              </a:r>
              <a:r>
                <a:rPr lang="en-US" dirty="0"/>
                <a:t>	term when entry was received </a:t>
              </a:r>
              <a:r>
                <a:rPr lang="en-US"/>
                <a:t>by leader</a:t>
              </a:r>
              <a:endParaRPr lang="en-US" dirty="0"/>
            </a:p>
            <a:p>
              <a:pPr marL="796925" indent="-796925">
                <a:buNone/>
              </a:pPr>
              <a:r>
                <a:rPr lang="en-US" b="1" dirty="0"/>
                <a:t>index</a:t>
              </a:r>
              <a:r>
                <a:rPr lang="en-US" dirty="0"/>
                <a:t>	position of entry in the log</a:t>
              </a:r>
            </a:p>
            <a:p>
              <a:pPr marL="796925" indent="-796925">
                <a:buNone/>
              </a:pPr>
              <a:r>
                <a:rPr lang="en-US" b="1" dirty="0"/>
                <a:t>command</a:t>
              </a:r>
              <a:r>
                <a:rPr lang="en-US" dirty="0"/>
                <a:t>	command for state machine</a:t>
              </a:r>
            </a:p>
          </p:txBody>
        </p:sp>
        <p:sp>
          <p:nvSpPr>
            <p:cNvPr id="21" name="Rectangle 20"/>
            <p:cNvSpPr/>
            <p:nvPr/>
          </p:nvSpPr>
          <p:spPr>
            <a:xfrm>
              <a:off x="457200" y="6477000"/>
              <a:ext cx="2743200" cy="151108"/>
            </a:xfrm>
            <a:prstGeom prst="rect">
              <a:avLst/>
            </a:prstGeom>
            <a:solidFill>
              <a:schemeClr val="tx2"/>
            </a:solidFill>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bg1"/>
                  </a:solidFill>
                </a:rPr>
                <a:t>Log Entry</a:t>
              </a:r>
            </a:p>
          </p:txBody>
        </p:sp>
      </p:grpSp>
      <p:grpSp>
        <p:nvGrpSpPr>
          <p:cNvPr id="22" name="Group 21"/>
          <p:cNvGrpSpPr/>
          <p:nvPr/>
        </p:nvGrpSpPr>
        <p:grpSpPr>
          <a:xfrm>
            <a:off x="6172200" y="533401"/>
            <a:ext cx="2743200" cy="2320933"/>
            <a:chOff x="3581400" y="534692"/>
            <a:chExt cx="2743200" cy="2320933"/>
          </a:xfrm>
        </p:grpSpPr>
        <p:sp>
          <p:nvSpPr>
            <p:cNvPr id="23" name="TextBox 22"/>
            <p:cNvSpPr txBox="1"/>
            <p:nvPr/>
          </p:nvSpPr>
          <p:spPr>
            <a:xfrm>
              <a:off x="3581400" y="685800"/>
              <a:ext cx="2743200" cy="2169825"/>
            </a:xfrm>
            <a:prstGeom prst="rect">
              <a:avLst/>
            </a:prstGeom>
            <a:noFill/>
            <a:ln w="19050">
              <a:solidFill>
                <a:schemeClr val="tx2"/>
              </a:solidFill>
            </a:ln>
          </p:spPr>
          <p:txBody>
            <a:bodyPr wrap="square" rtlCol="0">
              <a:spAutoFit/>
            </a:bodyPr>
            <a:lstStyle/>
            <a:p>
              <a:pPr algn="l"/>
              <a:r>
                <a:rPr lang="en-US" sz="800" dirty="0">
                  <a:solidFill>
                    <a:schemeClr val="tx2"/>
                  </a:solidFill>
                  <a:latin typeface="Times New Roman" pitchFamily="18" charset="0"/>
                  <a:cs typeface="Times New Roman" pitchFamily="18" charset="0"/>
                </a:rPr>
                <a:t>Invoked by candidates to gather votes.</a:t>
              </a:r>
            </a:p>
            <a:p>
              <a:pPr marL="798513" indent="-798513">
                <a:spcBef>
                  <a:spcPts val="600"/>
                </a:spcBef>
                <a:tabLst>
                  <a:tab pos="798513" algn="l"/>
                </a:tabLst>
              </a:pPr>
              <a:r>
                <a:rPr lang="en-US" sz="800" b="1" dirty="0">
                  <a:solidFill>
                    <a:srgbClr val="FF0000"/>
                  </a:solidFill>
                  <a:latin typeface="+mn-lt"/>
                  <a:cs typeface="Times New Roman" pitchFamily="18" charset="0"/>
                </a:rPr>
                <a:t>Arguments</a:t>
              </a:r>
              <a:r>
                <a:rPr lang="en-US" sz="800" b="1" dirty="0">
                  <a:solidFill>
                    <a:schemeClr val="accent4"/>
                  </a:solidFill>
                  <a:latin typeface="+mn-lt"/>
                  <a:cs typeface="Times New Roman" pitchFamily="18" charset="0"/>
                </a:rPr>
                <a:t>:</a:t>
              </a:r>
            </a:p>
            <a:p>
              <a:pPr marL="798513" indent="-798513">
                <a:tabLst>
                  <a:tab pos="798513" algn="l"/>
                </a:tabLst>
              </a:pPr>
              <a:r>
                <a:rPr lang="en-US" sz="800" b="1" dirty="0" err="1">
                  <a:latin typeface="Times New Roman" pitchFamily="18" charset="0"/>
                  <a:cs typeface="Times New Roman" pitchFamily="18" charset="0"/>
                </a:rPr>
                <a:t>candidateId</a:t>
              </a:r>
              <a:r>
                <a:rPr lang="en-US" sz="800" dirty="0">
                  <a:latin typeface="Times New Roman" pitchFamily="18" charset="0"/>
                  <a:cs typeface="Times New Roman" pitchFamily="18" charset="0"/>
                </a:rPr>
                <a:t>	candidate requesting vote</a:t>
              </a:r>
            </a:p>
            <a:p>
              <a:pPr marL="798513" indent="-798513">
                <a:tabLst>
                  <a:tab pos="798513" algn="l"/>
                </a:tabLst>
              </a:pPr>
              <a:r>
                <a:rPr lang="en-US" sz="800" b="1" dirty="0">
                  <a:latin typeface="Times New Roman" pitchFamily="18" charset="0"/>
                  <a:cs typeface="Times New Roman" pitchFamily="18" charset="0"/>
                </a:rPr>
                <a:t>term</a:t>
              </a:r>
              <a:r>
                <a:rPr lang="en-US" sz="800" dirty="0">
                  <a:latin typeface="Times New Roman" pitchFamily="18" charset="0"/>
                  <a:cs typeface="Times New Roman" pitchFamily="18" charset="0"/>
                </a:rPr>
                <a:t>	candidate's term</a:t>
              </a:r>
            </a:p>
            <a:p>
              <a:pPr marL="798513" indent="-798513">
                <a:tabLst>
                  <a:tab pos="798513" algn="l"/>
                </a:tabLst>
              </a:pPr>
              <a:r>
                <a:rPr lang="en-US" sz="800" b="1" dirty="0" err="1">
                  <a:latin typeface="Times New Roman" pitchFamily="18" charset="0"/>
                  <a:cs typeface="Times New Roman" pitchFamily="18" charset="0"/>
                </a:rPr>
                <a:t>lastLogIndex</a:t>
              </a:r>
              <a:r>
                <a:rPr lang="en-US" sz="800" dirty="0">
                  <a:latin typeface="Times New Roman" pitchFamily="18" charset="0"/>
                  <a:cs typeface="Times New Roman" pitchFamily="18" charset="0"/>
                </a:rPr>
                <a:t>	index of candidate's last log entry</a:t>
              </a:r>
            </a:p>
            <a:p>
              <a:pPr marL="798513" indent="-798513">
                <a:tabLst>
                  <a:tab pos="798513" algn="l"/>
                </a:tabLst>
              </a:pPr>
              <a:r>
                <a:rPr lang="en-US" sz="800" b="1" dirty="0" err="1">
                  <a:latin typeface="Times New Roman" pitchFamily="18" charset="0"/>
                  <a:cs typeface="Times New Roman" pitchFamily="18" charset="0"/>
                </a:rPr>
                <a:t>lastLogTerm</a:t>
              </a:r>
              <a:r>
                <a:rPr lang="en-US" sz="800" dirty="0">
                  <a:latin typeface="Times New Roman" pitchFamily="18" charset="0"/>
                  <a:cs typeface="Times New Roman" pitchFamily="18" charset="0"/>
                </a:rPr>
                <a:t>	term of candidate's last log entry</a:t>
              </a:r>
            </a:p>
            <a:p>
              <a:pPr marL="798513" indent="-798513">
                <a:spcBef>
                  <a:spcPts val="600"/>
                </a:spcBef>
                <a:tabLst>
                  <a:tab pos="798513" algn="l"/>
                </a:tabLst>
              </a:pPr>
              <a:r>
                <a:rPr lang="en-US" sz="800" b="1" dirty="0">
                  <a:solidFill>
                    <a:srgbClr val="FF0000"/>
                  </a:solidFill>
                  <a:latin typeface="+mn-lt"/>
                  <a:cs typeface="Times New Roman" pitchFamily="18" charset="0"/>
                </a:rPr>
                <a:t>Results</a:t>
              </a:r>
              <a:r>
                <a:rPr lang="en-US" sz="800" b="1" dirty="0">
                  <a:solidFill>
                    <a:schemeClr val="accent4"/>
                  </a:solidFill>
                  <a:latin typeface="+mn-lt"/>
                  <a:cs typeface="Times New Roman" pitchFamily="18" charset="0"/>
                </a:rPr>
                <a:t>:</a:t>
              </a:r>
            </a:p>
            <a:p>
              <a:pPr marL="798513" indent="-798513">
                <a:tabLst>
                  <a:tab pos="798513" algn="l"/>
                </a:tabLst>
              </a:pPr>
              <a:r>
                <a:rPr lang="en-US" sz="800" b="1" dirty="0">
                  <a:latin typeface="Times New Roman" pitchFamily="18" charset="0"/>
                  <a:cs typeface="Times New Roman" pitchFamily="18" charset="0"/>
                </a:rPr>
                <a:t>term</a:t>
              </a:r>
              <a:r>
                <a:rPr lang="en-US" sz="800" dirty="0">
                  <a:latin typeface="Times New Roman" pitchFamily="18" charset="0"/>
                  <a:cs typeface="Times New Roman" pitchFamily="18" charset="0"/>
                </a:rPr>
                <a:t>	</a:t>
              </a:r>
              <a:r>
                <a:rPr lang="en-US" sz="800" dirty="0" err="1">
                  <a:latin typeface="Times New Roman" pitchFamily="18" charset="0"/>
                  <a:cs typeface="Times New Roman" pitchFamily="18" charset="0"/>
                </a:rPr>
                <a:t>currentTerm</a:t>
              </a:r>
              <a:r>
                <a:rPr lang="en-US" sz="800" dirty="0">
                  <a:latin typeface="Times New Roman" pitchFamily="18" charset="0"/>
                  <a:cs typeface="Times New Roman" pitchFamily="18" charset="0"/>
                </a:rPr>
                <a:t>, for candidate to update itself</a:t>
              </a:r>
            </a:p>
            <a:p>
              <a:pPr marL="798513" indent="-798513">
                <a:tabLst>
                  <a:tab pos="798513" algn="l"/>
                </a:tabLst>
              </a:pPr>
              <a:r>
                <a:rPr lang="en-US" sz="800" b="1" dirty="0" err="1">
                  <a:latin typeface="Times New Roman" pitchFamily="18" charset="0"/>
                  <a:cs typeface="Times New Roman" pitchFamily="18" charset="0"/>
                </a:rPr>
                <a:t>voteGranted</a:t>
              </a:r>
              <a:r>
                <a:rPr lang="en-US" sz="800" b="1" dirty="0">
                  <a:latin typeface="Times New Roman" pitchFamily="18" charset="0"/>
                  <a:cs typeface="Times New Roman" pitchFamily="18" charset="0"/>
                </a:rPr>
                <a:t>	</a:t>
              </a:r>
              <a:r>
                <a:rPr lang="en-US" sz="800" dirty="0">
                  <a:latin typeface="Times New Roman" pitchFamily="18" charset="0"/>
                  <a:cs typeface="Times New Roman" pitchFamily="18" charset="0"/>
                </a:rPr>
                <a:t>true means candidate received vote</a:t>
              </a:r>
            </a:p>
            <a:p>
              <a:pPr marL="798513" indent="-798513">
                <a:spcBef>
                  <a:spcPts val="600"/>
                </a:spcBef>
                <a:tabLst>
                  <a:tab pos="798513" algn="l"/>
                </a:tabLst>
              </a:pPr>
              <a:r>
                <a:rPr lang="en-US" sz="800" b="1" dirty="0">
                  <a:solidFill>
                    <a:srgbClr val="FF0000"/>
                  </a:solidFill>
                  <a:latin typeface="+mn-lt"/>
                  <a:cs typeface="Times New Roman" pitchFamily="18" charset="0"/>
                </a:rPr>
                <a:t>Implementation</a:t>
              </a:r>
              <a:r>
                <a:rPr lang="en-US" sz="800" b="1" dirty="0">
                  <a:solidFill>
                    <a:schemeClr val="accent4"/>
                  </a:solidFill>
                  <a:latin typeface="+mn-lt"/>
                  <a:cs typeface="Times New Roman" pitchFamily="18" charset="0"/>
                </a:rPr>
                <a:t>:</a:t>
              </a:r>
            </a:p>
            <a:p>
              <a:pPr marL="169863" indent="-169863">
                <a:buFont typeface="+mj-lt"/>
                <a:buAutoNum type="arabicPeriod"/>
                <a:tabLst>
                  <a:tab pos="169863" algn="l"/>
                </a:tabLst>
              </a:pPr>
              <a:r>
                <a:rPr lang="en-US" sz="800" dirty="0">
                  <a:latin typeface="Times New Roman" pitchFamily="18" charset="0"/>
                  <a:cs typeface="Times New Roman" pitchFamily="18" charset="0"/>
                </a:rPr>
                <a:t>If term &gt; </a:t>
              </a:r>
              <a:r>
                <a:rPr lang="en-US" sz="800" dirty="0" err="1">
                  <a:latin typeface="Times New Roman" pitchFamily="18" charset="0"/>
                  <a:cs typeface="Times New Roman" pitchFamily="18" charset="0"/>
                </a:rPr>
                <a:t>currentTerm</a:t>
              </a:r>
              <a:r>
                <a:rPr lang="en-US" sz="800" dirty="0">
                  <a:latin typeface="Times New Roman" pitchFamily="18" charset="0"/>
                  <a:cs typeface="Times New Roman" pitchFamily="18" charset="0"/>
                </a:rPr>
                <a:t>, </a:t>
              </a:r>
              <a:r>
                <a:rPr lang="en-US" sz="800" dirty="0" err="1">
                  <a:latin typeface="Times New Roman" pitchFamily="18" charset="0"/>
                  <a:cs typeface="Times New Roman" pitchFamily="18" charset="0"/>
                </a:rPr>
                <a:t>currentTerm</a:t>
              </a:r>
              <a:r>
                <a:rPr lang="en-US" sz="800" dirty="0">
                  <a:latin typeface="Times New Roman" pitchFamily="18" charset="0"/>
                  <a:cs typeface="Times New Roman" pitchFamily="18" charset="0"/>
                </a:rPr>
                <a:t> ← term</a:t>
              </a:r>
              <a:br>
                <a:rPr lang="en-US" sz="800" dirty="0">
                  <a:latin typeface="Times New Roman" pitchFamily="18" charset="0"/>
                  <a:cs typeface="Times New Roman" pitchFamily="18" charset="0"/>
                </a:rPr>
              </a:br>
              <a:r>
                <a:rPr lang="en-US" sz="800" dirty="0">
                  <a:latin typeface="Times New Roman" pitchFamily="18" charset="0"/>
                  <a:cs typeface="Times New Roman" pitchFamily="18" charset="0"/>
                </a:rPr>
                <a:t>(step down if leader or candidate)</a:t>
              </a:r>
            </a:p>
            <a:p>
              <a:pPr marL="169863" indent="-169863">
                <a:buFont typeface="+mj-lt"/>
                <a:buAutoNum type="arabicPeriod"/>
                <a:tabLst>
                  <a:tab pos="169863" algn="l"/>
                </a:tabLst>
              </a:pPr>
              <a:r>
                <a:rPr lang="en-US" sz="800" dirty="0">
                  <a:latin typeface="Times New Roman" pitchFamily="18" charset="0"/>
                  <a:cs typeface="Times New Roman" pitchFamily="18" charset="0"/>
                </a:rPr>
                <a:t>If term == </a:t>
              </a:r>
              <a:r>
                <a:rPr lang="en-US" sz="800" dirty="0" err="1">
                  <a:latin typeface="Times New Roman" pitchFamily="18" charset="0"/>
                  <a:cs typeface="Times New Roman" pitchFamily="18" charset="0"/>
                </a:rPr>
                <a:t>currentTerm</a:t>
              </a:r>
              <a:r>
                <a:rPr lang="en-US" sz="800" dirty="0">
                  <a:latin typeface="Times New Roman" pitchFamily="18" charset="0"/>
                  <a:cs typeface="Times New Roman" pitchFamily="18" charset="0"/>
                </a:rPr>
                <a:t>, </a:t>
              </a:r>
              <a:r>
                <a:rPr lang="en-US" sz="800" dirty="0" err="1">
                  <a:latin typeface="Times New Roman" pitchFamily="18" charset="0"/>
                  <a:cs typeface="Times New Roman" pitchFamily="18" charset="0"/>
                </a:rPr>
                <a:t>votedFor</a:t>
              </a:r>
              <a:r>
                <a:rPr lang="en-US" sz="800" dirty="0">
                  <a:latin typeface="Times New Roman" pitchFamily="18" charset="0"/>
                  <a:cs typeface="Times New Roman" pitchFamily="18" charset="0"/>
                </a:rPr>
                <a:t> is null or </a:t>
              </a:r>
              <a:r>
                <a:rPr lang="en-US" sz="800" dirty="0" err="1">
                  <a:latin typeface="Times New Roman" pitchFamily="18" charset="0"/>
                  <a:cs typeface="Times New Roman" pitchFamily="18" charset="0"/>
                </a:rPr>
                <a:t>candidateId</a:t>
              </a:r>
              <a:r>
                <a:rPr lang="en-US" sz="800" dirty="0">
                  <a:latin typeface="Times New Roman" pitchFamily="18" charset="0"/>
                  <a:cs typeface="Times New Roman" pitchFamily="18" charset="0"/>
                </a:rPr>
                <a:t>, and candidate's log is at least as complete as local log, grant vote and reset election timeout</a:t>
              </a:r>
            </a:p>
          </p:txBody>
        </p:sp>
        <p:sp>
          <p:nvSpPr>
            <p:cNvPr id="24" name="Rectangle 23"/>
            <p:cNvSpPr/>
            <p:nvPr/>
          </p:nvSpPr>
          <p:spPr>
            <a:xfrm>
              <a:off x="3581400" y="534692"/>
              <a:ext cx="2743200" cy="151108"/>
            </a:xfrm>
            <a:prstGeom prst="rect">
              <a:avLst/>
            </a:prstGeom>
            <a:solidFill>
              <a:schemeClr val="tx2"/>
            </a:solidFill>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err="1">
                  <a:solidFill>
                    <a:schemeClr val="bg1"/>
                  </a:solidFill>
                </a:rPr>
                <a:t>RequestVote</a:t>
              </a:r>
              <a:r>
                <a:rPr lang="en-US" sz="1000" b="1" dirty="0">
                  <a:solidFill>
                    <a:schemeClr val="bg1"/>
                  </a:solidFill>
                </a:rPr>
                <a:t> RPC</a:t>
              </a:r>
            </a:p>
          </p:txBody>
        </p:sp>
      </p:grpSp>
      <p:grpSp>
        <p:nvGrpSpPr>
          <p:cNvPr id="25" name="Group 24"/>
          <p:cNvGrpSpPr/>
          <p:nvPr/>
        </p:nvGrpSpPr>
        <p:grpSpPr>
          <a:xfrm>
            <a:off x="6172200" y="3225268"/>
            <a:ext cx="2743200" cy="3556532"/>
            <a:chOff x="3581400" y="2819400"/>
            <a:chExt cx="2743200" cy="3676442"/>
          </a:xfrm>
        </p:grpSpPr>
        <p:sp>
          <p:nvSpPr>
            <p:cNvPr id="26" name="TextBox 25"/>
            <p:cNvSpPr txBox="1"/>
            <p:nvPr/>
          </p:nvSpPr>
          <p:spPr>
            <a:xfrm>
              <a:off x="3581400" y="2971800"/>
              <a:ext cx="2743200" cy="3524042"/>
            </a:xfrm>
            <a:prstGeom prst="rect">
              <a:avLst/>
            </a:prstGeom>
            <a:noFill/>
            <a:ln w="19050">
              <a:solidFill>
                <a:schemeClr val="tx2"/>
              </a:solidFill>
            </a:ln>
          </p:spPr>
          <p:txBody>
            <a:bodyPr wrap="square" rIns="45720" rtlCol="0">
              <a:spAutoFit/>
            </a:bodyPr>
            <a:lstStyle/>
            <a:p>
              <a:pPr algn="l"/>
              <a:r>
                <a:rPr lang="en-US" sz="800" dirty="0">
                  <a:solidFill>
                    <a:schemeClr val="tx2"/>
                  </a:solidFill>
                  <a:latin typeface="Times New Roman" pitchFamily="18" charset="0"/>
                  <a:cs typeface="Times New Roman" pitchFamily="18" charset="0"/>
                </a:rPr>
                <a:t>Invoked by leader to replicate log entries and discover inconsistencies; also used as heartbeat .</a:t>
              </a:r>
            </a:p>
            <a:p>
              <a:pPr marL="798513" indent="-798513">
                <a:spcBef>
                  <a:spcPts val="600"/>
                </a:spcBef>
                <a:tabLst>
                  <a:tab pos="798513" algn="l"/>
                </a:tabLst>
              </a:pPr>
              <a:r>
                <a:rPr lang="en-US" sz="800" b="1" dirty="0">
                  <a:solidFill>
                    <a:srgbClr val="FF0000"/>
                  </a:solidFill>
                  <a:latin typeface="+mn-lt"/>
                  <a:cs typeface="Times New Roman" pitchFamily="18" charset="0"/>
                </a:rPr>
                <a:t>Arguments</a:t>
              </a:r>
              <a:r>
                <a:rPr lang="en-US" sz="800" b="1" dirty="0">
                  <a:solidFill>
                    <a:schemeClr val="accent4"/>
                  </a:solidFill>
                  <a:latin typeface="+mn-lt"/>
                  <a:cs typeface="Times New Roman" pitchFamily="18" charset="0"/>
                </a:rPr>
                <a:t>:</a:t>
              </a:r>
            </a:p>
            <a:p>
              <a:pPr marL="798513" indent="-798513">
                <a:tabLst>
                  <a:tab pos="798513" algn="l"/>
                </a:tabLst>
              </a:pPr>
              <a:r>
                <a:rPr lang="en-US" sz="800" b="1" dirty="0">
                  <a:latin typeface="Times New Roman" pitchFamily="18" charset="0"/>
                  <a:cs typeface="Times New Roman" pitchFamily="18" charset="0"/>
                </a:rPr>
                <a:t>term</a:t>
              </a:r>
              <a:r>
                <a:rPr lang="en-US" sz="800" dirty="0">
                  <a:latin typeface="Times New Roman" pitchFamily="18" charset="0"/>
                  <a:cs typeface="Times New Roman" pitchFamily="18" charset="0"/>
                </a:rPr>
                <a:t>	leader's term</a:t>
              </a:r>
            </a:p>
            <a:p>
              <a:pPr marL="798513" indent="-798513">
                <a:tabLst>
                  <a:tab pos="798513" algn="l"/>
                </a:tabLst>
              </a:pPr>
              <a:r>
                <a:rPr lang="en-US" sz="800" b="1" dirty="0" err="1">
                  <a:latin typeface="Times New Roman" pitchFamily="18" charset="0"/>
                  <a:cs typeface="Times New Roman" pitchFamily="18" charset="0"/>
                </a:rPr>
                <a:t>leaderId</a:t>
              </a:r>
              <a:r>
                <a:rPr lang="en-US" sz="800" dirty="0">
                  <a:latin typeface="Times New Roman" pitchFamily="18" charset="0"/>
                  <a:cs typeface="Times New Roman" pitchFamily="18" charset="0"/>
                </a:rPr>
                <a:t>	so follower can redirect clients</a:t>
              </a:r>
            </a:p>
            <a:p>
              <a:pPr marL="798513" indent="-798513">
                <a:tabLst>
                  <a:tab pos="798513" algn="l"/>
                </a:tabLst>
              </a:pPr>
              <a:r>
                <a:rPr lang="en-US" sz="800" b="1" dirty="0" err="1">
                  <a:latin typeface="Times New Roman" pitchFamily="18" charset="0"/>
                  <a:cs typeface="Times New Roman" pitchFamily="18" charset="0"/>
                </a:rPr>
                <a:t>prevLogIndex</a:t>
              </a:r>
              <a:r>
                <a:rPr lang="en-US" sz="800" dirty="0">
                  <a:latin typeface="Times New Roman" pitchFamily="18" charset="0"/>
                  <a:cs typeface="Times New Roman" pitchFamily="18" charset="0"/>
                </a:rPr>
                <a:t>	index of log entry immediately preceding new ones</a:t>
              </a:r>
            </a:p>
            <a:p>
              <a:pPr marL="798513" indent="-798513">
                <a:tabLst>
                  <a:tab pos="798513" algn="l"/>
                </a:tabLst>
              </a:pPr>
              <a:r>
                <a:rPr lang="en-US" sz="800" b="1" dirty="0" err="1">
                  <a:latin typeface="Times New Roman" pitchFamily="18" charset="0"/>
                  <a:cs typeface="Times New Roman" pitchFamily="18" charset="0"/>
                </a:rPr>
                <a:t>prevLogTerm</a:t>
              </a:r>
              <a:r>
                <a:rPr lang="en-US" sz="800" dirty="0">
                  <a:latin typeface="Times New Roman" pitchFamily="18" charset="0"/>
                  <a:cs typeface="Times New Roman" pitchFamily="18" charset="0"/>
                </a:rPr>
                <a:t>	term of </a:t>
              </a:r>
              <a:r>
                <a:rPr lang="en-US" sz="800" dirty="0" err="1">
                  <a:latin typeface="Times New Roman" pitchFamily="18" charset="0"/>
                  <a:cs typeface="Times New Roman" pitchFamily="18" charset="0"/>
                </a:rPr>
                <a:t>prevLogIndex</a:t>
              </a:r>
              <a:r>
                <a:rPr lang="en-US" sz="800" dirty="0">
                  <a:latin typeface="Times New Roman" pitchFamily="18" charset="0"/>
                  <a:cs typeface="Times New Roman" pitchFamily="18" charset="0"/>
                </a:rPr>
                <a:t> entry</a:t>
              </a:r>
            </a:p>
            <a:p>
              <a:pPr marL="798513" indent="-798513">
                <a:tabLst>
                  <a:tab pos="798513" algn="l"/>
                </a:tabLst>
              </a:pPr>
              <a:r>
                <a:rPr lang="en-US" sz="800" b="1" dirty="0">
                  <a:latin typeface="Times New Roman" pitchFamily="18" charset="0"/>
                  <a:cs typeface="Times New Roman" pitchFamily="18" charset="0"/>
                </a:rPr>
                <a:t>entries[]</a:t>
              </a:r>
              <a:r>
                <a:rPr lang="en-US" sz="800" dirty="0">
                  <a:latin typeface="Times New Roman" pitchFamily="18" charset="0"/>
                  <a:cs typeface="Times New Roman" pitchFamily="18" charset="0"/>
                </a:rPr>
                <a:t>	log entries to store (empty for heartbeat)</a:t>
              </a:r>
            </a:p>
            <a:p>
              <a:pPr marL="798513" indent="-798513">
                <a:tabLst>
                  <a:tab pos="798513" algn="l"/>
                </a:tabLst>
              </a:pPr>
              <a:r>
                <a:rPr lang="en-US" sz="800" b="1" dirty="0" err="1">
                  <a:latin typeface="Times New Roman" pitchFamily="18" charset="0"/>
                  <a:cs typeface="Times New Roman" pitchFamily="18" charset="0"/>
                </a:rPr>
                <a:t>commitIndex</a:t>
              </a:r>
              <a:r>
                <a:rPr lang="en-US" sz="800" dirty="0">
                  <a:latin typeface="Times New Roman" pitchFamily="18" charset="0"/>
                  <a:cs typeface="Times New Roman" pitchFamily="18" charset="0"/>
                </a:rPr>
                <a:t>	last entry known to be committed</a:t>
              </a:r>
            </a:p>
            <a:p>
              <a:pPr marL="798513" indent="-798513">
                <a:spcBef>
                  <a:spcPts val="600"/>
                </a:spcBef>
                <a:tabLst>
                  <a:tab pos="798513" algn="l"/>
                </a:tabLst>
              </a:pPr>
              <a:r>
                <a:rPr lang="en-US" sz="800" b="1" dirty="0">
                  <a:solidFill>
                    <a:srgbClr val="FF0000"/>
                  </a:solidFill>
                  <a:latin typeface="+mn-lt"/>
                  <a:cs typeface="Times New Roman" pitchFamily="18" charset="0"/>
                </a:rPr>
                <a:t>Results</a:t>
              </a:r>
              <a:r>
                <a:rPr lang="en-US" sz="800" b="1" dirty="0">
                  <a:solidFill>
                    <a:schemeClr val="accent4"/>
                  </a:solidFill>
                  <a:latin typeface="+mn-lt"/>
                  <a:cs typeface="Times New Roman" pitchFamily="18" charset="0"/>
                </a:rPr>
                <a:t>:</a:t>
              </a:r>
            </a:p>
            <a:p>
              <a:pPr marL="798513" indent="-798513">
                <a:tabLst>
                  <a:tab pos="798513" algn="l"/>
                </a:tabLst>
              </a:pPr>
              <a:r>
                <a:rPr lang="en-US" sz="800" b="1" dirty="0">
                  <a:latin typeface="Times New Roman" pitchFamily="18" charset="0"/>
                  <a:cs typeface="Times New Roman" pitchFamily="18" charset="0"/>
                </a:rPr>
                <a:t>term</a:t>
              </a:r>
              <a:r>
                <a:rPr lang="en-US" sz="800" dirty="0">
                  <a:latin typeface="Times New Roman" pitchFamily="18" charset="0"/>
                  <a:cs typeface="Times New Roman" pitchFamily="18" charset="0"/>
                </a:rPr>
                <a:t>	</a:t>
              </a:r>
              <a:r>
                <a:rPr lang="en-US" sz="800" dirty="0" err="1">
                  <a:latin typeface="Times New Roman" pitchFamily="18" charset="0"/>
                  <a:cs typeface="Times New Roman" pitchFamily="18" charset="0"/>
                </a:rPr>
                <a:t>currentTerm</a:t>
              </a:r>
              <a:r>
                <a:rPr lang="en-US" sz="800" dirty="0">
                  <a:latin typeface="Times New Roman" pitchFamily="18" charset="0"/>
                  <a:cs typeface="Times New Roman" pitchFamily="18" charset="0"/>
                </a:rPr>
                <a:t>, for leader to update itself</a:t>
              </a:r>
            </a:p>
            <a:p>
              <a:pPr marL="798513" indent="-798513">
                <a:tabLst>
                  <a:tab pos="798513" algn="l"/>
                </a:tabLst>
              </a:pPr>
              <a:r>
                <a:rPr lang="en-US" sz="800" b="1" dirty="0">
                  <a:latin typeface="Times New Roman" pitchFamily="18" charset="0"/>
                  <a:cs typeface="Times New Roman" pitchFamily="18" charset="0"/>
                </a:rPr>
                <a:t>success</a:t>
              </a:r>
              <a:r>
                <a:rPr lang="en-US" sz="800" dirty="0">
                  <a:latin typeface="Times New Roman" pitchFamily="18" charset="0"/>
                  <a:cs typeface="Times New Roman" pitchFamily="18" charset="0"/>
                </a:rPr>
                <a:t>	true if follower contained entry matching </a:t>
              </a:r>
              <a:r>
                <a:rPr lang="en-US" sz="800" dirty="0" err="1">
                  <a:latin typeface="Times New Roman" pitchFamily="18" charset="0"/>
                  <a:cs typeface="Times New Roman" pitchFamily="18" charset="0"/>
                </a:rPr>
                <a:t>prevLogIndex</a:t>
              </a:r>
              <a:r>
                <a:rPr lang="en-US" sz="800" dirty="0">
                  <a:latin typeface="Times New Roman" pitchFamily="18" charset="0"/>
                  <a:cs typeface="Times New Roman" pitchFamily="18" charset="0"/>
                </a:rPr>
                <a:t> and </a:t>
              </a:r>
              <a:r>
                <a:rPr lang="en-US" sz="800" dirty="0" err="1">
                  <a:latin typeface="Times New Roman" pitchFamily="18" charset="0"/>
                  <a:cs typeface="Times New Roman" pitchFamily="18" charset="0"/>
                </a:rPr>
                <a:t>prevLogTerm</a:t>
              </a:r>
              <a:endParaRPr lang="en-US" sz="800" dirty="0">
                <a:latin typeface="Times New Roman" pitchFamily="18" charset="0"/>
                <a:cs typeface="Times New Roman" pitchFamily="18" charset="0"/>
              </a:endParaRPr>
            </a:p>
            <a:p>
              <a:pPr marL="798513" indent="-798513">
                <a:spcBef>
                  <a:spcPts val="600"/>
                </a:spcBef>
                <a:tabLst>
                  <a:tab pos="798513" algn="l"/>
                </a:tabLst>
              </a:pPr>
              <a:r>
                <a:rPr lang="en-US" sz="800" b="1" dirty="0">
                  <a:solidFill>
                    <a:srgbClr val="FF0000"/>
                  </a:solidFill>
                  <a:latin typeface="+mn-lt"/>
                  <a:cs typeface="Times New Roman" pitchFamily="18" charset="0"/>
                </a:rPr>
                <a:t>Implementation</a:t>
              </a:r>
              <a:r>
                <a:rPr lang="en-US" sz="800" b="1" dirty="0">
                  <a:solidFill>
                    <a:schemeClr val="accent4"/>
                  </a:solidFill>
                  <a:latin typeface="+mn-lt"/>
                  <a:cs typeface="Times New Roman" pitchFamily="18" charset="0"/>
                </a:rPr>
                <a:t>:</a:t>
              </a:r>
            </a:p>
            <a:p>
              <a:pPr marL="169863" indent="-169863">
                <a:buFont typeface="+mj-lt"/>
                <a:buAutoNum type="arabicPeriod"/>
                <a:tabLst>
                  <a:tab pos="169863" algn="l"/>
                </a:tabLst>
              </a:pPr>
              <a:r>
                <a:rPr lang="en-US" sz="800" dirty="0">
                  <a:latin typeface="Times New Roman" pitchFamily="18" charset="0"/>
                  <a:cs typeface="Times New Roman" pitchFamily="18" charset="0"/>
                </a:rPr>
                <a:t>Return if term &lt; </a:t>
              </a:r>
              <a:r>
                <a:rPr lang="en-US" sz="800" dirty="0" err="1">
                  <a:latin typeface="Times New Roman" pitchFamily="18" charset="0"/>
                  <a:cs typeface="Times New Roman" pitchFamily="18" charset="0"/>
                </a:rPr>
                <a:t>currentTerm</a:t>
              </a:r>
              <a:endParaRPr lang="en-US" sz="800" dirty="0">
                <a:latin typeface="Times New Roman" pitchFamily="18" charset="0"/>
                <a:cs typeface="Times New Roman" pitchFamily="18" charset="0"/>
              </a:endParaRPr>
            </a:p>
            <a:p>
              <a:pPr marL="169863" indent="-169863">
                <a:buFont typeface="+mj-lt"/>
                <a:buAutoNum type="arabicPeriod"/>
                <a:tabLst>
                  <a:tab pos="169863" algn="l"/>
                </a:tabLst>
              </a:pPr>
              <a:r>
                <a:rPr lang="en-US" sz="800" dirty="0">
                  <a:latin typeface="Times New Roman" pitchFamily="18" charset="0"/>
                  <a:cs typeface="Times New Roman" pitchFamily="18" charset="0"/>
                </a:rPr>
                <a:t>If term &gt; </a:t>
              </a:r>
              <a:r>
                <a:rPr lang="en-US" sz="800" dirty="0" err="1">
                  <a:latin typeface="Times New Roman" pitchFamily="18" charset="0"/>
                  <a:cs typeface="Times New Roman" pitchFamily="18" charset="0"/>
                </a:rPr>
                <a:t>currentTerm</a:t>
              </a:r>
              <a:r>
                <a:rPr lang="en-US" sz="800" dirty="0">
                  <a:latin typeface="Times New Roman" pitchFamily="18" charset="0"/>
                  <a:cs typeface="Times New Roman" pitchFamily="18" charset="0"/>
                </a:rPr>
                <a:t>, </a:t>
              </a:r>
              <a:r>
                <a:rPr lang="en-US" sz="800" dirty="0" err="1">
                  <a:latin typeface="Times New Roman" pitchFamily="18" charset="0"/>
                  <a:cs typeface="Times New Roman" pitchFamily="18" charset="0"/>
                </a:rPr>
                <a:t>currentTerm</a:t>
              </a:r>
              <a:r>
                <a:rPr lang="en-US" sz="800" dirty="0">
                  <a:latin typeface="Times New Roman" pitchFamily="18" charset="0"/>
                  <a:cs typeface="Times New Roman" pitchFamily="18" charset="0"/>
                </a:rPr>
                <a:t> ← term</a:t>
              </a:r>
            </a:p>
            <a:p>
              <a:pPr marL="169863" indent="-169863">
                <a:buFont typeface="+mj-lt"/>
                <a:buAutoNum type="arabicPeriod"/>
                <a:tabLst>
                  <a:tab pos="169863" algn="l"/>
                </a:tabLst>
              </a:pPr>
              <a:r>
                <a:rPr lang="en-US" sz="800" dirty="0">
                  <a:latin typeface="Times New Roman" pitchFamily="18" charset="0"/>
                  <a:cs typeface="Times New Roman" pitchFamily="18" charset="0"/>
                </a:rPr>
                <a:t>If candidate or leader, step down</a:t>
              </a:r>
            </a:p>
            <a:p>
              <a:pPr marL="169863" indent="-169863">
                <a:buFont typeface="+mj-lt"/>
                <a:buAutoNum type="arabicPeriod"/>
                <a:tabLst>
                  <a:tab pos="169863" algn="l"/>
                </a:tabLst>
              </a:pPr>
              <a:r>
                <a:rPr lang="en-US" sz="800" dirty="0">
                  <a:latin typeface="Times New Roman" pitchFamily="18" charset="0"/>
                  <a:cs typeface="Times New Roman" pitchFamily="18" charset="0"/>
                </a:rPr>
                <a:t>Reset election timeout</a:t>
              </a:r>
            </a:p>
            <a:p>
              <a:pPr marL="169863" indent="-169863">
                <a:buFont typeface="+mj-lt"/>
                <a:buAutoNum type="arabicPeriod"/>
                <a:tabLst>
                  <a:tab pos="169863" algn="l"/>
                </a:tabLst>
              </a:pPr>
              <a:r>
                <a:rPr lang="en-US" sz="800" dirty="0">
                  <a:latin typeface="Times New Roman" pitchFamily="18" charset="0"/>
                  <a:cs typeface="Times New Roman" pitchFamily="18" charset="0"/>
                </a:rPr>
                <a:t>Return failure if log doesn’t contain an entry at </a:t>
              </a:r>
              <a:r>
                <a:rPr lang="en-US" sz="800" dirty="0" err="1">
                  <a:latin typeface="Times New Roman" pitchFamily="18" charset="0"/>
                  <a:cs typeface="Times New Roman" pitchFamily="18" charset="0"/>
                </a:rPr>
                <a:t>prevLogIndex</a:t>
              </a:r>
              <a:r>
                <a:rPr lang="en-US" sz="800" dirty="0">
                  <a:latin typeface="Times New Roman" pitchFamily="18" charset="0"/>
                  <a:cs typeface="Times New Roman" pitchFamily="18" charset="0"/>
                </a:rPr>
                <a:t> whose term matches </a:t>
              </a:r>
              <a:r>
                <a:rPr lang="en-US" sz="800" dirty="0" err="1">
                  <a:latin typeface="Times New Roman" pitchFamily="18" charset="0"/>
                  <a:cs typeface="Times New Roman" pitchFamily="18" charset="0"/>
                </a:rPr>
                <a:t>prevLogTerm</a:t>
              </a:r>
              <a:endParaRPr lang="en-US" sz="800" dirty="0">
                <a:latin typeface="Times New Roman" pitchFamily="18" charset="0"/>
                <a:cs typeface="Times New Roman" pitchFamily="18" charset="0"/>
              </a:endParaRPr>
            </a:p>
            <a:p>
              <a:pPr marL="169863" indent="-169863">
                <a:buFont typeface="+mj-lt"/>
                <a:buAutoNum type="arabicPeriod"/>
                <a:tabLst>
                  <a:tab pos="169863" algn="l"/>
                </a:tabLst>
              </a:pPr>
              <a:r>
                <a:rPr lang="en-US" sz="800" dirty="0">
                  <a:latin typeface="Times New Roman" pitchFamily="18" charset="0"/>
                  <a:cs typeface="Times New Roman" pitchFamily="18" charset="0"/>
                </a:rPr>
                <a:t>If existing entries conflict with new entries, delete all existing entries starting with first conflicting entry</a:t>
              </a:r>
            </a:p>
            <a:p>
              <a:pPr marL="169863" indent="-169863">
                <a:buFont typeface="+mj-lt"/>
                <a:buAutoNum type="arabicPeriod"/>
                <a:tabLst>
                  <a:tab pos="169863" algn="l"/>
                </a:tabLst>
              </a:pPr>
              <a:r>
                <a:rPr lang="en-US" sz="800" dirty="0">
                  <a:latin typeface="Times New Roman" pitchFamily="18" charset="0"/>
                  <a:cs typeface="Times New Roman" pitchFamily="18" charset="0"/>
                </a:rPr>
                <a:t>Append any new entries not already in the log</a:t>
              </a:r>
            </a:p>
            <a:p>
              <a:pPr marL="169863" indent="-169863">
                <a:buFont typeface="+mj-lt"/>
                <a:buAutoNum type="arabicPeriod"/>
                <a:tabLst>
                  <a:tab pos="169863" algn="l"/>
                </a:tabLst>
              </a:pPr>
              <a:r>
                <a:rPr lang="en-US" sz="800" dirty="0">
                  <a:latin typeface="Times New Roman" pitchFamily="18" charset="0"/>
                  <a:cs typeface="Times New Roman" pitchFamily="18" charset="0"/>
                </a:rPr>
                <a:t>Advance state machine with newly committed entries</a:t>
              </a:r>
            </a:p>
          </p:txBody>
        </p:sp>
        <p:sp>
          <p:nvSpPr>
            <p:cNvPr id="27" name="Rectangle 26"/>
            <p:cNvSpPr/>
            <p:nvPr/>
          </p:nvSpPr>
          <p:spPr>
            <a:xfrm>
              <a:off x="3581400" y="2819400"/>
              <a:ext cx="2743200" cy="151108"/>
            </a:xfrm>
            <a:prstGeom prst="rect">
              <a:avLst/>
            </a:prstGeom>
            <a:solidFill>
              <a:schemeClr val="tx2"/>
            </a:solidFill>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err="1">
                  <a:solidFill>
                    <a:schemeClr val="bg1"/>
                  </a:solidFill>
                </a:rPr>
                <a:t>AppendEntries</a:t>
              </a:r>
              <a:r>
                <a:rPr lang="en-US" sz="1000" b="1" dirty="0">
                  <a:solidFill>
                    <a:schemeClr val="bg1"/>
                  </a:solidFill>
                </a:rPr>
                <a:t> RPC</a:t>
              </a:r>
            </a:p>
          </p:txBody>
        </p:sp>
      </p:grpSp>
      <p:sp>
        <p:nvSpPr>
          <p:cNvPr id="29" name="TextBox 28"/>
          <p:cNvSpPr txBox="1"/>
          <p:nvPr/>
        </p:nvSpPr>
        <p:spPr>
          <a:xfrm>
            <a:off x="4249572" y="30997"/>
            <a:ext cx="4074257" cy="369332"/>
          </a:xfrm>
          <a:prstGeom prst="rect">
            <a:avLst/>
          </a:prstGeom>
          <a:noFill/>
        </p:spPr>
        <p:txBody>
          <a:bodyPr wrap="none" rtlCol="0">
            <a:spAutoFit/>
          </a:bodyPr>
          <a:lstStyle/>
          <a:p>
            <a:r>
              <a:rPr lang="en-US" b="1" dirty="0"/>
              <a:t>Raft Protocol Summary (see RAFT Paper)</a:t>
            </a:r>
          </a:p>
        </p:txBody>
      </p:sp>
      <p:grpSp>
        <p:nvGrpSpPr>
          <p:cNvPr id="13" name="Group 12"/>
          <p:cNvGrpSpPr/>
          <p:nvPr/>
        </p:nvGrpSpPr>
        <p:grpSpPr>
          <a:xfrm>
            <a:off x="3200400" y="2858199"/>
            <a:ext cx="2743200" cy="2090100"/>
            <a:chOff x="457200" y="3048000"/>
            <a:chExt cx="2743200" cy="2090100"/>
          </a:xfrm>
        </p:grpSpPr>
        <p:sp>
          <p:nvSpPr>
            <p:cNvPr id="14" name="TextBox 13"/>
            <p:cNvSpPr txBox="1"/>
            <p:nvPr/>
          </p:nvSpPr>
          <p:spPr>
            <a:xfrm>
              <a:off x="457200" y="3199108"/>
              <a:ext cx="2743200" cy="1938992"/>
            </a:xfrm>
            <a:prstGeom prst="rect">
              <a:avLst/>
            </a:prstGeom>
            <a:solidFill>
              <a:schemeClr val="bg1"/>
            </a:solidFill>
            <a:ln w="19050">
              <a:solidFill>
                <a:schemeClr val="tx2"/>
              </a:solidFill>
            </a:ln>
          </p:spPr>
          <p:txBody>
            <a:bodyPr wrap="square" rtlCol="0">
              <a:spAutoFit/>
            </a:bodyPr>
            <a:lstStyle>
              <a:defPPr>
                <a:defRPr lang="en-US"/>
              </a:defPPr>
              <a:lvl1pPr marL="117475" indent="-117475" algn="l">
                <a:buFont typeface="Arial" pitchFamily="34" charset="0"/>
                <a:buChar char="•"/>
                <a:defRPr sz="800">
                  <a:latin typeface="Times New Roman" pitchFamily="18" charset="0"/>
                  <a:cs typeface="Times New Roman" pitchFamily="18" charset="0"/>
                </a:defRPr>
              </a:lvl1pPr>
              <a:lvl2pPr marL="227013" lvl="1" indent="-109538" algn="l">
                <a:buFont typeface="Arial" pitchFamily="34" charset="0"/>
                <a:buChar char="•"/>
                <a:defRPr sz="800">
                  <a:latin typeface="Times New Roman" pitchFamily="18" charset="0"/>
                  <a:cs typeface="Times New Roman" pitchFamily="18" charset="0"/>
                </a:defRPr>
              </a:lvl2pPr>
            </a:lstStyle>
            <a:p>
              <a:r>
                <a:rPr lang="en-US" dirty="0"/>
                <a:t>Initialize </a:t>
              </a:r>
              <a:r>
                <a:rPr lang="en-US" dirty="0" err="1"/>
                <a:t>nextIndex</a:t>
              </a:r>
              <a:r>
                <a:rPr lang="en-US" dirty="0"/>
                <a:t> for each to last log index + 1</a:t>
              </a:r>
            </a:p>
            <a:p>
              <a:r>
                <a:rPr lang="en-US" dirty="0"/>
                <a:t>Send initial empty </a:t>
              </a:r>
              <a:r>
                <a:rPr lang="en-US" dirty="0" err="1"/>
                <a:t>AppendEntries</a:t>
              </a:r>
              <a:r>
                <a:rPr lang="en-US" dirty="0"/>
                <a:t> RPCs (heartbeat) to each follower; repeat during idle periods to prevent election timeouts</a:t>
              </a:r>
            </a:p>
            <a:p>
              <a:r>
                <a:rPr lang="en-US" dirty="0"/>
                <a:t>Accept commands from clients, append new entries to local log</a:t>
              </a:r>
              <a:endParaRPr lang="en-US" dirty="0">
                <a:solidFill>
                  <a:srgbClr val="FF0000"/>
                </a:solidFill>
              </a:endParaRPr>
            </a:p>
            <a:p>
              <a:r>
                <a:rPr lang="en-US" dirty="0"/>
                <a:t>Whenever last log index ≥ </a:t>
              </a:r>
              <a:r>
                <a:rPr lang="en-US" dirty="0" err="1"/>
                <a:t>nextIndex</a:t>
              </a:r>
              <a:r>
                <a:rPr lang="en-US" dirty="0"/>
                <a:t> for a follower, send </a:t>
              </a:r>
              <a:r>
                <a:rPr lang="en-US" dirty="0" err="1"/>
                <a:t>AppendEntries</a:t>
              </a:r>
              <a:r>
                <a:rPr lang="en-US" dirty="0"/>
                <a:t> RPC with log entries starting at </a:t>
              </a:r>
              <a:r>
                <a:rPr lang="en-US" dirty="0" err="1"/>
                <a:t>nextIndex</a:t>
              </a:r>
              <a:r>
                <a:rPr lang="en-US" dirty="0"/>
                <a:t>, update </a:t>
              </a:r>
              <a:r>
                <a:rPr lang="en-US" dirty="0" err="1"/>
                <a:t>nextIndex</a:t>
              </a:r>
              <a:r>
                <a:rPr lang="en-US" dirty="0"/>
                <a:t> if successful</a:t>
              </a:r>
            </a:p>
            <a:p>
              <a:r>
                <a:rPr lang="en-US" dirty="0"/>
                <a:t>If </a:t>
              </a:r>
              <a:r>
                <a:rPr lang="en-US" dirty="0" err="1"/>
                <a:t>AppendEntries</a:t>
              </a:r>
              <a:r>
                <a:rPr lang="en-US" dirty="0"/>
                <a:t> fails because of log inconsistency, decrement </a:t>
              </a:r>
              <a:r>
                <a:rPr lang="en-US" dirty="0" err="1"/>
                <a:t>nextIndex</a:t>
              </a:r>
              <a:r>
                <a:rPr lang="en-US" dirty="0"/>
                <a:t> and retry</a:t>
              </a:r>
            </a:p>
            <a:p>
              <a:r>
                <a:rPr lang="en-US" dirty="0"/>
                <a:t>Mark log entries committed if stored on a majority of servers and at least one entry from current term is stored on a majority of servers</a:t>
              </a:r>
            </a:p>
            <a:p>
              <a:r>
                <a:rPr lang="en-US" dirty="0"/>
                <a:t>Step down if </a:t>
              </a:r>
              <a:r>
                <a:rPr lang="en-US" dirty="0" err="1"/>
                <a:t>currentTerm</a:t>
              </a:r>
              <a:r>
                <a:rPr lang="en-US" dirty="0"/>
                <a:t> changes</a:t>
              </a:r>
            </a:p>
          </p:txBody>
        </p:sp>
        <p:sp>
          <p:nvSpPr>
            <p:cNvPr id="15" name="Rectangle 14"/>
            <p:cNvSpPr/>
            <p:nvPr/>
          </p:nvSpPr>
          <p:spPr>
            <a:xfrm>
              <a:off x="457200" y="3048000"/>
              <a:ext cx="2743200" cy="151108"/>
            </a:xfrm>
            <a:prstGeom prst="rect">
              <a:avLst/>
            </a:prstGeom>
            <a:solidFill>
              <a:schemeClr val="tx2"/>
            </a:solidFill>
            <a:ln w="19050">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a:solidFill>
                    <a:schemeClr val="bg1"/>
                  </a:solidFill>
                </a:rPr>
                <a:t>Leaders</a:t>
              </a:r>
            </a:p>
          </p:txBody>
        </p:sp>
      </p:grpSp>
    </p:spTree>
    <p:extLst>
      <p:ext uri="{BB962C8B-B14F-4D97-AF65-F5344CB8AC3E}">
        <p14:creationId xmlns:p14="http://schemas.microsoft.com/office/powerpoint/2010/main" val="1920075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Heartbeats and Timeouts</a:t>
            </a:r>
          </a:p>
        </p:txBody>
      </p:sp>
      <p:sp>
        <p:nvSpPr>
          <p:cNvPr id="6" name="Content Placeholder 5"/>
          <p:cNvSpPr>
            <a:spLocks noGrp="1"/>
          </p:cNvSpPr>
          <p:nvPr>
            <p:ph sz="quarter" idx="1"/>
          </p:nvPr>
        </p:nvSpPr>
        <p:spPr/>
        <p:txBody>
          <a:bodyPr/>
          <a:lstStyle/>
          <a:p>
            <a:r>
              <a:rPr lang="en-US" dirty="0"/>
              <a:t>Servers start up as followers</a:t>
            </a:r>
          </a:p>
          <a:p>
            <a:r>
              <a:rPr lang="en-US" dirty="0"/>
              <a:t>Followers expect to receive RPCs from leaders or candidates</a:t>
            </a:r>
          </a:p>
          <a:p>
            <a:r>
              <a:rPr lang="en-US" dirty="0"/>
              <a:t>Leaders must send </a:t>
            </a:r>
            <a:r>
              <a:rPr lang="en-US" b="1" dirty="0">
                <a:solidFill>
                  <a:srgbClr val="002060"/>
                </a:solidFill>
              </a:rPr>
              <a:t>heartbeats</a:t>
            </a:r>
            <a:r>
              <a:rPr lang="en-US" dirty="0"/>
              <a:t> to maintain authority</a:t>
            </a:r>
          </a:p>
          <a:p>
            <a:r>
              <a:rPr lang="en-US" dirty="0"/>
              <a:t>If </a:t>
            </a:r>
            <a:r>
              <a:rPr lang="en-US" b="1" dirty="0" err="1">
                <a:solidFill>
                  <a:srgbClr val="002060"/>
                </a:solidFill>
              </a:rPr>
              <a:t>electionTimeout</a:t>
            </a:r>
            <a:r>
              <a:rPr lang="en-US" dirty="0">
                <a:solidFill>
                  <a:schemeClr val="accent4"/>
                </a:solidFill>
              </a:rPr>
              <a:t> </a:t>
            </a:r>
            <a:r>
              <a:rPr lang="en-US" dirty="0"/>
              <a:t>elapses with no RPCs:</a:t>
            </a:r>
          </a:p>
          <a:p>
            <a:pPr lvl="1"/>
            <a:r>
              <a:rPr lang="en-US" dirty="0"/>
              <a:t>Follower assumes leader has crashed</a:t>
            </a:r>
          </a:p>
          <a:p>
            <a:pPr lvl="1"/>
            <a:r>
              <a:rPr lang="en-US" dirty="0"/>
              <a:t>Follower starts new election</a:t>
            </a:r>
          </a:p>
          <a:p>
            <a:pPr lvl="1"/>
            <a:r>
              <a:rPr lang="en-US" dirty="0"/>
              <a:t>Timeouts typically 100-500ms</a:t>
            </a:r>
          </a:p>
        </p:txBody>
      </p:sp>
      <p:sp>
        <p:nvSpPr>
          <p:cNvPr id="7" name="Slide Number Placeholder 2">
            <a:extLst>
              <a:ext uri="{FF2B5EF4-FFF2-40B4-BE49-F238E27FC236}">
                <a16:creationId xmlns:a16="http://schemas.microsoft.com/office/drawing/2014/main" id="{2259657B-4388-7446-A816-54801E29E044}"/>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106</a:t>
            </a:fld>
            <a:endParaRPr lang="en-US" dirty="0"/>
          </a:p>
        </p:txBody>
      </p:sp>
      <p:sp>
        <p:nvSpPr>
          <p:cNvPr id="2" name="Footer Placeholder 1">
            <a:extLst>
              <a:ext uri="{FF2B5EF4-FFF2-40B4-BE49-F238E27FC236}">
                <a16:creationId xmlns:a16="http://schemas.microsoft.com/office/drawing/2014/main" id="{73C22864-A623-3040-9EE8-65A9257694F3}"/>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17370832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Election Basics</a:t>
            </a:r>
          </a:p>
        </p:txBody>
      </p:sp>
      <p:sp>
        <p:nvSpPr>
          <p:cNvPr id="2" name="Content Placeholder 1"/>
          <p:cNvSpPr>
            <a:spLocks noGrp="1"/>
          </p:cNvSpPr>
          <p:nvPr>
            <p:ph sz="quarter" idx="1"/>
          </p:nvPr>
        </p:nvSpPr>
        <p:spPr/>
        <p:txBody>
          <a:bodyPr>
            <a:normAutofit lnSpcReduction="10000"/>
          </a:bodyPr>
          <a:lstStyle/>
          <a:p>
            <a:r>
              <a:rPr lang="en-US" dirty="0"/>
              <a:t>Increment current term</a:t>
            </a:r>
          </a:p>
          <a:p>
            <a:r>
              <a:rPr lang="en-US" dirty="0"/>
              <a:t>Change to Candidate state</a:t>
            </a:r>
          </a:p>
          <a:p>
            <a:r>
              <a:rPr lang="en-US" dirty="0"/>
              <a:t>Vote for self</a:t>
            </a:r>
          </a:p>
          <a:p>
            <a:r>
              <a:rPr lang="en-US" dirty="0"/>
              <a:t>Send </a:t>
            </a:r>
            <a:r>
              <a:rPr lang="en-US" dirty="0" err="1"/>
              <a:t>RequestVote</a:t>
            </a:r>
            <a:r>
              <a:rPr lang="en-US" dirty="0"/>
              <a:t> RPCs to all other servers, retry until either:</a:t>
            </a:r>
          </a:p>
          <a:p>
            <a:pPr marL="914400" lvl="1" indent="-457200">
              <a:buFont typeface="+mj-lt"/>
              <a:buAutoNum type="arabicPeriod"/>
            </a:pPr>
            <a:r>
              <a:rPr lang="en-US" dirty="0"/>
              <a:t>Receive votes from majority of servers:</a:t>
            </a:r>
          </a:p>
          <a:p>
            <a:pPr marL="1314450" lvl="2" indent="-457200"/>
            <a:r>
              <a:rPr lang="en-US" dirty="0"/>
              <a:t>Become leader </a:t>
            </a:r>
          </a:p>
          <a:p>
            <a:pPr marL="1314450" lvl="2" indent="-457200"/>
            <a:r>
              <a:rPr lang="en-US" dirty="0"/>
              <a:t>Send </a:t>
            </a:r>
            <a:r>
              <a:rPr lang="en-US" dirty="0" err="1"/>
              <a:t>AppendEntries</a:t>
            </a:r>
            <a:r>
              <a:rPr lang="en-US" dirty="0"/>
              <a:t> heartbeats to all other servers</a:t>
            </a:r>
          </a:p>
          <a:p>
            <a:pPr marL="914400" lvl="1" indent="-457200">
              <a:buFont typeface="+mj-lt"/>
              <a:buAutoNum type="arabicPeriod"/>
            </a:pPr>
            <a:r>
              <a:rPr lang="en-US" dirty="0"/>
              <a:t>Receive RPC from valid leader:</a:t>
            </a:r>
          </a:p>
          <a:p>
            <a:pPr marL="1314450" lvl="2" indent="-457200"/>
            <a:r>
              <a:rPr lang="en-US" dirty="0"/>
              <a:t>Return to follower state</a:t>
            </a:r>
          </a:p>
          <a:p>
            <a:pPr marL="914400" lvl="1" indent="-457200">
              <a:buFont typeface="+mj-lt"/>
              <a:buAutoNum type="arabicPeriod"/>
            </a:pPr>
            <a:r>
              <a:rPr lang="en-US" dirty="0"/>
              <a:t>No-one wins election (election timeout elapses):</a:t>
            </a:r>
          </a:p>
          <a:p>
            <a:pPr marL="1314450" lvl="2" indent="-457200"/>
            <a:r>
              <a:rPr lang="en-US" dirty="0"/>
              <a:t>Increment term, start new election</a:t>
            </a:r>
          </a:p>
        </p:txBody>
      </p:sp>
      <p:sp>
        <p:nvSpPr>
          <p:cNvPr id="7" name="Slide Number Placeholder 2">
            <a:extLst>
              <a:ext uri="{FF2B5EF4-FFF2-40B4-BE49-F238E27FC236}">
                <a16:creationId xmlns:a16="http://schemas.microsoft.com/office/drawing/2014/main" id="{04A31FAA-38BD-6D4A-AA88-514B21A3A5AB}"/>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107</a:t>
            </a:fld>
            <a:endParaRPr lang="en-US" dirty="0"/>
          </a:p>
        </p:txBody>
      </p:sp>
      <p:sp>
        <p:nvSpPr>
          <p:cNvPr id="3" name="Footer Placeholder 2">
            <a:extLst>
              <a:ext uri="{FF2B5EF4-FFF2-40B4-BE49-F238E27FC236}">
                <a16:creationId xmlns:a16="http://schemas.microsoft.com/office/drawing/2014/main" id="{F854B28F-092C-2747-A710-04F915BFB212}"/>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23707486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Elections, cont’d</a:t>
            </a:r>
          </a:p>
        </p:txBody>
      </p:sp>
      <p:sp>
        <p:nvSpPr>
          <p:cNvPr id="2" name="Content Placeholder 1"/>
          <p:cNvSpPr>
            <a:spLocks noGrp="1"/>
          </p:cNvSpPr>
          <p:nvPr>
            <p:ph sz="quarter" idx="1"/>
          </p:nvPr>
        </p:nvSpPr>
        <p:spPr/>
        <p:txBody>
          <a:bodyPr/>
          <a:lstStyle/>
          <a:p>
            <a:r>
              <a:rPr lang="en-US" u="sng" dirty="0">
                <a:solidFill>
                  <a:srgbClr val="002060"/>
                </a:solidFill>
              </a:rPr>
              <a:t>Safety</a:t>
            </a:r>
            <a:r>
              <a:rPr lang="en-US" dirty="0"/>
              <a:t>:  allow at most one winner per term</a:t>
            </a:r>
          </a:p>
          <a:p>
            <a:pPr lvl="1"/>
            <a:r>
              <a:rPr lang="en-US" dirty="0"/>
              <a:t>Each server gives out only one vote per term (persist on disk)</a:t>
            </a:r>
          </a:p>
          <a:p>
            <a:pPr lvl="1"/>
            <a:r>
              <a:rPr lang="en-US" dirty="0"/>
              <a:t>Two different candidates can’t accumulate majorities in same term</a:t>
            </a:r>
          </a:p>
          <a:p>
            <a:pPr marL="0" indent="0">
              <a:buNone/>
            </a:pPr>
            <a:endParaRPr lang="en-US" dirty="0">
              <a:solidFill>
                <a:schemeClr val="accent4"/>
              </a:solidFill>
            </a:endParaRPr>
          </a:p>
          <a:p>
            <a:pPr marL="0" indent="0">
              <a:buNone/>
            </a:pPr>
            <a:endParaRPr lang="en-US" dirty="0">
              <a:solidFill>
                <a:schemeClr val="accent4"/>
              </a:solidFill>
            </a:endParaRPr>
          </a:p>
          <a:p>
            <a:pPr>
              <a:spcBef>
                <a:spcPts val="2400"/>
              </a:spcBef>
            </a:pPr>
            <a:r>
              <a:rPr lang="en-US" u="sng" dirty="0">
                <a:solidFill>
                  <a:srgbClr val="002060"/>
                </a:solidFill>
              </a:rPr>
              <a:t>Liveness</a:t>
            </a:r>
            <a:r>
              <a:rPr lang="en-US" dirty="0"/>
              <a:t>: some candidate must eventually win</a:t>
            </a:r>
          </a:p>
          <a:p>
            <a:pPr lvl="1"/>
            <a:r>
              <a:rPr lang="en-US" dirty="0"/>
              <a:t>Choose election timeouts </a:t>
            </a:r>
            <a:r>
              <a:rPr lang="en-US" b="1" dirty="0"/>
              <a:t>randomly</a:t>
            </a:r>
            <a:r>
              <a:rPr lang="en-US" dirty="0"/>
              <a:t> in [T, 2T]</a:t>
            </a:r>
          </a:p>
          <a:p>
            <a:pPr lvl="1"/>
            <a:r>
              <a:rPr lang="en-US" dirty="0"/>
              <a:t>One server usually times out and wins election before others wake up</a:t>
            </a:r>
          </a:p>
          <a:p>
            <a:pPr lvl="1"/>
            <a:r>
              <a:rPr lang="en-US" dirty="0"/>
              <a:t>Works well if T &gt;&gt; broadcast time</a:t>
            </a:r>
          </a:p>
        </p:txBody>
      </p:sp>
      <p:sp>
        <p:nvSpPr>
          <p:cNvPr id="7" name="Rounded Rectangle 6"/>
          <p:cNvSpPr/>
          <p:nvPr/>
        </p:nvSpPr>
        <p:spPr>
          <a:xfrm>
            <a:off x="4343400" y="3245822"/>
            <a:ext cx="457200" cy="457200"/>
          </a:xfrm>
          <a:prstGeom prst="round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8" name="Rounded Rectangle 7"/>
          <p:cNvSpPr/>
          <p:nvPr/>
        </p:nvSpPr>
        <p:spPr>
          <a:xfrm>
            <a:off x="5105400" y="3245822"/>
            <a:ext cx="457200" cy="457200"/>
          </a:xfrm>
          <a:prstGeom prst="round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9" name="Rounded Rectangle 8"/>
          <p:cNvSpPr/>
          <p:nvPr/>
        </p:nvSpPr>
        <p:spPr>
          <a:xfrm>
            <a:off x="5867400" y="3245822"/>
            <a:ext cx="457200" cy="457200"/>
          </a:xfrm>
          <a:prstGeom prst="round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0" name="Rounded Rectangle 9"/>
          <p:cNvSpPr/>
          <p:nvPr/>
        </p:nvSpPr>
        <p:spPr>
          <a:xfrm>
            <a:off x="6629400" y="3245822"/>
            <a:ext cx="457200" cy="457200"/>
          </a:xfrm>
          <a:prstGeom prst="round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1" name="Rounded Rectangle 10"/>
          <p:cNvSpPr/>
          <p:nvPr/>
        </p:nvSpPr>
        <p:spPr>
          <a:xfrm>
            <a:off x="7391400" y="3245822"/>
            <a:ext cx="457200" cy="457200"/>
          </a:xfrm>
          <a:prstGeom prst="round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2" name="TextBox 11"/>
          <p:cNvSpPr txBox="1"/>
          <p:nvPr/>
        </p:nvSpPr>
        <p:spPr>
          <a:xfrm>
            <a:off x="5562600" y="3790890"/>
            <a:ext cx="1066800" cy="400110"/>
          </a:xfrm>
          <a:prstGeom prst="rect">
            <a:avLst/>
          </a:prstGeom>
          <a:noFill/>
        </p:spPr>
        <p:txBody>
          <a:bodyPr wrap="square" rtlCol="0">
            <a:spAutoFit/>
          </a:bodyPr>
          <a:lstStyle/>
          <a:p>
            <a:r>
              <a:rPr lang="en-US" sz="2000" dirty="0"/>
              <a:t>Servers</a:t>
            </a:r>
          </a:p>
        </p:txBody>
      </p:sp>
      <p:sp>
        <p:nvSpPr>
          <p:cNvPr id="13" name="TextBox 12"/>
          <p:cNvSpPr txBox="1"/>
          <p:nvPr/>
        </p:nvSpPr>
        <p:spPr>
          <a:xfrm>
            <a:off x="7924800" y="3169622"/>
            <a:ext cx="1600200" cy="707886"/>
          </a:xfrm>
          <a:prstGeom prst="rect">
            <a:avLst/>
          </a:prstGeom>
          <a:noFill/>
        </p:spPr>
        <p:txBody>
          <a:bodyPr wrap="square" rtlCol="0">
            <a:spAutoFit/>
          </a:bodyPr>
          <a:lstStyle/>
          <a:p>
            <a:r>
              <a:rPr lang="en-US" sz="2000" dirty="0">
                <a:solidFill>
                  <a:srgbClr val="002060"/>
                </a:solidFill>
              </a:rPr>
              <a:t>Voted for candidate A</a:t>
            </a:r>
          </a:p>
        </p:txBody>
      </p:sp>
      <p:sp>
        <p:nvSpPr>
          <p:cNvPr id="14" name="TextBox 13"/>
          <p:cNvSpPr txBox="1"/>
          <p:nvPr/>
        </p:nvSpPr>
        <p:spPr>
          <a:xfrm>
            <a:off x="2590800" y="3169622"/>
            <a:ext cx="1600200" cy="707886"/>
          </a:xfrm>
          <a:prstGeom prst="rect">
            <a:avLst/>
          </a:prstGeom>
          <a:noFill/>
        </p:spPr>
        <p:txBody>
          <a:bodyPr wrap="square" rtlCol="0">
            <a:spAutoFit/>
          </a:bodyPr>
          <a:lstStyle/>
          <a:p>
            <a:r>
              <a:rPr lang="en-US" sz="2000" dirty="0">
                <a:solidFill>
                  <a:srgbClr val="704316"/>
                </a:solidFill>
              </a:rPr>
              <a:t>B can’t also get majority</a:t>
            </a:r>
          </a:p>
        </p:txBody>
      </p:sp>
      <p:sp>
        <p:nvSpPr>
          <p:cNvPr id="15" name="Rounded Rectangle 14"/>
          <p:cNvSpPr/>
          <p:nvPr/>
        </p:nvSpPr>
        <p:spPr>
          <a:xfrm>
            <a:off x="5791200" y="3169622"/>
            <a:ext cx="2133600" cy="6096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ounded Rectangle 15"/>
          <p:cNvSpPr/>
          <p:nvPr/>
        </p:nvSpPr>
        <p:spPr>
          <a:xfrm>
            <a:off x="4267200" y="3169622"/>
            <a:ext cx="1371600" cy="609600"/>
          </a:xfrm>
          <a:prstGeom prst="roundRect">
            <a:avLst/>
          </a:prstGeom>
          <a:noFill/>
          <a:ln>
            <a:solidFill>
              <a:srgbClr val="704316"/>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Slide Number Placeholder 2">
            <a:extLst>
              <a:ext uri="{FF2B5EF4-FFF2-40B4-BE49-F238E27FC236}">
                <a16:creationId xmlns:a16="http://schemas.microsoft.com/office/drawing/2014/main" id="{88183DBF-F534-CA4E-8266-4E6A98C31573}"/>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108</a:t>
            </a:fld>
            <a:endParaRPr lang="en-US" dirty="0"/>
          </a:p>
        </p:txBody>
      </p:sp>
      <p:sp>
        <p:nvSpPr>
          <p:cNvPr id="3" name="Footer Placeholder 2">
            <a:extLst>
              <a:ext uri="{FF2B5EF4-FFF2-40B4-BE49-F238E27FC236}">
                <a16:creationId xmlns:a16="http://schemas.microsoft.com/office/drawing/2014/main" id="{18E9C78C-A7A3-664E-9A66-FD331A140887}"/>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252736684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Log Structure</a:t>
            </a:r>
          </a:p>
        </p:txBody>
      </p:sp>
      <p:sp>
        <p:nvSpPr>
          <p:cNvPr id="2" name="Content Placeholder 1"/>
          <p:cNvSpPr>
            <a:spLocks noGrp="1"/>
          </p:cNvSpPr>
          <p:nvPr>
            <p:ph sz="quarter" idx="1"/>
          </p:nvPr>
        </p:nvSpPr>
        <p:spPr>
          <a:xfrm>
            <a:off x="1902324" y="4827990"/>
            <a:ext cx="8229600" cy="1806574"/>
          </a:xfrm>
        </p:spPr>
        <p:txBody>
          <a:bodyPr>
            <a:noAutofit/>
          </a:bodyPr>
          <a:lstStyle/>
          <a:p>
            <a:r>
              <a:rPr lang="en-US" sz="2400" dirty="0"/>
              <a:t>Log entry = index, term, command</a:t>
            </a:r>
          </a:p>
          <a:p>
            <a:r>
              <a:rPr lang="en-US" sz="2400" dirty="0"/>
              <a:t>Log stored on stable storage (disk); survives crashes</a:t>
            </a:r>
          </a:p>
          <a:p>
            <a:r>
              <a:rPr lang="en-US" sz="2400" dirty="0"/>
              <a:t>Entry </a:t>
            </a:r>
            <a:r>
              <a:rPr lang="en-US" sz="2400" dirty="0">
                <a:solidFill>
                  <a:srgbClr val="002060"/>
                </a:solidFill>
              </a:rPr>
              <a:t>committed</a:t>
            </a:r>
            <a:r>
              <a:rPr lang="en-US" sz="2400" dirty="0"/>
              <a:t> if known to be stored on majority of servers</a:t>
            </a:r>
          </a:p>
          <a:p>
            <a:pPr lvl="1">
              <a:spcBef>
                <a:spcPts val="300"/>
              </a:spcBef>
            </a:pPr>
            <a:r>
              <a:rPr lang="en-US" sz="2400" dirty="0"/>
              <a:t>Durable, will eventually be executed by state machines</a:t>
            </a:r>
          </a:p>
        </p:txBody>
      </p:sp>
      <p:sp>
        <p:nvSpPr>
          <p:cNvPr id="7" name="Rectangle 6"/>
          <p:cNvSpPr/>
          <p:nvPr/>
        </p:nvSpPr>
        <p:spPr>
          <a:xfrm>
            <a:off x="3352800" y="15704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15" name="TextBox 14"/>
          <p:cNvSpPr txBox="1"/>
          <p:nvPr/>
        </p:nvSpPr>
        <p:spPr>
          <a:xfrm>
            <a:off x="3352800" y="1189462"/>
            <a:ext cx="457200" cy="461665"/>
          </a:xfrm>
          <a:prstGeom prst="rect">
            <a:avLst/>
          </a:prstGeom>
          <a:noFill/>
        </p:spPr>
        <p:txBody>
          <a:bodyPr wrap="square" rtlCol="0">
            <a:spAutoFit/>
          </a:bodyPr>
          <a:lstStyle/>
          <a:p>
            <a:r>
              <a:rPr lang="en-US" dirty="0"/>
              <a:t>1</a:t>
            </a:r>
          </a:p>
        </p:txBody>
      </p:sp>
      <p:sp>
        <p:nvSpPr>
          <p:cNvPr id="16" name="TextBox 15"/>
          <p:cNvSpPr txBox="1"/>
          <p:nvPr/>
        </p:nvSpPr>
        <p:spPr>
          <a:xfrm>
            <a:off x="3810000" y="1189462"/>
            <a:ext cx="457200" cy="461665"/>
          </a:xfrm>
          <a:prstGeom prst="rect">
            <a:avLst/>
          </a:prstGeom>
          <a:noFill/>
        </p:spPr>
        <p:txBody>
          <a:bodyPr wrap="square" rtlCol="0">
            <a:spAutoFit/>
          </a:bodyPr>
          <a:lstStyle/>
          <a:p>
            <a:r>
              <a:rPr lang="en-US" dirty="0"/>
              <a:t>2</a:t>
            </a:r>
          </a:p>
        </p:txBody>
      </p:sp>
      <p:sp>
        <p:nvSpPr>
          <p:cNvPr id="17" name="TextBox 16"/>
          <p:cNvSpPr txBox="1"/>
          <p:nvPr/>
        </p:nvSpPr>
        <p:spPr>
          <a:xfrm>
            <a:off x="4267200" y="1189462"/>
            <a:ext cx="457200" cy="461665"/>
          </a:xfrm>
          <a:prstGeom prst="rect">
            <a:avLst/>
          </a:prstGeom>
          <a:noFill/>
        </p:spPr>
        <p:txBody>
          <a:bodyPr wrap="square" rtlCol="0">
            <a:spAutoFit/>
          </a:bodyPr>
          <a:lstStyle/>
          <a:p>
            <a:r>
              <a:rPr lang="en-US" dirty="0"/>
              <a:t>3</a:t>
            </a:r>
          </a:p>
        </p:txBody>
      </p:sp>
      <p:sp>
        <p:nvSpPr>
          <p:cNvPr id="18" name="TextBox 17"/>
          <p:cNvSpPr txBox="1"/>
          <p:nvPr/>
        </p:nvSpPr>
        <p:spPr>
          <a:xfrm>
            <a:off x="4724400" y="1189462"/>
            <a:ext cx="457200" cy="461665"/>
          </a:xfrm>
          <a:prstGeom prst="rect">
            <a:avLst/>
          </a:prstGeom>
          <a:noFill/>
        </p:spPr>
        <p:txBody>
          <a:bodyPr wrap="square" rtlCol="0">
            <a:spAutoFit/>
          </a:bodyPr>
          <a:lstStyle/>
          <a:p>
            <a:r>
              <a:rPr lang="en-US" dirty="0"/>
              <a:t>4</a:t>
            </a:r>
          </a:p>
        </p:txBody>
      </p:sp>
      <p:sp>
        <p:nvSpPr>
          <p:cNvPr id="19" name="TextBox 18"/>
          <p:cNvSpPr txBox="1"/>
          <p:nvPr/>
        </p:nvSpPr>
        <p:spPr>
          <a:xfrm>
            <a:off x="5181600" y="1189462"/>
            <a:ext cx="533400" cy="461665"/>
          </a:xfrm>
          <a:prstGeom prst="rect">
            <a:avLst/>
          </a:prstGeom>
          <a:noFill/>
        </p:spPr>
        <p:txBody>
          <a:bodyPr wrap="square" rtlCol="0">
            <a:spAutoFit/>
          </a:bodyPr>
          <a:lstStyle/>
          <a:p>
            <a:r>
              <a:rPr lang="en-US" dirty="0"/>
              <a:t>5</a:t>
            </a:r>
          </a:p>
        </p:txBody>
      </p:sp>
      <p:sp>
        <p:nvSpPr>
          <p:cNvPr id="20" name="TextBox 19"/>
          <p:cNvSpPr txBox="1"/>
          <p:nvPr/>
        </p:nvSpPr>
        <p:spPr>
          <a:xfrm>
            <a:off x="5715000" y="1189462"/>
            <a:ext cx="533400" cy="461665"/>
          </a:xfrm>
          <a:prstGeom prst="rect">
            <a:avLst/>
          </a:prstGeom>
          <a:noFill/>
        </p:spPr>
        <p:txBody>
          <a:bodyPr wrap="square" rtlCol="0">
            <a:spAutoFit/>
          </a:bodyPr>
          <a:lstStyle/>
          <a:p>
            <a:r>
              <a:rPr lang="en-US" dirty="0"/>
              <a:t>6</a:t>
            </a:r>
          </a:p>
        </p:txBody>
      </p:sp>
      <p:sp>
        <p:nvSpPr>
          <p:cNvPr id="21" name="TextBox 20"/>
          <p:cNvSpPr txBox="1"/>
          <p:nvPr/>
        </p:nvSpPr>
        <p:spPr>
          <a:xfrm>
            <a:off x="6248400" y="1189462"/>
            <a:ext cx="533400" cy="461665"/>
          </a:xfrm>
          <a:prstGeom prst="rect">
            <a:avLst/>
          </a:prstGeom>
          <a:noFill/>
        </p:spPr>
        <p:txBody>
          <a:bodyPr wrap="square" rtlCol="0">
            <a:spAutoFit/>
          </a:bodyPr>
          <a:lstStyle/>
          <a:p>
            <a:r>
              <a:rPr lang="en-US" dirty="0"/>
              <a:t>7</a:t>
            </a:r>
          </a:p>
        </p:txBody>
      </p:sp>
      <p:sp>
        <p:nvSpPr>
          <p:cNvPr id="22" name="TextBox 21"/>
          <p:cNvSpPr txBox="1"/>
          <p:nvPr/>
        </p:nvSpPr>
        <p:spPr>
          <a:xfrm>
            <a:off x="6781800" y="1189462"/>
            <a:ext cx="533400" cy="461665"/>
          </a:xfrm>
          <a:prstGeom prst="rect">
            <a:avLst/>
          </a:prstGeom>
          <a:noFill/>
        </p:spPr>
        <p:txBody>
          <a:bodyPr wrap="square" rtlCol="0">
            <a:spAutoFit/>
          </a:bodyPr>
          <a:lstStyle/>
          <a:p>
            <a:r>
              <a:rPr lang="en-US" dirty="0"/>
              <a:t>8</a:t>
            </a:r>
          </a:p>
        </p:txBody>
      </p:sp>
      <p:sp>
        <p:nvSpPr>
          <p:cNvPr id="27" name="Rectangle 26"/>
          <p:cNvSpPr/>
          <p:nvPr/>
        </p:nvSpPr>
        <p:spPr>
          <a:xfrm>
            <a:off x="5181600" y="15704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55" name="Rectangle 54"/>
          <p:cNvSpPr/>
          <p:nvPr/>
        </p:nvSpPr>
        <p:spPr>
          <a:xfrm>
            <a:off x="3810000" y="15704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56" name="Rectangle 55"/>
          <p:cNvSpPr/>
          <p:nvPr/>
        </p:nvSpPr>
        <p:spPr>
          <a:xfrm>
            <a:off x="4267200" y="15704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57" name="Rectangle 56"/>
          <p:cNvSpPr/>
          <p:nvPr/>
        </p:nvSpPr>
        <p:spPr>
          <a:xfrm>
            <a:off x="4724400" y="1570461"/>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br>
              <a:rPr lang="en-US" sz="1600" dirty="0"/>
            </a:br>
            <a:r>
              <a:rPr lang="en-US" sz="1600" dirty="0" err="1"/>
              <a:t>mov</a:t>
            </a:r>
            <a:endParaRPr lang="en-US" sz="1600" dirty="0"/>
          </a:p>
        </p:txBody>
      </p:sp>
      <p:sp>
        <p:nvSpPr>
          <p:cNvPr id="59" name="Rectangle 58"/>
          <p:cNvSpPr/>
          <p:nvPr/>
        </p:nvSpPr>
        <p:spPr>
          <a:xfrm>
            <a:off x="5715000" y="15704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a:t>div</a:t>
            </a:r>
          </a:p>
        </p:txBody>
      </p:sp>
      <p:sp>
        <p:nvSpPr>
          <p:cNvPr id="60" name="Rectangle 59"/>
          <p:cNvSpPr/>
          <p:nvPr/>
        </p:nvSpPr>
        <p:spPr>
          <a:xfrm>
            <a:off x="6248400" y="15704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shl</a:t>
            </a:r>
            <a:endParaRPr lang="en-US" sz="1600" dirty="0"/>
          </a:p>
        </p:txBody>
      </p:sp>
      <p:sp>
        <p:nvSpPr>
          <p:cNvPr id="61" name="Rectangle 60"/>
          <p:cNvSpPr/>
          <p:nvPr/>
        </p:nvSpPr>
        <p:spPr>
          <a:xfrm>
            <a:off x="6781800" y="15704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a:t>sub</a:t>
            </a:r>
          </a:p>
        </p:txBody>
      </p:sp>
      <p:sp>
        <p:nvSpPr>
          <p:cNvPr id="62" name="Rectangle 61"/>
          <p:cNvSpPr/>
          <p:nvPr/>
        </p:nvSpPr>
        <p:spPr>
          <a:xfrm>
            <a:off x="3352800" y="21800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63" name="Rectangle 62"/>
          <p:cNvSpPr/>
          <p:nvPr/>
        </p:nvSpPr>
        <p:spPr>
          <a:xfrm>
            <a:off x="5181600" y="21800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64" name="Rectangle 63"/>
          <p:cNvSpPr/>
          <p:nvPr/>
        </p:nvSpPr>
        <p:spPr>
          <a:xfrm>
            <a:off x="3810000" y="21800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65" name="Rectangle 64"/>
          <p:cNvSpPr/>
          <p:nvPr/>
        </p:nvSpPr>
        <p:spPr>
          <a:xfrm>
            <a:off x="4267200" y="21800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66" name="Rectangle 65"/>
          <p:cNvSpPr/>
          <p:nvPr/>
        </p:nvSpPr>
        <p:spPr>
          <a:xfrm>
            <a:off x="4724400" y="2180061"/>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br>
              <a:rPr lang="en-US" sz="1600" dirty="0"/>
            </a:br>
            <a:r>
              <a:rPr lang="en-US" sz="1600" dirty="0" err="1"/>
              <a:t>mov</a:t>
            </a:r>
            <a:endParaRPr lang="en-US" sz="1600" dirty="0"/>
          </a:p>
        </p:txBody>
      </p:sp>
      <p:sp>
        <p:nvSpPr>
          <p:cNvPr id="70" name="Rectangle 69"/>
          <p:cNvSpPr/>
          <p:nvPr/>
        </p:nvSpPr>
        <p:spPr>
          <a:xfrm>
            <a:off x="3352800" y="27896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71" name="Rectangle 70"/>
          <p:cNvSpPr/>
          <p:nvPr/>
        </p:nvSpPr>
        <p:spPr>
          <a:xfrm>
            <a:off x="5181600" y="27896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72" name="Rectangle 71"/>
          <p:cNvSpPr/>
          <p:nvPr/>
        </p:nvSpPr>
        <p:spPr>
          <a:xfrm>
            <a:off x="3810000" y="27896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73" name="Rectangle 72"/>
          <p:cNvSpPr/>
          <p:nvPr/>
        </p:nvSpPr>
        <p:spPr>
          <a:xfrm>
            <a:off x="4267200" y="27896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74" name="Rectangle 73"/>
          <p:cNvSpPr/>
          <p:nvPr/>
        </p:nvSpPr>
        <p:spPr>
          <a:xfrm>
            <a:off x="4724400" y="2789661"/>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br>
              <a:rPr lang="en-US" sz="1600" dirty="0"/>
            </a:br>
            <a:r>
              <a:rPr lang="en-US" sz="1600" dirty="0" err="1"/>
              <a:t>mov</a:t>
            </a:r>
            <a:endParaRPr lang="en-US" sz="1600" dirty="0"/>
          </a:p>
        </p:txBody>
      </p:sp>
      <p:sp>
        <p:nvSpPr>
          <p:cNvPr id="75" name="Rectangle 74"/>
          <p:cNvSpPr/>
          <p:nvPr/>
        </p:nvSpPr>
        <p:spPr>
          <a:xfrm>
            <a:off x="5715000" y="27896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a:t>div</a:t>
            </a:r>
          </a:p>
        </p:txBody>
      </p:sp>
      <p:sp>
        <p:nvSpPr>
          <p:cNvPr id="76" name="Rectangle 75"/>
          <p:cNvSpPr/>
          <p:nvPr/>
        </p:nvSpPr>
        <p:spPr>
          <a:xfrm>
            <a:off x="6248400" y="27896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shl</a:t>
            </a:r>
            <a:endParaRPr lang="en-US" sz="1600" dirty="0"/>
          </a:p>
        </p:txBody>
      </p:sp>
      <p:sp>
        <p:nvSpPr>
          <p:cNvPr id="77" name="Rectangle 76"/>
          <p:cNvSpPr/>
          <p:nvPr/>
        </p:nvSpPr>
        <p:spPr>
          <a:xfrm>
            <a:off x="6781800" y="27896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a:t>sub</a:t>
            </a:r>
          </a:p>
        </p:txBody>
      </p:sp>
      <p:sp>
        <p:nvSpPr>
          <p:cNvPr id="78" name="Rectangle 77"/>
          <p:cNvSpPr/>
          <p:nvPr/>
        </p:nvSpPr>
        <p:spPr>
          <a:xfrm>
            <a:off x="3352800" y="33992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80" name="Rectangle 79"/>
          <p:cNvSpPr/>
          <p:nvPr/>
        </p:nvSpPr>
        <p:spPr>
          <a:xfrm>
            <a:off x="3810000" y="33992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86" name="Rectangle 85"/>
          <p:cNvSpPr/>
          <p:nvPr/>
        </p:nvSpPr>
        <p:spPr>
          <a:xfrm>
            <a:off x="3352800" y="40088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87" name="Rectangle 86"/>
          <p:cNvSpPr/>
          <p:nvPr/>
        </p:nvSpPr>
        <p:spPr>
          <a:xfrm>
            <a:off x="5181600" y="40088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88" name="Rectangle 87"/>
          <p:cNvSpPr/>
          <p:nvPr/>
        </p:nvSpPr>
        <p:spPr>
          <a:xfrm>
            <a:off x="3810000" y="40088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89" name="Rectangle 88"/>
          <p:cNvSpPr/>
          <p:nvPr/>
        </p:nvSpPr>
        <p:spPr>
          <a:xfrm>
            <a:off x="4267200" y="4008861"/>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90" name="Rectangle 89"/>
          <p:cNvSpPr/>
          <p:nvPr/>
        </p:nvSpPr>
        <p:spPr>
          <a:xfrm>
            <a:off x="4724400" y="4008861"/>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br>
              <a:rPr lang="en-US" sz="1600" dirty="0"/>
            </a:br>
            <a:r>
              <a:rPr lang="en-US" sz="1600" dirty="0" err="1"/>
              <a:t>mov</a:t>
            </a:r>
            <a:endParaRPr lang="en-US" sz="1600" dirty="0"/>
          </a:p>
        </p:txBody>
      </p:sp>
      <p:sp>
        <p:nvSpPr>
          <p:cNvPr id="91" name="Rectangle 90"/>
          <p:cNvSpPr/>
          <p:nvPr/>
        </p:nvSpPr>
        <p:spPr>
          <a:xfrm>
            <a:off x="5715000" y="40088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a:t>div</a:t>
            </a:r>
          </a:p>
        </p:txBody>
      </p:sp>
      <p:sp>
        <p:nvSpPr>
          <p:cNvPr id="92" name="Rectangle 91"/>
          <p:cNvSpPr/>
          <p:nvPr/>
        </p:nvSpPr>
        <p:spPr>
          <a:xfrm>
            <a:off x="6248400" y="4008861"/>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shl</a:t>
            </a:r>
            <a:endParaRPr lang="en-US" sz="1600" dirty="0"/>
          </a:p>
        </p:txBody>
      </p:sp>
      <p:sp>
        <p:nvSpPr>
          <p:cNvPr id="94" name="TextBox 93"/>
          <p:cNvSpPr txBox="1"/>
          <p:nvPr/>
        </p:nvSpPr>
        <p:spPr>
          <a:xfrm>
            <a:off x="8077201" y="1645174"/>
            <a:ext cx="713337" cy="307777"/>
          </a:xfrm>
          <a:prstGeom prst="rect">
            <a:avLst/>
          </a:prstGeom>
          <a:noFill/>
        </p:spPr>
        <p:txBody>
          <a:bodyPr wrap="none" lIns="0" tIns="0" rIns="0" bIns="0" rtlCol="0">
            <a:spAutoFit/>
          </a:bodyPr>
          <a:lstStyle/>
          <a:p>
            <a:r>
              <a:rPr lang="en-US" sz="2000" dirty="0"/>
              <a:t>leader</a:t>
            </a:r>
          </a:p>
        </p:txBody>
      </p:sp>
      <p:sp>
        <p:nvSpPr>
          <p:cNvPr id="95" name="TextBox 94"/>
          <p:cNvSpPr txBox="1"/>
          <p:nvPr/>
        </p:nvSpPr>
        <p:spPr>
          <a:xfrm>
            <a:off x="8077201" y="1208712"/>
            <a:ext cx="1027525" cy="307777"/>
          </a:xfrm>
          <a:prstGeom prst="rect">
            <a:avLst/>
          </a:prstGeom>
          <a:noFill/>
        </p:spPr>
        <p:txBody>
          <a:bodyPr wrap="none" lIns="0" tIns="0" rIns="0" bIns="0" rtlCol="0">
            <a:spAutoFit/>
          </a:bodyPr>
          <a:lstStyle/>
          <a:p>
            <a:r>
              <a:rPr lang="en-US" sz="2000" dirty="0"/>
              <a:t>log index</a:t>
            </a:r>
          </a:p>
        </p:txBody>
      </p:sp>
      <p:sp>
        <p:nvSpPr>
          <p:cNvPr id="96" name="TextBox 95"/>
          <p:cNvSpPr txBox="1"/>
          <p:nvPr/>
        </p:nvSpPr>
        <p:spPr>
          <a:xfrm>
            <a:off x="8077201" y="3207274"/>
            <a:ext cx="1013099" cy="307777"/>
          </a:xfrm>
          <a:prstGeom prst="rect">
            <a:avLst/>
          </a:prstGeom>
          <a:noFill/>
        </p:spPr>
        <p:txBody>
          <a:bodyPr wrap="none" lIns="0" tIns="0" rIns="0" bIns="0" rtlCol="0">
            <a:spAutoFit/>
          </a:bodyPr>
          <a:lstStyle/>
          <a:p>
            <a:r>
              <a:rPr lang="en-US" sz="2000" dirty="0"/>
              <a:t>followers</a:t>
            </a:r>
          </a:p>
        </p:txBody>
      </p:sp>
      <p:sp>
        <p:nvSpPr>
          <p:cNvPr id="97" name="Right Brace 96"/>
          <p:cNvSpPr/>
          <p:nvPr/>
        </p:nvSpPr>
        <p:spPr>
          <a:xfrm>
            <a:off x="7620000" y="2180061"/>
            <a:ext cx="228600" cy="2362200"/>
          </a:xfrm>
          <a:prstGeom prst="rightBrace">
            <a:avLst>
              <a:gd name="adj1" fmla="val 37205"/>
              <a:gd name="adj2" fmla="val 50000"/>
            </a:avLst>
          </a:prstGeom>
          <a:ln w="19050" cap="rnd"/>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99" name="Straight Connector 98"/>
          <p:cNvCxnSpPr/>
          <p:nvPr/>
        </p:nvCxnSpPr>
        <p:spPr>
          <a:xfrm>
            <a:off x="3352800" y="4419600"/>
            <a:ext cx="0" cy="228600"/>
          </a:xfrm>
          <a:prstGeom prst="line">
            <a:avLst/>
          </a:prstGeom>
          <a:ln w="28575" cap="rnd">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00" name="Straight Connector 99"/>
          <p:cNvCxnSpPr/>
          <p:nvPr/>
        </p:nvCxnSpPr>
        <p:spPr>
          <a:xfrm>
            <a:off x="6781800" y="4419600"/>
            <a:ext cx="0" cy="228600"/>
          </a:xfrm>
          <a:prstGeom prst="line">
            <a:avLst/>
          </a:prstGeom>
          <a:ln w="28575" cap="rnd">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102" name="Straight Connector 101"/>
          <p:cNvCxnSpPr/>
          <p:nvPr/>
        </p:nvCxnSpPr>
        <p:spPr>
          <a:xfrm>
            <a:off x="3352800" y="4656561"/>
            <a:ext cx="3429000" cy="0"/>
          </a:xfrm>
          <a:prstGeom prst="line">
            <a:avLst/>
          </a:prstGeom>
          <a:ln w="28575" cap="rnd">
            <a:solidFill>
              <a:schemeClr val="accent4"/>
            </a:solidFill>
            <a:headEnd type="triangle" w="med" len="lg"/>
            <a:tailEnd type="triangle" w="med" len="lg"/>
          </a:ln>
          <a:effectLst/>
        </p:spPr>
        <p:style>
          <a:lnRef idx="2">
            <a:schemeClr val="dk1"/>
          </a:lnRef>
          <a:fillRef idx="0">
            <a:schemeClr val="dk1"/>
          </a:fillRef>
          <a:effectRef idx="1">
            <a:schemeClr val="dk1"/>
          </a:effectRef>
          <a:fontRef idx="minor">
            <a:schemeClr val="tx1"/>
          </a:fontRef>
        </p:style>
      </p:cxnSp>
      <p:sp>
        <p:nvSpPr>
          <p:cNvPr id="103" name="TextBox 102"/>
          <p:cNvSpPr txBox="1"/>
          <p:nvPr/>
        </p:nvSpPr>
        <p:spPr>
          <a:xfrm>
            <a:off x="8077201" y="4340424"/>
            <a:ext cx="2021387" cy="307777"/>
          </a:xfrm>
          <a:prstGeom prst="rect">
            <a:avLst/>
          </a:prstGeom>
          <a:noFill/>
        </p:spPr>
        <p:txBody>
          <a:bodyPr wrap="none" lIns="0" tIns="0" rIns="0" bIns="0" rtlCol="0">
            <a:spAutoFit/>
          </a:bodyPr>
          <a:lstStyle/>
          <a:p>
            <a:r>
              <a:rPr lang="en-US" sz="2000" dirty="0">
                <a:solidFill>
                  <a:srgbClr val="002060"/>
                </a:solidFill>
              </a:rPr>
              <a:t>committed entries</a:t>
            </a:r>
          </a:p>
        </p:txBody>
      </p:sp>
      <p:sp>
        <p:nvSpPr>
          <p:cNvPr id="104" name="TextBox 103"/>
          <p:cNvSpPr txBox="1"/>
          <p:nvPr/>
        </p:nvSpPr>
        <p:spPr>
          <a:xfrm>
            <a:off x="2308042" y="1265662"/>
            <a:ext cx="511358" cy="307777"/>
          </a:xfrm>
          <a:prstGeom prst="rect">
            <a:avLst/>
          </a:prstGeom>
          <a:noFill/>
        </p:spPr>
        <p:txBody>
          <a:bodyPr wrap="none" lIns="0" tIns="0" rIns="0" bIns="0" rtlCol="0">
            <a:spAutoFit/>
          </a:bodyPr>
          <a:lstStyle/>
          <a:p>
            <a:r>
              <a:rPr lang="en-US" sz="2000" dirty="0">
                <a:solidFill>
                  <a:schemeClr val="tx2"/>
                </a:solidFill>
              </a:rPr>
              <a:t>term</a:t>
            </a:r>
          </a:p>
        </p:txBody>
      </p:sp>
      <p:sp>
        <p:nvSpPr>
          <p:cNvPr id="105" name="TextBox 104"/>
          <p:cNvSpPr txBox="1"/>
          <p:nvPr/>
        </p:nvSpPr>
        <p:spPr>
          <a:xfrm>
            <a:off x="1694092" y="1987785"/>
            <a:ext cx="1125308" cy="307777"/>
          </a:xfrm>
          <a:prstGeom prst="rect">
            <a:avLst/>
          </a:prstGeom>
          <a:noFill/>
        </p:spPr>
        <p:txBody>
          <a:bodyPr wrap="none" lIns="0" tIns="0" rIns="0" bIns="0" rtlCol="0">
            <a:spAutoFit/>
          </a:bodyPr>
          <a:lstStyle/>
          <a:p>
            <a:r>
              <a:rPr lang="en-US" sz="2000" dirty="0">
                <a:solidFill>
                  <a:schemeClr val="tx2"/>
                </a:solidFill>
              </a:rPr>
              <a:t>command</a:t>
            </a:r>
          </a:p>
        </p:txBody>
      </p:sp>
      <p:sp>
        <p:nvSpPr>
          <p:cNvPr id="109" name="Freeform 108"/>
          <p:cNvSpPr/>
          <p:nvPr/>
        </p:nvSpPr>
        <p:spPr>
          <a:xfrm>
            <a:off x="2900414" y="1441314"/>
            <a:ext cx="375385" cy="240640"/>
          </a:xfrm>
          <a:custGeom>
            <a:avLst/>
            <a:gdLst>
              <a:gd name="connsiteX0" fmla="*/ 0 w 375385"/>
              <a:gd name="connsiteY0" fmla="*/ 0 h 240632"/>
              <a:gd name="connsiteX1" fmla="*/ 375385 w 375385"/>
              <a:gd name="connsiteY1" fmla="*/ 240632 h 240632"/>
              <a:gd name="connsiteX0" fmla="*/ 0 w 375385"/>
              <a:gd name="connsiteY0" fmla="*/ 0 h 240632"/>
              <a:gd name="connsiteX1" fmla="*/ 375385 w 375385"/>
              <a:gd name="connsiteY1" fmla="*/ 240632 h 240632"/>
              <a:gd name="connsiteX0" fmla="*/ 0 w 375385"/>
              <a:gd name="connsiteY0" fmla="*/ 8 h 240640"/>
              <a:gd name="connsiteX1" fmla="*/ 375385 w 375385"/>
              <a:gd name="connsiteY1" fmla="*/ 240640 h 240640"/>
            </a:gdLst>
            <a:ahLst/>
            <a:cxnLst>
              <a:cxn ang="0">
                <a:pos x="connsiteX0" y="connsiteY0"/>
              </a:cxn>
              <a:cxn ang="0">
                <a:pos x="connsiteX1" y="connsiteY1"/>
              </a:cxn>
            </a:cxnLst>
            <a:rect l="l" t="t" r="r" b="b"/>
            <a:pathLst>
              <a:path w="375385" h="240640">
                <a:moveTo>
                  <a:pt x="0" y="8"/>
                </a:moveTo>
                <a:cubicBezTo>
                  <a:pt x="363353" y="-1597"/>
                  <a:pt x="-33689" y="237432"/>
                  <a:pt x="375385" y="240640"/>
                </a:cubicBezTo>
              </a:path>
            </a:pathLst>
          </a:cu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0" name="Freeform 109"/>
          <p:cNvSpPr/>
          <p:nvPr/>
        </p:nvSpPr>
        <p:spPr>
          <a:xfrm flipV="1">
            <a:off x="2895601" y="1900921"/>
            <a:ext cx="375385" cy="240640"/>
          </a:xfrm>
          <a:custGeom>
            <a:avLst/>
            <a:gdLst>
              <a:gd name="connsiteX0" fmla="*/ 0 w 375385"/>
              <a:gd name="connsiteY0" fmla="*/ 0 h 240632"/>
              <a:gd name="connsiteX1" fmla="*/ 375385 w 375385"/>
              <a:gd name="connsiteY1" fmla="*/ 240632 h 240632"/>
              <a:gd name="connsiteX0" fmla="*/ 0 w 375385"/>
              <a:gd name="connsiteY0" fmla="*/ 0 h 240632"/>
              <a:gd name="connsiteX1" fmla="*/ 375385 w 375385"/>
              <a:gd name="connsiteY1" fmla="*/ 240632 h 240632"/>
              <a:gd name="connsiteX0" fmla="*/ 0 w 375385"/>
              <a:gd name="connsiteY0" fmla="*/ 8 h 240640"/>
              <a:gd name="connsiteX1" fmla="*/ 375385 w 375385"/>
              <a:gd name="connsiteY1" fmla="*/ 240640 h 240640"/>
            </a:gdLst>
            <a:ahLst/>
            <a:cxnLst>
              <a:cxn ang="0">
                <a:pos x="connsiteX0" y="connsiteY0"/>
              </a:cxn>
              <a:cxn ang="0">
                <a:pos x="connsiteX1" y="connsiteY1"/>
              </a:cxn>
            </a:cxnLst>
            <a:rect l="l" t="t" r="r" b="b"/>
            <a:pathLst>
              <a:path w="375385" h="240640">
                <a:moveTo>
                  <a:pt x="0" y="8"/>
                </a:moveTo>
                <a:cubicBezTo>
                  <a:pt x="363353" y="-1597"/>
                  <a:pt x="-33689" y="237432"/>
                  <a:pt x="375385" y="240640"/>
                </a:cubicBezTo>
              </a:path>
            </a:pathLst>
          </a:cu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58" name="Slide Number Placeholder 2">
            <a:extLst>
              <a:ext uri="{FF2B5EF4-FFF2-40B4-BE49-F238E27FC236}">
                <a16:creationId xmlns:a16="http://schemas.microsoft.com/office/drawing/2014/main" id="{E4DA1C25-F724-064D-A960-03C579B389D2}"/>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109</a:t>
            </a:fld>
            <a:endParaRPr lang="en-US" dirty="0"/>
          </a:p>
        </p:txBody>
      </p:sp>
      <p:sp>
        <p:nvSpPr>
          <p:cNvPr id="3" name="Footer Placeholder 2">
            <a:extLst>
              <a:ext uri="{FF2B5EF4-FFF2-40B4-BE49-F238E27FC236}">
                <a16:creationId xmlns:a16="http://schemas.microsoft.com/office/drawing/2014/main" id="{A77EF545-AC3E-B944-9422-0E606EF4F680}"/>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383288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3200" y="228600"/>
            <a:ext cx="11785600" cy="990600"/>
          </a:xfrm>
        </p:spPr>
        <p:txBody>
          <a:bodyPr/>
          <a:lstStyle/>
          <a:p>
            <a:r>
              <a:rPr lang="en-US"/>
              <a:t>Limitations of Process Groups Approach</a:t>
            </a:r>
          </a:p>
        </p:txBody>
      </p:sp>
      <p:sp>
        <p:nvSpPr>
          <p:cNvPr id="26627" name="Rectangle 3"/>
          <p:cNvSpPr>
            <a:spLocks noGrp="1" noChangeArrowheads="1"/>
          </p:cNvSpPr>
          <p:nvPr>
            <p:ph sz="quarter" idx="1"/>
          </p:nvPr>
        </p:nvSpPr>
        <p:spPr>
          <a:xfrm>
            <a:off x="203200" y="1600200"/>
            <a:ext cx="11785600" cy="5105400"/>
          </a:xfrm>
        </p:spPr>
        <p:txBody>
          <a:bodyPr/>
          <a:lstStyle/>
          <a:p>
            <a:r>
              <a:rPr lang="en-US" dirty="0"/>
              <a:t>Need to respond to leader failure</a:t>
            </a:r>
          </a:p>
          <a:p>
            <a:pPr lvl="1"/>
            <a:r>
              <a:rPr lang="en-US" dirty="0"/>
              <a:t>Costly agreement on membership</a:t>
            </a:r>
          </a:p>
          <a:p>
            <a:r>
              <a:rPr lang="en-US" dirty="0"/>
              <a:t>Virtual synchrony: simplify recovery from partitioned views </a:t>
            </a:r>
          </a:p>
          <a:p>
            <a:r>
              <a:rPr lang="en-US" dirty="0"/>
              <a:t>Servers need to monitor for failures (correct but slow participants may be excluded)</a:t>
            </a:r>
          </a:p>
          <a:p>
            <a:r>
              <a:rPr lang="en-US" dirty="0"/>
              <a:t>Reconfiguration</a:t>
            </a:r>
          </a:p>
          <a:p>
            <a:endParaRPr lang="en-US" dirty="0"/>
          </a:p>
        </p:txBody>
      </p:sp>
      <p:sp>
        <p:nvSpPr>
          <p:cNvPr id="3" name="Footer Placeholder 2"/>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a:t>
            </a:fld>
            <a:endParaRPr lang="en-US"/>
          </a:p>
        </p:txBody>
      </p:sp>
    </p:spTree>
    <p:extLst>
      <p:ext uri="{BB962C8B-B14F-4D97-AF65-F5344CB8AC3E}">
        <p14:creationId xmlns:p14="http://schemas.microsoft.com/office/powerpoint/2010/main" val="11698145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Normal Operation</a:t>
            </a:r>
          </a:p>
        </p:txBody>
      </p:sp>
      <p:sp>
        <p:nvSpPr>
          <p:cNvPr id="2" name="Content Placeholder 1"/>
          <p:cNvSpPr>
            <a:spLocks noGrp="1"/>
          </p:cNvSpPr>
          <p:nvPr>
            <p:ph sz="quarter" idx="1"/>
          </p:nvPr>
        </p:nvSpPr>
        <p:spPr/>
        <p:txBody>
          <a:bodyPr/>
          <a:lstStyle/>
          <a:p>
            <a:r>
              <a:rPr lang="en-US" dirty="0"/>
              <a:t>Client sends command to leader</a:t>
            </a:r>
          </a:p>
          <a:p>
            <a:r>
              <a:rPr lang="en-US" dirty="0"/>
              <a:t>Leader appends command to its log</a:t>
            </a:r>
          </a:p>
          <a:p>
            <a:r>
              <a:rPr lang="en-US" dirty="0"/>
              <a:t>Leader sends </a:t>
            </a:r>
            <a:r>
              <a:rPr lang="en-US" dirty="0" err="1"/>
              <a:t>AppendEntries</a:t>
            </a:r>
            <a:r>
              <a:rPr lang="en-US" dirty="0"/>
              <a:t> RPCs to followers</a:t>
            </a:r>
          </a:p>
          <a:p>
            <a:r>
              <a:rPr lang="en-US" dirty="0"/>
              <a:t>Once new entry committed:</a:t>
            </a:r>
          </a:p>
          <a:p>
            <a:pPr lvl="1">
              <a:spcBef>
                <a:spcPts val="300"/>
              </a:spcBef>
            </a:pPr>
            <a:r>
              <a:rPr lang="en-US" sz="2000" dirty="0"/>
              <a:t>Leader passes command to its state machine, returns result to client</a:t>
            </a:r>
          </a:p>
          <a:p>
            <a:pPr lvl="1">
              <a:spcBef>
                <a:spcPts val="300"/>
              </a:spcBef>
            </a:pPr>
            <a:r>
              <a:rPr lang="en-US" sz="2000" dirty="0"/>
              <a:t>Leader notifies followers of committed entries in subsequent </a:t>
            </a:r>
            <a:r>
              <a:rPr lang="en-US" sz="2000" dirty="0" err="1"/>
              <a:t>AppendEntries</a:t>
            </a:r>
            <a:r>
              <a:rPr lang="en-US" sz="2000" dirty="0"/>
              <a:t> RPCs</a:t>
            </a:r>
          </a:p>
          <a:p>
            <a:pPr lvl="1">
              <a:spcBef>
                <a:spcPts val="300"/>
              </a:spcBef>
            </a:pPr>
            <a:r>
              <a:rPr lang="en-US" sz="2000" dirty="0"/>
              <a:t>Followers pass committed commands to their state machines</a:t>
            </a:r>
          </a:p>
          <a:p>
            <a:r>
              <a:rPr lang="en-US" dirty="0"/>
              <a:t>Crashed/slow followers?</a:t>
            </a:r>
          </a:p>
          <a:p>
            <a:pPr lvl="1"/>
            <a:r>
              <a:rPr lang="en-US" sz="2000" dirty="0"/>
              <a:t>Leader retries RPCs until they succeed</a:t>
            </a:r>
          </a:p>
          <a:p>
            <a:r>
              <a:rPr lang="en-US" dirty="0"/>
              <a:t>Performance is optimal in common case:</a:t>
            </a:r>
          </a:p>
          <a:p>
            <a:pPr lvl="1">
              <a:spcBef>
                <a:spcPts val="300"/>
              </a:spcBef>
            </a:pPr>
            <a:r>
              <a:rPr lang="en-US" sz="2000" dirty="0"/>
              <a:t>One successful RPC to any majority of servers</a:t>
            </a:r>
          </a:p>
        </p:txBody>
      </p:sp>
      <p:sp>
        <p:nvSpPr>
          <p:cNvPr id="7" name="Slide Number Placeholder 2">
            <a:extLst>
              <a:ext uri="{FF2B5EF4-FFF2-40B4-BE49-F238E27FC236}">
                <a16:creationId xmlns:a16="http://schemas.microsoft.com/office/drawing/2014/main" id="{316E5815-5CC2-2746-88D8-EE2DFFCEA699}"/>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110</a:t>
            </a:fld>
            <a:endParaRPr lang="en-US" dirty="0"/>
          </a:p>
        </p:txBody>
      </p:sp>
      <p:sp>
        <p:nvSpPr>
          <p:cNvPr id="3" name="Footer Placeholder 2">
            <a:extLst>
              <a:ext uri="{FF2B5EF4-FFF2-40B4-BE49-F238E27FC236}">
                <a16:creationId xmlns:a16="http://schemas.microsoft.com/office/drawing/2014/main" id="{C3C53107-38CE-EF42-BE53-591888EF6750}"/>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21860074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Log Consistency</a:t>
            </a:r>
          </a:p>
        </p:txBody>
      </p:sp>
      <p:sp>
        <p:nvSpPr>
          <p:cNvPr id="2" name="Content Placeholder 1"/>
          <p:cNvSpPr>
            <a:spLocks noGrp="1"/>
          </p:cNvSpPr>
          <p:nvPr>
            <p:ph sz="quarter" idx="1"/>
          </p:nvPr>
        </p:nvSpPr>
        <p:spPr/>
        <p:txBody>
          <a:bodyPr/>
          <a:lstStyle/>
          <a:p>
            <a:pPr marL="0" indent="0">
              <a:buNone/>
            </a:pPr>
            <a:r>
              <a:rPr lang="en-US" dirty="0">
                <a:solidFill>
                  <a:schemeClr val="tx2"/>
                </a:solidFill>
              </a:rPr>
              <a:t>High level of coherency between logs:</a:t>
            </a:r>
          </a:p>
          <a:p>
            <a:r>
              <a:rPr lang="en-US" dirty="0"/>
              <a:t>If log entries on different servers have same index and term:</a:t>
            </a:r>
          </a:p>
          <a:p>
            <a:pPr lvl="1"/>
            <a:r>
              <a:rPr lang="en-US" dirty="0"/>
              <a:t>They store the same command</a:t>
            </a:r>
          </a:p>
          <a:p>
            <a:pPr lvl="1"/>
            <a:r>
              <a:rPr lang="en-US" dirty="0"/>
              <a:t>The logs are identical in all preceding entries</a:t>
            </a:r>
          </a:p>
          <a:p>
            <a:endParaRPr lang="en-US" dirty="0"/>
          </a:p>
          <a:p>
            <a:endParaRPr lang="en-US" dirty="0"/>
          </a:p>
          <a:p>
            <a:endParaRPr lang="en-US" dirty="0"/>
          </a:p>
          <a:p>
            <a:pPr marL="0" indent="0">
              <a:buNone/>
            </a:pPr>
            <a:endParaRPr lang="en-US" dirty="0"/>
          </a:p>
          <a:p>
            <a:r>
              <a:rPr lang="en-US" dirty="0"/>
              <a:t>If a given entry is committed, all preceding entries are also committed</a:t>
            </a:r>
          </a:p>
        </p:txBody>
      </p:sp>
      <p:sp>
        <p:nvSpPr>
          <p:cNvPr id="3" name="Footer Placeholder 2">
            <a:extLst>
              <a:ext uri="{FF2B5EF4-FFF2-40B4-BE49-F238E27FC236}">
                <a16:creationId xmlns:a16="http://schemas.microsoft.com/office/drawing/2014/main" id="{F6BD2CA6-A6B8-104C-B3F9-F3B4687B76FB}"/>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28" name="Slide Number Placeholder 2">
            <a:extLst>
              <a:ext uri="{FF2B5EF4-FFF2-40B4-BE49-F238E27FC236}">
                <a16:creationId xmlns:a16="http://schemas.microsoft.com/office/drawing/2014/main" id="{BBA0CF7F-EA88-FA4B-BD19-5ED87EFBFA9A}"/>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111</a:t>
            </a:fld>
            <a:endParaRPr lang="en-US" dirty="0"/>
          </a:p>
        </p:txBody>
      </p:sp>
      <p:sp>
        <p:nvSpPr>
          <p:cNvPr id="7" name="Rectangle 6"/>
          <p:cNvSpPr/>
          <p:nvPr/>
        </p:nvSpPr>
        <p:spPr>
          <a:xfrm>
            <a:off x="3352800" y="4012578"/>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8" name="TextBox 7"/>
          <p:cNvSpPr txBox="1"/>
          <p:nvPr/>
        </p:nvSpPr>
        <p:spPr>
          <a:xfrm>
            <a:off x="3352800" y="3631579"/>
            <a:ext cx="457200" cy="461665"/>
          </a:xfrm>
          <a:prstGeom prst="rect">
            <a:avLst/>
          </a:prstGeom>
          <a:noFill/>
        </p:spPr>
        <p:txBody>
          <a:bodyPr wrap="square" rtlCol="0">
            <a:spAutoFit/>
          </a:bodyPr>
          <a:lstStyle/>
          <a:p>
            <a:r>
              <a:rPr lang="en-US" dirty="0"/>
              <a:t>1</a:t>
            </a:r>
          </a:p>
        </p:txBody>
      </p:sp>
      <p:sp>
        <p:nvSpPr>
          <p:cNvPr id="9" name="TextBox 8"/>
          <p:cNvSpPr txBox="1"/>
          <p:nvPr/>
        </p:nvSpPr>
        <p:spPr>
          <a:xfrm>
            <a:off x="3810000" y="3631579"/>
            <a:ext cx="457200" cy="461665"/>
          </a:xfrm>
          <a:prstGeom prst="rect">
            <a:avLst/>
          </a:prstGeom>
          <a:noFill/>
        </p:spPr>
        <p:txBody>
          <a:bodyPr wrap="square" rtlCol="0">
            <a:spAutoFit/>
          </a:bodyPr>
          <a:lstStyle/>
          <a:p>
            <a:r>
              <a:rPr lang="en-US" dirty="0"/>
              <a:t>2</a:t>
            </a:r>
          </a:p>
        </p:txBody>
      </p:sp>
      <p:sp>
        <p:nvSpPr>
          <p:cNvPr id="10" name="TextBox 9"/>
          <p:cNvSpPr txBox="1"/>
          <p:nvPr/>
        </p:nvSpPr>
        <p:spPr>
          <a:xfrm>
            <a:off x="4267200" y="3631579"/>
            <a:ext cx="457200" cy="461665"/>
          </a:xfrm>
          <a:prstGeom prst="rect">
            <a:avLst/>
          </a:prstGeom>
          <a:noFill/>
        </p:spPr>
        <p:txBody>
          <a:bodyPr wrap="square" rtlCol="0">
            <a:spAutoFit/>
          </a:bodyPr>
          <a:lstStyle/>
          <a:p>
            <a:r>
              <a:rPr lang="en-US" dirty="0"/>
              <a:t>3</a:t>
            </a:r>
          </a:p>
        </p:txBody>
      </p:sp>
      <p:sp>
        <p:nvSpPr>
          <p:cNvPr id="11" name="TextBox 10"/>
          <p:cNvSpPr txBox="1"/>
          <p:nvPr/>
        </p:nvSpPr>
        <p:spPr>
          <a:xfrm>
            <a:off x="4724400" y="3631579"/>
            <a:ext cx="457200" cy="461665"/>
          </a:xfrm>
          <a:prstGeom prst="rect">
            <a:avLst/>
          </a:prstGeom>
          <a:noFill/>
        </p:spPr>
        <p:txBody>
          <a:bodyPr wrap="square" rtlCol="0">
            <a:spAutoFit/>
          </a:bodyPr>
          <a:lstStyle/>
          <a:p>
            <a:r>
              <a:rPr lang="en-US" dirty="0"/>
              <a:t>4</a:t>
            </a:r>
          </a:p>
        </p:txBody>
      </p:sp>
      <p:sp>
        <p:nvSpPr>
          <p:cNvPr id="12" name="TextBox 11"/>
          <p:cNvSpPr txBox="1"/>
          <p:nvPr/>
        </p:nvSpPr>
        <p:spPr>
          <a:xfrm>
            <a:off x="5181600" y="3631579"/>
            <a:ext cx="533400" cy="461665"/>
          </a:xfrm>
          <a:prstGeom prst="rect">
            <a:avLst/>
          </a:prstGeom>
          <a:noFill/>
        </p:spPr>
        <p:txBody>
          <a:bodyPr wrap="square" rtlCol="0">
            <a:spAutoFit/>
          </a:bodyPr>
          <a:lstStyle/>
          <a:p>
            <a:r>
              <a:rPr lang="en-US" dirty="0"/>
              <a:t>5</a:t>
            </a:r>
          </a:p>
        </p:txBody>
      </p:sp>
      <p:sp>
        <p:nvSpPr>
          <p:cNvPr id="13" name="TextBox 12"/>
          <p:cNvSpPr txBox="1"/>
          <p:nvPr/>
        </p:nvSpPr>
        <p:spPr>
          <a:xfrm>
            <a:off x="5715000" y="3631579"/>
            <a:ext cx="533400" cy="461665"/>
          </a:xfrm>
          <a:prstGeom prst="rect">
            <a:avLst/>
          </a:prstGeom>
          <a:noFill/>
        </p:spPr>
        <p:txBody>
          <a:bodyPr wrap="square" rtlCol="0">
            <a:spAutoFit/>
          </a:bodyPr>
          <a:lstStyle/>
          <a:p>
            <a:r>
              <a:rPr lang="en-US" dirty="0"/>
              <a:t>6</a:t>
            </a:r>
          </a:p>
        </p:txBody>
      </p:sp>
      <p:sp>
        <p:nvSpPr>
          <p:cNvPr id="16" name="Rectangle 15"/>
          <p:cNvSpPr/>
          <p:nvPr/>
        </p:nvSpPr>
        <p:spPr>
          <a:xfrm>
            <a:off x="5181600" y="4012578"/>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17" name="Rectangle 16"/>
          <p:cNvSpPr/>
          <p:nvPr/>
        </p:nvSpPr>
        <p:spPr>
          <a:xfrm>
            <a:off x="3810000" y="4012578"/>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18" name="Rectangle 17"/>
          <p:cNvSpPr/>
          <p:nvPr/>
        </p:nvSpPr>
        <p:spPr>
          <a:xfrm>
            <a:off x="4267200" y="4012578"/>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19" name="Rectangle 18"/>
          <p:cNvSpPr/>
          <p:nvPr/>
        </p:nvSpPr>
        <p:spPr>
          <a:xfrm>
            <a:off x="4724400" y="4012578"/>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br>
              <a:rPr lang="en-US" sz="1600" dirty="0"/>
            </a:br>
            <a:r>
              <a:rPr lang="en-US" sz="1600" dirty="0" err="1"/>
              <a:t>mov</a:t>
            </a:r>
            <a:endParaRPr lang="en-US" sz="1600" dirty="0"/>
          </a:p>
        </p:txBody>
      </p:sp>
      <p:sp>
        <p:nvSpPr>
          <p:cNvPr id="20" name="Rectangle 19"/>
          <p:cNvSpPr/>
          <p:nvPr/>
        </p:nvSpPr>
        <p:spPr>
          <a:xfrm>
            <a:off x="5715000" y="4012578"/>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a:t>div</a:t>
            </a:r>
          </a:p>
        </p:txBody>
      </p:sp>
      <p:sp>
        <p:nvSpPr>
          <p:cNvPr id="21" name="Rectangle 20"/>
          <p:cNvSpPr/>
          <p:nvPr/>
        </p:nvSpPr>
        <p:spPr>
          <a:xfrm>
            <a:off x="5715000" y="4622178"/>
            <a:ext cx="533400" cy="4572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4</a:t>
            </a:r>
            <a:br>
              <a:rPr lang="en-US" sz="1600" dirty="0"/>
            </a:br>
            <a:r>
              <a:rPr lang="en-US" sz="1600" dirty="0"/>
              <a:t>sub</a:t>
            </a:r>
          </a:p>
        </p:txBody>
      </p:sp>
      <p:sp>
        <p:nvSpPr>
          <p:cNvPr id="23" name="Rectangle 22"/>
          <p:cNvSpPr/>
          <p:nvPr/>
        </p:nvSpPr>
        <p:spPr>
          <a:xfrm>
            <a:off x="3352800" y="4622178"/>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24" name="Rectangle 23"/>
          <p:cNvSpPr/>
          <p:nvPr/>
        </p:nvSpPr>
        <p:spPr>
          <a:xfrm>
            <a:off x="5181600" y="4622178"/>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25" name="Rectangle 24"/>
          <p:cNvSpPr/>
          <p:nvPr/>
        </p:nvSpPr>
        <p:spPr>
          <a:xfrm>
            <a:off x="3810000" y="4622178"/>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26" name="Rectangle 25"/>
          <p:cNvSpPr/>
          <p:nvPr/>
        </p:nvSpPr>
        <p:spPr>
          <a:xfrm>
            <a:off x="4267200" y="4622178"/>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27" name="Rectangle 26"/>
          <p:cNvSpPr/>
          <p:nvPr/>
        </p:nvSpPr>
        <p:spPr>
          <a:xfrm>
            <a:off x="4724400" y="4622178"/>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br>
              <a:rPr lang="en-US" sz="1600" dirty="0"/>
            </a:br>
            <a:r>
              <a:rPr lang="en-US" sz="1600" dirty="0" err="1"/>
              <a:t>mov</a:t>
            </a:r>
            <a:endParaRPr lang="en-US" sz="1600" dirty="0"/>
          </a:p>
        </p:txBody>
      </p:sp>
    </p:spTree>
    <p:extLst>
      <p:ext uri="{BB962C8B-B14F-4D97-AF65-F5344CB8AC3E}">
        <p14:creationId xmlns:p14="http://schemas.microsoft.com/office/powerpoint/2010/main" val="6067515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AppendEntries</a:t>
            </a:r>
            <a:r>
              <a:rPr lang="en-US" dirty="0"/>
              <a:t> Consistency Check</a:t>
            </a:r>
          </a:p>
        </p:txBody>
      </p:sp>
      <p:sp>
        <p:nvSpPr>
          <p:cNvPr id="2" name="Content Placeholder 1"/>
          <p:cNvSpPr>
            <a:spLocks noGrp="1"/>
          </p:cNvSpPr>
          <p:nvPr>
            <p:ph sz="quarter" idx="1"/>
          </p:nvPr>
        </p:nvSpPr>
        <p:spPr/>
        <p:txBody>
          <a:bodyPr/>
          <a:lstStyle/>
          <a:p>
            <a:r>
              <a:rPr lang="en-US" dirty="0"/>
              <a:t>Each </a:t>
            </a:r>
            <a:r>
              <a:rPr lang="en-US" dirty="0" err="1"/>
              <a:t>AppendEntries</a:t>
            </a:r>
            <a:r>
              <a:rPr lang="en-US" dirty="0"/>
              <a:t> RPC contains index, term of entry preceding new ones</a:t>
            </a:r>
          </a:p>
          <a:p>
            <a:r>
              <a:rPr lang="en-US" dirty="0"/>
              <a:t>Follower must contain matching entry;  otherwise it rejects request</a:t>
            </a:r>
          </a:p>
          <a:p>
            <a:r>
              <a:rPr lang="en-US" dirty="0"/>
              <a:t>Implements an </a:t>
            </a:r>
            <a:r>
              <a:rPr lang="en-US" dirty="0">
                <a:solidFill>
                  <a:schemeClr val="tx2"/>
                </a:solidFill>
              </a:rPr>
              <a:t>induction step</a:t>
            </a:r>
            <a:r>
              <a:rPr lang="en-US" dirty="0"/>
              <a:t>, ensures coherency</a:t>
            </a:r>
          </a:p>
        </p:txBody>
      </p:sp>
      <p:sp>
        <p:nvSpPr>
          <p:cNvPr id="3" name="Footer Placeholder 2">
            <a:extLst>
              <a:ext uri="{FF2B5EF4-FFF2-40B4-BE49-F238E27FC236}">
                <a16:creationId xmlns:a16="http://schemas.microsoft.com/office/drawing/2014/main" id="{B49F9B9A-4D9C-A149-8CDF-ACF97921159B}"/>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4" name="Slide Number Placeholder 2">
            <a:extLst>
              <a:ext uri="{FF2B5EF4-FFF2-40B4-BE49-F238E27FC236}">
                <a16:creationId xmlns:a16="http://schemas.microsoft.com/office/drawing/2014/main" id="{7CBC6813-38ED-6144-9218-479DEE1575DB}"/>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112</a:t>
            </a:fld>
            <a:endParaRPr lang="en-US" dirty="0"/>
          </a:p>
        </p:txBody>
      </p:sp>
      <p:sp>
        <p:nvSpPr>
          <p:cNvPr id="7" name="Rectangle 6"/>
          <p:cNvSpPr/>
          <p:nvPr/>
        </p:nvSpPr>
        <p:spPr>
          <a:xfrm>
            <a:off x="3657600" y="38100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8" name="Rectangle 7"/>
          <p:cNvSpPr/>
          <p:nvPr/>
        </p:nvSpPr>
        <p:spPr>
          <a:xfrm>
            <a:off x="5486400" y="38100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9" name="Rectangle 8"/>
          <p:cNvSpPr/>
          <p:nvPr/>
        </p:nvSpPr>
        <p:spPr>
          <a:xfrm>
            <a:off x="4114800" y="38100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10" name="Rectangle 9"/>
          <p:cNvSpPr/>
          <p:nvPr/>
        </p:nvSpPr>
        <p:spPr>
          <a:xfrm>
            <a:off x="4572000" y="38100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11" name="Rectangle 10"/>
          <p:cNvSpPr/>
          <p:nvPr/>
        </p:nvSpPr>
        <p:spPr>
          <a:xfrm>
            <a:off x="5029200" y="38100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br>
              <a:rPr lang="en-US" sz="1600" dirty="0"/>
            </a:br>
            <a:r>
              <a:rPr lang="en-US" sz="1600" dirty="0"/>
              <a:t>mov</a:t>
            </a:r>
          </a:p>
        </p:txBody>
      </p:sp>
      <p:sp>
        <p:nvSpPr>
          <p:cNvPr id="15" name="Rectangle 14"/>
          <p:cNvSpPr/>
          <p:nvPr/>
        </p:nvSpPr>
        <p:spPr>
          <a:xfrm>
            <a:off x="3657600" y="4419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17" name="Rectangle 16"/>
          <p:cNvSpPr/>
          <p:nvPr/>
        </p:nvSpPr>
        <p:spPr>
          <a:xfrm>
            <a:off x="4114800" y="4419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18" name="Rectangle 17"/>
          <p:cNvSpPr/>
          <p:nvPr/>
        </p:nvSpPr>
        <p:spPr>
          <a:xfrm>
            <a:off x="4572000" y="4419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19" name="Rectangle 18"/>
          <p:cNvSpPr/>
          <p:nvPr/>
        </p:nvSpPr>
        <p:spPr>
          <a:xfrm>
            <a:off x="5029200" y="44196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br>
              <a:rPr lang="en-US" sz="1600" dirty="0"/>
            </a:br>
            <a:r>
              <a:rPr lang="en-US" sz="1600" dirty="0" err="1"/>
              <a:t>mov</a:t>
            </a:r>
            <a:endParaRPr lang="en-US" sz="1600" dirty="0"/>
          </a:p>
        </p:txBody>
      </p:sp>
      <p:sp>
        <p:nvSpPr>
          <p:cNvPr id="20" name="TextBox 19"/>
          <p:cNvSpPr txBox="1"/>
          <p:nvPr/>
        </p:nvSpPr>
        <p:spPr>
          <a:xfrm>
            <a:off x="2752589" y="3884713"/>
            <a:ext cx="713337" cy="307777"/>
          </a:xfrm>
          <a:prstGeom prst="rect">
            <a:avLst/>
          </a:prstGeom>
          <a:noFill/>
        </p:spPr>
        <p:txBody>
          <a:bodyPr wrap="none" lIns="0" tIns="0" rIns="0" bIns="0" rtlCol="0">
            <a:spAutoFit/>
          </a:bodyPr>
          <a:lstStyle/>
          <a:p>
            <a:r>
              <a:rPr lang="en-US" sz="2000" dirty="0"/>
              <a:t>leader</a:t>
            </a:r>
          </a:p>
        </p:txBody>
      </p:sp>
      <p:sp>
        <p:nvSpPr>
          <p:cNvPr id="22" name="TextBox 21"/>
          <p:cNvSpPr txBox="1"/>
          <p:nvPr/>
        </p:nvSpPr>
        <p:spPr>
          <a:xfrm>
            <a:off x="2581067" y="4494313"/>
            <a:ext cx="884858" cy="307777"/>
          </a:xfrm>
          <a:prstGeom prst="rect">
            <a:avLst/>
          </a:prstGeom>
          <a:noFill/>
        </p:spPr>
        <p:txBody>
          <a:bodyPr wrap="none" lIns="0" tIns="0" rIns="0" bIns="0" rtlCol="0">
            <a:spAutoFit/>
          </a:bodyPr>
          <a:lstStyle/>
          <a:p>
            <a:r>
              <a:rPr lang="en-US" sz="2000" dirty="0"/>
              <a:t>follower</a:t>
            </a:r>
          </a:p>
        </p:txBody>
      </p:sp>
      <p:sp>
        <p:nvSpPr>
          <p:cNvPr id="23" name="TextBox 22"/>
          <p:cNvSpPr txBox="1"/>
          <p:nvPr/>
        </p:nvSpPr>
        <p:spPr>
          <a:xfrm>
            <a:off x="3657600" y="3429000"/>
            <a:ext cx="457200" cy="338554"/>
          </a:xfrm>
          <a:prstGeom prst="rect">
            <a:avLst/>
          </a:prstGeom>
          <a:noFill/>
        </p:spPr>
        <p:txBody>
          <a:bodyPr wrap="square" rtlCol="0">
            <a:spAutoFit/>
          </a:bodyPr>
          <a:lstStyle/>
          <a:p>
            <a:r>
              <a:rPr lang="en-US" sz="1600" dirty="0"/>
              <a:t>1</a:t>
            </a:r>
          </a:p>
        </p:txBody>
      </p:sp>
      <p:sp>
        <p:nvSpPr>
          <p:cNvPr id="24" name="TextBox 23"/>
          <p:cNvSpPr txBox="1"/>
          <p:nvPr/>
        </p:nvSpPr>
        <p:spPr>
          <a:xfrm>
            <a:off x="4114800" y="3429000"/>
            <a:ext cx="457200" cy="338554"/>
          </a:xfrm>
          <a:prstGeom prst="rect">
            <a:avLst/>
          </a:prstGeom>
          <a:noFill/>
        </p:spPr>
        <p:txBody>
          <a:bodyPr wrap="square" rtlCol="0">
            <a:spAutoFit/>
          </a:bodyPr>
          <a:lstStyle/>
          <a:p>
            <a:r>
              <a:rPr lang="en-US" sz="1600" dirty="0"/>
              <a:t>2</a:t>
            </a:r>
          </a:p>
        </p:txBody>
      </p:sp>
      <p:sp>
        <p:nvSpPr>
          <p:cNvPr id="25" name="TextBox 24"/>
          <p:cNvSpPr txBox="1"/>
          <p:nvPr/>
        </p:nvSpPr>
        <p:spPr>
          <a:xfrm>
            <a:off x="4572000" y="3429000"/>
            <a:ext cx="457200" cy="338554"/>
          </a:xfrm>
          <a:prstGeom prst="rect">
            <a:avLst/>
          </a:prstGeom>
          <a:noFill/>
        </p:spPr>
        <p:txBody>
          <a:bodyPr wrap="square" rtlCol="0">
            <a:spAutoFit/>
          </a:bodyPr>
          <a:lstStyle/>
          <a:p>
            <a:r>
              <a:rPr lang="en-US" sz="1600" dirty="0"/>
              <a:t>3</a:t>
            </a:r>
          </a:p>
        </p:txBody>
      </p:sp>
      <p:sp>
        <p:nvSpPr>
          <p:cNvPr id="26" name="TextBox 25"/>
          <p:cNvSpPr txBox="1"/>
          <p:nvPr/>
        </p:nvSpPr>
        <p:spPr>
          <a:xfrm>
            <a:off x="5029200" y="3429000"/>
            <a:ext cx="457200" cy="338554"/>
          </a:xfrm>
          <a:prstGeom prst="rect">
            <a:avLst/>
          </a:prstGeom>
          <a:noFill/>
        </p:spPr>
        <p:txBody>
          <a:bodyPr wrap="square" rtlCol="0">
            <a:spAutoFit/>
          </a:bodyPr>
          <a:lstStyle/>
          <a:p>
            <a:r>
              <a:rPr lang="en-US" sz="1600" dirty="0"/>
              <a:t>4</a:t>
            </a:r>
          </a:p>
        </p:txBody>
      </p:sp>
      <p:sp>
        <p:nvSpPr>
          <p:cNvPr id="27" name="TextBox 26"/>
          <p:cNvSpPr txBox="1"/>
          <p:nvPr/>
        </p:nvSpPr>
        <p:spPr>
          <a:xfrm>
            <a:off x="5486400" y="3429000"/>
            <a:ext cx="533400" cy="338554"/>
          </a:xfrm>
          <a:prstGeom prst="rect">
            <a:avLst/>
          </a:prstGeom>
          <a:noFill/>
        </p:spPr>
        <p:txBody>
          <a:bodyPr wrap="square" rtlCol="0">
            <a:spAutoFit/>
          </a:bodyPr>
          <a:lstStyle/>
          <a:p>
            <a:r>
              <a:rPr lang="en-US" sz="1600" dirty="0"/>
              <a:t>5</a:t>
            </a:r>
          </a:p>
        </p:txBody>
      </p:sp>
      <p:sp>
        <p:nvSpPr>
          <p:cNvPr id="31" name="Rectangle 30"/>
          <p:cNvSpPr/>
          <p:nvPr/>
        </p:nvSpPr>
        <p:spPr>
          <a:xfrm>
            <a:off x="3657600" y="5181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32" name="Rectangle 31"/>
          <p:cNvSpPr/>
          <p:nvPr/>
        </p:nvSpPr>
        <p:spPr>
          <a:xfrm>
            <a:off x="5486400" y="5181600"/>
            <a:ext cx="533400" cy="4572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br>
              <a:rPr lang="en-US" sz="1600" dirty="0"/>
            </a:br>
            <a:r>
              <a:rPr lang="en-US" sz="1600" dirty="0" err="1"/>
              <a:t>jmp</a:t>
            </a:r>
            <a:endParaRPr lang="en-US" sz="1600" dirty="0"/>
          </a:p>
        </p:txBody>
      </p:sp>
      <p:sp>
        <p:nvSpPr>
          <p:cNvPr id="33" name="Rectangle 32"/>
          <p:cNvSpPr/>
          <p:nvPr/>
        </p:nvSpPr>
        <p:spPr>
          <a:xfrm>
            <a:off x="4114800" y="5181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34" name="Rectangle 33"/>
          <p:cNvSpPr/>
          <p:nvPr/>
        </p:nvSpPr>
        <p:spPr>
          <a:xfrm>
            <a:off x="4572000" y="51816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35" name="Rectangle 34"/>
          <p:cNvSpPr/>
          <p:nvPr/>
        </p:nvSpPr>
        <p:spPr>
          <a:xfrm>
            <a:off x="5029200" y="5181600"/>
            <a:ext cx="457200" cy="4572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br>
              <a:rPr lang="en-US" sz="1600" dirty="0"/>
            </a:br>
            <a:r>
              <a:rPr lang="en-US" sz="1600" dirty="0" err="1"/>
              <a:t>mov</a:t>
            </a:r>
            <a:endParaRPr lang="en-US" sz="1600" dirty="0"/>
          </a:p>
        </p:txBody>
      </p:sp>
      <p:sp>
        <p:nvSpPr>
          <p:cNvPr id="37" name="Rectangle 36"/>
          <p:cNvSpPr/>
          <p:nvPr/>
        </p:nvSpPr>
        <p:spPr>
          <a:xfrm>
            <a:off x="3657600" y="57912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add</a:t>
            </a:r>
          </a:p>
        </p:txBody>
      </p:sp>
      <p:sp>
        <p:nvSpPr>
          <p:cNvPr id="39" name="Rectangle 38"/>
          <p:cNvSpPr/>
          <p:nvPr/>
        </p:nvSpPr>
        <p:spPr>
          <a:xfrm>
            <a:off x="4114800" y="57912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cmp</a:t>
            </a:r>
            <a:endParaRPr lang="en-US" sz="1600" dirty="0"/>
          </a:p>
        </p:txBody>
      </p:sp>
      <p:sp>
        <p:nvSpPr>
          <p:cNvPr id="40" name="Rectangle 39"/>
          <p:cNvSpPr/>
          <p:nvPr/>
        </p:nvSpPr>
        <p:spPr>
          <a:xfrm>
            <a:off x="4572000" y="57912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a:t>ret</a:t>
            </a:r>
          </a:p>
        </p:txBody>
      </p:sp>
      <p:sp>
        <p:nvSpPr>
          <p:cNvPr id="41" name="Rectangle 40"/>
          <p:cNvSpPr/>
          <p:nvPr/>
        </p:nvSpPr>
        <p:spPr>
          <a:xfrm>
            <a:off x="5029200" y="5791200"/>
            <a:ext cx="457200" cy="4572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br>
              <a:rPr lang="en-US" sz="1600" dirty="0"/>
            </a:br>
            <a:r>
              <a:rPr lang="en-US" sz="1600" dirty="0" err="1"/>
              <a:t>shl</a:t>
            </a:r>
            <a:endParaRPr lang="en-US" sz="1600" dirty="0"/>
          </a:p>
        </p:txBody>
      </p:sp>
      <p:sp>
        <p:nvSpPr>
          <p:cNvPr id="42" name="TextBox 41"/>
          <p:cNvSpPr txBox="1"/>
          <p:nvPr/>
        </p:nvSpPr>
        <p:spPr>
          <a:xfrm>
            <a:off x="2752589" y="5256313"/>
            <a:ext cx="713337" cy="307777"/>
          </a:xfrm>
          <a:prstGeom prst="rect">
            <a:avLst/>
          </a:prstGeom>
          <a:noFill/>
        </p:spPr>
        <p:txBody>
          <a:bodyPr wrap="none" lIns="0" tIns="0" rIns="0" bIns="0" rtlCol="0">
            <a:spAutoFit/>
          </a:bodyPr>
          <a:lstStyle/>
          <a:p>
            <a:r>
              <a:rPr lang="en-US" sz="2000" dirty="0"/>
              <a:t>leader</a:t>
            </a:r>
          </a:p>
        </p:txBody>
      </p:sp>
      <p:sp>
        <p:nvSpPr>
          <p:cNvPr id="43" name="TextBox 42"/>
          <p:cNvSpPr txBox="1"/>
          <p:nvPr/>
        </p:nvSpPr>
        <p:spPr>
          <a:xfrm>
            <a:off x="2581067" y="5865913"/>
            <a:ext cx="884858" cy="307777"/>
          </a:xfrm>
          <a:prstGeom prst="rect">
            <a:avLst/>
          </a:prstGeom>
          <a:noFill/>
        </p:spPr>
        <p:txBody>
          <a:bodyPr wrap="none" lIns="0" tIns="0" rIns="0" bIns="0" rtlCol="0">
            <a:spAutoFit/>
          </a:bodyPr>
          <a:lstStyle/>
          <a:p>
            <a:r>
              <a:rPr lang="en-US" sz="2000" dirty="0"/>
              <a:t>follower</a:t>
            </a:r>
          </a:p>
        </p:txBody>
      </p:sp>
      <p:sp>
        <p:nvSpPr>
          <p:cNvPr id="50" name="Freeform 49"/>
          <p:cNvSpPr/>
          <p:nvPr/>
        </p:nvSpPr>
        <p:spPr>
          <a:xfrm>
            <a:off x="5791200" y="4013736"/>
            <a:ext cx="828688" cy="635267"/>
          </a:xfrm>
          <a:custGeom>
            <a:avLst/>
            <a:gdLst>
              <a:gd name="connsiteX0" fmla="*/ 434283 w 434283"/>
              <a:gd name="connsiteY0" fmla="*/ 0 h 635267"/>
              <a:gd name="connsiteX1" fmla="*/ 1147 w 434283"/>
              <a:gd name="connsiteY1" fmla="*/ 635267 h 635267"/>
              <a:gd name="connsiteX0" fmla="*/ 433309 w 849194"/>
              <a:gd name="connsiteY0" fmla="*/ 0 h 635267"/>
              <a:gd name="connsiteX1" fmla="*/ 173 w 849194"/>
              <a:gd name="connsiteY1" fmla="*/ 635267 h 635267"/>
              <a:gd name="connsiteX0" fmla="*/ 433136 w 1030014"/>
              <a:gd name="connsiteY0" fmla="*/ 0 h 635267"/>
              <a:gd name="connsiteX1" fmla="*/ 0 w 1030014"/>
              <a:gd name="connsiteY1" fmla="*/ 635267 h 635267"/>
            </a:gdLst>
            <a:ahLst/>
            <a:cxnLst>
              <a:cxn ang="0">
                <a:pos x="connsiteX0" y="connsiteY0"/>
              </a:cxn>
              <a:cxn ang="0">
                <a:pos x="connsiteX1" y="connsiteY1"/>
              </a:cxn>
            </a:cxnLst>
            <a:rect l="l" t="t" r="r" b="b"/>
            <a:pathLst>
              <a:path w="1030014" h="635267">
                <a:moveTo>
                  <a:pt x="433136" y="0"/>
                </a:moveTo>
                <a:cubicBezTo>
                  <a:pt x="1583355" y="206141"/>
                  <a:pt x="866274" y="614412"/>
                  <a:pt x="0" y="635267"/>
                </a:cubicBezTo>
              </a:path>
            </a:pathLst>
          </a:custGeom>
          <a:noFill/>
          <a:ln w="28575">
            <a:solidFill>
              <a:srgbClr val="006400"/>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extBox 50"/>
          <p:cNvSpPr txBox="1"/>
          <p:nvPr/>
        </p:nvSpPr>
        <p:spPr>
          <a:xfrm>
            <a:off x="6848488" y="3962401"/>
            <a:ext cx="3677610" cy="830997"/>
          </a:xfrm>
          <a:prstGeom prst="rect">
            <a:avLst/>
          </a:prstGeom>
          <a:noFill/>
        </p:spPr>
        <p:txBody>
          <a:bodyPr wrap="none" rtlCol="0">
            <a:spAutoFit/>
          </a:bodyPr>
          <a:lstStyle/>
          <a:p>
            <a:pPr algn="l"/>
            <a:r>
              <a:rPr lang="en-US" dirty="0" err="1">
                <a:solidFill>
                  <a:srgbClr val="006400"/>
                </a:solidFill>
              </a:rPr>
              <a:t>AppendEntries</a:t>
            </a:r>
            <a:r>
              <a:rPr lang="en-US" dirty="0">
                <a:solidFill>
                  <a:srgbClr val="006400"/>
                </a:solidFill>
              </a:rPr>
              <a:t> succeeds:</a:t>
            </a:r>
          </a:p>
          <a:p>
            <a:pPr algn="l"/>
            <a:r>
              <a:rPr lang="en-US" dirty="0">
                <a:solidFill>
                  <a:srgbClr val="006400"/>
                </a:solidFill>
              </a:rPr>
              <a:t>matching entry</a:t>
            </a:r>
          </a:p>
        </p:txBody>
      </p:sp>
      <p:sp>
        <p:nvSpPr>
          <p:cNvPr id="53" name="Freeform 52"/>
          <p:cNvSpPr/>
          <p:nvPr/>
        </p:nvSpPr>
        <p:spPr>
          <a:xfrm>
            <a:off x="5791200" y="5384534"/>
            <a:ext cx="828688" cy="635267"/>
          </a:xfrm>
          <a:custGeom>
            <a:avLst/>
            <a:gdLst>
              <a:gd name="connsiteX0" fmla="*/ 434283 w 434283"/>
              <a:gd name="connsiteY0" fmla="*/ 0 h 635267"/>
              <a:gd name="connsiteX1" fmla="*/ 1147 w 434283"/>
              <a:gd name="connsiteY1" fmla="*/ 635267 h 635267"/>
              <a:gd name="connsiteX0" fmla="*/ 433309 w 849194"/>
              <a:gd name="connsiteY0" fmla="*/ 0 h 635267"/>
              <a:gd name="connsiteX1" fmla="*/ 173 w 849194"/>
              <a:gd name="connsiteY1" fmla="*/ 635267 h 635267"/>
              <a:gd name="connsiteX0" fmla="*/ 433136 w 1030014"/>
              <a:gd name="connsiteY0" fmla="*/ 0 h 635267"/>
              <a:gd name="connsiteX1" fmla="*/ 0 w 1030014"/>
              <a:gd name="connsiteY1" fmla="*/ 635267 h 635267"/>
            </a:gdLst>
            <a:ahLst/>
            <a:cxnLst>
              <a:cxn ang="0">
                <a:pos x="connsiteX0" y="connsiteY0"/>
              </a:cxn>
              <a:cxn ang="0">
                <a:pos x="connsiteX1" y="connsiteY1"/>
              </a:cxn>
            </a:cxnLst>
            <a:rect l="l" t="t" r="r" b="b"/>
            <a:pathLst>
              <a:path w="1030014" h="635267">
                <a:moveTo>
                  <a:pt x="433136" y="0"/>
                </a:moveTo>
                <a:cubicBezTo>
                  <a:pt x="1583355" y="206141"/>
                  <a:pt x="866274" y="614412"/>
                  <a:pt x="0" y="635267"/>
                </a:cubicBezTo>
              </a:path>
            </a:pathLst>
          </a:custGeom>
          <a:noFill/>
          <a:ln w="28575">
            <a:solidFill>
              <a:schemeClr val="accent4"/>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TextBox 53"/>
          <p:cNvSpPr txBox="1"/>
          <p:nvPr/>
        </p:nvSpPr>
        <p:spPr>
          <a:xfrm>
            <a:off x="6848488" y="5373470"/>
            <a:ext cx="2924198" cy="830997"/>
          </a:xfrm>
          <a:prstGeom prst="rect">
            <a:avLst/>
          </a:prstGeom>
          <a:noFill/>
        </p:spPr>
        <p:txBody>
          <a:bodyPr wrap="none" rtlCol="0">
            <a:spAutoFit/>
          </a:bodyPr>
          <a:lstStyle/>
          <a:p>
            <a:pPr algn="l"/>
            <a:r>
              <a:rPr lang="en-US" dirty="0" err="1">
                <a:solidFill>
                  <a:srgbClr val="002060"/>
                </a:solidFill>
              </a:rPr>
              <a:t>AppendEntries</a:t>
            </a:r>
            <a:r>
              <a:rPr lang="en-US" dirty="0">
                <a:solidFill>
                  <a:srgbClr val="002060"/>
                </a:solidFill>
              </a:rPr>
              <a:t> fails:</a:t>
            </a:r>
          </a:p>
          <a:p>
            <a:pPr algn="l"/>
            <a:r>
              <a:rPr lang="en-US" dirty="0">
                <a:solidFill>
                  <a:srgbClr val="002060"/>
                </a:solidFill>
              </a:rPr>
              <a:t>mismatch</a:t>
            </a:r>
          </a:p>
        </p:txBody>
      </p:sp>
      <p:grpSp>
        <p:nvGrpSpPr>
          <p:cNvPr id="68" name="Group 67"/>
          <p:cNvGrpSpPr/>
          <p:nvPr/>
        </p:nvGrpSpPr>
        <p:grpSpPr>
          <a:xfrm>
            <a:off x="5600700" y="5867400"/>
            <a:ext cx="304800" cy="304800"/>
            <a:chOff x="4038600" y="5715000"/>
            <a:chExt cx="304800" cy="304800"/>
          </a:xfrm>
        </p:grpSpPr>
        <p:cxnSp>
          <p:nvCxnSpPr>
            <p:cNvPr id="57" name="Straight Connector 56"/>
            <p:cNvCxnSpPr/>
            <p:nvPr/>
          </p:nvCxnSpPr>
          <p:spPr>
            <a:xfrm>
              <a:off x="4038600" y="5715000"/>
              <a:ext cx="304800" cy="304800"/>
            </a:xfrm>
            <a:prstGeom prst="line">
              <a:avLst/>
            </a:prstGeom>
            <a:ln w="57150" cap="rnd">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flipV="1">
              <a:off x="4038600" y="5715000"/>
              <a:ext cx="304800" cy="304800"/>
            </a:xfrm>
            <a:prstGeom prst="line">
              <a:avLst/>
            </a:prstGeom>
            <a:ln w="57150" cap="rnd">
              <a:solidFill>
                <a:schemeClr val="accent4"/>
              </a:solidFill>
            </a:ln>
            <a:effectLst/>
          </p:spPr>
          <p:style>
            <a:lnRef idx="2">
              <a:schemeClr val="dk1"/>
            </a:lnRef>
            <a:fillRef idx="0">
              <a:schemeClr val="dk1"/>
            </a:fillRef>
            <a:effectRef idx="1">
              <a:schemeClr val="dk1"/>
            </a:effectRef>
            <a:fontRef idx="minor">
              <a:schemeClr val="tx1"/>
            </a:fontRef>
          </p:style>
        </p:cxnSp>
      </p:grpSp>
      <p:sp>
        <p:nvSpPr>
          <p:cNvPr id="12" name="Rectangle 11"/>
          <p:cNvSpPr/>
          <p:nvPr/>
        </p:nvSpPr>
        <p:spPr>
          <a:xfrm>
            <a:off x="5105400" y="3461288"/>
            <a:ext cx="304800" cy="731200"/>
          </a:xfrm>
          <a:prstGeom prst="rect">
            <a:avLst/>
          </a:prstGeom>
          <a:noFill/>
          <a:ln>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4" name="Straight Connector 13"/>
          <p:cNvCxnSpPr/>
          <p:nvPr/>
        </p:nvCxnSpPr>
        <p:spPr>
          <a:xfrm>
            <a:off x="2133600" y="5029200"/>
            <a:ext cx="8229600" cy="0"/>
          </a:xfrm>
          <a:prstGeom prst="line">
            <a:avLst/>
          </a:prstGeom>
          <a:ln w="19050" cap="rnd">
            <a:prstDash val="sysDot"/>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92264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Leader Changes</a:t>
            </a:r>
          </a:p>
        </p:txBody>
      </p:sp>
      <p:sp>
        <p:nvSpPr>
          <p:cNvPr id="2" name="Content Placeholder 1"/>
          <p:cNvSpPr>
            <a:spLocks noGrp="1"/>
          </p:cNvSpPr>
          <p:nvPr>
            <p:ph sz="quarter" idx="1"/>
          </p:nvPr>
        </p:nvSpPr>
        <p:spPr>
          <a:xfrm>
            <a:off x="203200" y="1600200"/>
            <a:ext cx="6874099" cy="5105400"/>
          </a:xfrm>
        </p:spPr>
        <p:txBody>
          <a:bodyPr/>
          <a:lstStyle/>
          <a:p>
            <a:r>
              <a:rPr lang="en-US" dirty="0"/>
              <a:t>At beginning of new leader’s term:</a:t>
            </a:r>
          </a:p>
          <a:p>
            <a:pPr lvl="1"/>
            <a:r>
              <a:rPr lang="en-US" dirty="0"/>
              <a:t>Old leader may have left entries partially replicated</a:t>
            </a:r>
          </a:p>
          <a:p>
            <a:pPr lvl="1"/>
            <a:r>
              <a:rPr lang="en-US" dirty="0"/>
              <a:t>No special steps by new leader: just start normal operation</a:t>
            </a:r>
          </a:p>
          <a:p>
            <a:pPr lvl="1"/>
            <a:r>
              <a:rPr lang="en-US" dirty="0"/>
              <a:t>The Leader’s log is </a:t>
            </a:r>
            <a:r>
              <a:rPr lang="en-US" b="1" dirty="0"/>
              <a:t>“the truth”</a:t>
            </a:r>
          </a:p>
          <a:p>
            <a:pPr lvl="1"/>
            <a:r>
              <a:rPr lang="en-US" b="1" dirty="0"/>
              <a:t>Will eventually make follower’s logs identical to leader’s</a:t>
            </a:r>
          </a:p>
          <a:p>
            <a:pPr lvl="1"/>
            <a:r>
              <a:rPr lang="en-US" dirty="0"/>
              <a:t>Multiple crashes can leave many extraneous log entries:</a:t>
            </a:r>
          </a:p>
        </p:txBody>
      </p:sp>
      <p:sp>
        <p:nvSpPr>
          <p:cNvPr id="3" name="Footer Placeholder 2">
            <a:extLst>
              <a:ext uri="{FF2B5EF4-FFF2-40B4-BE49-F238E27FC236}">
                <a16:creationId xmlns:a16="http://schemas.microsoft.com/office/drawing/2014/main" id="{87D1FBE8-191C-8F41-8A60-6FCABC7A5753}"/>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1" name="Slide Number Placeholder 2">
            <a:extLst>
              <a:ext uri="{FF2B5EF4-FFF2-40B4-BE49-F238E27FC236}">
                <a16:creationId xmlns:a16="http://schemas.microsoft.com/office/drawing/2014/main" id="{8EE1892E-F2F0-A44E-9C69-95F4D796E551}"/>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113</a:t>
            </a:fld>
            <a:endParaRPr lang="en-US" dirty="0"/>
          </a:p>
        </p:txBody>
      </p:sp>
      <p:sp>
        <p:nvSpPr>
          <p:cNvPr id="7" name="TextBox 6"/>
          <p:cNvSpPr txBox="1"/>
          <p:nvPr/>
        </p:nvSpPr>
        <p:spPr>
          <a:xfrm>
            <a:off x="8753699" y="2810112"/>
            <a:ext cx="381000" cy="338554"/>
          </a:xfrm>
          <a:prstGeom prst="rect">
            <a:avLst/>
          </a:prstGeom>
          <a:noFill/>
        </p:spPr>
        <p:txBody>
          <a:bodyPr wrap="square" rtlCol="0">
            <a:spAutoFit/>
          </a:bodyPr>
          <a:lstStyle/>
          <a:p>
            <a:r>
              <a:rPr lang="en-US" sz="1600" dirty="0">
                <a:solidFill>
                  <a:schemeClr val="tx2"/>
                </a:solidFill>
              </a:rPr>
              <a:t>1</a:t>
            </a:r>
          </a:p>
        </p:txBody>
      </p:sp>
      <p:sp>
        <p:nvSpPr>
          <p:cNvPr id="8" name="TextBox 7"/>
          <p:cNvSpPr txBox="1"/>
          <p:nvPr/>
        </p:nvSpPr>
        <p:spPr>
          <a:xfrm>
            <a:off x="9134699" y="2810112"/>
            <a:ext cx="381000" cy="338554"/>
          </a:xfrm>
          <a:prstGeom prst="rect">
            <a:avLst/>
          </a:prstGeom>
          <a:noFill/>
        </p:spPr>
        <p:txBody>
          <a:bodyPr wrap="square" rtlCol="0">
            <a:spAutoFit/>
          </a:bodyPr>
          <a:lstStyle/>
          <a:p>
            <a:r>
              <a:rPr lang="en-US" sz="1600" dirty="0">
                <a:solidFill>
                  <a:schemeClr val="tx2"/>
                </a:solidFill>
              </a:rPr>
              <a:t>2</a:t>
            </a:r>
          </a:p>
        </p:txBody>
      </p:sp>
      <p:sp>
        <p:nvSpPr>
          <p:cNvPr id="9" name="TextBox 8"/>
          <p:cNvSpPr txBox="1"/>
          <p:nvPr/>
        </p:nvSpPr>
        <p:spPr>
          <a:xfrm>
            <a:off x="9515699" y="2810112"/>
            <a:ext cx="381000" cy="338554"/>
          </a:xfrm>
          <a:prstGeom prst="rect">
            <a:avLst/>
          </a:prstGeom>
          <a:noFill/>
        </p:spPr>
        <p:txBody>
          <a:bodyPr wrap="square" rtlCol="0">
            <a:spAutoFit/>
          </a:bodyPr>
          <a:lstStyle/>
          <a:p>
            <a:r>
              <a:rPr lang="en-US" sz="1600" dirty="0">
                <a:solidFill>
                  <a:schemeClr val="tx2"/>
                </a:solidFill>
              </a:rPr>
              <a:t>3</a:t>
            </a:r>
          </a:p>
        </p:txBody>
      </p:sp>
      <p:sp>
        <p:nvSpPr>
          <p:cNvPr id="10" name="TextBox 9"/>
          <p:cNvSpPr txBox="1"/>
          <p:nvPr/>
        </p:nvSpPr>
        <p:spPr>
          <a:xfrm>
            <a:off x="9896699" y="2810112"/>
            <a:ext cx="381000" cy="338554"/>
          </a:xfrm>
          <a:prstGeom prst="rect">
            <a:avLst/>
          </a:prstGeom>
          <a:noFill/>
        </p:spPr>
        <p:txBody>
          <a:bodyPr wrap="square" rtlCol="0">
            <a:spAutoFit/>
          </a:bodyPr>
          <a:lstStyle/>
          <a:p>
            <a:r>
              <a:rPr lang="en-US" sz="1600" dirty="0">
                <a:solidFill>
                  <a:schemeClr val="tx2"/>
                </a:solidFill>
              </a:rPr>
              <a:t>4</a:t>
            </a:r>
          </a:p>
        </p:txBody>
      </p:sp>
      <p:sp>
        <p:nvSpPr>
          <p:cNvPr id="11" name="TextBox 10"/>
          <p:cNvSpPr txBox="1"/>
          <p:nvPr/>
        </p:nvSpPr>
        <p:spPr>
          <a:xfrm>
            <a:off x="10277699" y="2810112"/>
            <a:ext cx="381000" cy="338554"/>
          </a:xfrm>
          <a:prstGeom prst="rect">
            <a:avLst/>
          </a:prstGeom>
          <a:noFill/>
        </p:spPr>
        <p:txBody>
          <a:bodyPr wrap="square" rtlCol="0">
            <a:spAutoFit/>
          </a:bodyPr>
          <a:lstStyle/>
          <a:p>
            <a:r>
              <a:rPr lang="en-US" sz="1600" dirty="0">
                <a:solidFill>
                  <a:schemeClr val="tx2"/>
                </a:solidFill>
              </a:rPr>
              <a:t>5</a:t>
            </a:r>
          </a:p>
        </p:txBody>
      </p:sp>
      <p:sp>
        <p:nvSpPr>
          <p:cNvPr id="12" name="TextBox 11"/>
          <p:cNvSpPr txBox="1"/>
          <p:nvPr/>
        </p:nvSpPr>
        <p:spPr>
          <a:xfrm>
            <a:off x="10658699" y="2810112"/>
            <a:ext cx="381000" cy="338554"/>
          </a:xfrm>
          <a:prstGeom prst="rect">
            <a:avLst/>
          </a:prstGeom>
          <a:noFill/>
        </p:spPr>
        <p:txBody>
          <a:bodyPr wrap="square" rtlCol="0">
            <a:spAutoFit/>
          </a:bodyPr>
          <a:lstStyle/>
          <a:p>
            <a:r>
              <a:rPr lang="en-US" sz="1600" dirty="0">
                <a:solidFill>
                  <a:schemeClr val="tx2"/>
                </a:solidFill>
              </a:rPr>
              <a:t>6</a:t>
            </a:r>
          </a:p>
        </p:txBody>
      </p:sp>
      <p:sp>
        <p:nvSpPr>
          <p:cNvPr id="13" name="TextBox 12"/>
          <p:cNvSpPr txBox="1"/>
          <p:nvPr/>
        </p:nvSpPr>
        <p:spPr>
          <a:xfrm>
            <a:off x="11039699" y="2810112"/>
            <a:ext cx="381000" cy="338554"/>
          </a:xfrm>
          <a:prstGeom prst="rect">
            <a:avLst/>
          </a:prstGeom>
          <a:noFill/>
        </p:spPr>
        <p:txBody>
          <a:bodyPr wrap="square" rtlCol="0">
            <a:spAutoFit/>
          </a:bodyPr>
          <a:lstStyle/>
          <a:p>
            <a:r>
              <a:rPr lang="en-US" sz="1600" dirty="0">
                <a:solidFill>
                  <a:schemeClr val="tx2"/>
                </a:solidFill>
              </a:rPr>
              <a:t>7</a:t>
            </a:r>
          </a:p>
        </p:txBody>
      </p:sp>
      <p:sp>
        <p:nvSpPr>
          <p:cNvPr id="14" name="TextBox 13"/>
          <p:cNvSpPr txBox="1"/>
          <p:nvPr/>
        </p:nvSpPr>
        <p:spPr>
          <a:xfrm>
            <a:off x="11420699" y="2810112"/>
            <a:ext cx="381000" cy="338554"/>
          </a:xfrm>
          <a:prstGeom prst="rect">
            <a:avLst/>
          </a:prstGeom>
          <a:noFill/>
        </p:spPr>
        <p:txBody>
          <a:bodyPr wrap="square" rtlCol="0">
            <a:spAutoFit/>
          </a:bodyPr>
          <a:lstStyle/>
          <a:p>
            <a:r>
              <a:rPr lang="en-US" sz="1600" dirty="0">
                <a:solidFill>
                  <a:schemeClr val="tx2"/>
                </a:solidFill>
              </a:rPr>
              <a:t>8</a:t>
            </a:r>
          </a:p>
        </p:txBody>
      </p:sp>
      <p:sp>
        <p:nvSpPr>
          <p:cNvPr id="15" name="TextBox 14"/>
          <p:cNvSpPr txBox="1"/>
          <p:nvPr/>
        </p:nvSpPr>
        <p:spPr>
          <a:xfrm>
            <a:off x="7458299" y="2856607"/>
            <a:ext cx="1143000" cy="246221"/>
          </a:xfrm>
          <a:prstGeom prst="rect">
            <a:avLst/>
          </a:prstGeom>
          <a:noFill/>
        </p:spPr>
        <p:txBody>
          <a:bodyPr wrap="square" lIns="0" tIns="0" rIns="0" bIns="0" rtlCol="0">
            <a:spAutoFit/>
          </a:bodyPr>
          <a:lstStyle/>
          <a:p>
            <a:pPr algn="l"/>
            <a:r>
              <a:rPr lang="en-US" sz="1600" dirty="0">
                <a:solidFill>
                  <a:schemeClr val="tx2"/>
                </a:solidFill>
              </a:rPr>
              <a:t>log index</a:t>
            </a:r>
          </a:p>
        </p:txBody>
      </p:sp>
      <p:sp>
        <p:nvSpPr>
          <p:cNvPr id="16" name="Rectangle 15"/>
          <p:cNvSpPr/>
          <p:nvPr/>
        </p:nvSpPr>
        <p:spPr>
          <a:xfrm>
            <a:off x="8753699" y="31911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7" name="Rectangle 16"/>
          <p:cNvSpPr/>
          <p:nvPr/>
        </p:nvSpPr>
        <p:spPr>
          <a:xfrm>
            <a:off x="9134699" y="31911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8" name="Rectangle 17"/>
          <p:cNvSpPr/>
          <p:nvPr/>
        </p:nvSpPr>
        <p:spPr>
          <a:xfrm>
            <a:off x="8753699" y="36483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9" name="Rectangle 18"/>
          <p:cNvSpPr/>
          <p:nvPr/>
        </p:nvSpPr>
        <p:spPr>
          <a:xfrm>
            <a:off x="9134699" y="36483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0" name="Rectangle 19"/>
          <p:cNvSpPr/>
          <p:nvPr/>
        </p:nvSpPr>
        <p:spPr>
          <a:xfrm>
            <a:off x="9515699" y="3191112"/>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5</a:t>
            </a:r>
          </a:p>
        </p:txBody>
      </p:sp>
      <p:sp>
        <p:nvSpPr>
          <p:cNvPr id="21" name="Rectangle 20"/>
          <p:cNvSpPr/>
          <p:nvPr/>
        </p:nvSpPr>
        <p:spPr>
          <a:xfrm>
            <a:off x="9515699" y="3648312"/>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5</a:t>
            </a:r>
          </a:p>
        </p:txBody>
      </p:sp>
      <p:sp>
        <p:nvSpPr>
          <p:cNvPr id="22" name="Rectangle 21"/>
          <p:cNvSpPr/>
          <p:nvPr/>
        </p:nvSpPr>
        <p:spPr>
          <a:xfrm>
            <a:off x="9896699" y="3191112"/>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6</a:t>
            </a:r>
          </a:p>
        </p:txBody>
      </p:sp>
      <p:sp>
        <p:nvSpPr>
          <p:cNvPr id="23" name="Rectangle 22"/>
          <p:cNvSpPr/>
          <p:nvPr/>
        </p:nvSpPr>
        <p:spPr>
          <a:xfrm>
            <a:off x="10277699" y="3191112"/>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6</a:t>
            </a:r>
          </a:p>
        </p:txBody>
      </p:sp>
      <p:sp>
        <p:nvSpPr>
          <p:cNvPr id="24" name="Rectangle 23"/>
          <p:cNvSpPr/>
          <p:nvPr/>
        </p:nvSpPr>
        <p:spPr>
          <a:xfrm>
            <a:off x="10658699" y="3191112"/>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6</a:t>
            </a:r>
          </a:p>
        </p:txBody>
      </p:sp>
      <p:sp>
        <p:nvSpPr>
          <p:cNvPr id="25" name="Rectangle 24"/>
          <p:cNvSpPr/>
          <p:nvPr/>
        </p:nvSpPr>
        <p:spPr>
          <a:xfrm>
            <a:off x="9896699" y="3648312"/>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6</a:t>
            </a:r>
          </a:p>
        </p:txBody>
      </p:sp>
      <p:sp>
        <p:nvSpPr>
          <p:cNvPr id="26" name="Rectangle 25"/>
          <p:cNvSpPr/>
          <p:nvPr/>
        </p:nvSpPr>
        <p:spPr>
          <a:xfrm>
            <a:off x="8753699" y="41055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7" name="Rectangle 26"/>
          <p:cNvSpPr/>
          <p:nvPr/>
        </p:nvSpPr>
        <p:spPr>
          <a:xfrm>
            <a:off x="9134699" y="41055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8" name="Rectangle 27"/>
          <p:cNvSpPr/>
          <p:nvPr/>
        </p:nvSpPr>
        <p:spPr>
          <a:xfrm>
            <a:off x="9515699" y="4105512"/>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5</a:t>
            </a:r>
          </a:p>
        </p:txBody>
      </p:sp>
      <p:sp>
        <p:nvSpPr>
          <p:cNvPr id="29" name="Rectangle 28"/>
          <p:cNvSpPr/>
          <p:nvPr/>
        </p:nvSpPr>
        <p:spPr>
          <a:xfrm>
            <a:off x="9896699" y="4105512"/>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5</a:t>
            </a:r>
          </a:p>
        </p:txBody>
      </p:sp>
      <p:sp>
        <p:nvSpPr>
          <p:cNvPr id="30" name="Rectangle 29"/>
          <p:cNvSpPr/>
          <p:nvPr/>
        </p:nvSpPr>
        <p:spPr>
          <a:xfrm>
            <a:off x="8753699" y="45627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1" name="Rectangle 30"/>
          <p:cNvSpPr/>
          <p:nvPr/>
        </p:nvSpPr>
        <p:spPr>
          <a:xfrm>
            <a:off x="9896699" y="4562712"/>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4</a:t>
            </a:r>
          </a:p>
        </p:txBody>
      </p:sp>
      <p:sp>
        <p:nvSpPr>
          <p:cNvPr id="32" name="Rectangle 31"/>
          <p:cNvSpPr/>
          <p:nvPr/>
        </p:nvSpPr>
        <p:spPr>
          <a:xfrm>
            <a:off x="9134699" y="45627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3" name="Rectangle 32"/>
          <p:cNvSpPr/>
          <p:nvPr/>
        </p:nvSpPr>
        <p:spPr>
          <a:xfrm>
            <a:off x="8753699" y="50199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4" name="Rectangle 33"/>
          <p:cNvSpPr/>
          <p:nvPr/>
        </p:nvSpPr>
        <p:spPr>
          <a:xfrm>
            <a:off x="9134699" y="5019912"/>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5" name="Rectangle 34"/>
          <p:cNvSpPr/>
          <p:nvPr/>
        </p:nvSpPr>
        <p:spPr>
          <a:xfrm>
            <a:off x="10277699" y="3648312"/>
            <a:ext cx="381000" cy="381000"/>
          </a:xfrm>
          <a:prstGeom prst="rect">
            <a:avLst/>
          </a:prstGeom>
          <a:solidFill>
            <a:srgbClr val="EECBA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7</a:t>
            </a:r>
          </a:p>
        </p:txBody>
      </p:sp>
      <p:sp>
        <p:nvSpPr>
          <p:cNvPr id="36" name="Rectangle 35"/>
          <p:cNvSpPr/>
          <p:nvPr/>
        </p:nvSpPr>
        <p:spPr>
          <a:xfrm>
            <a:off x="10658699" y="3648312"/>
            <a:ext cx="381000" cy="381000"/>
          </a:xfrm>
          <a:prstGeom prst="rect">
            <a:avLst/>
          </a:prstGeom>
          <a:solidFill>
            <a:srgbClr val="EECBA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7</a:t>
            </a:r>
          </a:p>
        </p:txBody>
      </p:sp>
      <p:sp>
        <p:nvSpPr>
          <p:cNvPr id="37" name="Rectangle 36"/>
          <p:cNvSpPr/>
          <p:nvPr/>
        </p:nvSpPr>
        <p:spPr>
          <a:xfrm>
            <a:off x="9515699" y="5019912"/>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p>
        </p:txBody>
      </p:sp>
      <p:sp>
        <p:nvSpPr>
          <p:cNvPr id="38" name="Rectangle 37"/>
          <p:cNvSpPr/>
          <p:nvPr/>
        </p:nvSpPr>
        <p:spPr>
          <a:xfrm>
            <a:off x="9896699" y="5019912"/>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p>
        </p:txBody>
      </p:sp>
      <p:sp>
        <p:nvSpPr>
          <p:cNvPr id="39" name="Rectangle 38"/>
          <p:cNvSpPr/>
          <p:nvPr/>
        </p:nvSpPr>
        <p:spPr>
          <a:xfrm>
            <a:off x="10277699" y="5019912"/>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3</a:t>
            </a:r>
          </a:p>
        </p:txBody>
      </p:sp>
      <p:sp>
        <p:nvSpPr>
          <p:cNvPr id="40" name="Rectangle 39"/>
          <p:cNvSpPr/>
          <p:nvPr/>
        </p:nvSpPr>
        <p:spPr>
          <a:xfrm>
            <a:off x="10658699" y="5019912"/>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3</a:t>
            </a:r>
          </a:p>
        </p:txBody>
      </p:sp>
      <p:sp>
        <p:nvSpPr>
          <p:cNvPr id="41" name="Rectangle 40"/>
          <p:cNvSpPr/>
          <p:nvPr/>
        </p:nvSpPr>
        <p:spPr>
          <a:xfrm>
            <a:off x="11039699" y="5019912"/>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3</a:t>
            </a:r>
          </a:p>
        </p:txBody>
      </p:sp>
      <p:sp>
        <p:nvSpPr>
          <p:cNvPr id="42" name="Rectangle 41"/>
          <p:cNvSpPr/>
          <p:nvPr/>
        </p:nvSpPr>
        <p:spPr>
          <a:xfrm>
            <a:off x="9515699" y="4562712"/>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2</a:t>
            </a:r>
          </a:p>
        </p:txBody>
      </p:sp>
      <p:sp>
        <p:nvSpPr>
          <p:cNvPr id="43" name="Rectangle 42"/>
          <p:cNvSpPr/>
          <p:nvPr/>
        </p:nvSpPr>
        <p:spPr>
          <a:xfrm>
            <a:off x="11039699" y="3648312"/>
            <a:ext cx="381000" cy="381000"/>
          </a:xfrm>
          <a:prstGeom prst="rect">
            <a:avLst/>
          </a:prstGeom>
          <a:solidFill>
            <a:srgbClr val="EECBA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7</a:t>
            </a:r>
          </a:p>
        </p:txBody>
      </p:sp>
      <p:sp>
        <p:nvSpPr>
          <p:cNvPr id="44" name="TextBox 43"/>
          <p:cNvSpPr txBox="1"/>
          <p:nvPr/>
        </p:nvSpPr>
        <p:spPr>
          <a:xfrm>
            <a:off x="7458299" y="3243114"/>
            <a:ext cx="762000" cy="246221"/>
          </a:xfrm>
          <a:prstGeom prst="rect">
            <a:avLst/>
          </a:prstGeom>
          <a:noFill/>
        </p:spPr>
        <p:txBody>
          <a:bodyPr wrap="square" lIns="0" tIns="0" rIns="0" bIns="0" rtlCol="0">
            <a:spAutoFit/>
          </a:bodyPr>
          <a:lstStyle/>
          <a:p>
            <a:pPr algn="l"/>
            <a:r>
              <a:rPr lang="en-US" sz="1600" dirty="0">
                <a:solidFill>
                  <a:schemeClr val="tx2"/>
                </a:solidFill>
              </a:rPr>
              <a:t>term</a:t>
            </a:r>
          </a:p>
        </p:txBody>
      </p:sp>
      <p:sp>
        <p:nvSpPr>
          <p:cNvPr id="46" name="TextBox 45"/>
          <p:cNvSpPr txBox="1"/>
          <p:nvPr/>
        </p:nvSpPr>
        <p:spPr>
          <a:xfrm>
            <a:off x="8372699" y="3243113"/>
            <a:ext cx="381000" cy="369332"/>
          </a:xfrm>
          <a:prstGeom prst="rect">
            <a:avLst/>
          </a:prstGeom>
          <a:noFill/>
        </p:spPr>
        <p:txBody>
          <a:bodyPr wrap="square" lIns="0" tIns="0" rIns="0" bIns="0" rtlCol="0">
            <a:spAutoFit/>
          </a:bodyPr>
          <a:lstStyle/>
          <a:p>
            <a:r>
              <a:rPr lang="en-US" dirty="0"/>
              <a:t>s</a:t>
            </a:r>
            <a:r>
              <a:rPr lang="en-US" baseline="-25000" dirty="0"/>
              <a:t>1</a:t>
            </a:r>
          </a:p>
        </p:txBody>
      </p:sp>
      <p:sp>
        <p:nvSpPr>
          <p:cNvPr id="47" name="TextBox 46"/>
          <p:cNvSpPr txBox="1"/>
          <p:nvPr/>
        </p:nvSpPr>
        <p:spPr>
          <a:xfrm>
            <a:off x="8372699" y="3700313"/>
            <a:ext cx="381000" cy="369332"/>
          </a:xfrm>
          <a:prstGeom prst="rect">
            <a:avLst/>
          </a:prstGeom>
          <a:noFill/>
        </p:spPr>
        <p:txBody>
          <a:bodyPr wrap="square" lIns="0" tIns="0" rIns="0" bIns="0" rtlCol="0">
            <a:spAutoFit/>
          </a:bodyPr>
          <a:lstStyle/>
          <a:p>
            <a:r>
              <a:rPr lang="en-US" dirty="0"/>
              <a:t>s</a:t>
            </a:r>
            <a:r>
              <a:rPr lang="en-US" baseline="-25000" dirty="0"/>
              <a:t>2</a:t>
            </a:r>
          </a:p>
        </p:txBody>
      </p:sp>
      <p:sp>
        <p:nvSpPr>
          <p:cNvPr id="48" name="TextBox 47"/>
          <p:cNvSpPr txBox="1"/>
          <p:nvPr/>
        </p:nvSpPr>
        <p:spPr>
          <a:xfrm>
            <a:off x="8372699" y="4157513"/>
            <a:ext cx="381000" cy="369332"/>
          </a:xfrm>
          <a:prstGeom prst="rect">
            <a:avLst/>
          </a:prstGeom>
          <a:noFill/>
        </p:spPr>
        <p:txBody>
          <a:bodyPr wrap="square" lIns="0" tIns="0" rIns="0" bIns="0" rtlCol="0">
            <a:spAutoFit/>
          </a:bodyPr>
          <a:lstStyle/>
          <a:p>
            <a:r>
              <a:rPr lang="en-US" dirty="0"/>
              <a:t>s</a:t>
            </a:r>
            <a:r>
              <a:rPr lang="en-US" baseline="-25000" dirty="0"/>
              <a:t>3</a:t>
            </a:r>
          </a:p>
        </p:txBody>
      </p:sp>
      <p:sp>
        <p:nvSpPr>
          <p:cNvPr id="49" name="TextBox 48"/>
          <p:cNvSpPr txBox="1"/>
          <p:nvPr/>
        </p:nvSpPr>
        <p:spPr>
          <a:xfrm>
            <a:off x="8372699" y="4614713"/>
            <a:ext cx="381000" cy="369332"/>
          </a:xfrm>
          <a:prstGeom prst="rect">
            <a:avLst/>
          </a:prstGeom>
          <a:noFill/>
        </p:spPr>
        <p:txBody>
          <a:bodyPr wrap="square" lIns="0" tIns="0" rIns="0" bIns="0" rtlCol="0">
            <a:spAutoFit/>
          </a:bodyPr>
          <a:lstStyle/>
          <a:p>
            <a:r>
              <a:rPr lang="en-US" dirty="0"/>
              <a:t>s</a:t>
            </a:r>
            <a:r>
              <a:rPr lang="en-US" baseline="-25000" dirty="0"/>
              <a:t>4</a:t>
            </a:r>
          </a:p>
        </p:txBody>
      </p:sp>
      <p:sp>
        <p:nvSpPr>
          <p:cNvPr id="50" name="TextBox 49"/>
          <p:cNvSpPr txBox="1"/>
          <p:nvPr/>
        </p:nvSpPr>
        <p:spPr>
          <a:xfrm>
            <a:off x="8372699" y="5071913"/>
            <a:ext cx="381000" cy="369332"/>
          </a:xfrm>
          <a:prstGeom prst="rect">
            <a:avLst/>
          </a:prstGeom>
          <a:noFill/>
        </p:spPr>
        <p:txBody>
          <a:bodyPr wrap="square" lIns="0" tIns="0" rIns="0" bIns="0" rtlCol="0">
            <a:spAutoFit/>
          </a:bodyPr>
          <a:lstStyle/>
          <a:p>
            <a:r>
              <a:rPr lang="en-US" dirty="0"/>
              <a:t>s</a:t>
            </a:r>
            <a:r>
              <a:rPr lang="en-US" baseline="-25000" dirty="0"/>
              <a:t>5</a:t>
            </a:r>
          </a:p>
        </p:txBody>
      </p:sp>
      <p:sp>
        <p:nvSpPr>
          <p:cNvPr id="53" name="Freeform 52"/>
          <p:cNvSpPr/>
          <p:nvPr/>
        </p:nvSpPr>
        <p:spPr>
          <a:xfrm>
            <a:off x="7898710" y="3165737"/>
            <a:ext cx="999641" cy="171318"/>
          </a:xfrm>
          <a:custGeom>
            <a:avLst/>
            <a:gdLst>
              <a:gd name="connsiteX0" fmla="*/ 0 w 960895"/>
              <a:gd name="connsiteY0" fmla="*/ 30997 h 35621"/>
              <a:gd name="connsiteX1" fmla="*/ 960895 w 960895"/>
              <a:gd name="connsiteY1" fmla="*/ 0 h 35621"/>
              <a:gd name="connsiteX0" fmla="*/ 0 w 960895"/>
              <a:gd name="connsiteY0" fmla="*/ 140060 h 140060"/>
              <a:gd name="connsiteX1" fmla="*/ 960895 w 960895"/>
              <a:gd name="connsiteY1" fmla="*/ 109063 h 140060"/>
              <a:gd name="connsiteX0" fmla="*/ 0 w 960895"/>
              <a:gd name="connsiteY0" fmla="*/ 234909 h 234909"/>
              <a:gd name="connsiteX1" fmla="*/ 960895 w 960895"/>
              <a:gd name="connsiteY1" fmla="*/ 203912 h 234909"/>
              <a:gd name="connsiteX0" fmla="*/ 0 w 960895"/>
              <a:gd name="connsiteY0" fmla="*/ 229092 h 229092"/>
              <a:gd name="connsiteX1" fmla="*/ 960895 w 960895"/>
              <a:gd name="connsiteY1" fmla="*/ 198095 h 229092"/>
              <a:gd name="connsiteX0" fmla="*/ 0 w 960895"/>
              <a:gd name="connsiteY0" fmla="*/ 232023 h 232023"/>
              <a:gd name="connsiteX1" fmla="*/ 960895 w 960895"/>
              <a:gd name="connsiteY1" fmla="*/ 201026 h 232023"/>
              <a:gd name="connsiteX0" fmla="*/ 0 w 960895"/>
              <a:gd name="connsiteY0" fmla="*/ 190489 h 190489"/>
              <a:gd name="connsiteX1" fmla="*/ 960895 w 960895"/>
              <a:gd name="connsiteY1" fmla="*/ 159492 h 190489"/>
              <a:gd name="connsiteX0" fmla="*/ 0 w 960895"/>
              <a:gd name="connsiteY0" fmla="*/ 165531 h 165531"/>
              <a:gd name="connsiteX1" fmla="*/ 960895 w 960895"/>
              <a:gd name="connsiteY1" fmla="*/ 134534 h 165531"/>
              <a:gd name="connsiteX0" fmla="*/ 0 w 960895"/>
              <a:gd name="connsiteY0" fmla="*/ 146110 h 153859"/>
              <a:gd name="connsiteX1" fmla="*/ 960895 w 960895"/>
              <a:gd name="connsiteY1" fmla="*/ 153859 h 153859"/>
              <a:gd name="connsiteX0" fmla="*/ 0 w 999641"/>
              <a:gd name="connsiteY0" fmla="*/ 132573 h 171318"/>
              <a:gd name="connsiteX1" fmla="*/ 999641 w 999641"/>
              <a:gd name="connsiteY1" fmla="*/ 171318 h 171318"/>
            </a:gdLst>
            <a:ahLst/>
            <a:cxnLst>
              <a:cxn ang="0">
                <a:pos x="connsiteX0" y="connsiteY0"/>
              </a:cxn>
              <a:cxn ang="0">
                <a:pos x="connsiteX1" y="connsiteY1"/>
              </a:cxn>
            </a:cxnLst>
            <a:rect l="l" t="t" r="r" b="b"/>
            <a:pathLst>
              <a:path w="999641" h="171318">
                <a:moveTo>
                  <a:pt x="0" y="132573"/>
                </a:moveTo>
                <a:cubicBezTo>
                  <a:pt x="315779" y="-77946"/>
                  <a:pt x="670302" y="-17245"/>
                  <a:pt x="999641" y="171318"/>
                </a:cubicBezTo>
              </a:path>
            </a:pathLst>
          </a:custGeom>
          <a:noFill/>
          <a:ln w="19050">
            <a:solidFill>
              <a:schemeClr val="tx2"/>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523911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Safety Requirement</a:t>
            </a:r>
          </a:p>
        </p:txBody>
      </p:sp>
      <p:sp>
        <p:nvSpPr>
          <p:cNvPr id="2" name="Content Placeholder 1"/>
          <p:cNvSpPr>
            <a:spLocks noGrp="1"/>
          </p:cNvSpPr>
          <p:nvPr>
            <p:ph sz="quarter" idx="1"/>
          </p:nvPr>
        </p:nvSpPr>
        <p:spPr>
          <a:xfrm>
            <a:off x="203200" y="2503444"/>
            <a:ext cx="11785600" cy="3865622"/>
          </a:xfrm>
        </p:spPr>
        <p:txBody>
          <a:bodyPr>
            <a:normAutofit lnSpcReduction="10000"/>
          </a:bodyPr>
          <a:lstStyle/>
          <a:p>
            <a:pPr marL="0" indent="0">
              <a:buNone/>
            </a:pPr>
            <a:r>
              <a:rPr lang="en-US" sz="2400" dirty="0">
                <a:solidFill>
                  <a:srgbClr val="C00000"/>
                </a:solidFill>
              </a:rPr>
              <a:t>Once a log entry has been applied to a state machine, no other state machine must apply a different value for that log entry</a:t>
            </a:r>
          </a:p>
          <a:p>
            <a:r>
              <a:rPr lang="en-US" dirty="0"/>
              <a:t>Raft safety property:</a:t>
            </a:r>
          </a:p>
          <a:p>
            <a:pPr lvl="1"/>
            <a:r>
              <a:rPr lang="en-US" dirty="0"/>
              <a:t>If a leader has decided that a log entry is committed, that entry will be present in the logs of all future leaders</a:t>
            </a:r>
          </a:p>
          <a:p>
            <a:r>
              <a:rPr lang="en-US" dirty="0"/>
              <a:t>This guarantees the safety requirement</a:t>
            </a:r>
          </a:p>
          <a:p>
            <a:pPr lvl="1"/>
            <a:r>
              <a:rPr lang="en-US" dirty="0"/>
              <a:t>Leaders never overwrite entries in their logs</a:t>
            </a:r>
          </a:p>
          <a:p>
            <a:pPr lvl="1"/>
            <a:r>
              <a:rPr lang="en-US" dirty="0"/>
              <a:t>Only entries in the leader’s log can be committed</a:t>
            </a:r>
          </a:p>
          <a:p>
            <a:pPr lvl="1"/>
            <a:r>
              <a:rPr lang="en-US" dirty="0"/>
              <a:t>Entries must be committed before applying to state machine</a:t>
            </a:r>
          </a:p>
        </p:txBody>
      </p:sp>
      <p:sp>
        <p:nvSpPr>
          <p:cNvPr id="3" name="Footer Placeholder 2">
            <a:extLst>
              <a:ext uri="{FF2B5EF4-FFF2-40B4-BE49-F238E27FC236}">
                <a16:creationId xmlns:a16="http://schemas.microsoft.com/office/drawing/2014/main" id="{68564C58-B90B-7942-B419-B6F2A3E132C1}"/>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12" name="Slide Number Placeholder 2">
            <a:extLst>
              <a:ext uri="{FF2B5EF4-FFF2-40B4-BE49-F238E27FC236}">
                <a16:creationId xmlns:a16="http://schemas.microsoft.com/office/drawing/2014/main" id="{17669C40-3481-3E4A-A869-CDF5929C077E}"/>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114</a:t>
            </a:fld>
            <a:endParaRPr lang="en-US" dirty="0"/>
          </a:p>
        </p:txBody>
      </p:sp>
      <p:sp>
        <p:nvSpPr>
          <p:cNvPr id="7" name="TextBox 6"/>
          <p:cNvSpPr txBox="1"/>
          <p:nvPr/>
        </p:nvSpPr>
        <p:spPr>
          <a:xfrm>
            <a:off x="3573483" y="1514714"/>
            <a:ext cx="6663042" cy="461665"/>
          </a:xfrm>
          <a:prstGeom prst="rect">
            <a:avLst/>
          </a:prstGeom>
          <a:noFill/>
        </p:spPr>
        <p:txBody>
          <a:bodyPr wrap="none" rtlCol="0">
            <a:spAutoFit/>
          </a:bodyPr>
          <a:lstStyle/>
          <a:p>
            <a:r>
              <a:rPr lang="en-US" b="1" dirty="0">
                <a:solidFill>
                  <a:schemeClr val="tx2"/>
                </a:solidFill>
              </a:rPr>
              <a:t>Committed → Present in future leaders’ logs</a:t>
            </a:r>
          </a:p>
        </p:txBody>
      </p:sp>
      <p:sp>
        <p:nvSpPr>
          <p:cNvPr id="8" name="TextBox 7"/>
          <p:cNvSpPr txBox="1"/>
          <p:nvPr/>
        </p:nvSpPr>
        <p:spPr>
          <a:xfrm>
            <a:off x="1981201" y="1895714"/>
            <a:ext cx="2222083" cy="830997"/>
          </a:xfrm>
          <a:prstGeom prst="rect">
            <a:avLst/>
          </a:prstGeom>
          <a:noFill/>
        </p:spPr>
        <p:txBody>
          <a:bodyPr wrap="none" rtlCol="0">
            <a:spAutoFit/>
          </a:bodyPr>
          <a:lstStyle/>
          <a:p>
            <a:r>
              <a:rPr lang="en-US" dirty="0">
                <a:solidFill>
                  <a:schemeClr val="accent2">
                    <a:lumMod val="25000"/>
                  </a:schemeClr>
                </a:solidFill>
              </a:rPr>
              <a:t>Restrictions on</a:t>
            </a:r>
            <a:br>
              <a:rPr lang="en-US" dirty="0">
                <a:solidFill>
                  <a:schemeClr val="accent2">
                    <a:lumMod val="25000"/>
                  </a:schemeClr>
                </a:solidFill>
              </a:rPr>
            </a:br>
            <a:r>
              <a:rPr lang="en-US" dirty="0">
                <a:solidFill>
                  <a:schemeClr val="accent2">
                    <a:lumMod val="25000"/>
                  </a:schemeClr>
                </a:solidFill>
              </a:rPr>
              <a:t>commitment</a:t>
            </a:r>
          </a:p>
        </p:txBody>
      </p:sp>
      <p:sp>
        <p:nvSpPr>
          <p:cNvPr id="9" name="TextBox 8"/>
          <p:cNvSpPr txBox="1"/>
          <p:nvPr/>
        </p:nvSpPr>
        <p:spPr>
          <a:xfrm>
            <a:off x="7280876" y="1895714"/>
            <a:ext cx="2222083" cy="830997"/>
          </a:xfrm>
          <a:prstGeom prst="rect">
            <a:avLst/>
          </a:prstGeom>
          <a:noFill/>
        </p:spPr>
        <p:txBody>
          <a:bodyPr wrap="none" rtlCol="0">
            <a:spAutoFit/>
          </a:bodyPr>
          <a:lstStyle/>
          <a:p>
            <a:r>
              <a:rPr lang="en-US" dirty="0">
                <a:solidFill>
                  <a:schemeClr val="accent2">
                    <a:lumMod val="25000"/>
                  </a:schemeClr>
                </a:solidFill>
              </a:rPr>
              <a:t>Restrictions on</a:t>
            </a:r>
            <a:br>
              <a:rPr lang="en-US" dirty="0">
                <a:solidFill>
                  <a:schemeClr val="accent2">
                    <a:lumMod val="25000"/>
                  </a:schemeClr>
                </a:solidFill>
              </a:rPr>
            </a:br>
            <a:r>
              <a:rPr lang="en-US" dirty="0">
                <a:solidFill>
                  <a:schemeClr val="accent2">
                    <a:lumMod val="25000"/>
                  </a:schemeClr>
                </a:solidFill>
              </a:rPr>
              <a:t>leader election</a:t>
            </a:r>
          </a:p>
        </p:txBody>
      </p:sp>
      <p:sp>
        <p:nvSpPr>
          <p:cNvPr id="10" name="Freeform 9"/>
          <p:cNvSpPr/>
          <p:nvPr/>
        </p:nvSpPr>
        <p:spPr>
          <a:xfrm>
            <a:off x="4063381" y="2017400"/>
            <a:ext cx="658678" cy="402956"/>
          </a:xfrm>
          <a:custGeom>
            <a:avLst/>
            <a:gdLst>
              <a:gd name="connsiteX0" fmla="*/ 658678 w 658678"/>
              <a:gd name="connsiteY0" fmla="*/ 0 h 402956"/>
              <a:gd name="connsiteX1" fmla="*/ 0 w 658678"/>
              <a:gd name="connsiteY1" fmla="*/ 402956 h 402956"/>
              <a:gd name="connsiteX0" fmla="*/ 658678 w 658678"/>
              <a:gd name="connsiteY0" fmla="*/ 0 h 402956"/>
              <a:gd name="connsiteX1" fmla="*/ 0 w 658678"/>
              <a:gd name="connsiteY1" fmla="*/ 402956 h 402956"/>
              <a:gd name="connsiteX0" fmla="*/ 658678 w 658678"/>
              <a:gd name="connsiteY0" fmla="*/ 0 h 402956"/>
              <a:gd name="connsiteX1" fmla="*/ 0 w 658678"/>
              <a:gd name="connsiteY1" fmla="*/ 402956 h 402956"/>
            </a:gdLst>
            <a:ahLst/>
            <a:cxnLst>
              <a:cxn ang="0">
                <a:pos x="connsiteX0" y="connsiteY0"/>
              </a:cxn>
              <a:cxn ang="0">
                <a:pos x="connsiteX1" y="connsiteY1"/>
              </a:cxn>
            </a:cxnLst>
            <a:rect l="l" t="t" r="r" b="b"/>
            <a:pathLst>
              <a:path w="658678" h="402956">
                <a:moveTo>
                  <a:pt x="658678" y="0"/>
                </a:moveTo>
                <a:cubicBezTo>
                  <a:pt x="648346" y="242808"/>
                  <a:pt x="537274" y="392624"/>
                  <a:pt x="0" y="402956"/>
                </a:cubicBezTo>
              </a:path>
            </a:pathLst>
          </a:custGeom>
          <a:noFill/>
          <a:ln>
            <a:solidFill>
              <a:schemeClr val="accent2">
                <a:lumMod val="25000"/>
              </a:schemeClr>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Freeform 10"/>
          <p:cNvSpPr/>
          <p:nvPr/>
        </p:nvSpPr>
        <p:spPr>
          <a:xfrm flipH="1">
            <a:off x="6622197" y="1985126"/>
            <a:ext cx="658678" cy="402956"/>
          </a:xfrm>
          <a:custGeom>
            <a:avLst/>
            <a:gdLst>
              <a:gd name="connsiteX0" fmla="*/ 658678 w 658678"/>
              <a:gd name="connsiteY0" fmla="*/ 0 h 402956"/>
              <a:gd name="connsiteX1" fmla="*/ 0 w 658678"/>
              <a:gd name="connsiteY1" fmla="*/ 402956 h 402956"/>
              <a:gd name="connsiteX0" fmla="*/ 658678 w 658678"/>
              <a:gd name="connsiteY0" fmla="*/ 0 h 402956"/>
              <a:gd name="connsiteX1" fmla="*/ 0 w 658678"/>
              <a:gd name="connsiteY1" fmla="*/ 402956 h 402956"/>
              <a:gd name="connsiteX0" fmla="*/ 658678 w 658678"/>
              <a:gd name="connsiteY0" fmla="*/ 0 h 402956"/>
              <a:gd name="connsiteX1" fmla="*/ 0 w 658678"/>
              <a:gd name="connsiteY1" fmla="*/ 402956 h 402956"/>
            </a:gdLst>
            <a:ahLst/>
            <a:cxnLst>
              <a:cxn ang="0">
                <a:pos x="connsiteX0" y="connsiteY0"/>
              </a:cxn>
              <a:cxn ang="0">
                <a:pos x="connsiteX1" y="connsiteY1"/>
              </a:cxn>
            </a:cxnLst>
            <a:rect l="l" t="t" r="r" b="b"/>
            <a:pathLst>
              <a:path w="658678" h="402956">
                <a:moveTo>
                  <a:pt x="658678" y="0"/>
                </a:moveTo>
                <a:cubicBezTo>
                  <a:pt x="648346" y="242808"/>
                  <a:pt x="537274" y="392624"/>
                  <a:pt x="0" y="402956"/>
                </a:cubicBezTo>
              </a:path>
            </a:pathLst>
          </a:custGeom>
          <a:noFill/>
          <a:ln>
            <a:solidFill>
              <a:schemeClr val="accent2">
                <a:lumMod val="25000"/>
              </a:schemeClr>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02728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Picking the Best Leader</a:t>
            </a:r>
          </a:p>
        </p:txBody>
      </p:sp>
      <p:sp>
        <p:nvSpPr>
          <p:cNvPr id="2" name="Content Placeholder 1"/>
          <p:cNvSpPr>
            <a:spLocks noGrp="1"/>
          </p:cNvSpPr>
          <p:nvPr>
            <p:ph sz="quarter" idx="1"/>
          </p:nvPr>
        </p:nvSpPr>
        <p:spPr>
          <a:xfrm>
            <a:off x="609600" y="2286000"/>
            <a:ext cx="10972800" cy="4114800"/>
          </a:xfrm>
        </p:spPr>
        <p:txBody>
          <a:bodyPr>
            <a:normAutofit fontScale="92500" lnSpcReduction="10000"/>
          </a:bodyPr>
          <a:lstStyle/>
          <a:p>
            <a:r>
              <a:rPr lang="en-US" dirty="0"/>
              <a:t>Can’t tell which entries are committed!</a:t>
            </a:r>
          </a:p>
          <a:p>
            <a:pPr marL="0" indent="0">
              <a:buNone/>
            </a:pPr>
            <a:endParaRPr lang="en-US" dirty="0"/>
          </a:p>
          <a:p>
            <a:pPr>
              <a:spcBef>
                <a:spcPts val="3600"/>
              </a:spcBef>
            </a:pPr>
            <a:r>
              <a:rPr lang="en-US" dirty="0"/>
              <a:t>During elections, choose candidate with log most likely to contain all committed entries</a:t>
            </a:r>
          </a:p>
          <a:p>
            <a:pPr lvl="1"/>
            <a:r>
              <a:rPr lang="en-US" sz="2000" dirty="0"/>
              <a:t>Candidates include log info in </a:t>
            </a:r>
            <a:r>
              <a:rPr lang="en-US" sz="2000" dirty="0" err="1"/>
              <a:t>RequestVote</a:t>
            </a:r>
            <a:r>
              <a:rPr lang="en-US" sz="2000" dirty="0"/>
              <a:t> RPCs</a:t>
            </a:r>
            <a:br>
              <a:rPr lang="en-US" sz="2000" dirty="0"/>
            </a:br>
            <a:r>
              <a:rPr lang="en-US" sz="2000" dirty="0"/>
              <a:t>(index &amp; term of last log entry)</a:t>
            </a:r>
          </a:p>
          <a:p>
            <a:pPr lvl="1"/>
            <a:r>
              <a:rPr lang="en-US" sz="2000" dirty="0"/>
              <a:t>Voting server V denies vote if its log is “more complete”:</a:t>
            </a:r>
            <a:br>
              <a:rPr lang="en-US" sz="2000" dirty="0"/>
            </a:br>
            <a:r>
              <a:rPr lang="en-US" sz="2000" dirty="0"/>
              <a:t>(</a:t>
            </a:r>
            <a:r>
              <a:rPr lang="en-US" sz="2000" dirty="0" err="1"/>
              <a:t>lastTerm</a:t>
            </a:r>
            <a:r>
              <a:rPr lang="en-US" sz="2000" baseline="-25000" dirty="0" err="1"/>
              <a:t>V</a:t>
            </a:r>
            <a:r>
              <a:rPr lang="en-US" sz="2000" dirty="0"/>
              <a:t> &gt; </a:t>
            </a:r>
            <a:r>
              <a:rPr lang="en-US" sz="2000" dirty="0" err="1"/>
              <a:t>lastTerm</a:t>
            </a:r>
            <a:r>
              <a:rPr lang="en-US" sz="2000" baseline="-25000" dirty="0" err="1"/>
              <a:t>C</a:t>
            </a:r>
            <a:r>
              <a:rPr lang="en-US" sz="2000" dirty="0"/>
              <a:t>) ||</a:t>
            </a:r>
            <a:br>
              <a:rPr lang="en-US" sz="2000" dirty="0"/>
            </a:br>
            <a:r>
              <a:rPr lang="en-US" sz="2000" dirty="0"/>
              <a:t>(</a:t>
            </a:r>
            <a:r>
              <a:rPr lang="en-US" sz="2000" dirty="0" err="1"/>
              <a:t>lastTerm</a:t>
            </a:r>
            <a:r>
              <a:rPr lang="en-US" sz="2000" baseline="-25000" dirty="0" err="1"/>
              <a:t>V</a:t>
            </a:r>
            <a:r>
              <a:rPr lang="en-US" sz="2000" dirty="0"/>
              <a:t> == </a:t>
            </a:r>
            <a:r>
              <a:rPr lang="en-US" sz="2000" dirty="0" err="1"/>
              <a:t>lastTerm</a:t>
            </a:r>
            <a:r>
              <a:rPr lang="en-US" sz="2000" baseline="-25000" dirty="0" err="1"/>
              <a:t>C</a:t>
            </a:r>
            <a:r>
              <a:rPr lang="en-US" sz="2000" dirty="0"/>
              <a:t>) &amp;&amp; (</a:t>
            </a:r>
            <a:r>
              <a:rPr lang="en-US" sz="2000" dirty="0" err="1"/>
              <a:t>lastIndex</a:t>
            </a:r>
            <a:r>
              <a:rPr lang="en-US" sz="2000" baseline="-25000" dirty="0" err="1"/>
              <a:t>V</a:t>
            </a:r>
            <a:r>
              <a:rPr lang="en-US" sz="2000" dirty="0"/>
              <a:t> &gt; </a:t>
            </a:r>
            <a:r>
              <a:rPr lang="en-US" sz="2000" dirty="0" err="1"/>
              <a:t>lastIndex</a:t>
            </a:r>
            <a:r>
              <a:rPr lang="en-US" sz="2000" baseline="-25000" dirty="0" err="1"/>
              <a:t>C</a:t>
            </a:r>
            <a:r>
              <a:rPr lang="en-US" sz="2000" dirty="0"/>
              <a:t>)</a:t>
            </a:r>
          </a:p>
          <a:p>
            <a:pPr lvl="1"/>
            <a:r>
              <a:rPr lang="en-US" sz="2000" dirty="0"/>
              <a:t>Leader will have “most complete” log among electing majority</a:t>
            </a:r>
          </a:p>
        </p:txBody>
      </p:sp>
      <p:sp>
        <p:nvSpPr>
          <p:cNvPr id="3" name="Footer Placeholder 2">
            <a:extLst>
              <a:ext uri="{FF2B5EF4-FFF2-40B4-BE49-F238E27FC236}">
                <a16:creationId xmlns:a16="http://schemas.microsoft.com/office/drawing/2014/main" id="{1B15B1DA-A9D5-B74A-8602-6623440B4976}"/>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2" name="Slide Number Placeholder 2">
            <a:extLst>
              <a:ext uri="{FF2B5EF4-FFF2-40B4-BE49-F238E27FC236}">
                <a16:creationId xmlns:a16="http://schemas.microsoft.com/office/drawing/2014/main" id="{013E9DBB-00E6-8746-A5DE-1306BE7D0766}"/>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115</a:t>
            </a:fld>
            <a:endParaRPr lang="en-US" dirty="0"/>
          </a:p>
        </p:txBody>
      </p:sp>
      <p:sp>
        <p:nvSpPr>
          <p:cNvPr id="42" name="Rectangle 41"/>
          <p:cNvSpPr/>
          <p:nvPr/>
        </p:nvSpPr>
        <p:spPr>
          <a:xfrm>
            <a:off x="6880296" y="1828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3" name="Rectangle 42"/>
          <p:cNvSpPr/>
          <p:nvPr/>
        </p:nvSpPr>
        <p:spPr>
          <a:xfrm>
            <a:off x="8023296" y="1828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4" name="Rectangle 43"/>
          <p:cNvSpPr/>
          <p:nvPr/>
        </p:nvSpPr>
        <p:spPr>
          <a:xfrm>
            <a:off x="7261296" y="1828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5" name="Rectangle 44"/>
          <p:cNvSpPr/>
          <p:nvPr/>
        </p:nvSpPr>
        <p:spPr>
          <a:xfrm>
            <a:off x="7642296" y="1828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6" name="Rectangle 45"/>
          <p:cNvSpPr/>
          <p:nvPr/>
        </p:nvSpPr>
        <p:spPr>
          <a:xfrm>
            <a:off x="8404296" y="1828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7" name="TextBox 46"/>
          <p:cNvSpPr txBox="1"/>
          <p:nvPr/>
        </p:nvSpPr>
        <p:spPr>
          <a:xfrm>
            <a:off x="6880296" y="1447800"/>
            <a:ext cx="381000" cy="338554"/>
          </a:xfrm>
          <a:prstGeom prst="rect">
            <a:avLst/>
          </a:prstGeom>
          <a:noFill/>
        </p:spPr>
        <p:txBody>
          <a:bodyPr wrap="square" rtlCol="0">
            <a:spAutoFit/>
          </a:bodyPr>
          <a:lstStyle/>
          <a:p>
            <a:pPr algn="ctr"/>
            <a:r>
              <a:rPr lang="en-US" sz="1600" dirty="0">
                <a:solidFill>
                  <a:schemeClr val="tx2"/>
                </a:solidFill>
              </a:rPr>
              <a:t>1</a:t>
            </a:r>
          </a:p>
        </p:txBody>
      </p:sp>
      <p:sp>
        <p:nvSpPr>
          <p:cNvPr id="48" name="TextBox 47"/>
          <p:cNvSpPr txBox="1"/>
          <p:nvPr/>
        </p:nvSpPr>
        <p:spPr>
          <a:xfrm>
            <a:off x="7261296" y="1447800"/>
            <a:ext cx="381000" cy="338554"/>
          </a:xfrm>
          <a:prstGeom prst="rect">
            <a:avLst/>
          </a:prstGeom>
          <a:noFill/>
        </p:spPr>
        <p:txBody>
          <a:bodyPr wrap="square" rtlCol="0">
            <a:spAutoFit/>
          </a:bodyPr>
          <a:lstStyle/>
          <a:p>
            <a:pPr algn="ctr"/>
            <a:r>
              <a:rPr lang="en-US" sz="1600" dirty="0">
                <a:solidFill>
                  <a:schemeClr val="tx2"/>
                </a:solidFill>
              </a:rPr>
              <a:t>2</a:t>
            </a:r>
          </a:p>
        </p:txBody>
      </p:sp>
      <p:sp>
        <p:nvSpPr>
          <p:cNvPr id="49" name="TextBox 48"/>
          <p:cNvSpPr txBox="1"/>
          <p:nvPr/>
        </p:nvSpPr>
        <p:spPr>
          <a:xfrm>
            <a:off x="7642296" y="1447800"/>
            <a:ext cx="381000" cy="338554"/>
          </a:xfrm>
          <a:prstGeom prst="rect">
            <a:avLst/>
          </a:prstGeom>
          <a:noFill/>
        </p:spPr>
        <p:txBody>
          <a:bodyPr wrap="square" rtlCol="0">
            <a:spAutoFit/>
          </a:bodyPr>
          <a:lstStyle/>
          <a:p>
            <a:pPr algn="ctr"/>
            <a:r>
              <a:rPr lang="en-US" sz="1600" dirty="0">
                <a:solidFill>
                  <a:schemeClr val="tx2"/>
                </a:solidFill>
              </a:rPr>
              <a:t>3</a:t>
            </a:r>
          </a:p>
        </p:txBody>
      </p:sp>
      <p:sp>
        <p:nvSpPr>
          <p:cNvPr id="50" name="TextBox 49"/>
          <p:cNvSpPr txBox="1"/>
          <p:nvPr/>
        </p:nvSpPr>
        <p:spPr>
          <a:xfrm>
            <a:off x="8023296" y="1447800"/>
            <a:ext cx="381000" cy="338554"/>
          </a:xfrm>
          <a:prstGeom prst="rect">
            <a:avLst/>
          </a:prstGeom>
          <a:noFill/>
        </p:spPr>
        <p:txBody>
          <a:bodyPr wrap="square" rtlCol="0">
            <a:spAutoFit/>
          </a:bodyPr>
          <a:lstStyle/>
          <a:p>
            <a:pPr algn="ctr"/>
            <a:r>
              <a:rPr lang="en-US" sz="1600" dirty="0">
                <a:solidFill>
                  <a:schemeClr val="tx2"/>
                </a:solidFill>
              </a:rPr>
              <a:t>4</a:t>
            </a:r>
          </a:p>
        </p:txBody>
      </p:sp>
      <p:sp>
        <p:nvSpPr>
          <p:cNvPr id="51" name="TextBox 50"/>
          <p:cNvSpPr txBox="1"/>
          <p:nvPr/>
        </p:nvSpPr>
        <p:spPr>
          <a:xfrm>
            <a:off x="8404296" y="1447800"/>
            <a:ext cx="381000" cy="338554"/>
          </a:xfrm>
          <a:prstGeom prst="rect">
            <a:avLst/>
          </a:prstGeom>
          <a:noFill/>
        </p:spPr>
        <p:txBody>
          <a:bodyPr wrap="square" rtlCol="0">
            <a:spAutoFit/>
          </a:bodyPr>
          <a:lstStyle/>
          <a:p>
            <a:pPr algn="ctr"/>
            <a:r>
              <a:rPr lang="en-US" sz="1600" dirty="0">
                <a:solidFill>
                  <a:schemeClr val="tx2"/>
                </a:solidFill>
              </a:rPr>
              <a:t>5</a:t>
            </a:r>
          </a:p>
        </p:txBody>
      </p:sp>
      <p:sp>
        <p:nvSpPr>
          <p:cNvPr id="53" name="Rectangle 52"/>
          <p:cNvSpPr/>
          <p:nvPr/>
        </p:nvSpPr>
        <p:spPr>
          <a:xfrm>
            <a:off x="6880296" y="2362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54" name="Rectangle 53"/>
          <p:cNvSpPr/>
          <p:nvPr/>
        </p:nvSpPr>
        <p:spPr>
          <a:xfrm>
            <a:off x="8023296" y="2362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5" name="Rectangle 54"/>
          <p:cNvSpPr/>
          <p:nvPr/>
        </p:nvSpPr>
        <p:spPr>
          <a:xfrm>
            <a:off x="7261296" y="2362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56" name="Rectangle 55"/>
          <p:cNvSpPr/>
          <p:nvPr/>
        </p:nvSpPr>
        <p:spPr>
          <a:xfrm>
            <a:off x="7642296" y="2362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57" name="Rectangle 56"/>
          <p:cNvSpPr/>
          <p:nvPr/>
        </p:nvSpPr>
        <p:spPr>
          <a:xfrm>
            <a:off x="6880296"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58" name="Rectangle 57"/>
          <p:cNvSpPr/>
          <p:nvPr/>
        </p:nvSpPr>
        <p:spPr>
          <a:xfrm>
            <a:off x="8023296" y="2895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9" name="Rectangle 58"/>
          <p:cNvSpPr/>
          <p:nvPr/>
        </p:nvSpPr>
        <p:spPr>
          <a:xfrm>
            <a:off x="7261296"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60" name="Rectangle 59"/>
          <p:cNvSpPr/>
          <p:nvPr/>
        </p:nvSpPr>
        <p:spPr>
          <a:xfrm>
            <a:off x="7642296" y="2895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61" name="Rectangle 60"/>
          <p:cNvSpPr/>
          <p:nvPr/>
        </p:nvSpPr>
        <p:spPr>
          <a:xfrm>
            <a:off x="8404296" y="2895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64" name="Rounded Rectangle 63"/>
          <p:cNvSpPr/>
          <p:nvPr/>
        </p:nvSpPr>
        <p:spPr>
          <a:xfrm>
            <a:off x="6804096" y="2819400"/>
            <a:ext cx="2057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5" name="TextBox 64"/>
          <p:cNvSpPr txBox="1"/>
          <p:nvPr/>
        </p:nvSpPr>
        <p:spPr>
          <a:xfrm>
            <a:off x="9682834" y="2836612"/>
            <a:ext cx="2531462" cy="496418"/>
          </a:xfrm>
          <a:prstGeom prst="rect">
            <a:avLst/>
          </a:prstGeom>
          <a:noFill/>
        </p:spPr>
        <p:txBody>
          <a:bodyPr wrap="square" lIns="0" tIns="0" rIns="0" bIns="0" rtlCol="0">
            <a:spAutoFit/>
          </a:bodyPr>
          <a:lstStyle>
            <a:defPPr>
              <a:defRPr lang="en-US"/>
            </a:defPPr>
            <a:lvl1pPr algn="l">
              <a:lnSpc>
                <a:spcPts val="1900"/>
              </a:lnSpc>
              <a:defRPr>
                <a:solidFill>
                  <a:schemeClr val="accent4"/>
                </a:solidFill>
              </a:defRPr>
            </a:lvl1pPr>
          </a:lstStyle>
          <a:p>
            <a:r>
              <a:rPr lang="en-US" dirty="0">
                <a:solidFill>
                  <a:srgbClr val="C00000"/>
                </a:solidFill>
              </a:rPr>
              <a:t>unavailable during leader transition</a:t>
            </a:r>
          </a:p>
        </p:txBody>
      </p:sp>
      <p:sp>
        <p:nvSpPr>
          <p:cNvPr id="66" name="TextBox 65"/>
          <p:cNvSpPr txBox="1"/>
          <p:nvPr/>
        </p:nvSpPr>
        <p:spPr>
          <a:xfrm>
            <a:off x="9682834" y="1897472"/>
            <a:ext cx="1828800" cy="252762"/>
          </a:xfrm>
          <a:prstGeom prst="rect">
            <a:avLst/>
          </a:prstGeom>
          <a:noFill/>
        </p:spPr>
        <p:txBody>
          <a:bodyPr wrap="square" lIns="0" tIns="0" rIns="0" bIns="0" rtlCol="0">
            <a:spAutoFit/>
          </a:bodyPr>
          <a:lstStyle/>
          <a:p>
            <a:pPr>
              <a:lnSpc>
                <a:spcPts val="1900"/>
              </a:lnSpc>
            </a:pPr>
            <a:r>
              <a:rPr lang="en-US" dirty="0">
                <a:solidFill>
                  <a:srgbClr val="C00000"/>
                </a:solidFill>
              </a:rPr>
              <a:t>Committed ?</a:t>
            </a:r>
            <a:endParaRPr lang="en-US" dirty="0">
              <a:solidFill>
                <a:schemeClr val="accent4"/>
              </a:solidFill>
            </a:endParaRPr>
          </a:p>
        </p:txBody>
      </p:sp>
      <p:cxnSp>
        <p:nvCxnSpPr>
          <p:cNvPr id="67" name="Straight Connector 66"/>
          <p:cNvCxnSpPr/>
          <p:nvPr/>
        </p:nvCxnSpPr>
        <p:spPr>
          <a:xfrm flipH="1">
            <a:off x="8937696" y="2019300"/>
            <a:ext cx="609600" cy="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flipH="1">
            <a:off x="8937696" y="3086100"/>
            <a:ext cx="609600" cy="0"/>
          </a:xfrm>
          <a:prstGeom prst="line">
            <a:avLst/>
          </a:prstGeom>
          <a:ln w="19050" cap="rnd">
            <a:solidFill>
              <a:schemeClr val="accent4"/>
            </a:solidFill>
            <a:tailEnd type="triangle" w="sm" len="lg"/>
          </a:ln>
          <a:effectLst/>
        </p:spPr>
        <p:style>
          <a:lnRef idx="2">
            <a:schemeClr val="dk1"/>
          </a:lnRef>
          <a:fillRef idx="0">
            <a:schemeClr val="dk1"/>
          </a:fillRef>
          <a:effectRef idx="1">
            <a:schemeClr val="dk1"/>
          </a:effectRef>
          <a:fontRef idx="minor">
            <a:schemeClr val="tx1"/>
          </a:fontRef>
        </p:style>
      </p:cxnSp>
      <p:sp>
        <p:nvSpPr>
          <p:cNvPr id="69" name="Rounded Rectangle 68"/>
          <p:cNvSpPr/>
          <p:nvPr/>
        </p:nvSpPr>
        <p:spPr>
          <a:xfrm>
            <a:off x="8328096" y="1752600"/>
            <a:ext cx="533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428394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Committing Entry from Current Term</a:t>
            </a:r>
          </a:p>
        </p:txBody>
      </p:sp>
      <p:sp>
        <p:nvSpPr>
          <p:cNvPr id="59" name="Content Placeholder 58"/>
          <p:cNvSpPr>
            <a:spLocks noGrp="1"/>
          </p:cNvSpPr>
          <p:nvPr>
            <p:ph sz="quarter" idx="1"/>
          </p:nvPr>
        </p:nvSpPr>
        <p:spPr/>
        <p:txBody>
          <a:bodyPr/>
          <a:lstStyle/>
          <a:p>
            <a:r>
              <a:rPr lang="en-US" dirty="0"/>
              <a:t>Case #1/2: Leader decides entry in current term is committed</a:t>
            </a:r>
          </a:p>
          <a:p>
            <a:endParaRPr lang="en-US" dirty="0"/>
          </a:p>
          <a:p>
            <a:endParaRPr lang="en-US" dirty="0"/>
          </a:p>
          <a:p>
            <a:endParaRPr lang="en-US" dirty="0"/>
          </a:p>
          <a:p>
            <a:endParaRPr lang="en-US" dirty="0"/>
          </a:p>
          <a:p>
            <a:endParaRPr lang="en-US" dirty="0"/>
          </a:p>
          <a:p>
            <a:endParaRPr lang="en-US" dirty="0"/>
          </a:p>
          <a:p>
            <a:endParaRPr lang="en-US" dirty="0"/>
          </a:p>
          <a:p>
            <a:pPr>
              <a:spcBef>
                <a:spcPts val="2400"/>
              </a:spcBef>
            </a:pPr>
            <a:r>
              <a:rPr lang="en-US" dirty="0"/>
              <a:t>Safe: leader for term 3 must contain entry 4</a:t>
            </a:r>
          </a:p>
        </p:txBody>
      </p:sp>
      <p:sp>
        <p:nvSpPr>
          <p:cNvPr id="7" name="TextBox 6"/>
          <p:cNvSpPr txBox="1"/>
          <p:nvPr/>
        </p:nvSpPr>
        <p:spPr>
          <a:xfrm>
            <a:off x="4114800" y="2209800"/>
            <a:ext cx="381000" cy="338554"/>
          </a:xfrm>
          <a:prstGeom prst="rect">
            <a:avLst/>
          </a:prstGeom>
          <a:noFill/>
        </p:spPr>
        <p:txBody>
          <a:bodyPr wrap="square" rtlCol="0">
            <a:spAutoFit/>
          </a:bodyPr>
          <a:lstStyle/>
          <a:p>
            <a:pPr algn="ctr"/>
            <a:r>
              <a:rPr lang="en-US" sz="1600" dirty="0">
                <a:solidFill>
                  <a:schemeClr val="tx2"/>
                </a:solidFill>
              </a:rPr>
              <a:t>1</a:t>
            </a:r>
          </a:p>
        </p:txBody>
      </p:sp>
      <p:sp>
        <p:nvSpPr>
          <p:cNvPr id="8" name="TextBox 7"/>
          <p:cNvSpPr txBox="1"/>
          <p:nvPr/>
        </p:nvSpPr>
        <p:spPr>
          <a:xfrm>
            <a:off x="4495800" y="2209800"/>
            <a:ext cx="381000" cy="338554"/>
          </a:xfrm>
          <a:prstGeom prst="rect">
            <a:avLst/>
          </a:prstGeom>
          <a:noFill/>
        </p:spPr>
        <p:txBody>
          <a:bodyPr wrap="square" rtlCol="0">
            <a:spAutoFit/>
          </a:bodyPr>
          <a:lstStyle/>
          <a:p>
            <a:pPr algn="ctr"/>
            <a:r>
              <a:rPr lang="en-US" sz="1600" dirty="0">
                <a:solidFill>
                  <a:schemeClr val="tx2"/>
                </a:solidFill>
              </a:rPr>
              <a:t>2</a:t>
            </a:r>
          </a:p>
        </p:txBody>
      </p:sp>
      <p:sp>
        <p:nvSpPr>
          <p:cNvPr id="9" name="TextBox 8"/>
          <p:cNvSpPr txBox="1"/>
          <p:nvPr/>
        </p:nvSpPr>
        <p:spPr>
          <a:xfrm>
            <a:off x="4876800" y="2209800"/>
            <a:ext cx="381000" cy="338554"/>
          </a:xfrm>
          <a:prstGeom prst="rect">
            <a:avLst/>
          </a:prstGeom>
          <a:noFill/>
        </p:spPr>
        <p:txBody>
          <a:bodyPr wrap="square" rtlCol="0">
            <a:spAutoFit/>
          </a:bodyPr>
          <a:lstStyle/>
          <a:p>
            <a:pPr algn="ctr"/>
            <a:r>
              <a:rPr lang="en-US" sz="1600" dirty="0">
                <a:solidFill>
                  <a:schemeClr val="tx2"/>
                </a:solidFill>
              </a:rPr>
              <a:t>3</a:t>
            </a:r>
          </a:p>
        </p:txBody>
      </p:sp>
      <p:sp>
        <p:nvSpPr>
          <p:cNvPr id="10" name="TextBox 9"/>
          <p:cNvSpPr txBox="1"/>
          <p:nvPr/>
        </p:nvSpPr>
        <p:spPr>
          <a:xfrm>
            <a:off x="5257800" y="2209800"/>
            <a:ext cx="381000" cy="338554"/>
          </a:xfrm>
          <a:prstGeom prst="rect">
            <a:avLst/>
          </a:prstGeom>
          <a:noFill/>
        </p:spPr>
        <p:txBody>
          <a:bodyPr wrap="square" rtlCol="0">
            <a:spAutoFit/>
          </a:bodyPr>
          <a:lstStyle/>
          <a:p>
            <a:pPr algn="ctr"/>
            <a:r>
              <a:rPr lang="en-US" sz="1600" dirty="0">
                <a:solidFill>
                  <a:schemeClr val="tx2"/>
                </a:solidFill>
              </a:rPr>
              <a:t>4</a:t>
            </a:r>
          </a:p>
        </p:txBody>
      </p:sp>
      <p:sp>
        <p:nvSpPr>
          <p:cNvPr id="11" name="TextBox 10"/>
          <p:cNvSpPr txBox="1"/>
          <p:nvPr/>
        </p:nvSpPr>
        <p:spPr>
          <a:xfrm>
            <a:off x="5638800" y="2209800"/>
            <a:ext cx="381000" cy="338554"/>
          </a:xfrm>
          <a:prstGeom prst="rect">
            <a:avLst/>
          </a:prstGeom>
          <a:noFill/>
        </p:spPr>
        <p:txBody>
          <a:bodyPr wrap="square" rtlCol="0">
            <a:spAutoFit/>
          </a:bodyPr>
          <a:lstStyle/>
          <a:p>
            <a:pPr algn="ctr"/>
            <a:r>
              <a:rPr lang="en-US" sz="1600" dirty="0">
                <a:solidFill>
                  <a:schemeClr val="tx2"/>
                </a:solidFill>
              </a:rPr>
              <a:t>5</a:t>
            </a:r>
          </a:p>
        </p:txBody>
      </p:sp>
      <p:sp>
        <p:nvSpPr>
          <p:cNvPr id="12" name="TextBox 11"/>
          <p:cNvSpPr txBox="1"/>
          <p:nvPr/>
        </p:nvSpPr>
        <p:spPr>
          <a:xfrm>
            <a:off x="6019800" y="2209800"/>
            <a:ext cx="381000" cy="338554"/>
          </a:xfrm>
          <a:prstGeom prst="rect">
            <a:avLst/>
          </a:prstGeom>
          <a:noFill/>
        </p:spPr>
        <p:txBody>
          <a:bodyPr wrap="square" rtlCol="0">
            <a:spAutoFit/>
          </a:bodyPr>
          <a:lstStyle/>
          <a:p>
            <a:pPr algn="ctr"/>
            <a:r>
              <a:rPr lang="en-US" sz="1600" dirty="0">
                <a:solidFill>
                  <a:schemeClr val="tx2"/>
                </a:solidFill>
              </a:rPr>
              <a:t>6</a:t>
            </a:r>
          </a:p>
        </p:txBody>
      </p:sp>
      <p:sp>
        <p:nvSpPr>
          <p:cNvPr id="16" name="Rectangle 15"/>
          <p:cNvSpPr/>
          <p:nvPr/>
        </p:nvSpPr>
        <p:spPr>
          <a:xfrm>
            <a:off x="4114800" y="2590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7" name="Rectangle 16"/>
          <p:cNvSpPr/>
          <p:nvPr/>
        </p:nvSpPr>
        <p:spPr>
          <a:xfrm>
            <a:off x="4495800" y="2590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8" name="Rectangle 17"/>
          <p:cNvSpPr/>
          <p:nvPr/>
        </p:nvSpPr>
        <p:spPr>
          <a:xfrm>
            <a:off x="4114800" y="3124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9" name="Rectangle 18"/>
          <p:cNvSpPr/>
          <p:nvPr/>
        </p:nvSpPr>
        <p:spPr>
          <a:xfrm>
            <a:off x="4495800" y="3124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6" name="Rectangle 25"/>
          <p:cNvSpPr/>
          <p:nvPr/>
        </p:nvSpPr>
        <p:spPr>
          <a:xfrm>
            <a:off x="4114800" y="3657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7" name="Rectangle 26"/>
          <p:cNvSpPr/>
          <p:nvPr/>
        </p:nvSpPr>
        <p:spPr>
          <a:xfrm>
            <a:off x="4495800" y="3657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0" name="Rectangle 29"/>
          <p:cNvSpPr/>
          <p:nvPr/>
        </p:nvSpPr>
        <p:spPr>
          <a:xfrm>
            <a:off x="4114800" y="4191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1" name="Rectangle 30"/>
          <p:cNvSpPr/>
          <p:nvPr/>
        </p:nvSpPr>
        <p:spPr>
          <a:xfrm>
            <a:off x="4876800" y="2590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32" name="Rectangle 31"/>
          <p:cNvSpPr/>
          <p:nvPr/>
        </p:nvSpPr>
        <p:spPr>
          <a:xfrm>
            <a:off x="4495800" y="4191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3" name="Rectangle 32"/>
          <p:cNvSpPr/>
          <p:nvPr/>
        </p:nvSpPr>
        <p:spPr>
          <a:xfrm>
            <a:off x="4114800" y="4724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4" name="Rectangle 33"/>
          <p:cNvSpPr/>
          <p:nvPr/>
        </p:nvSpPr>
        <p:spPr>
          <a:xfrm>
            <a:off x="4495800" y="4724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6" name="TextBox 45"/>
          <p:cNvSpPr txBox="1"/>
          <p:nvPr/>
        </p:nvSpPr>
        <p:spPr>
          <a:xfrm>
            <a:off x="3733800" y="2642801"/>
            <a:ext cx="381000" cy="276999"/>
          </a:xfrm>
          <a:prstGeom prst="rect">
            <a:avLst/>
          </a:prstGeom>
          <a:noFill/>
        </p:spPr>
        <p:txBody>
          <a:bodyPr wrap="square" lIns="0" tIns="0" rIns="0" bIns="0" rtlCol="0">
            <a:spAutoFit/>
          </a:bodyPr>
          <a:lstStyle/>
          <a:p>
            <a:pPr algn="ctr"/>
            <a:r>
              <a:rPr lang="en-US" dirty="0"/>
              <a:t>s</a:t>
            </a:r>
            <a:r>
              <a:rPr lang="en-US" baseline="-25000" dirty="0"/>
              <a:t>1</a:t>
            </a:r>
          </a:p>
        </p:txBody>
      </p:sp>
      <p:sp>
        <p:nvSpPr>
          <p:cNvPr id="47" name="TextBox 46"/>
          <p:cNvSpPr txBox="1"/>
          <p:nvPr/>
        </p:nvSpPr>
        <p:spPr>
          <a:xfrm>
            <a:off x="3733800" y="3176201"/>
            <a:ext cx="381000" cy="276999"/>
          </a:xfrm>
          <a:prstGeom prst="rect">
            <a:avLst/>
          </a:prstGeom>
          <a:noFill/>
        </p:spPr>
        <p:txBody>
          <a:bodyPr wrap="square" lIns="0" tIns="0" rIns="0" bIns="0" rtlCol="0">
            <a:spAutoFit/>
          </a:bodyPr>
          <a:lstStyle/>
          <a:p>
            <a:pPr algn="ctr"/>
            <a:r>
              <a:rPr lang="en-US" dirty="0"/>
              <a:t>s</a:t>
            </a:r>
            <a:r>
              <a:rPr lang="en-US" baseline="-25000" dirty="0"/>
              <a:t>2</a:t>
            </a:r>
          </a:p>
        </p:txBody>
      </p:sp>
      <p:sp>
        <p:nvSpPr>
          <p:cNvPr id="48" name="TextBox 47"/>
          <p:cNvSpPr txBox="1"/>
          <p:nvPr/>
        </p:nvSpPr>
        <p:spPr>
          <a:xfrm>
            <a:off x="3733800" y="3709601"/>
            <a:ext cx="381000" cy="276999"/>
          </a:xfrm>
          <a:prstGeom prst="rect">
            <a:avLst/>
          </a:prstGeom>
          <a:noFill/>
        </p:spPr>
        <p:txBody>
          <a:bodyPr wrap="square" lIns="0" tIns="0" rIns="0" bIns="0" rtlCol="0">
            <a:spAutoFit/>
          </a:bodyPr>
          <a:lstStyle/>
          <a:p>
            <a:pPr algn="ctr"/>
            <a:r>
              <a:rPr lang="en-US" dirty="0"/>
              <a:t>s</a:t>
            </a:r>
            <a:r>
              <a:rPr lang="en-US" baseline="-25000" dirty="0"/>
              <a:t>3</a:t>
            </a:r>
          </a:p>
        </p:txBody>
      </p:sp>
      <p:sp>
        <p:nvSpPr>
          <p:cNvPr id="49" name="TextBox 48"/>
          <p:cNvSpPr txBox="1"/>
          <p:nvPr/>
        </p:nvSpPr>
        <p:spPr>
          <a:xfrm>
            <a:off x="3733800" y="4243001"/>
            <a:ext cx="381000" cy="276999"/>
          </a:xfrm>
          <a:prstGeom prst="rect">
            <a:avLst/>
          </a:prstGeom>
          <a:noFill/>
        </p:spPr>
        <p:txBody>
          <a:bodyPr wrap="square" lIns="0" tIns="0" rIns="0" bIns="0" rtlCol="0">
            <a:spAutoFit/>
          </a:bodyPr>
          <a:lstStyle/>
          <a:p>
            <a:pPr algn="ctr"/>
            <a:r>
              <a:rPr lang="en-US" dirty="0"/>
              <a:t>s</a:t>
            </a:r>
            <a:r>
              <a:rPr lang="en-US" baseline="-25000" dirty="0"/>
              <a:t>4</a:t>
            </a:r>
          </a:p>
        </p:txBody>
      </p:sp>
      <p:sp>
        <p:nvSpPr>
          <p:cNvPr id="50" name="TextBox 49"/>
          <p:cNvSpPr txBox="1"/>
          <p:nvPr/>
        </p:nvSpPr>
        <p:spPr>
          <a:xfrm>
            <a:off x="3733800" y="4776401"/>
            <a:ext cx="381000" cy="276999"/>
          </a:xfrm>
          <a:prstGeom prst="rect">
            <a:avLst/>
          </a:prstGeom>
          <a:noFill/>
        </p:spPr>
        <p:txBody>
          <a:bodyPr wrap="square" lIns="0" tIns="0" rIns="0" bIns="0" rtlCol="0">
            <a:spAutoFit/>
          </a:bodyPr>
          <a:lstStyle/>
          <a:p>
            <a:pPr algn="ctr"/>
            <a:r>
              <a:rPr lang="en-US" dirty="0"/>
              <a:t>s</a:t>
            </a:r>
            <a:r>
              <a:rPr lang="en-US" baseline="-25000" dirty="0"/>
              <a:t>5</a:t>
            </a:r>
          </a:p>
        </p:txBody>
      </p:sp>
      <p:sp>
        <p:nvSpPr>
          <p:cNvPr id="52" name="Rectangle 51"/>
          <p:cNvSpPr/>
          <p:nvPr/>
        </p:nvSpPr>
        <p:spPr>
          <a:xfrm>
            <a:off x="4876800" y="3124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3" name="Rectangle 52"/>
          <p:cNvSpPr/>
          <p:nvPr/>
        </p:nvSpPr>
        <p:spPr>
          <a:xfrm>
            <a:off x="4876800" y="3657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4" name="Rectangle 53"/>
          <p:cNvSpPr/>
          <p:nvPr/>
        </p:nvSpPr>
        <p:spPr>
          <a:xfrm>
            <a:off x="5257800" y="2590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5" name="Rectangle 54"/>
          <p:cNvSpPr/>
          <p:nvPr/>
        </p:nvSpPr>
        <p:spPr>
          <a:xfrm>
            <a:off x="5257800" y="3124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6" name="Rectangle 55"/>
          <p:cNvSpPr/>
          <p:nvPr/>
        </p:nvSpPr>
        <p:spPr>
          <a:xfrm>
            <a:off x="5638800" y="2590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7" name="Rectangle 56"/>
          <p:cNvSpPr/>
          <p:nvPr/>
        </p:nvSpPr>
        <p:spPr>
          <a:xfrm>
            <a:off x="5257800" y="36576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8" name="Rectangle 57"/>
          <p:cNvSpPr/>
          <p:nvPr/>
        </p:nvSpPr>
        <p:spPr>
          <a:xfrm>
            <a:off x="4876800" y="41910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60" name="Rounded Rectangle 59"/>
          <p:cNvSpPr/>
          <p:nvPr/>
        </p:nvSpPr>
        <p:spPr>
          <a:xfrm>
            <a:off x="5181600" y="3581400"/>
            <a:ext cx="533400" cy="533400"/>
          </a:xfrm>
          <a:prstGeom prst="roundRect">
            <a:avLst/>
          </a:prstGeom>
          <a:noFill/>
          <a:ln>
            <a:solidFill>
              <a:schemeClr val="tx2"/>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p:cNvSpPr txBox="1"/>
          <p:nvPr/>
        </p:nvSpPr>
        <p:spPr>
          <a:xfrm>
            <a:off x="6612538" y="3604240"/>
            <a:ext cx="2531462" cy="740074"/>
          </a:xfrm>
          <a:prstGeom prst="rect">
            <a:avLst/>
          </a:prstGeom>
          <a:noFill/>
        </p:spPr>
        <p:txBody>
          <a:bodyPr wrap="square" lIns="0" tIns="0" rIns="0" bIns="0" rtlCol="0">
            <a:spAutoFit/>
          </a:bodyPr>
          <a:lstStyle>
            <a:defPPr>
              <a:defRPr lang="en-US"/>
            </a:defPPr>
            <a:lvl1pPr algn="l">
              <a:lnSpc>
                <a:spcPts val="1900"/>
              </a:lnSpc>
              <a:defRPr>
                <a:solidFill>
                  <a:schemeClr val="accent4"/>
                </a:solidFill>
              </a:defRPr>
            </a:lvl1pPr>
          </a:lstStyle>
          <a:p>
            <a:r>
              <a:rPr lang="en-US" dirty="0" err="1">
                <a:solidFill>
                  <a:schemeClr val="tx2"/>
                </a:solidFill>
              </a:rPr>
              <a:t>AppendEntries</a:t>
            </a:r>
            <a:r>
              <a:rPr lang="en-US" dirty="0">
                <a:solidFill>
                  <a:schemeClr val="tx2"/>
                </a:solidFill>
              </a:rPr>
              <a:t> just</a:t>
            </a:r>
            <a:br>
              <a:rPr lang="en-US" dirty="0">
                <a:solidFill>
                  <a:schemeClr val="tx2"/>
                </a:solidFill>
              </a:rPr>
            </a:br>
            <a:r>
              <a:rPr lang="en-US" dirty="0">
                <a:solidFill>
                  <a:schemeClr val="tx2"/>
                </a:solidFill>
              </a:rPr>
              <a:t>succeeded</a:t>
            </a:r>
          </a:p>
        </p:txBody>
      </p:sp>
      <p:cxnSp>
        <p:nvCxnSpPr>
          <p:cNvPr id="62" name="Straight Connector 61"/>
          <p:cNvCxnSpPr/>
          <p:nvPr/>
        </p:nvCxnSpPr>
        <p:spPr>
          <a:xfrm flipH="1">
            <a:off x="5867400" y="3848100"/>
            <a:ext cx="609600"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6612538" y="4389487"/>
            <a:ext cx="2531462" cy="740074"/>
          </a:xfrm>
          <a:prstGeom prst="rect">
            <a:avLst/>
          </a:prstGeom>
          <a:noFill/>
        </p:spPr>
        <p:txBody>
          <a:bodyPr wrap="square" lIns="0" tIns="0" rIns="0" bIns="0" rtlCol="0">
            <a:spAutoFit/>
          </a:bodyPr>
          <a:lstStyle>
            <a:defPPr>
              <a:defRPr lang="en-US"/>
            </a:defPPr>
            <a:lvl1pPr algn="l">
              <a:lnSpc>
                <a:spcPts val="1900"/>
              </a:lnSpc>
              <a:defRPr>
                <a:solidFill>
                  <a:schemeClr val="accent4"/>
                </a:solidFill>
              </a:defRPr>
            </a:lvl1pPr>
          </a:lstStyle>
          <a:p>
            <a:r>
              <a:rPr lang="en-US" dirty="0"/>
              <a:t>Can’t be elected as</a:t>
            </a:r>
            <a:br>
              <a:rPr lang="en-US" dirty="0"/>
            </a:br>
            <a:r>
              <a:rPr lang="en-US" dirty="0"/>
              <a:t>leader for term 3</a:t>
            </a:r>
          </a:p>
        </p:txBody>
      </p:sp>
      <p:sp>
        <p:nvSpPr>
          <p:cNvPr id="2" name="Freeform 1"/>
          <p:cNvSpPr/>
          <p:nvPr/>
        </p:nvSpPr>
        <p:spPr>
          <a:xfrm>
            <a:off x="5537734" y="2906830"/>
            <a:ext cx="355881" cy="808523"/>
          </a:xfrm>
          <a:custGeom>
            <a:avLst/>
            <a:gdLst>
              <a:gd name="connsiteX0" fmla="*/ 9261 w 9261"/>
              <a:gd name="connsiteY0" fmla="*/ 0 h 808523"/>
              <a:gd name="connsiteX1" fmla="*/ 9261 w 9261"/>
              <a:gd name="connsiteY1" fmla="*/ 808523 h 808523"/>
              <a:gd name="connsiteX0" fmla="*/ 445 w 209903"/>
              <a:gd name="connsiteY0" fmla="*/ 0 h 10000"/>
              <a:gd name="connsiteX1" fmla="*/ 445 w 209903"/>
              <a:gd name="connsiteY1" fmla="*/ 10000 h 10000"/>
              <a:gd name="connsiteX0" fmla="*/ 0 w 384280"/>
              <a:gd name="connsiteY0" fmla="*/ 0 h 10000"/>
              <a:gd name="connsiteX1" fmla="*/ 0 w 384280"/>
              <a:gd name="connsiteY1" fmla="*/ 10000 h 10000"/>
            </a:gdLst>
            <a:ahLst/>
            <a:cxnLst>
              <a:cxn ang="0">
                <a:pos x="connsiteX0" y="connsiteY0"/>
              </a:cxn>
              <a:cxn ang="0">
                <a:pos x="connsiteX1" y="connsiteY1"/>
              </a:cxn>
            </a:cxnLst>
            <a:rect l="l" t="t" r="r" b="b"/>
            <a:pathLst>
              <a:path w="384280" h="10000">
                <a:moveTo>
                  <a:pt x="0" y="0"/>
                </a:moveTo>
                <a:cubicBezTo>
                  <a:pt x="479825" y="3611"/>
                  <a:pt x="543919" y="6389"/>
                  <a:pt x="0" y="10000"/>
                </a:cubicBezTo>
              </a:path>
            </a:pathLst>
          </a:custGeom>
          <a:noFill/>
          <a:ln>
            <a:solidFill>
              <a:schemeClr val="tx2"/>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ight Brace 42"/>
          <p:cNvSpPr/>
          <p:nvPr/>
        </p:nvSpPr>
        <p:spPr>
          <a:xfrm>
            <a:off x="6324600" y="4114800"/>
            <a:ext cx="152400" cy="1066800"/>
          </a:xfrm>
          <a:prstGeom prst="rightBrace">
            <a:avLst>
              <a:gd name="adj1" fmla="val 33757"/>
              <a:gd name="adj2" fmla="val 50000"/>
            </a:avLst>
          </a:prstGeom>
          <a:ln w="19050" cap="rnd">
            <a:solidFill>
              <a:schemeClr val="accent4"/>
            </a:solidFill>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chemeClr val="accent2">
                  <a:lumMod val="25000"/>
                </a:schemeClr>
              </a:solidFill>
            </a:endParaRPr>
          </a:p>
        </p:txBody>
      </p:sp>
      <p:sp>
        <p:nvSpPr>
          <p:cNvPr id="42" name="TextBox 41"/>
          <p:cNvSpPr txBox="1"/>
          <p:nvPr/>
        </p:nvSpPr>
        <p:spPr>
          <a:xfrm>
            <a:off x="6612538" y="2545189"/>
            <a:ext cx="1295400" cy="740074"/>
          </a:xfrm>
          <a:prstGeom prst="rect">
            <a:avLst/>
          </a:prstGeom>
          <a:noFill/>
        </p:spPr>
        <p:txBody>
          <a:bodyPr wrap="square" lIns="0" tIns="0" rIns="0" bIns="0" rtlCol="0">
            <a:spAutoFit/>
          </a:bodyPr>
          <a:lstStyle/>
          <a:p>
            <a:pPr>
              <a:lnSpc>
                <a:spcPts val="1900"/>
              </a:lnSpc>
            </a:pPr>
            <a:r>
              <a:rPr lang="en-US" dirty="0">
                <a:solidFill>
                  <a:schemeClr val="tx2"/>
                </a:solidFill>
              </a:rPr>
              <a:t>Leader for</a:t>
            </a:r>
            <a:br>
              <a:rPr lang="en-US" dirty="0">
                <a:solidFill>
                  <a:schemeClr val="tx2"/>
                </a:solidFill>
              </a:rPr>
            </a:br>
            <a:r>
              <a:rPr lang="en-US" dirty="0">
                <a:solidFill>
                  <a:schemeClr val="tx2"/>
                </a:solidFill>
              </a:rPr>
              <a:t>term 2</a:t>
            </a:r>
          </a:p>
        </p:txBody>
      </p:sp>
      <p:cxnSp>
        <p:nvCxnSpPr>
          <p:cNvPr id="44" name="Straight Connector 43"/>
          <p:cNvCxnSpPr/>
          <p:nvPr/>
        </p:nvCxnSpPr>
        <p:spPr>
          <a:xfrm flipH="1">
            <a:off x="6096000" y="2781300"/>
            <a:ext cx="381000"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sp>
        <p:nvSpPr>
          <p:cNvPr id="45" name="Slide Number Placeholder 2">
            <a:extLst>
              <a:ext uri="{FF2B5EF4-FFF2-40B4-BE49-F238E27FC236}">
                <a16:creationId xmlns:a16="http://schemas.microsoft.com/office/drawing/2014/main" id="{063A6946-D213-2B4E-AFF2-7DD4A4F79D30}"/>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116</a:t>
            </a:fld>
            <a:endParaRPr lang="en-US" dirty="0"/>
          </a:p>
        </p:txBody>
      </p:sp>
      <p:sp>
        <p:nvSpPr>
          <p:cNvPr id="3" name="Footer Placeholder 2">
            <a:extLst>
              <a:ext uri="{FF2B5EF4-FFF2-40B4-BE49-F238E27FC236}">
                <a16:creationId xmlns:a16="http://schemas.microsoft.com/office/drawing/2014/main" id="{8327741F-7730-2647-A833-29D2890A6CF0}"/>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236987906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Committing Entry from Earlier Term</a:t>
            </a:r>
          </a:p>
        </p:txBody>
      </p:sp>
      <p:sp>
        <p:nvSpPr>
          <p:cNvPr id="59" name="Content Placeholder 58"/>
          <p:cNvSpPr>
            <a:spLocks noGrp="1"/>
          </p:cNvSpPr>
          <p:nvPr>
            <p:ph sz="quarter" idx="1"/>
          </p:nvPr>
        </p:nvSpPr>
        <p:spPr>
          <a:xfrm>
            <a:off x="203200" y="1600200"/>
            <a:ext cx="11785600" cy="5105400"/>
          </a:xfrm>
        </p:spPr>
        <p:txBody>
          <a:bodyPr>
            <a:normAutofit lnSpcReduction="10000"/>
          </a:bodyPr>
          <a:lstStyle/>
          <a:p>
            <a:r>
              <a:rPr lang="en-US" dirty="0"/>
              <a:t>Case #2/2: Leader is trying to finish committing entry from an earlier term</a:t>
            </a:r>
          </a:p>
          <a:p>
            <a:endParaRPr lang="en-US" dirty="0"/>
          </a:p>
          <a:p>
            <a:endParaRPr lang="en-US" dirty="0"/>
          </a:p>
          <a:p>
            <a:endParaRPr lang="en-US" dirty="0"/>
          </a:p>
          <a:p>
            <a:endParaRPr lang="en-US" dirty="0"/>
          </a:p>
          <a:p>
            <a:endParaRPr lang="en-US" dirty="0"/>
          </a:p>
          <a:p>
            <a:endParaRPr lang="en-US" dirty="0"/>
          </a:p>
          <a:p>
            <a:r>
              <a:rPr lang="en-US" dirty="0"/>
              <a:t>Entry 3 not safely committed:</a:t>
            </a:r>
          </a:p>
          <a:p>
            <a:pPr lvl="1"/>
            <a:r>
              <a:rPr lang="en-US" dirty="0"/>
              <a:t>s5 can be elected as leader for term 5</a:t>
            </a:r>
          </a:p>
          <a:p>
            <a:pPr lvl="1"/>
            <a:r>
              <a:rPr lang="en-US" dirty="0"/>
              <a:t>If elected, it will overwrite entry 3 on s1, s2, and s3!</a:t>
            </a:r>
          </a:p>
        </p:txBody>
      </p:sp>
      <p:sp>
        <p:nvSpPr>
          <p:cNvPr id="41" name="Slide Number Placeholder 2">
            <a:extLst>
              <a:ext uri="{FF2B5EF4-FFF2-40B4-BE49-F238E27FC236}">
                <a16:creationId xmlns:a16="http://schemas.microsoft.com/office/drawing/2014/main" id="{3182DCD1-742D-8E4A-9C88-4779A932C7E3}"/>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117</a:t>
            </a:fld>
            <a:endParaRPr lang="en-US" dirty="0"/>
          </a:p>
        </p:txBody>
      </p:sp>
      <p:sp>
        <p:nvSpPr>
          <p:cNvPr id="2" name="Footer Placeholder 1">
            <a:extLst>
              <a:ext uri="{FF2B5EF4-FFF2-40B4-BE49-F238E27FC236}">
                <a16:creationId xmlns:a16="http://schemas.microsoft.com/office/drawing/2014/main" id="{A27F7D0B-1968-9B44-8CBA-2B8D93CF2910}"/>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7" name="TextBox 6"/>
          <p:cNvSpPr txBox="1"/>
          <p:nvPr/>
        </p:nvSpPr>
        <p:spPr>
          <a:xfrm>
            <a:off x="4114800" y="2057400"/>
            <a:ext cx="381000" cy="338554"/>
          </a:xfrm>
          <a:prstGeom prst="rect">
            <a:avLst/>
          </a:prstGeom>
          <a:noFill/>
        </p:spPr>
        <p:txBody>
          <a:bodyPr wrap="square" rtlCol="0">
            <a:spAutoFit/>
          </a:bodyPr>
          <a:lstStyle/>
          <a:p>
            <a:pPr algn="ctr"/>
            <a:r>
              <a:rPr lang="en-US" sz="1600" dirty="0">
                <a:solidFill>
                  <a:schemeClr val="tx2"/>
                </a:solidFill>
              </a:rPr>
              <a:t>1</a:t>
            </a:r>
          </a:p>
        </p:txBody>
      </p:sp>
      <p:sp>
        <p:nvSpPr>
          <p:cNvPr id="8" name="TextBox 7"/>
          <p:cNvSpPr txBox="1"/>
          <p:nvPr/>
        </p:nvSpPr>
        <p:spPr>
          <a:xfrm>
            <a:off x="4495800" y="2057400"/>
            <a:ext cx="381000" cy="338554"/>
          </a:xfrm>
          <a:prstGeom prst="rect">
            <a:avLst/>
          </a:prstGeom>
          <a:noFill/>
        </p:spPr>
        <p:txBody>
          <a:bodyPr wrap="square" rtlCol="0">
            <a:spAutoFit/>
          </a:bodyPr>
          <a:lstStyle/>
          <a:p>
            <a:pPr algn="ctr"/>
            <a:r>
              <a:rPr lang="en-US" sz="1600" dirty="0">
                <a:solidFill>
                  <a:schemeClr val="tx2"/>
                </a:solidFill>
              </a:rPr>
              <a:t>2</a:t>
            </a:r>
          </a:p>
        </p:txBody>
      </p:sp>
      <p:sp>
        <p:nvSpPr>
          <p:cNvPr id="9" name="TextBox 8"/>
          <p:cNvSpPr txBox="1"/>
          <p:nvPr/>
        </p:nvSpPr>
        <p:spPr>
          <a:xfrm>
            <a:off x="4876800" y="2057400"/>
            <a:ext cx="381000" cy="338554"/>
          </a:xfrm>
          <a:prstGeom prst="rect">
            <a:avLst/>
          </a:prstGeom>
          <a:noFill/>
        </p:spPr>
        <p:txBody>
          <a:bodyPr wrap="square" rtlCol="0">
            <a:spAutoFit/>
          </a:bodyPr>
          <a:lstStyle/>
          <a:p>
            <a:pPr algn="ctr"/>
            <a:r>
              <a:rPr lang="en-US" sz="1600" dirty="0">
                <a:solidFill>
                  <a:schemeClr val="tx2"/>
                </a:solidFill>
              </a:rPr>
              <a:t>3</a:t>
            </a:r>
          </a:p>
        </p:txBody>
      </p:sp>
      <p:sp>
        <p:nvSpPr>
          <p:cNvPr id="10" name="TextBox 9"/>
          <p:cNvSpPr txBox="1"/>
          <p:nvPr/>
        </p:nvSpPr>
        <p:spPr>
          <a:xfrm>
            <a:off x="5257800" y="2057400"/>
            <a:ext cx="381000" cy="338554"/>
          </a:xfrm>
          <a:prstGeom prst="rect">
            <a:avLst/>
          </a:prstGeom>
          <a:noFill/>
        </p:spPr>
        <p:txBody>
          <a:bodyPr wrap="square" rtlCol="0">
            <a:spAutoFit/>
          </a:bodyPr>
          <a:lstStyle/>
          <a:p>
            <a:pPr algn="ctr"/>
            <a:r>
              <a:rPr lang="en-US" sz="1600" dirty="0">
                <a:solidFill>
                  <a:schemeClr val="tx2"/>
                </a:solidFill>
              </a:rPr>
              <a:t>4</a:t>
            </a:r>
          </a:p>
        </p:txBody>
      </p:sp>
      <p:sp>
        <p:nvSpPr>
          <p:cNvPr id="11" name="TextBox 10"/>
          <p:cNvSpPr txBox="1"/>
          <p:nvPr/>
        </p:nvSpPr>
        <p:spPr>
          <a:xfrm>
            <a:off x="5638800" y="2057400"/>
            <a:ext cx="381000" cy="338554"/>
          </a:xfrm>
          <a:prstGeom prst="rect">
            <a:avLst/>
          </a:prstGeom>
          <a:noFill/>
        </p:spPr>
        <p:txBody>
          <a:bodyPr wrap="square" rtlCol="0">
            <a:spAutoFit/>
          </a:bodyPr>
          <a:lstStyle/>
          <a:p>
            <a:pPr algn="ctr"/>
            <a:r>
              <a:rPr lang="en-US" sz="1600" dirty="0">
                <a:solidFill>
                  <a:schemeClr val="tx2"/>
                </a:solidFill>
              </a:rPr>
              <a:t>5</a:t>
            </a:r>
          </a:p>
        </p:txBody>
      </p:sp>
      <p:sp>
        <p:nvSpPr>
          <p:cNvPr id="12" name="TextBox 11"/>
          <p:cNvSpPr txBox="1"/>
          <p:nvPr/>
        </p:nvSpPr>
        <p:spPr>
          <a:xfrm>
            <a:off x="6019800" y="2057400"/>
            <a:ext cx="381000" cy="338554"/>
          </a:xfrm>
          <a:prstGeom prst="rect">
            <a:avLst/>
          </a:prstGeom>
          <a:noFill/>
        </p:spPr>
        <p:txBody>
          <a:bodyPr wrap="square" rtlCol="0">
            <a:spAutoFit/>
          </a:bodyPr>
          <a:lstStyle/>
          <a:p>
            <a:pPr algn="ctr"/>
            <a:r>
              <a:rPr lang="en-US" sz="1600" dirty="0">
                <a:solidFill>
                  <a:schemeClr val="tx2"/>
                </a:solidFill>
              </a:rPr>
              <a:t>6</a:t>
            </a:r>
          </a:p>
        </p:txBody>
      </p:sp>
      <p:sp>
        <p:nvSpPr>
          <p:cNvPr id="16" name="Rectangle 15"/>
          <p:cNvSpPr/>
          <p:nvPr/>
        </p:nvSpPr>
        <p:spPr>
          <a:xfrm>
            <a:off x="4114800" y="2438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7" name="Rectangle 16"/>
          <p:cNvSpPr/>
          <p:nvPr/>
        </p:nvSpPr>
        <p:spPr>
          <a:xfrm>
            <a:off x="4495800" y="2438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8" name="Rectangle 17"/>
          <p:cNvSpPr/>
          <p:nvPr/>
        </p:nvSpPr>
        <p:spPr>
          <a:xfrm>
            <a:off x="4114800" y="2971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9" name="Rectangle 18"/>
          <p:cNvSpPr/>
          <p:nvPr/>
        </p:nvSpPr>
        <p:spPr>
          <a:xfrm>
            <a:off x="4495800" y="29718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6" name="Rectangle 25"/>
          <p:cNvSpPr/>
          <p:nvPr/>
        </p:nvSpPr>
        <p:spPr>
          <a:xfrm>
            <a:off x="4114800" y="3505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7" name="Rectangle 26"/>
          <p:cNvSpPr/>
          <p:nvPr/>
        </p:nvSpPr>
        <p:spPr>
          <a:xfrm>
            <a:off x="4495800" y="3505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0" name="Rectangle 29"/>
          <p:cNvSpPr/>
          <p:nvPr/>
        </p:nvSpPr>
        <p:spPr>
          <a:xfrm>
            <a:off x="4114800" y="4038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1" name="Rectangle 30"/>
          <p:cNvSpPr/>
          <p:nvPr/>
        </p:nvSpPr>
        <p:spPr>
          <a:xfrm>
            <a:off x="4876800" y="24384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32" name="Rectangle 31"/>
          <p:cNvSpPr/>
          <p:nvPr/>
        </p:nvSpPr>
        <p:spPr>
          <a:xfrm>
            <a:off x="4495800" y="40386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3" name="Rectangle 32"/>
          <p:cNvSpPr/>
          <p:nvPr/>
        </p:nvSpPr>
        <p:spPr>
          <a:xfrm>
            <a:off x="4114800" y="4572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4" name="Rectangle 33"/>
          <p:cNvSpPr/>
          <p:nvPr/>
        </p:nvSpPr>
        <p:spPr>
          <a:xfrm>
            <a:off x="4495800" y="4572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6" name="TextBox 45"/>
          <p:cNvSpPr txBox="1"/>
          <p:nvPr/>
        </p:nvSpPr>
        <p:spPr>
          <a:xfrm>
            <a:off x="3733800" y="2490401"/>
            <a:ext cx="381000" cy="276999"/>
          </a:xfrm>
          <a:prstGeom prst="rect">
            <a:avLst/>
          </a:prstGeom>
          <a:noFill/>
        </p:spPr>
        <p:txBody>
          <a:bodyPr wrap="square" lIns="0" tIns="0" rIns="0" bIns="0" rtlCol="0">
            <a:spAutoFit/>
          </a:bodyPr>
          <a:lstStyle/>
          <a:p>
            <a:pPr algn="ctr"/>
            <a:r>
              <a:rPr lang="en-US" dirty="0"/>
              <a:t>s</a:t>
            </a:r>
            <a:r>
              <a:rPr lang="en-US" baseline="-25000" dirty="0"/>
              <a:t>1</a:t>
            </a:r>
          </a:p>
        </p:txBody>
      </p:sp>
      <p:sp>
        <p:nvSpPr>
          <p:cNvPr id="47" name="TextBox 46"/>
          <p:cNvSpPr txBox="1"/>
          <p:nvPr/>
        </p:nvSpPr>
        <p:spPr>
          <a:xfrm>
            <a:off x="3733800" y="3023801"/>
            <a:ext cx="381000" cy="276999"/>
          </a:xfrm>
          <a:prstGeom prst="rect">
            <a:avLst/>
          </a:prstGeom>
          <a:noFill/>
        </p:spPr>
        <p:txBody>
          <a:bodyPr wrap="square" lIns="0" tIns="0" rIns="0" bIns="0" rtlCol="0">
            <a:spAutoFit/>
          </a:bodyPr>
          <a:lstStyle/>
          <a:p>
            <a:pPr algn="ctr"/>
            <a:r>
              <a:rPr lang="en-US" dirty="0"/>
              <a:t>s</a:t>
            </a:r>
            <a:r>
              <a:rPr lang="en-US" baseline="-25000" dirty="0"/>
              <a:t>2</a:t>
            </a:r>
          </a:p>
        </p:txBody>
      </p:sp>
      <p:sp>
        <p:nvSpPr>
          <p:cNvPr id="48" name="TextBox 47"/>
          <p:cNvSpPr txBox="1"/>
          <p:nvPr/>
        </p:nvSpPr>
        <p:spPr>
          <a:xfrm>
            <a:off x="3733800" y="3557201"/>
            <a:ext cx="381000" cy="276999"/>
          </a:xfrm>
          <a:prstGeom prst="rect">
            <a:avLst/>
          </a:prstGeom>
          <a:noFill/>
        </p:spPr>
        <p:txBody>
          <a:bodyPr wrap="square" lIns="0" tIns="0" rIns="0" bIns="0" rtlCol="0">
            <a:spAutoFit/>
          </a:bodyPr>
          <a:lstStyle/>
          <a:p>
            <a:pPr algn="ctr"/>
            <a:r>
              <a:rPr lang="en-US" dirty="0"/>
              <a:t>s</a:t>
            </a:r>
            <a:r>
              <a:rPr lang="en-US" baseline="-25000" dirty="0"/>
              <a:t>3</a:t>
            </a:r>
          </a:p>
        </p:txBody>
      </p:sp>
      <p:sp>
        <p:nvSpPr>
          <p:cNvPr id="49" name="TextBox 48"/>
          <p:cNvSpPr txBox="1"/>
          <p:nvPr/>
        </p:nvSpPr>
        <p:spPr>
          <a:xfrm>
            <a:off x="3733800" y="4090601"/>
            <a:ext cx="381000" cy="276999"/>
          </a:xfrm>
          <a:prstGeom prst="rect">
            <a:avLst/>
          </a:prstGeom>
          <a:noFill/>
        </p:spPr>
        <p:txBody>
          <a:bodyPr wrap="square" lIns="0" tIns="0" rIns="0" bIns="0" rtlCol="0">
            <a:spAutoFit/>
          </a:bodyPr>
          <a:lstStyle/>
          <a:p>
            <a:pPr algn="ctr"/>
            <a:r>
              <a:rPr lang="en-US" dirty="0"/>
              <a:t>s</a:t>
            </a:r>
            <a:r>
              <a:rPr lang="en-US" baseline="-25000" dirty="0"/>
              <a:t>4</a:t>
            </a:r>
          </a:p>
        </p:txBody>
      </p:sp>
      <p:sp>
        <p:nvSpPr>
          <p:cNvPr id="50" name="TextBox 49"/>
          <p:cNvSpPr txBox="1"/>
          <p:nvPr/>
        </p:nvSpPr>
        <p:spPr>
          <a:xfrm>
            <a:off x="3733800" y="4624001"/>
            <a:ext cx="381000" cy="276999"/>
          </a:xfrm>
          <a:prstGeom prst="rect">
            <a:avLst/>
          </a:prstGeom>
          <a:noFill/>
        </p:spPr>
        <p:txBody>
          <a:bodyPr wrap="square" lIns="0" tIns="0" rIns="0" bIns="0" rtlCol="0">
            <a:spAutoFit/>
          </a:bodyPr>
          <a:lstStyle/>
          <a:p>
            <a:pPr algn="ctr"/>
            <a:r>
              <a:rPr lang="en-US" dirty="0"/>
              <a:t>s</a:t>
            </a:r>
            <a:r>
              <a:rPr lang="en-US" baseline="-25000" dirty="0"/>
              <a:t>5</a:t>
            </a:r>
          </a:p>
        </p:txBody>
      </p:sp>
      <p:sp>
        <p:nvSpPr>
          <p:cNvPr id="52" name="Rectangle 51"/>
          <p:cNvSpPr/>
          <p:nvPr/>
        </p:nvSpPr>
        <p:spPr>
          <a:xfrm>
            <a:off x="4876800" y="29718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3" name="Rectangle 52"/>
          <p:cNvSpPr/>
          <p:nvPr/>
        </p:nvSpPr>
        <p:spPr>
          <a:xfrm>
            <a:off x="4876800" y="35052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60" name="Rounded Rectangle 59"/>
          <p:cNvSpPr/>
          <p:nvPr/>
        </p:nvSpPr>
        <p:spPr>
          <a:xfrm>
            <a:off x="4800600" y="3429000"/>
            <a:ext cx="533400" cy="533400"/>
          </a:xfrm>
          <a:prstGeom prst="roundRect">
            <a:avLst/>
          </a:prstGeom>
          <a:noFill/>
          <a:ln>
            <a:solidFill>
              <a:schemeClr val="tx2"/>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p:cNvSpPr txBox="1"/>
          <p:nvPr/>
        </p:nvSpPr>
        <p:spPr>
          <a:xfrm>
            <a:off x="6612538" y="3451840"/>
            <a:ext cx="2531462" cy="740074"/>
          </a:xfrm>
          <a:prstGeom prst="rect">
            <a:avLst/>
          </a:prstGeom>
          <a:noFill/>
        </p:spPr>
        <p:txBody>
          <a:bodyPr wrap="square" lIns="0" tIns="0" rIns="0" bIns="0" rtlCol="0">
            <a:spAutoFit/>
          </a:bodyPr>
          <a:lstStyle>
            <a:defPPr>
              <a:defRPr lang="en-US"/>
            </a:defPPr>
            <a:lvl1pPr algn="l">
              <a:lnSpc>
                <a:spcPts val="1900"/>
              </a:lnSpc>
              <a:defRPr>
                <a:solidFill>
                  <a:schemeClr val="accent4"/>
                </a:solidFill>
              </a:defRPr>
            </a:lvl1pPr>
          </a:lstStyle>
          <a:p>
            <a:r>
              <a:rPr lang="en-US" dirty="0" err="1">
                <a:solidFill>
                  <a:schemeClr val="tx2"/>
                </a:solidFill>
              </a:rPr>
              <a:t>AppendEntries</a:t>
            </a:r>
            <a:r>
              <a:rPr lang="en-US" dirty="0">
                <a:solidFill>
                  <a:schemeClr val="tx2"/>
                </a:solidFill>
              </a:rPr>
              <a:t> just</a:t>
            </a:r>
            <a:br>
              <a:rPr lang="en-US" dirty="0">
                <a:solidFill>
                  <a:schemeClr val="tx2"/>
                </a:solidFill>
              </a:rPr>
            </a:br>
            <a:r>
              <a:rPr lang="en-US" dirty="0">
                <a:solidFill>
                  <a:schemeClr val="tx2"/>
                </a:solidFill>
              </a:rPr>
              <a:t>succeeded</a:t>
            </a:r>
          </a:p>
        </p:txBody>
      </p:sp>
      <p:cxnSp>
        <p:nvCxnSpPr>
          <p:cNvPr id="62" name="Straight Connector 61"/>
          <p:cNvCxnSpPr/>
          <p:nvPr/>
        </p:nvCxnSpPr>
        <p:spPr>
          <a:xfrm flipH="1">
            <a:off x="5486400" y="3695700"/>
            <a:ext cx="990600"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sp>
        <p:nvSpPr>
          <p:cNvPr id="42" name="Rectangle 41"/>
          <p:cNvSpPr/>
          <p:nvPr/>
        </p:nvSpPr>
        <p:spPr>
          <a:xfrm>
            <a:off x="4876800" y="45720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3" name="Rectangle 42"/>
          <p:cNvSpPr/>
          <p:nvPr/>
        </p:nvSpPr>
        <p:spPr>
          <a:xfrm>
            <a:off x="5257800" y="24384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44" name="Rectangle 43"/>
          <p:cNvSpPr/>
          <p:nvPr/>
        </p:nvSpPr>
        <p:spPr>
          <a:xfrm>
            <a:off x="5257800" y="45720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5" name="Freeform 44"/>
          <p:cNvSpPr/>
          <p:nvPr/>
        </p:nvSpPr>
        <p:spPr>
          <a:xfrm>
            <a:off x="5181601" y="2754430"/>
            <a:ext cx="355881" cy="808523"/>
          </a:xfrm>
          <a:custGeom>
            <a:avLst/>
            <a:gdLst>
              <a:gd name="connsiteX0" fmla="*/ 9261 w 9261"/>
              <a:gd name="connsiteY0" fmla="*/ 0 h 808523"/>
              <a:gd name="connsiteX1" fmla="*/ 9261 w 9261"/>
              <a:gd name="connsiteY1" fmla="*/ 808523 h 808523"/>
              <a:gd name="connsiteX0" fmla="*/ 445 w 209903"/>
              <a:gd name="connsiteY0" fmla="*/ 0 h 10000"/>
              <a:gd name="connsiteX1" fmla="*/ 445 w 209903"/>
              <a:gd name="connsiteY1" fmla="*/ 10000 h 10000"/>
              <a:gd name="connsiteX0" fmla="*/ 0 w 384280"/>
              <a:gd name="connsiteY0" fmla="*/ 0 h 10000"/>
              <a:gd name="connsiteX1" fmla="*/ 0 w 384280"/>
              <a:gd name="connsiteY1" fmla="*/ 10000 h 10000"/>
            </a:gdLst>
            <a:ahLst/>
            <a:cxnLst>
              <a:cxn ang="0">
                <a:pos x="connsiteX0" y="connsiteY0"/>
              </a:cxn>
              <a:cxn ang="0">
                <a:pos x="connsiteX1" y="connsiteY1"/>
              </a:cxn>
            </a:cxnLst>
            <a:rect l="l" t="t" r="r" b="b"/>
            <a:pathLst>
              <a:path w="384280" h="10000">
                <a:moveTo>
                  <a:pt x="0" y="0"/>
                </a:moveTo>
                <a:cubicBezTo>
                  <a:pt x="479825" y="3611"/>
                  <a:pt x="543919" y="6389"/>
                  <a:pt x="0" y="10000"/>
                </a:cubicBezTo>
              </a:path>
            </a:pathLst>
          </a:custGeom>
          <a:noFill/>
          <a:ln>
            <a:solidFill>
              <a:schemeClr val="tx2"/>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extBox 50"/>
          <p:cNvSpPr txBox="1"/>
          <p:nvPr/>
        </p:nvSpPr>
        <p:spPr>
          <a:xfrm>
            <a:off x="6612538" y="2380650"/>
            <a:ext cx="1295400" cy="740074"/>
          </a:xfrm>
          <a:prstGeom prst="rect">
            <a:avLst/>
          </a:prstGeom>
          <a:noFill/>
        </p:spPr>
        <p:txBody>
          <a:bodyPr wrap="square" lIns="0" tIns="0" rIns="0" bIns="0" rtlCol="0">
            <a:spAutoFit/>
          </a:bodyPr>
          <a:lstStyle/>
          <a:p>
            <a:pPr>
              <a:lnSpc>
                <a:spcPts val="1900"/>
              </a:lnSpc>
            </a:pPr>
            <a:r>
              <a:rPr lang="en-US" dirty="0">
                <a:solidFill>
                  <a:schemeClr val="tx2"/>
                </a:solidFill>
              </a:rPr>
              <a:t>Leader for</a:t>
            </a:r>
            <a:br>
              <a:rPr lang="en-US" dirty="0">
                <a:solidFill>
                  <a:schemeClr val="tx2"/>
                </a:solidFill>
              </a:rPr>
            </a:br>
            <a:r>
              <a:rPr lang="en-US" dirty="0">
                <a:solidFill>
                  <a:schemeClr val="tx2"/>
                </a:solidFill>
              </a:rPr>
              <a:t>term 4</a:t>
            </a:r>
          </a:p>
        </p:txBody>
      </p:sp>
      <p:cxnSp>
        <p:nvCxnSpPr>
          <p:cNvPr id="66" name="Straight Connector 65"/>
          <p:cNvCxnSpPr/>
          <p:nvPr/>
        </p:nvCxnSpPr>
        <p:spPr>
          <a:xfrm flipH="1">
            <a:off x="5867400" y="2628900"/>
            <a:ext cx="609600"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sp>
        <p:nvSpPr>
          <p:cNvPr id="68" name="Rectangle 67"/>
          <p:cNvSpPr/>
          <p:nvPr/>
        </p:nvSpPr>
        <p:spPr>
          <a:xfrm>
            <a:off x="5638800" y="45720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Tree>
    <p:extLst>
      <p:ext uri="{BB962C8B-B14F-4D97-AF65-F5344CB8AC3E}">
        <p14:creationId xmlns:p14="http://schemas.microsoft.com/office/powerpoint/2010/main" val="14730920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New Commitment Rules</a:t>
            </a:r>
          </a:p>
        </p:txBody>
      </p:sp>
      <p:sp>
        <p:nvSpPr>
          <p:cNvPr id="59" name="Content Placeholder 58"/>
          <p:cNvSpPr>
            <a:spLocks noGrp="1"/>
          </p:cNvSpPr>
          <p:nvPr>
            <p:ph sz="quarter" idx="1"/>
          </p:nvPr>
        </p:nvSpPr>
        <p:spPr>
          <a:xfrm>
            <a:off x="203200" y="1600200"/>
            <a:ext cx="7610722" cy="5105400"/>
          </a:xfrm>
        </p:spPr>
        <p:txBody>
          <a:bodyPr/>
          <a:lstStyle/>
          <a:p>
            <a:r>
              <a:rPr lang="en-US" dirty="0"/>
              <a:t>For a leader to decide an entry is committed:</a:t>
            </a:r>
          </a:p>
          <a:p>
            <a:pPr lvl="1"/>
            <a:r>
              <a:rPr lang="en-US" dirty="0"/>
              <a:t>Must be stored on a majority of servers</a:t>
            </a:r>
          </a:p>
          <a:p>
            <a:pPr lvl="1"/>
            <a:r>
              <a:rPr lang="en-US" dirty="0"/>
              <a:t>At least one new entry from leader’s term must also be stored on majority of servers</a:t>
            </a:r>
          </a:p>
          <a:p>
            <a:pPr lvl="1"/>
            <a:endParaRPr lang="en-US" dirty="0"/>
          </a:p>
          <a:p>
            <a:r>
              <a:rPr lang="en-US" dirty="0"/>
              <a:t>Once entry 4 committed:</a:t>
            </a:r>
          </a:p>
          <a:p>
            <a:pPr lvl="1"/>
            <a:r>
              <a:rPr lang="en-US" dirty="0"/>
              <a:t>s</a:t>
            </a:r>
            <a:r>
              <a:rPr lang="en-US" baseline="-25000" dirty="0"/>
              <a:t>5</a:t>
            </a:r>
            <a:r>
              <a:rPr lang="en-US" dirty="0"/>
              <a:t> cannot be elected leader </a:t>
            </a:r>
          </a:p>
          <a:p>
            <a:pPr marL="274638" lvl="1" indent="0">
              <a:buNone/>
            </a:pPr>
            <a:r>
              <a:rPr lang="en-US" dirty="0"/>
              <a:t>    for term 5</a:t>
            </a:r>
          </a:p>
          <a:p>
            <a:pPr lvl="1"/>
            <a:r>
              <a:rPr lang="en-US" dirty="0"/>
              <a:t>Entries 3 and 4 both safe</a:t>
            </a:r>
            <a:endParaRPr lang="en-US" baseline="-25000" dirty="0"/>
          </a:p>
        </p:txBody>
      </p:sp>
      <p:sp>
        <p:nvSpPr>
          <p:cNvPr id="2" name="Footer Placeholder 1">
            <a:extLst>
              <a:ext uri="{FF2B5EF4-FFF2-40B4-BE49-F238E27FC236}">
                <a16:creationId xmlns:a16="http://schemas.microsoft.com/office/drawing/2014/main" id="{23B2F236-48F4-BD43-AFB3-520A2C11DC56}"/>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9" name="Slide Number Placeholder 2">
            <a:extLst>
              <a:ext uri="{FF2B5EF4-FFF2-40B4-BE49-F238E27FC236}">
                <a16:creationId xmlns:a16="http://schemas.microsoft.com/office/drawing/2014/main" id="{C1A26A1D-2584-4541-B96F-A983D567BD72}"/>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118</a:t>
            </a:fld>
            <a:endParaRPr lang="en-US" dirty="0"/>
          </a:p>
        </p:txBody>
      </p:sp>
      <p:sp>
        <p:nvSpPr>
          <p:cNvPr id="7" name="TextBox 6"/>
          <p:cNvSpPr txBox="1"/>
          <p:nvPr/>
        </p:nvSpPr>
        <p:spPr>
          <a:xfrm>
            <a:off x="8467485" y="1918017"/>
            <a:ext cx="381000" cy="338554"/>
          </a:xfrm>
          <a:prstGeom prst="rect">
            <a:avLst/>
          </a:prstGeom>
          <a:noFill/>
        </p:spPr>
        <p:txBody>
          <a:bodyPr wrap="square" rtlCol="0">
            <a:spAutoFit/>
          </a:bodyPr>
          <a:lstStyle/>
          <a:p>
            <a:pPr algn="ctr"/>
            <a:r>
              <a:rPr lang="en-US" sz="1600" dirty="0">
                <a:solidFill>
                  <a:schemeClr val="tx2"/>
                </a:solidFill>
              </a:rPr>
              <a:t>1</a:t>
            </a:r>
          </a:p>
        </p:txBody>
      </p:sp>
      <p:sp>
        <p:nvSpPr>
          <p:cNvPr id="8" name="TextBox 7"/>
          <p:cNvSpPr txBox="1"/>
          <p:nvPr/>
        </p:nvSpPr>
        <p:spPr>
          <a:xfrm>
            <a:off x="8848485" y="1918017"/>
            <a:ext cx="381000" cy="338554"/>
          </a:xfrm>
          <a:prstGeom prst="rect">
            <a:avLst/>
          </a:prstGeom>
          <a:noFill/>
        </p:spPr>
        <p:txBody>
          <a:bodyPr wrap="square" rtlCol="0">
            <a:spAutoFit/>
          </a:bodyPr>
          <a:lstStyle/>
          <a:p>
            <a:pPr algn="ctr"/>
            <a:r>
              <a:rPr lang="en-US" sz="1600" dirty="0">
                <a:solidFill>
                  <a:schemeClr val="tx2"/>
                </a:solidFill>
              </a:rPr>
              <a:t>2</a:t>
            </a:r>
          </a:p>
        </p:txBody>
      </p:sp>
      <p:sp>
        <p:nvSpPr>
          <p:cNvPr id="9" name="TextBox 8"/>
          <p:cNvSpPr txBox="1"/>
          <p:nvPr/>
        </p:nvSpPr>
        <p:spPr>
          <a:xfrm>
            <a:off x="9229485" y="1918017"/>
            <a:ext cx="381000" cy="338554"/>
          </a:xfrm>
          <a:prstGeom prst="rect">
            <a:avLst/>
          </a:prstGeom>
          <a:noFill/>
        </p:spPr>
        <p:txBody>
          <a:bodyPr wrap="square" rtlCol="0">
            <a:spAutoFit/>
          </a:bodyPr>
          <a:lstStyle/>
          <a:p>
            <a:pPr algn="ctr"/>
            <a:r>
              <a:rPr lang="en-US" sz="1600" dirty="0">
                <a:solidFill>
                  <a:schemeClr val="tx2"/>
                </a:solidFill>
              </a:rPr>
              <a:t>3</a:t>
            </a:r>
          </a:p>
        </p:txBody>
      </p:sp>
      <p:sp>
        <p:nvSpPr>
          <p:cNvPr id="10" name="TextBox 9"/>
          <p:cNvSpPr txBox="1"/>
          <p:nvPr/>
        </p:nvSpPr>
        <p:spPr>
          <a:xfrm>
            <a:off x="9610485" y="1918017"/>
            <a:ext cx="381000" cy="338554"/>
          </a:xfrm>
          <a:prstGeom prst="rect">
            <a:avLst/>
          </a:prstGeom>
          <a:noFill/>
        </p:spPr>
        <p:txBody>
          <a:bodyPr wrap="square" rtlCol="0">
            <a:spAutoFit/>
          </a:bodyPr>
          <a:lstStyle/>
          <a:p>
            <a:pPr algn="ctr"/>
            <a:r>
              <a:rPr lang="en-US" sz="1600" dirty="0">
                <a:solidFill>
                  <a:schemeClr val="tx2"/>
                </a:solidFill>
              </a:rPr>
              <a:t>4</a:t>
            </a:r>
          </a:p>
        </p:txBody>
      </p:sp>
      <p:sp>
        <p:nvSpPr>
          <p:cNvPr id="11" name="TextBox 10"/>
          <p:cNvSpPr txBox="1"/>
          <p:nvPr/>
        </p:nvSpPr>
        <p:spPr>
          <a:xfrm>
            <a:off x="9991485" y="1918017"/>
            <a:ext cx="381000" cy="338554"/>
          </a:xfrm>
          <a:prstGeom prst="rect">
            <a:avLst/>
          </a:prstGeom>
          <a:noFill/>
        </p:spPr>
        <p:txBody>
          <a:bodyPr wrap="square" rtlCol="0">
            <a:spAutoFit/>
          </a:bodyPr>
          <a:lstStyle/>
          <a:p>
            <a:pPr algn="ctr"/>
            <a:r>
              <a:rPr lang="en-US" sz="1600" dirty="0">
                <a:solidFill>
                  <a:schemeClr val="tx2"/>
                </a:solidFill>
              </a:rPr>
              <a:t>5</a:t>
            </a:r>
          </a:p>
        </p:txBody>
      </p:sp>
      <p:sp>
        <p:nvSpPr>
          <p:cNvPr id="16" name="Rectangle 15"/>
          <p:cNvSpPr/>
          <p:nvPr/>
        </p:nvSpPr>
        <p:spPr>
          <a:xfrm>
            <a:off x="8467485" y="22990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7" name="Rectangle 16"/>
          <p:cNvSpPr/>
          <p:nvPr/>
        </p:nvSpPr>
        <p:spPr>
          <a:xfrm>
            <a:off x="8848485" y="22990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8" name="Rectangle 17"/>
          <p:cNvSpPr/>
          <p:nvPr/>
        </p:nvSpPr>
        <p:spPr>
          <a:xfrm>
            <a:off x="8467485" y="28324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9" name="Rectangle 18"/>
          <p:cNvSpPr/>
          <p:nvPr/>
        </p:nvSpPr>
        <p:spPr>
          <a:xfrm>
            <a:off x="8848485" y="28324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6" name="Rectangle 25"/>
          <p:cNvSpPr/>
          <p:nvPr/>
        </p:nvSpPr>
        <p:spPr>
          <a:xfrm>
            <a:off x="8467485" y="33658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27" name="Rectangle 26"/>
          <p:cNvSpPr/>
          <p:nvPr/>
        </p:nvSpPr>
        <p:spPr>
          <a:xfrm>
            <a:off x="8848485" y="33658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0" name="Rectangle 29"/>
          <p:cNvSpPr/>
          <p:nvPr/>
        </p:nvSpPr>
        <p:spPr>
          <a:xfrm>
            <a:off x="8467485" y="38992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1" name="Rectangle 30"/>
          <p:cNvSpPr/>
          <p:nvPr/>
        </p:nvSpPr>
        <p:spPr>
          <a:xfrm>
            <a:off x="9229485" y="2299017"/>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32" name="Rectangle 31"/>
          <p:cNvSpPr/>
          <p:nvPr/>
        </p:nvSpPr>
        <p:spPr>
          <a:xfrm>
            <a:off x="8848485" y="38992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3" name="Rectangle 32"/>
          <p:cNvSpPr/>
          <p:nvPr/>
        </p:nvSpPr>
        <p:spPr>
          <a:xfrm>
            <a:off x="8467485" y="44326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4" name="Rectangle 33"/>
          <p:cNvSpPr/>
          <p:nvPr/>
        </p:nvSpPr>
        <p:spPr>
          <a:xfrm>
            <a:off x="8848485" y="4432617"/>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6" name="TextBox 45"/>
          <p:cNvSpPr txBox="1"/>
          <p:nvPr/>
        </p:nvSpPr>
        <p:spPr>
          <a:xfrm>
            <a:off x="8086485" y="2351018"/>
            <a:ext cx="381000" cy="276999"/>
          </a:xfrm>
          <a:prstGeom prst="rect">
            <a:avLst/>
          </a:prstGeom>
          <a:noFill/>
        </p:spPr>
        <p:txBody>
          <a:bodyPr wrap="square" lIns="0" tIns="0" rIns="0" bIns="0" rtlCol="0">
            <a:spAutoFit/>
          </a:bodyPr>
          <a:lstStyle/>
          <a:p>
            <a:pPr algn="ctr"/>
            <a:r>
              <a:rPr lang="en-US" dirty="0"/>
              <a:t>s</a:t>
            </a:r>
            <a:r>
              <a:rPr lang="en-US" baseline="-25000" dirty="0"/>
              <a:t>1</a:t>
            </a:r>
          </a:p>
        </p:txBody>
      </p:sp>
      <p:sp>
        <p:nvSpPr>
          <p:cNvPr id="47" name="TextBox 46"/>
          <p:cNvSpPr txBox="1"/>
          <p:nvPr/>
        </p:nvSpPr>
        <p:spPr>
          <a:xfrm>
            <a:off x="8086485" y="2884418"/>
            <a:ext cx="381000" cy="276999"/>
          </a:xfrm>
          <a:prstGeom prst="rect">
            <a:avLst/>
          </a:prstGeom>
          <a:noFill/>
        </p:spPr>
        <p:txBody>
          <a:bodyPr wrap="square" lIns="0" tIns="0" rIns="0" bIns="0" rtlCol="0">
            <a:spAutoFit/>
          </a:bodyPr>
          <a:lstStyle/>
          <a:p>
            <a:pPr algn="ctr"/>
            <a:r>
              <a:rPr lang="en-US" dirty="0"/>
              <a:t>s</a:t>
            </a:r>
            <a:r>
              <a:rPr lang="en-US" baseline="-25000" dirty="0"/>
              <a:t>2</a:t>
            </a:r>
          </a:p>
        </p:txBody>
      </p:sp>
      <p:sp>
        <p:nvSpPr>
          <p:cNvPr id="48" name="TextBox 47"/>
          <p:cNvSpPr txBox="1"/>
          <p:nvPr/>
        </p:nvSpPr>
        <p:spPr>
          <a:xfrm>
            <a:off x="8086485" y="3417818"/>
            <a:ext cx="381000" cy="276999"/>
          </a:xfrm>
          <a:prstGeom prst="rect">
            <a:avLst/>
          </a:prstGeom>
          <a:noFill/>
        </p:spPr>
        <p:txBody>
          <a:bodyPr wrap="square" lIns="0" tIns="0" rIns="0" bIns="0" rtlCol="0">
            <a:spAutoFit/>
          </a:bodyPr>
          <a:lstStyle/>
          <a:p>
            <a:pPr algn="ctr"/>
            <a:r>
              <a:rPr lang="en-US" dirty="0"/>
              <a:t>s</a:t>
            </a:r>
            <a:r>
              <a:rPr lang="en-US" baseline="-25000" dirty="0"/>
              <a:t>3</a:t>
            </a:r>
          </a:p>
        </p:txBody>
      </p:sp>
      <p:sp>
        <p:nvSpPr>
          <p:cNvPr id="49" name="TextBox 48"/>
          <p:cNvSpPr txBox="1"/>
          <p:nvPr/>
        </p:nvSpPr>
        <p:spPr>
          <a:xfrm>
            <a:off x="8086485" y="3951218"/>
            <a:ext cx="381000" cy="276999"/>
          </a:xfrm>
          <a:prstGeom prst="rect">
            <a:avLst/>
          </a:prstGeom>
          <a:noFill/>
        </p:spPr>
        <p:txBody>
          <a:bodyPr wrap="square" lIns="0" tIns="0" rIns="0" bIns="0" rtlCol="0">
            <a:spAutoFit/>
          </a:bodyPr>
          <a:lstStyle/>
          <a:p>
            <a:pPr algn="ctr"/>
            <a:r>
              <a:rPr lang="en-US" dirty="0"/>
              <a:t>s</a:t>
            </a:r>
            <a:r>
              <a:rPr lang="en-US" baseline="-25000" dirty="0"/>
              <a:t>4</a:t>
            </a:r>
          </a:p>
        </p:txBody>
      </p:sp>
      <p:sp>
        <p:nvSpPr>
          <p:cNvPr id="50" name="TextBox 49"/>
          <p:cNvSpPr txBox="1"/>
          <p:nvPr/>
        </p:nvSpPr>
        <p:spPr>
          <a:xfrm>
            <a:off x="8086485" y="4484618"/>
            <a:ext cx="381000" cy="276999"/>
          </a:xfrm>
          <a:prstGeom prst="rect">
            <a:avLst/>
          </a:prstGeom>
          <a:noFill/>
        </p:spPr>
        <p:txBody>
          <a:bodyPr wrap="square" lIns="0" tIns="0" rIns="0" bIns="0" rtlCol="0">
            <a:spAutoFit/>
          </a:bodyPr>
          <a:lstStyle/>
          <a:p>
            <a:pPr algn="ctr"/>
            <a:r>
              <a:rPr lang="en-US" dirty="0"/>
              <a:t>s</a:t>
            </a:r>
            <a:r>
              <a:rPr lang="en-US" baseline="-25000" dirty="0"/>
              <a:t>5</a:t>
            </a:r>
          </a:p>
        </p:txBody>
      </p:sp>
      <p:sp>
        <p:nvSpPr>
          <p:cNvPr id="52" name="Rectangle 51"/>
          <p:cNvSpPr/>
          <p:nvPr/>
        </p:nvSpPr>
        <p:spPr>
          <a:xfrm>
            <a:off x="9229485" y="2832417"/>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53" name="Rectangle 52"/>
          <p:cNvSpPr/>
          <p:nvPr/>
        </p:nvSpPr>
        <p:spPr>
          <a:xfrm>
            <a:off x="9229485" y="3365817"/>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2" name="Rectangle 41"/>
          <p:cNvSpPr/>
          <p:nvPr/>
        </p:nvSpPr>
        <p:spPr>
          <a:xfrm>
            <a:off x="9229485" y="4432617"/>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3" name="Rectangle 42"/>
          <p:cNvSpPr/>
          <p:nvPr/>
        </p:nvSpPr>
        <p:spPr>
          <a:xfrm>
            <a:off x="9610485" y="2299017"/>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44" name="Rectangle 43"/>
          <p:cNvSpPr/>
          <p:nvPr/>
        </p:nvSpPr>
        <p:spPr>
          <a:xfrm>
            <a:off x="9610485" y="4432617"/>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51" name="TextBox 50"/>
          <p:cNvSpPr txBox="1"/>
          <p:nvPr/>
        </p:nvSpPr>
        <p:spPr>
          <a:xfrm>
            <a:off x="10645048" y="2140705"/>
            <a:ext cx="1295400" cy="487313"/>
          </a:xfrm>
          <a:prstGeom prst="rect">
            <a:avLst/>
          </a:prstGeom>
          <a:noFill/>
        </p:spPr>
        <p:txBody>
          <a:bodyPr wrap="square" lIns="0" tIns="0" rIns="0" bIns="0" rtlCol="0">
            <a:spAutoFit/>
          </a:bodyPr>
          <a:lstStyle/>
          <a:p>
            <a:pPr>
              <a:lnSpc>
                <a:spcPts val="1900"/>
              </a:lnSpc>
            </a:pPr>
            <a:r>
              <a:rPr lang="en-US" sz="2000" dirty="0">
                <a:solidFill>
                  <a:schemeClr val="tx2"/>
                </a:solidFill>
              </a:rPr>
              <a:t>Leader for</a:t>
            </a:r>
            <a:br>
              <a:rPr lang="en-US" sz="2000" dirty="0">
                <a:solidFill>
                  <a:schemeClr val="tx2"/>
                </a:solidFill>
              </a:rPr>
            </a:br>
            <a:r>
              <a:rPr lang="en-US" sz="2000" dirty="0">
                <a:solidFill>
                  <a:schemeClr val="tx2"/>
                </a:solidFill>
              </a:rPr>
              <a:t>term 4</a:t>
            </a:r>
          </a:p>
        </p:txBody>
      </p:sp>
      <p:cxnSp>
        <p:nvCxnSpPr>
          <p:cNvPr id="66" name="Straight Connector 65"/>
          <p:cNvCxnSpPr>
            <a:cxnSpLocks/>
          </p:cNvCxnSpPr>
          <p:nvPr/>
        </p:nvCxnSpPr>
        <p:spPr>
          <a:xfrm flipH="1">
            <a:off x="10220085" y="2489517"/>
            <a:ext cx="306666"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sp>
        <p:nvSpPr>
          <p:cNvPr id="40" name="Rectangle 39"/>
          <p:cNvSpPr/>
          <p:nvPr/>
        </p:nvSpPr>
        <p:spPr>
          <a:xfrm>
            <a:off x="9610485" y="2832417"/>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41" name="Rectangle 40"/>
          <p:cNvSpPr/>
          <p:nvPr/>
        </p:nvSpPr>
        <p:spPr>
          <a:xfrm>
            <a:off x="9610485" y="3365817"/>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13" name="TextBox 12"/>
          <p:cNvSpPr txBox="1"/>
          <p:nvPr/>
        </p:nvSpPr>
        <p:spPr>
          <a:xfrm>
            <a:off x="6919955" y="5486401"/>
            <a:ext cx="5257161" cy="646331"/>
          </a:xfrm>
          <a:prstGeom prst="rect">
            <a:avLst/>
          </a:prstGeom>
          <a:noFill/>
        </p:spPr>
        <p:txBody>
          <a:bodyPr wrap="square" rtlCol="0">
            <a:spAutoFit/>
          </a:bodyPr>
          <a:lstStyle/>
          <a:p>
            <a:r>
              <a:rPr lang="en-US" b="1" dirty="0">
                <a:solidFill>
                  <a:schemeClr val="tx2"/>
                </a:solidFill>
              </a:rPr>
              <a:t>Combination of election rules and commitment rules</a:t>
            </a:r>
            <a:br>
              <a:rPr lang="en-US" b="1" dirty="0">
                <a:solidFill>
                  <a:schemeClr val="tx2"/>
                </a:solidFill>
              </a:rPr>
            </a:br>
            <a:r>
              <a:rPr lang="en-US" b="1" dirty="0">
                <a:solidFill>
                  <a:schemeClr val="tx2"/>
                </a:solidFill>
              </a:rPr>
              <a:t>makes Raft safe</a:t>
            </a:r>
          </a:p>
        </p:txBody>
      </p:sp>
      <p:sp>
        <p:nvSpPr>
          <p:cNvPr id="45" name="Rectangle 44"/>
          <p:cNvSpPr/>
          <p:nvPr/>
        </p:nvSpPr>
        <p:spPr>
          <a:xfrm>
            <a:off x="9991485" y="4432617"/>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Tree>
    <p:extLst>
      <p:ext uri="{BB962C8B-B14F-4D97-AF65-F5344CB8AC3E}">
        <p14:creationId xmlns:p14="http://schemas.microsoft.com/office/powerpoint/2010/main" val="313797038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Log Inconsistencies</a:t>
            </a:r>
          </a:p>
        </p:txBody>
      </p:sp>
      <p:sp>
        <p:nvSpPr>
          <p:cNvPr id="2" name="Content Placeholder 1"/>
          <p:cNvSpPr>
            <a:spLocks noGrp="1"/>
          </p:cNvSpPr>
          <p:nvPr>
            <p:ph sz="quarter" idx="1"/>
          </p:nvPr>
        </p:nvSpPr>
        <p:spPr>
          <a:xfrm>
            <a:off x="1981200" y="1371600"/>
            <a:ext cx="8229600" cy="4937760"/>
          </a:xfrm>
        </p:spPr>
        <p:txBody>
          <a:bodyPr/>
          <a:lstStyle/>
          <a:p>
            <a:pPr marL="0" indent="0">
              <a:buNone/>
            </a:pPr>
            <a:r>
              <a:rPr lang="en-US" dirty="0"/>
              <a:t>Leader changes can result in log inconsistencies:</a:t>
            </a:r>
          </a:p>
        </p:txBody>
      </p:sp>
      <p:sp>
        <p:nvSpPr>
          <p:cNvPr id="8" name="Rectangle 7"/>
          <p:cNvSpPr/>
          <p:nvPr/>
        </p:nvSpPr>
        <p:spPr>
          <a:xfrm>
            <a:off x="3733800" y="25443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9" name="Rectangle 8"/>
          <p:cNvSpPr/>
          <p:nvPr/>
        </p:nvSpPr>
        <p:spPr>
          <a:xfrm>
            <a:off x="4876800" y="25443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14" name="Rectangle 13"/>
          <p:cNvSpPr/>
          <p:nvPr/>
        </p:nvSpPr>
        <p:spPr>
          <a:xfrm>
            <a:off x="4114800" y="25443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5" name="Rectangle 14"/>
          <p:cNvSpPr/>
          <p:nvPr/>
        </p:nvSpPr>
        <p:spPr>
          <a:xfrm>
            <a:off x="4495800" y="25443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7" name="Rectangle 16"/>
          <p:cNvSpPr/>
          <p:nvPr/>
        </p:nvSpPr>
        <p:spPr>
          <a:xfrm>
            <a:off x="5257800" y="25443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18" name="Rectangle 17"/>
          <p:cNvSpPr/>
          <p:nvPr/>
        </p:nvSpPr>
        <p:spPr>
          <a:xfrm>
            <a:off x="5638800" y="25443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19" name="Rectangle 18"/>
          <p:cNvSpPr/>
          <p:nvPr/>
        </p:nvSpPr>
        <p:spPr>
          <a:xfrm>
            <a:off x="6019800" y="25443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21" name="Rectangle 20"/>
          <p:cNvSpPr/>
          <p:nvPr/>
        </p:nvSpPr>
        <p:spPr>
          <a:xfrm>
            <a:off x="6400800" y="25443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22" name="Rectangle 21"/>
          <p:cNvSpPr/>
          <p:nvPr/>
        </p:nvSpPr>
        <p:spPr>
          <a:xfrm>
            <a:off x="6781800" y="25443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23" name="Rectangle 22"/>
          <p:cNvSpPr/>
          <p:nvPr/>
        </p:nvSpPr>
        <p:spPr>
          <a:xfrm>
            <a:off x="7162800" y="25443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24" name="TextBox 23"/>
          <p:cNvSpPr txBox="1"/>
          <p:nvPr/>
        </p:nvSpPr>
        <p:spPr>
          <a:xfrm>
            <a:off x="3733800" y="2087140"/>
            <a:ext cx="381000" cy="338554"/>
          </a:xfrm>
          <a:prstGeom prst="rect">
            <a:avLst/>
          </a:prstGeom>
          <a:noFill/>
        </p:spPr>
        <p:txBody>
          <a:bodyPr wrap="square" rtlCol="0">
            <a:spAutoFit/>
          </a:bodyPr>
          <a:lstStyle/>
          <a:p>
            <a:r>
              <a:rPr lang="en-US" sz="1600" dirty="0"/>
              <a:t>1</a:t>
            </a:r>
          </a:p>
        </p:txBody>
      </p:sp>
      <p:sp>
        <p:nvSpPr>
          <p:cNvPr id="25" name="TextBox 24"/>
          <p:cNvSpPr txBox="1"/>
          <p:nvPr/>
        </p:nvSpPr>
        <p:spPr>
          <a:xfrm>
            <a:off x="4114800" y="2087140"/>
            <a:ext cx="381000" cy="338554"/>
          </a:xfrm>
          <a:prstGeom prst="rect">
            <a:avLst/>
          </a:prstGeom>
          <a:noFill/>
        </p:spPr>
        <p:txBody>
          <a:bodyPr wrap="square" rtlCol="0">
            <a:spAutoFit/>
          </a:bodyPr>
          <a:lstStyle/>
          <a:p>
            <a:r>
              <a:rPr lang="en-US" sz="1600" dirty="0"/>
              <a:t>2</a:t>
            </a:r>
          </a:p>
        </p:txBody>
      </p:sp>
      <p:sp>
        <p:nvSpPr>
          <p:cNvPr id="26" name="TextBox 25"/>
          <p:cNvSpPr txBox="1"/>
          <p:nvPr/>
        </p:nvSpPr>
        <p:spPr>
          <a:xfrm>
            <a:off x="4495800" y="2087140"/>
            <a:ext cx="381000" cy="338554"/>
          </a:xfrm>
          <a:prstGeom prst="rect">
            <a:avLst/>
          </a:prstGeom>
          <a:noFill/>
        </p:spPr>
        <p:txBody>
          <a:bodyPr wrap="square" rtlCol="0">
            <a:spAutoFit/>
          </a:bodyPr>
          <a:lstStyle/>
          <a:p>
            <a:r>
              <a:rPr lang="en-US" sz="1600" dirty="0"/>
              <a:t>3</a:t>
            </a:r>
          </a:p>
        </p:txBody>
      </p:sp>
      <p:sp>
        <p:nvSpPr>
          <p:cNvPr id="27" name="TextBox 26"/>
          <p:cNvSpPr txBox="1"/>
          <p:nvPr/>
        </p:nvSpPr>
        <p:spPr>
          <a:xfrm>
            <a:off x="4876800" y="2087140"/>
            <a:ext cx="381000" cy="338554"/>
          </a:xfrm>
          <a:prstGeom prst="rect">
            <a:avLst/>
          </a:prstGeom>
          <a:noFill/>
        </p:spPr>
        <p:txBody>
          <a:bodyPr wrap="square" rtlCol="0">
            <a:spAutoFit/>
          </a:bodyPr>
          <a:lstStyle/>
          <a:p>
            <a:r>
              <a:rPr lang="en-US" sz="1600" dirty="0"/>
              <a:t>4</a:t>
            </a:r>
          </a:p>
        </p:txBody>
      </p:sp>
      <p:sp>
        <p:nvSpPr>
          <p:cNvPr id="28" name="TextBox 27"/>
          <p:cNvSpPr txBox="1"/>
          <p:nvPr/>
        </p:nvSpPr>
        <p:spPr>
          <a:xfrm>
            <a:off x="5257800" y="2087140"/>
            <a:ext cx="381000" cy="338554"/>
          </a:xfrm>
          <a:prstGeom prst="rect">
            <a:avLst/>
          </a:prstGeom>
          <a:noFill/>
        </p:spPr>
        <p:txBody>
          <a:bodyPr wrap="square" rtlCol="0">
            <a:spAutoFit/>
          </a:bodyPr>
          <a:lstStyle/>
          <a:p>
            <a:r>
              <a:rPr lang="en-US" sz="1600" dirty="0"/>
              <a:t>5</a:t>
            </a:r>
          </a:p>
        </p:txBody>
      </p:sp>
      <p:sp>
        <p:nvSpPr>
          <p:cNvPr id="29" name="TextBox 28"/>
          <p:cNvSpPr txBox="1"/>
          <p:nvPr/>
        </p:nvSpPr>
        <p:spPr>
          <a:xfrm>
            <a:off x="5638800" y="2087140"/>
            <a:ext cx="381000" cy="338554"/>
          </a:xfrm>
          <a:prstGeom prst="rect">
            <a:avLst/>
          </a:prstGeom>
          <a:noFill/>
        </p:spPr>
        <p:txBody>
          <a:bodyPr wrap="square" rtlCol="0">
            <a:spAutoFit/>
          </a:bodyPr>
          <a:lstStyle/>
          <a:p>
            <a:r>
              <a:rPr lang="en-US" sz="1600" dirty="0"/>
              <a:t>6</a:t>
            </a:r>
          </a:p>
        </p:txBody>
      </p:sp>
      <p:sp>
        <p:nvSpPr>
          <p:cNvPr id="30" name="TextBox 29"/>
          <p:cNvSpPr txBox="1"/>
          <p:nvPr/>
        </p:nvSpPr>
        <p:spPr>
          <a:xfrm>
            <a:off x="6019800" y="2087140"/>
            <a:ext cx="381000" cy="338554"/>
          </a:xfrm>
          <a:prstGeom prst="rect">
            <a:avLst/>
          </a:prstGeom>
          <a:noFill/>
        </p:spPr>
        <p:txBody>
          <a:bodyPr wrap="square" rtlCol="0">
            <a:spAutoFit/>
          </a:bodyPr>
          <a:lstStyle/>
          <a:p>
            <a:r>
              <a:rPr lang="en-US" sz="1600" dirty="0"/>
              <a:t>7</a:t>
            </a:r>
          </a:p>
        </p:txBody>
      </p:sp>
      <p:sp>
        <p:nvSpPr>
          <p:cNvPr id="31" name="TextBox 30"/>
          <p:cNvSpPr txBox="1"/>
          <p:nvPr/>
        </p:nvSpPr>
        <p:spPr>
          <a:xfrm>
            <a:off x="6400800" y="2087140"/>
            <a:ext cx="381000" cy="338554"/>
          </a:xfrm>
          <a:prstGeom prst="rect">
            <a:avLst/>
          </a:prstGeom>
          <a:noFill/>
        </p:spPr>
        <p:txBody>
          <a:bodyPr wrap="square" rtlCol="0">
            <a:spAutoFit/>
          </a:bodyPr>
          <a:lstStyle/>
          <a:p>
            <a:r>
              <a:rPr lang="en-US" sz="1600" dirty="0"/>
              <a:t>8</a:t>
            </a:r>
          </a:p>
        </p:txBody>
      </p:sp>
      <p:sp>
        <p:nvSpPr>
          <p:cNvPr id="32" name="TextBox 31"/>
          <p:cNvSpPr txBox="1"/>
          <p:nvPr/>
        </p:nvSpPr>
        <p:spPr>
          <a:xfrm>
            <a:off x="6781800" y="2087140"/>
            <a:ext cx="381000" cy="338554"/>
          </a:xfrm>
          <a:prstGeom prst="rect">
            <a:avLst/>
          </a:prstGeom>
          <a:noFill/>
        </p:spPr>
        <p:txBody>
          <a:bodyPr wrap="square" rtlCol="0">
            <a:spAutoFit/>
          </a:bodyPr>
          <a:lstStyle/>
          <a:p>
            <a:r>
              <a:rPr lang="en-US" sz="1600" dirty="0"/>
              <a:t>9</a:t>
            </a:r>
          </a:p>
        </p:txBody>
      </p:sp>
      <p:sp>
        <p:nvSpPr>
          <p:cNvPr id="33" name="TextBox 32"/>
          <p:cNvSpPr txBox="1"/>
          <p:nvPr/>
        </p:nvSpPr>
        <p:spPr>
          <a:xfrm>
            <a:off x="7086600" y="2087140"/>
            <a:ext cx="533400" cy="338554"/>
          </a:xfrm>
          <a:prstGeom prst="rect">
            <a:avLst/>
          </a:prstGeom>
          <a:noFill/>
        </p:spPr>
        <p:txBody>
          <a:bodyPr wrap="square" rtlCol="0">
            <a:spAutoFit/>
          </a:bodyPr>
          <a:lstStyle/>
          <a:p>
            <a:r>
              <a:rPr lang="en-US" sz="1600" dirty="0"/>
              <a:t>10</a:t>
            </a:r>
          </a:p>
        </p:txBody>
      </p:sp>
      <p:sp>
        <p:nvSpPr>
          <p:cNvPr id="34" name="TextBox 33"/>
          <p:cNvSpPr txBox="1"/>
          <p:nvPr/>
        </p:nvSpPr>
        <p:spPr>
          <a:xfrm>
            <a:off x="7467600" y="2087140"/>
            <a:ext cx="533400" cy="338554"/>
          </a:xfrm>
          <a:prstGeom prst="rect">
            <a:avLst/>
          </a:prstGeom>
          <a:noFill/>
        </p:spPr>
        <p:txBody>
          <a:bodyPr wrap="square" rtlCol="0">
            <a:spAutoFit/>
          </a:bodyPr>
          <a:lstStyle/>
          <a:p>
            <a:r>
              <a:rPr lang="en-US" sz="1600" dirty="0"/>
              <a:t>11</a:t>
            </a:r>
          </a:p>
        </p:txBody>
      </p:sp>
      <p:sp>
        <p:nvSpPr>
          <p:cNvPr id="35" name="TextBox 34"/>
          <p:cNvSpPr txBox="1"/>
          <p:nvPr/>
        </p:nvSpPr>
        <p:spPr>
          <a:xfrm>
            <a:off x="7848600" y="2087140"/>
            <a:ext cx="533400" cy="338554"/>
          </a:xfrm>
          <a:prstGeom prst="rect">
            <a:avLst/>
          </a:prstGeom>
          <a:noFill/>
        </p:spPr>
        <p:txBody>
          <a:bodyPr wrap="square" rtlCol="0">
            <a:spAutoFit/>
          </a:bodyPr>
          <a:lstStyle/>
          <a:p>
            <a:r>
              <a:rPr lang="en-US" sz="1600" dirty="0"/>
              <a:t>12</a:t>
            </a:r>
          </a:p>
        </p:txBody>
      </p:sp>
      <p:sp>
        <p:nvSpPr>
          <p:cNvPr id="39" name="TextBox 38"/>
          <p:cNvSpPr txBox="1"/>
          <p:nvPr/>
        </p:nvSpPr>
        <p:spPr>
          <a:xfrm>
            <a:off x="1828800" y="2130440"/>
            <a:ext cx="1143000" cy="307777"/>
          </a:xfrm>
          <a:prstGeom prst="rect">
            <a:avLst/>
          </a:prstGeom>
          <a:noFill/>
        </p:spPr>
        <p:txBody>
          <a:bodyPr wrap="square" lIns="0" tIns="0" rIns="0" bIns="0" rtlCol="0">
            <a:spAutoFit/>
          </a:bodyPr>
          <a:lstStyle/>
          <a:p>
            <a:pPr algn="l"/>
            <a:r>
              <a:rPr lang="en-US" sz="2000" dirty="0"/>
              <a:t>log index</a:t>
            </a:r>
          </a:p>
        </p:txBody>
      </p:sp>
      <p:sp>
        <p:nvSpPr>
          <p:cNvPr id="40" name="TextBox 39"/>
          <p:cNvSpPr txBox="1"/>
          <p:nvPr/>
        </p:nvSpPr>
        <p:spPr>
          <a:xfrm>
            <a:off x="1828800" y="2604521"/>
            <a:ext cx="1828800" cy="496418"/>
          </a:xfrm>
          <a:prstGeom prst="rect">
            <a:avLst/>
          </a:prstGeom>
          <a:noFill/>
        </p:spPr>
        <p:txBody>
          <a:bodyPr wrap="square" lIns="0" tIns="0" rIns="0" bIns="0" rtlCol="0">
            <a:spAutoFit/>
          </a:bodyPr>
          <a:lstStyle/>
          <a:p>
            <a:pPr>
              <a:lnSpc>
                <a:spcPts val="1900"/>
              </a:lnSpc>
            </a:pPr>
            <a:r>
              <a:rPr lang="en-US" dirty="0"/>
              <a:t>leader for</a:t>
            </a:r>
            <a:br>
              <a:rPr lang="en-US" dirty="0"/>
            </a:br>
            <a:r>
              <a:rPr lang="en-US" dirty="0"/>
              <a:t>term 8</a:t>
            </a:r>
          </a:p>
        </p:txBody>
      </p:sp>
      <p:sp>
        <p:nvSpPr>
          <p:cNvPr id="41" name="Rectangle 40"/>
          <p:cNvSpPr/>
          <p:nvPr/>
        </p:nvSpPr>
        <p:spPr>
          <a:xfrm>
            <a:off x="3733800" y="32301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2" name="Rectangle 41"/>
          <p:cNvSpPr/>
          <p:nvPr/>
        </p:nvSpPr>
        <p:spPr>
          <a:xfrm>
            <a:off x="4876800" y="32301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43" name="Rectangle 42"/>
          <p:cNvSpPr/>
          <p:nvPr/>
        </p:nvSpPr>
        <p:spPr>
          <a:xfrm>
            <a:off x="4114800" y="32301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4" name="Rectangle 43"/>
          <p:cNvSpPr/>
          <p:nvPr/>
        </p:nvSpPr>
        <p:spPr>
          <a:xfrm>
            <a:off x="4495800" y="32301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45" name="Rectangle 44"/>
          <p:cNvSpPr/>
          <p:nvPr/>
        </p:nvSpPr>
        <p:spPr>
          <a:xfrm>
            <a:off x="5257800" y="32301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46" name="Rectangle 45"/>
          <p:cNvSpPr/>
          <p:nvPr/>
        </p:nvSpPr>
        <p:spPr>
          <a:xfrm>
            <a:off x="5638800" y="32301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47" name="Rectangle 46"/>
          <p:cNvSpPr/>
          <p:nvPr/>
        </p:nvSpPr>
        <p:spPr>
          <a:xfrm>
            <a:off x="6019800" y="32301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48" name="Rectangle 47"/>
          <p:cNvSpPr/>
          <p:nvPr/>
        </p:nvSpPr>
        <p:spPr>
          <a:xfrm>
            <a:off x="6400800" y="32301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49" name="Rectangle 48"/>
          <p:cNvSpPr/>
          <p:nvPr/>
        </p:nvSpPr>
        <p:spPr>
          <a:xfrm>
            <a:off x="6781800" y="32301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52" name="Rectangle 51"/>
          <p:cNvSpPr/>
          <p:nvPr/>
        </p:nvSpPr>
        <p:spPr>
          <a:xfrm>
            <a:off x="3733800" y="37635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53" name="Rectangle 52"/>
          <p:cNvSpPr/>
          <p:nvPr/>
        </p:nvSpPr>
        <p:spPr>
          <a:xfrm>
            <a:off x="4876800" y="37635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54" name="Rectangle 53"/>
          <p:cNvSpPr/>
          <p:nvPr/>
        </p:nvSpPr>
        <p:spPr>
          <a:xfrm>
            <a:off x="4114800" y="37635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55" name="Rectangle 54"/>
          <p:cNvSpPr/>
          <p:nvPr/>
        </p:nvSpPr>
        <p:spPr>
          <a:xfrm>
            <a:off x="4495800" y="37635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63" name="Rectangle 62"/>
          <p:cNvSpPr/>
          <p:nvPr/>
        </p:nvSpPr>
        <p:spPr>
          <a:xfrm>
            <a:off x="3733800" y="42969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64" name="Rectangle 63"/>
          <p:cNvSpPr/>
          <p:nvPr/>
        </p:nvSpPr>
        <p:spPr>
          <a:xfrm>
            <a:off x="4876800" y="42969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65" name="Rectangle 64"/>
          <p:cNvSpPr/>
          <p:nvPr/>
        </p:nvSpPr>
        <p:spPr>
          <a:xfrm>
            <a:off x="4114800" y="42969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66" name="Rectangle 65"/>
          <p:cNvSpPr/>
          <p:nvPr/>
        </p:nvSpPr>
        <p:spPr>
          <a:xfrm>
            <a:off x="4495800" y="42969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67" name="Rectangle 66"/>
          <p:cNvSpPr/>
          <p:nvPr/>
        </p:nvSpPr>
        <p:spPr>
          <a:xfrm>
            <a:off x="5257800" y="42969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68" name="Rectangle 67"/>
          <p:cNvSpPr/>
          <p:nvPr/>
        </p:nvSpPr>
        <p:spPr>
          <a:xfrm>
            <a:off x="5638800" y="42969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69" name="Rectangle 68"/>
          <p:cNvSpPr/>
          <p:nvPr/>
        </p:nvSpPr>
        <p:spPr>
          <a:xfrm>
            <a:off x="6019800" y="42969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70" name="Rectangle 69"/>
          <p:cNvSpPr/>
          <p:nvPr/>
        </p:nvSpPr>
        <p:spPr>
          <a:xfrm>
            <a:off x="6400800" y="42969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71" name="Rectangle 70"/>
          <p:cNvSpPr/>
          <p:nvPr/>
        </p:nvSpPr>
        <p:spPr>
          <a:xfrm>
            <a:off x="6781800" y="42969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72" name="Rectangle 71"/>
          <p:cNvSpPr/>
          <p:nvPr/>
        </p:nvSpPr>
        <p:spPr>
          <a:xfrm>
            <a:off x="7162800" y="42969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73" name="Rectangle 72"/>
          <p:cNvSpPr/>
          <p:nvPr/>
        </p:nvSpPr>
        <p:spPr>
          <a:xfrm>
            <a:off x="7543800" y="42969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74" name="Rectangle 73"/>
          <p:cNvSpPr/>
          <p:nvPr/>
        </p:nvSpPr>
        <p:spPr>
          <a:xfrm>
            <a:off x="3733800" y="48303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75" name="Rectangle 74"/>
          <p:cNvSpPr/>
          <p:nvPr/>
        </p:nvSpPr>
        <p:spPr>
          <a:xfrm>
            <a:off x="4876800" y="48303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76" name="Rectangle 75"/>
          <p:cNvSpPr/>
          <p:nvPr/>
        </p:nvSpPr>
        <p:spPr>
          <a:xfrm>
            <a:off x="4114800" y="48303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77" name="Rectangle 76"/>
          <p:cNvSpPr/>
          <p:nvPr/>
        </p:nvSpPr>
        <p:spPr>
          <a:xfrm>
            <a:off x="4495800" y="48303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78" name="Rectangle 77"/>
          <p:cNvSpPr/>
          <p:nvPr/>
        </p:nvSpPr>
        <p:spPr>
          <a:xfrm>
            <a:off x="5257800" y="48303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79" name="Rectangle 78"/>
          <p:cNvSpPr/>
          <p:nvPr/>
        </p:nvSpPr>
        <p:spPr>
          <a:xfrm>
            <a:off x="5638800" y="48303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80" name="Rectangle 79"/>
          <p:cNvSpPr/>
          <p:nvPr/>
        </p:nvSpPr>
        <p:spPr>
          <a:xfrm>
            <a:off x="6019800" y="483034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81" name="Rectangle 80"/>
          <p:cNvSpPr/>
          <p:nvPr/>
        </p:nvSpPr>
        <p:spPr>
          <a:xfrm>
            <a:off x="6400800" y="48303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82" name="Rectangle 81"/>
          <p:cNvSpPr/>
          <p:nvPr/>
        </p:nvSpPr>
        <p:spPr>
          <a:xfrm>
            <a:off x="6781800" y="48303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83" name="Rectangle 82"/>
          <p:cNvSpPr/>
          <p:nvPr/>
        </p:nvSpPr>
        <p:spPr>
          <a:xfrm>
            <a:off x="7162800" y="483034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85" name="Rectangle 84"/>
          <p:cNvSpPr/>
          <p:nvPr/>
        </p:nvSpPr>
        <p:spPr>
          <a:xfrm>
            <a:off x="3733800" y="53637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86" name="Rectangle 85"/>
          <p:cNvSpPr/>
          <p:nvPr/>
        </p:nvSpPr>
        <p:spPr>
          <a:xfrm>
            <a:off x="4876800" y="53637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87" name="Rectangle 86"/>
          <p:cNvSpPr/>
          <p:nvPr/>
        </p:nvSpPr>
        <p:spPr>
          <a:xfrm>
            <a:off x="4114800" y="53637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88" name="Rectangle 87"/>
          <p:cNvSpPr/>
          <p:nvPr/>
        </p:nvSpPr>
        <p:spPr>
          <a:xfrm>
            <a:off x="4495800" y="53637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89" name="Rectangle 88"/>
          <p:cNvSpPr/>
          <p:nvPr/>
        </p:nvSpPr>
        <p:spPr>
          <a:xfrm>
            <a:off x="5257800" y="53637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96" name="Rectangle 95"/>
          <p:cNvSpPr/>
          <p:nvPr/>
        </p:nvSpPr>
        <p:spPr>
          <a:xfrm>
            <a:off x="3733800" y="58971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98" name="Rectangle 97"/>
          <p:cNvSpPr/>
          <p:nvPr/>
        </p:nvSpPr>
        <p:spPr>
          <a:xfrm>
            <a:off x="4114800" y="58971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99" name="Rectangle 98"/>
          <p:cNvSpPr/>
          <p:nvPr/>
        </p:nvSpPr>
        <p:spPr>
          <a:xfrm>
            <a:off x="4495800" y="589714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07" name="Right Brace 106"/>
          <p:cNvSpPr/>
          <p:nvPr/>
        </p:nvSpPr>
        <p:spPr>
          <a:xfrm flipH="1">
            <a:off x="2895600" y="3153940"/>
            <a:ext cx="152400" cy="3200400"/>
          </a:xfrm>
          <a:prstGeom prst="rightBrace">
            <a:avLst>
              <a:gd name="adj1" fmla="val 33757"/>
              <a:gd name="adj2" fmla="val 50000"/>
            </a:avLst>
          </a:prstGeom>
          <a:ln w="19050" cap="rnd"/>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8" name="TextBox 107"/>
          <p:cNvSpPr txBox="1"/>
          <p:nvPr/>
        </p:nvSpPr>
        <p:spPr>
          <a:xfrm>
            <a:off x="1828800" y="4510484"/>
            <a:ext cx="1828800" cy="496418"/>
          </a:xfrm>
          <a:prstGeom prst="rect">
            <a:avLst/>
          </a:prstGeom>
          <a:noFill/>
        </p:spPr>
        <p:txBody>
          <a:bodyPr wrap="square" lIns="0" tIns="0" rIns="0" bIns="0" rtlCol="0">
            <a:spAutoFit/>
          </a:bodyPr>
          <a:lstStyle/>
          <a:p>
            <a:pPr>
              <a:lnSpc>
                <a:spcPts val="1900"/>
              </a:lnSpc>
            </a:pPr>
            <a:r>
              <a:rPr lang="en-US" dirty="0"/>
              <a:t>possible</a:t>
            </a:r>
            <a:br>
              <a:rPr lang="en-US" dirty="0"/>
            </a:br>
            <a:r>
              <a:rPr lang="en-US" dirty="0"/>
              <a:t>followers</a:t>
            </a:r>
          </a:p>
        </p:txBody>
      </p:sp>
      <p:sp>
        <p:nvSpPr>
          <p:cNvPr id="109" name="Rectangle 108"/>
          <p:cNvSpPr/>
          <p:nvPr/>
        </p:nvSpPr>
        <p:spPr>
          <a:xfrm>
            <a:off x="5638800" y="53637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110" name="Rectangle 109"/>
          <p:cNvSpPr/>
          <p:nvPr/>
        </p:nvSpPr>
        <p:spPr>
          <a:xfrm>
            <a:off x="6019800" y="536374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111" name="Rectangle 110"/>
          <p:cNvSpPr/>
          <p:nvPr/>
        </p:nvSpPr>
        <p:spPr>
          <a:xfrm>
            <a:off x="7543800" y="4830340"/>
            <a:ext cx="381000" cy="381000"/>
          </a:xfrm>
          <a:prstGeom prst="rect">
            <a:avLst/>
          </a:prstGeom>
          <a:solidFill>
            <a:srgbClr val="EECBA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7</a:t>
            </a:r>
          </a:p>
        </p:txBody>
      </p:sp>
      <p:sp>
        <p:nvSpPr>
          <p:cNvPr id="112" name="Rectangle 111"/>
          <p:cNvSpPr/>
          <p:nvPr/>
        </p:nvSpPr>
        <p:spPr>
          <a:xfrm>
            <a:off x="7924800" y="4830340"/>
            <a:ext cx="381000" cy="381000"/>
          </a:xfrm>
          <a:prstGeom prst="rect">
            <a:avLst/>
          </a:prstGeom>
          <a:solidFill>
            <a:srgbClr val="EECBA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7</a:t>
            </a:r>
          </a:p>
        </p:txBody>
      </p:sp>
      <p:sp>
        <p:nvSpPr>
          <p:cNvPr id="113" name="Rectangle 112"/>
          <p:cNvSpPr/>
          <p:nvPr/>
        </p:nvSpPr>
        <p:spPr>
          <a:xfrm>
            <a:off x="4876800" y="589714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114" name="Rectangle 113"/>
          <p:cNvSpPr/>
          <p:nvPr/>
        </p:nvSpPr>
        <p:spPr>
          <a:xfrm>
            <a:off x="5257800" y="589714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115" name="Rectangle 114"/>
          <p:cNvSpPr/>
          <p:nvPr/>
        </p:nvSpPr>
        <p:spPr>
          <a:xfrm>
            <a:off x="7543800" y="589714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116" name="Rectangle 115"/>
          <p:cNvSpPr/>
          <p:nvPr/>
        </p:nvSpPr>
        <p:spPr>
          <a:xfrm>
            <a:off x="6019800" y="589714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117" name="Rectangle 116"/>
          <p:cNvSpPr/>
          <p:nvPr/>
        </p:nvSpPr>
        <p:spPr>
          <a:xfrm>
            <a:off x="6400800" y="589714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118" name="Rectangle 117"/>
          <p:cNvSpPr/>
          <p:nvPr/>
        </p:nvSpPr>
        <p:spPr>
          <a:xfrm>
            <a:off x="6781800" y="589714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119" name="Rectangle 118"/>
          <p:cNvSpPr/>
          <p:nvPr/>
        </p:nvSpPr>
        <p:spPr>
          <a:xfrm>
            <a:off x="7162800" y="589714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120" name="Rectangle 119"/>
          <p:cNvSpPr/>
          <p:nvPr/>
        </p:nvSpPr>
        <p:spPr>
          <a:xfrm>
            <a:off x="5638800" y="589714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121" name="TextBox 120"/>
          <p:cNvSpPr txBox="1"/>
          <p:nvPr/>
        </p:nvSpPr>
        <p:spPr>
          <a:xfrm>
            <a:off x="3276600" y="3282141"/>
            <a:ext cx="381000" cy="369332"/>
          </a:xfrm>
          <a:prstGeom prst="rect">
            <a:avLst/>
          </a:prstGeom>
          <a:noFill/>
        </p:spPr>
        <p:txBody>
          <a:bodyPr wrap="square" lIns="0" tIns="0" rIns="0" bIns="0" rtlCol="0">
            <a:spAutoFit/>
          </a:bodyPr>
          <a:lstStyle/>
          <a:p>
            <a:r>
              <a:rPr lang="en-US" dirty="0"/>
              <a:t>(a)</a:t>
            </a:r>
          </a:p>
        </p:txBody>
      </p:sp>
      <p:sp>
        <p:nvSpPr>
          <p:cNvPr id="122" name="TextBox 121"/>
          <p:cNvSpPr txBox="1"/>
          <p:nvPr/>
        </p:nvSpPr>
        <p:spPr>
          <a:xfrm>
            <a:off x="3276600" y="3815541"/>
            <a:ext cx="381000" cy="369332"/>
          </a:xfrm>
          <a:prstGeom prst="rect">
            <a:avLst/>
          </a:prstGeom>
          <a:noFill/>
        </p:spPr>
        <p:txBody>
          <a:bodyPr wrap="square" lIns="0" tIns="0" rIns="0" bIns="0" rtlCol="0">
            <a:spAutoFit/>
          </a:bodyPr>
          <a:lstStyle/>
          <a:p>
            <a:r>
              <a:rPr lang="en-US" dirty="0"/>
              <a:t>(b)</a:t>
            </a:r>
          </a:p>
        </p:txBody>
      </p:sp>
      <p:sp>
        <p:nvSpPr>
          <p:cNvPr id="123" name="TextBox 122"/>
          <p:cNvSpPr txBox="1"/>
          <p:nvPr/>
        </p:nvSpPr>
        <p:spPr>
          <a:xfrm>
            <a:off x="3276600" y="4348941"/>
            <a:ext cx="381000" cy="369332"/>
          </a:xfrm>
          <a:prstGeom prst="rect">
            <a:avLst/>
          </a:prstGeom>
          <a:noFill/>
        </p:spPr>
        <p:txBody>
          <a:bodyPr wrap="square" lIns="0" tIns="0" rIns="0" bIns="0" rtlCol="0">
            <a:spAutoFit/>
          </a:bodyPr>
          <a:lstStyle/>
          <a:p>
            <a:r>
              <a:rPr lang="en-US" dirty="0"/>
              <a:t>(c)</a:t>
            </a:r>
          </a:p>
        </p:txBody>
      </p:sp>
      <p:sp>
        <p:nvSpPr>
          <p:cNvPr id="124" name="TextBox 123"/>
          <p:cNvSpPr txBox="1"/>
          <p:nvPr/>
        </p:nvSpPr>
        <p:spPr>
          <a:xfrm>
            <a:off x="3276600" y="4882341"/>
            <a:ext cx="381000" cy="369332"/>
          </a:xfrm>
          <a:prstGeom prst="rect">
            <a:avLst/>
          </a:prstGeom>
          <a:noFill/>
        </p:spPr>
        <p:txBody>
          <a:bodyPr wrap="square" lIns="0" tIns="0" rIns="0" bIns="0" rtlCol="0">
            <a:spAutoFit/>
          </a:bodyPr>
          <a:lstStyle/>
          <a:p>
            <a:r>
              <a:rPr lang="en-US" dirty="0"/>
              <a:t>(d)</a:t>
            </a:r>
          </a:p>
        </p:txBody>
      </p:sp>
      <p:sp>
        <p:nvSpPr>
          <p:cNvPr id="125" name="TextBox 124"/>
          <p:cNvSpPr txBox="1"/>
          <p:nvPr/>
        </p:nvSpPr>
        <p:spPr>
          <a:xfrm>
            <a:off x="3276600" y="5415741"/>
            <a:ext cx="381000" cy="369332"/>
          </a:xfrm>
          <a:prstGeom prst="rect">
            <a:avLst/>
          </a:prstGeom>
          <a:noFill/>
        </p:spPr>
        <p:txBody>
          <a:bodyPr wrap="square" lIns="0" tIns="0" rIns="0" bIns="0" rtlCol="0">
            <a:spAutoFit/>
          </a:bodyPr>
          <a:lstStyle/>
          <a:p>
            <a:r>
              <a:rPr lang="en-US" dirty="0"/>
              <a:t>(e)</a:t>
            </a:r>
          </a:p>
        </p:txBody>
      </p:sp>
      <p:sp>
        <p:nvSpPr>
          <p:cNvPr id="126" name="TextBox 125"/>
          <p:cNvSpPr txBox="1"/>
          <p:nvPr/>
        </p:nvSpPr>
        <p:spPr>
          <a:xfrm>
            <a:off x="3276600" y="5949141"/>
            <a:ext cx="381000" cy="369332"/>
          </a:xfrm>
          <a:prstGeom prst="rect">
            <a:avLst/>
          </a:prstGeom>
          <a:noFill/>
        </p:spPr>
        <p:txBody>
          <a:bodyPr wrap="square" lIns="0" tIns="0" rIns="0" bIns="0" rtlCol="0">
            <a:spAutoFit/>
          </a:bodyPr>
          <a:lstStyle/>
          <a:p>
            <a:r>
              <a:rPr lang="en-US" dirty="0"/>
              <a:t>(f)</a:t>
            </a:r>
          </a:p>
        </p:txBody>
      </p:sp>
      <p:sp>
        <p:nvSpPr>
          <p:cNvPr id="127" name="TextBox 126"/>
          <p:cNvSpPr txBox="1"/>
          <p:nvPr/>
        </p:nvSpPr>
        <p:spPr>
          <a:xfrm>
            <a:off x="8991601" y="4959494"/>
            <a:ext cx="1742785" cy="830997"/>
          </a:xfrm>
          <a:prstGeom prst="rect">
            <a:avLst/>
          </a:prstGeom>
          <a:noFill/>
        </p:spPr>
        <p:txBody>
          <a:bodyPr wrap="none" rtlCol="0">
            <a:spAutoFit/>
          </a:bodyPr>
          <a:lstStyle/>
          <a:p>
            <a:pPr algn="l"/>
            <a:r>
              <a:rPr lang="en-US" dirty="0">
                <a:solidFill>
                  <a:schemeClr val="accent4"/>
                </a:solidFill>
              </a:rPr>
              <a:t>Extraneous</a:t>
            </a:r>
            <a:br>
              <a:rPr lang="en-US" dirty="0">
                <a:solidFill>
                  <a:schemeClr val="accent4"/>
                </a:solidFill>
              </a:rPr>
            </a:br>
            <a:r>
              <a:rPr lang="en-US" dirty="0">
                <a:solidFill>
                  <a:schemeClr val="accent4"/>
                </a:solidFill>
              </a:rPr>
              <a:t>Entries</a:t>
            </a:r>
          </a:p>
        </p:txBody>
      </p:sp>
      <p:sp>
        <p:nvSpPr>
          <p:cNvPr id="128" name="Rounded Rectangle 127"/>
          <p:cNvSpPr/>
          <p:nvPr/>
        </p:nvSpPr>
        <p:spPr>
          <a:xfrm>
            <a:off x="4800600" y="5820940"/>
            <a:ext cx="3200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Rounded Rectangle 129"/>
          <p:cNvSpPr/>
          <p:nvPr/>
        </p:nvSpPr>
        <p:spPr>
          <a:xfrm>
            <a:off x="7467600" y="4220740"/>
            <a:ext cx="533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1" name="Rounded Rectangle 130"/>
          <p:cNvSpPr/>
          <p:nvPr/>
        </p:nvSpPr>
        <p:spPr>
          <a:xfrm>
            <a:off x="7086600" y="3153940"/>
            <a:ext cx="533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Rounded Rectangle 131"/>
          <p:cNvSpPr/>
          <p:nvPr/>
        </p:nvSpPr>
        <p:spPr>
          <a:xfrm>
            <a:off x="5181600" y="3687340"/>
            <a:ext cx="2438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Freeform 135"/>
          <p:cNvSpPr/>
          <p:nvPr/>
        </p:nvSpPr>
        <p:spPr>
          <a:xfrm>
            <a:off x="8069452" y="4488086"/>
            <a:ext cx="906651" cy="723254"/>
          </a:xfrm>
          <a:custGeom>
            <a:avLst/>
            <a:gdLst>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89"/>
              <a:gd name="connsiteX1" fmla="*/ 0 w 906651"/>
              <a:gd name="connsiteY1" fmla="*/ 0 h 1131389"/>
              <a:gd name="connsiteX0" fmla="*/ 906651 w 906651"/>
              <a:gd name="connsiteY0" fmla="*/ 1131376 h 1131389"/>
              <a:gd name="connsiteX1" fmla="*/ 0 w 906651"/>
              <a:gd name="connsiteY1" fmla="*/ 0 h 1131389"/>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Lst>
            <a:ahLst/>
            <a:cxnLst>
              <a:cxn ang="0">
                <a:pos x="connsiteX0" y="connsiteY0"/>
              </a:cxn>
              <a:cxn ang="0">
                <a:pos x="connsiteX1" y="connsiteY1"/>
              </a:cxn>
            </a:cxnLst>
            <a:rect l="l" t="t" r="r" b="b"/>
            <a:pathLst>
              <a:path w="906651" h="1131376">
                <a:moveTo>
                  <a:pt x="906651" y="1131376"/>
                </a:moveTo>
                <a:cubicBezTo>
                  <a:pt x="425557" y="1128147"/>
                  <a:pt x="680634" y="1291"/>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37" name="TextBox 136"/>
          <p:cNvSpPr txBox="1"/>
          <p:nvPr/>
        </p:nvSpPr>
        <p:spPr>
          <a:xfrm>
            <a:off x="8991600" y="3382541"/>
            <a:ext cx="1229824" cy="830997"/>
          </a:xfrm>
          <a:prstGeom prst="rect">
            <a:avLst/>
          </a:prstGeom>
          <a:noFill/>
        </p:spPr>
        <p:txBody>
          <a:bodyPr wrap="none" rtlCol="0">
            <a:spAutoFit/>
          </a:bodyPr>
          <a:lstStyle/>
          <a:p>
            <a:pPr algn="l"/>
            <a:r>
              <a:rPr lang="en-US" dirty="0">
                <a:solidFill>
                  <a:schemeClr val="accent4"/>
                </a:solidFill>
              </a:rPr>
              <a:t>Missing</a:t>
            </a:r>
            <a:br>
              <a:rPr lang="en-US" dirty="0">
                <a:solidFill>
                  <a:schemeClr val="accent4"/>
                </a:solidFill>
              </a:rPr>
            </a:br>
            <a:r>
              <a:rPr lang="en-US" dirty="0">
                <a:solidFill>
                  <a:schemeClr val="accent4"/>
                </a:solidFill>
              </a:rPr>
              <a:t>Entries</a:t>
            </a:r>
          </a:p>
        </p:txBody>
      </p:sp>
      <p:sp>
        <p:nvSpPr>
          <p:cNvPr id="138" name="Freeform 137"/>
          <p:cNvSpPr/>
          <p:nvPr/>
        </p:nvSpPr>
        <p:spPr>
          <a:xfrm>
            <a:off x="7697492" y="3403205"/>
            <a:ext cx="1294108" cy="284136"/>
          </a:xfrm>
          <a:custGeom>
            <a:avLst/>
            <a:gdLst>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Lst>
            <a:ahLst/>
            <a:cxnLst>
              <a:cxn ang="0">
                <a:pos x="connsiteX0" y="connsiteY0"/>
              </a:cxn>
              <a:cxn ang="0">
                <a:pos x="connsiteX1" y="connsiteY1"/>
              </a:cxn>
            </a:cxnLst>
            <a:rect l="l" t="t" r="r" b="b"/>
            <a:pathLst>
              <a:path w="1294108" h="302217">
                <a:moveTo>
                  <a:pt x="1294108" y="302217"/>
                </a:moveTo>
                <a:cubicBezTo>
                  <a:pt x="505681" y="295114"/>
                  <a:pt x="810535" y="16790"/>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43" name="Freeform 142"/>
          <p:cNvSpPr/>
          <p:nvPr/>
        </p:nvSpPr>
        <p:spPr>
          <a:xfrm flipV="1">
            <a:off x="8077201" y="5363740"/>
            <a:ext cx="906651" cy="723254"/>
          </a:xfrm>
          <a:custGeom>
            <a:avLst/>
            <a:gdLst>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89"/>
              <a:gd name="connsiteX1" fmla="*/ 0 w 906651"/>
              <a:gd name="connsiteY1" fmla="*/ 0 h 1131389"/>
              <a:gd name="connsiteX0" fmla="*/ 906651 w 906651"/>
              <a:gd name="connsiteY0" fmla="*/ 1131376 h 1131389"/>
              <a:gd name="connsiteX1" fmla="*/ 0 w 906651"/>
              <a:gd name="connsiteY1" fmla="*/ 0 h 1131389"/>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 name="connsiteX0" fmla="*/ 906651 w 906651"/>
              <a:gd name="connsiteY0" fmla="*/ 1131376 h 1131376"/>
              <a:gd name="connsiteX1" fmla="*/ 0 w 906651"/>
              <a:gd name="connsiteY1" fmla="*/ 0 h 1131376"/>
            </a:gdLst>
            <a:ahLst/>
            <a:cxnLst>
              <a:cxn ang="0">
                <a:pos x="connsiteX0" y="connsiteY0"/>
              </a:cxn>
              <a:cxn ang="0">
                <a:pos x="connsiteX1" y="connsiteY1"/>
              </a:cxn>
            </a:cxnLst>
            <a:rect l="l" t="t" r="r" b="b"/>
            <a:pathLst>
              <a:path w="906651" h="1131376">
                <a:moveTo>
                  <a:pt x="906651" y="1131376"/>
                </a:moveTo>
                <a:cubicBezTo>
                  <a:pt x="425557" y="1128147"/>
                  <a:pt x="680634" y="1291"/>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106" name="Freeform 105"/>
          <p:cNvSpPr/>
          <p:nvPr/>
        </p:nvSpPr>
        <p:spPr>
          <a:xfrm flipV="1">
            <a:off x="7696200" y="3763539"/>
            <a:ext cx="1294108" cy="247850"/>
          </a:xfrm>
          <a:custGeom>
            <a:avLst/>
            <a:gdLst>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 name="connsiteX0" fmla="*/ 1294108 w 1294108"/>
              <a:gd name="connsiteY0" fmla="*/ 302217 h 302217"/>
              <a:gd name="connsiteX1" fmla="*/ 0 w 1294108"/>
              <a:gd name="connsiteY1" fmla="*/ 0 h 302217"/>
            </a:gdLst>
            <a:ahLst/>
            <a:cxnLst>
              <a:cxn ang="0">
                <a:pos x="connsiteX0" y="connsiteY0"/>
              </a:cxn>
              <a:cxn ang="0">
                <a:pos x="connsiteX1" y="connsiteY1"/>
              </a:cxn>
            </a:cxnLst>
            <a:rect l="l" t="t" r="r" b="b"/>
            <a:pathLst>
              <a:path w="1294108" h="302217">
                <a:moveTo>
                  <a:pt x="1294108" y="302217"/>
                </a:moveTo>
                <a:cubicBezTo>
                  <a:pt x="505681" y="295114"/>
                  <a:pt x="810535" y="16790"/>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Rounded Rectangle 102"/>
          <p:cNvSpPr/>
          <p:nvPr/>
        </p:nvSpPr>
        <p:spPr>
          <a:xfrm>
            <a:off x="6324600" y="5287540"/>
            <a:ext cx="1295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Rounded Rectangle 103"/>
          <p:cNvSpPr/>
          <p:nvPr/>
        </p:nvSpPr>
        <p:spPr>
          <a:xfrm>
            <a:off x="7467600" y="4754140"/>
            <a:ext cx="914400" cy="533400"/>
          </a:xfrm>
          <a:prstGeom prst="roundRect">
            <a:avLst/>
          </a:prstGeom>
          <a:noFill/>
          <a:ln>
            <a:solidFill>
              <a:schemeClr val="accent4"/>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Freeform 6"/>
          <p:cNvSpPr/>
          <p:nvPr/>
        </p:nvSpPr>
        <p:spPr>
          <a:xfrm>
            <a:off x="8492067" y="5169009"/>
            <a:ext cx="482600" cy="118589"/>
          </a:xfrm>
          <a:custGeom>
            <a:avLst/>
            <a:gdLst>
              <a:gd name="connsiteX0" fmla="*/ 482600 w 482600"/>
              <a:gd name="connsiteY0" fmla="*/ 132012 h 132012"/>
              <a:gd name="connsiteX1" fmla="*/ 0 w 482600"/>
              <a:gd name="connsiteY1" fmla="*/ 13479 h 132012"/>
              <a:gd name="connsiteX0" fmla="*/ 482600 w 482600"/>
              <a:gd name="connsiteY0" fmla="*/ 126727 h 126746"/>
              <a:gd name="connsiteX1" fmla="*/ 0 w 482600"/>
              <a:gd name="connsiteY1" fmla="*/ 8194 h 126746"/>
              <a:gd name="connsiteX0" fmla="*/ 482600 w 482600"/>
              <a:gd name="connsiteY0" fmla="*/ 118533 h 118589"/>
              <a:gd name="connsiteX1" fmla="*/ 0 w 482600"/>
              <a:gd name="connsiteY1" fmla="*/ 0 h 118589"/>
            </a:gdLst>
            <a:ahLst/>
            <a:cxnLst>
              <a:cxn ang="0">
                <a:pos x="connsiteX0" y="connsiteY0"/>
              </a:cxn>
              <a:cxn ang="0">
                <a:pos x="connsiteX1" y="connsiteY1"/>
              </a:cxn>
            </a:cxnLst>
            <a:rect l="l" t="t" r="r" b="b"/>
            <a:pathLst>
              <a:path w="482600" h="118589">
                <a:moveTo>
                  <a:pt x="482600" y="118533"/>
                </a:moveTo>
                <a:cubicBezTo>
                  <a:pt x="268111" y="120649"/>
                  <a:pt x="129823" y="63500"/>
                  <a:pt x="0" y="0"/>
                </a:cubicBezTo>
              </a:path>
            </a:pathLst>
          </a:custGeom>
          <a:noFill/>
          <a:ln w="19050">
            <a:solidFill>
              <a:schemeClr val="accent4"/>
            </a:solidFill>
            <a:tailEnd type="triangle" w="sm"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9" name="Slide Number Placeholder 2">
            <a:extLst>
              <a:ext uri="{FF2B5EF4-FFF2-40B4-BE49-F238E27FC236}">
                <a16:creationId xmlns:a16="http://schemas.microsoft.com/office/drawing/2014/main" id="{91E1CD01-0103-2F40-9443-0ADFA29F6A73}"/>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119</a:t>
            </a:fld>
            <a:endParaRPr lang="en-US" dirty="0"/>
          </a:p>
        </p:txBody>
      </p:sp>
      <p:sp>
        <p:nvSpPr>
          <p:cNvPr id="3" name="Footer Placeholder 2">
            <a:extLst>
              <a:ext uri="{FF2B5EF4-FFF2-40B4-BE49-F238E27FC236}">
                <a16:creationId xmlns:a16="http://schemas.microsoft.com/office/drawing/2014/main" id="{FAB84A2F-71A7-4A44-9C05-F553A194B7E6}"/>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14193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BD3FA07-BEF7-1A8B-EC37-8AAB5B201758}"/>
              </a:ext>
            </a:extLst>
          </p:cNvPr>
          <p:cNvSpPr>
            <a:spLocks noGrp="1"/>
          </p:cNvSpPr>
          <p:nvPr>
            <p:ph type="body" idx="1"/>
          </p:nvPr>
        </p:nvSpPr>
        <p:spPr/>
        <p:txBody>
          <a:bodyPr>
            <a:normAutofit/>
          </a:bodyPr>
          <a:lstStyle/>
          <a:p>
            <a:r>
              <a:rPr lang="en-US" sz="4000" dirty="0"/>
              <a:t>Go To Consensus Deck…</a:t>
            </a:r>
          </a:p>
        </p:txBody>
      </p:sp>
      <p:sp>
        <p:nvSpPr>
          <p:cNvPr id="5" name="Title 4">
            <a:extLst>
              <a:ext uri="{FF2B5EF4-FFF2-40B4-BE49-F238E27FC236}">
                <a16:creationId xmlns:a16="http://schemas.microsoft.com/office/drawing/2014/main" id="{0CF544A1-873D-73A5-23D1-561F2432CE14}"/>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F45C270-9283-949E-FDB3-C08B19AD2D7D}"/>
              </a:ext>
            </a:extLst>
          </p:cNvPr>
          <p:cNvSpPr>
            <a:spLocks noGrp="1"/>
          </p:cNvSpPr>
          <p:nvPr>
            <p:ph type="sldNum" sz="quarter" idx="11"/>
          </p:nvPr>
        </p:nvSpPr>
        <p:spPr/>
        <p:txBody>
          <a:bodyPr/>
          <a:lstStyle/>
          <a:p>
            <a:fld id="{283B9EA5-CE9A-4950-A80C-5ADF06B45BB8}" type="slidenum">
              <a:rPr lang="en-US" smtClean="0"/>
              <a:pPr/>
              <a:t>12</a:t>
            </a:fld>
            <a:endParaRPr lang="en-US" dirty="0"/>
          </a:p>
        </p:txBody>
      </p:sp>
    </p:spTree>
    <p:extLst>
      <p:ext uri="{BB962C8B-B14F-4D97-AF65-F5344CB8AC3E}">
        <p14:creationId xmlns:p14="http://schemas.microsoft.com/office/powerpoint/2010/main" val="22163021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Repairing Follower Logs</a:t>
            </a:r>
          </a:p>
        </p:txBody>
      </p:sp>
      <p:sp>
        <p:nvSpPr>
          <p:cNvPr id="2" name="Content Placeholder 1"/>
          <p:cNvSpPr>
            <a:spLocks noGrp="1"/>
          </p:cNvSpPr>
          <p:nvPr>
            <p:ph sz="quarter" idx="1"/>
          </p:nvPr>
        </p:nvSpPr>
        <p:spPr>
          <a:xfrm>
            <a:off x="203200" y="4198429"/>
            <a:ext cx="11785600" cy="2278632"/>
          </a:xfrm>
        </p:spPr>
        <p:txBody>
          <a:bodyPr>
            <a:normAutofit lnSpcReduction="10000"/>
          </a:bodyPr>
          <a:lstStyle/>
          <a:p>
            <a:r>
              <a:rPr lang="en-US" sz="2000" dirty="0"/>
              <a:t>New leader must make follower logs consistent with its own</a:t>
            </a:r>
          </a:p>
          <a:p>
            <a:pPr lvl="1">
              <a:spcBef>
                <a:spcPts val="300"/>
              </a:spcBef>
            </a:pPr>
            <a:r>
              <a:rPr lang="en-US" sz="1800" dirty="0"/>
              <a:t>Delete extraneous entries</a:t>
            </a:r>
          </a:p>
          <a:p>
            <a:pPr lvl="1">
              <a:spcBef>
                <a:spcPts val="300"/>
              </a:spcBef>
            </a:pPr>
            <a:r>
              <a:rPr lang="en-US" sz="1800" dirty="0"/>
              <a:t>Fill in missing entries</a:t>
            </a:r>
          </a:p>
          <a:p>
            <a:r>
              <a:rPr lang="en-US" sz="2000" dirty="0"/>
              <a:t>Leader keeps </a:t>
            </a:r>
            <a:r>
              <a:rPr lang="en-US" sz="2000" dirty="0" err="1"/>
              <a:t>nextIndex</a:t>
            </a:r>
            <a:r>
              <a:rPr lang="en-US" sz="2000" dirty="0"/>
              <a:t> for each follower:</a:t>
            </a:r>
          </a:p>
          <a:p>
            <a:pPr lvl="1">
              <a:spcBef>
                <a:spcPts val="300"/>
              </a:spcBef>
            </a:pPr>
            <a:r>
              <a:rPr lang="en-US" sz="1800" dirty="0"/>
              <a:t>Index of next log entry to send to that follower</a:t>
            </a:r>
          </a:p>
          <a:p>
            <a:pPr lvl="1">
              <a:spcBef>
                <a:spcPts val="300"/>
              </a:spcBef>
            </a:pPr>
            <a:r>
              <a:rPr lang="en-US" sz="1800" dirty="0"/>
              <a:t>Initialized to (1 + leader’s last index)</a:t>
            </a:r>
          </a:p>
          <a:p>
            <a:r>
              <a:rPr lang="en-US" sz="2000" dirty="0"/>
              <a:t>When </a:t>
            </a:r>
            <a:r>
              <a:rPr lang="en-US" sz="2000" dirty="0" err="1"/>
              <a:t>AppendEntries</a:t>
            </a:r>
            <a:r>
              <a:rPr lang="en-US" sz="2000" dirty="0"/>
              <a:t> consistency check fails, decrement </a:t>
            </a:r>
            <a:r>
              <a:rPr lang="en-US" sz="2000" dirty="0" err="1"/>
              <a:t>nextIndex</a:t>
            </a:r>
            <a:r>
              <a:rPr lang="en-US" sz="2000" dirty="0"/>
              <a:t> and try again:</a:t>
            </a:r>
          </a:p>
        </p:txBody>
      </p:sp>
      <p:sp>
        <p:nvSpPr>
          <p:cNvPr id="3" name="Footer Placeholder 2">
            <a:extLst>
              <a:ext uri="{FF2B5EF4-FFF2-40B4-BE49-F238E27FC236}">
                <a16:creationId xmlns:a16="http://schemas.microsoft.com/office/drawing/2014/main" id="{CAD49713-52C6-1844-B530-59DA1F30D5ED}"/>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70" name="Slide Number Placeholder 2">
            <a:extLst>
              <a:ext uri="{FF2B5EF4-FFF2-40B4-BE49-F238E27FC236}">
                <a16:creationId xmlns:a16="http://schemas.microsoft.com/office/drawing/2014/main" id="{B19933CC-5503-E844-928D-FB6FEC88E7F8}"/>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120</a:t>
            </a:fld>
            <a:endParaRPr lang="en-US" dirty="0"/>
          </a:p>
        </p:txBody>
      </p:sp>
      <p:sp>
        <p:nvSpPr>
          <p:cNvPr id="7" name="Rectangle 6"/>
          <p:cNvSpPr/>
          <p:nvPr/>
        </p:nvSpPr>
        <p:spPr>
          <a:xfrm>
            <a:off x="4267200" y="23640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8" name="Rectangle 7"/>
          <p:cNvSpPr/>
          <p:nvPr/>
        </p:nvSpPr>
        <p:spPr>
          <a:xfrm>
            <a:off x="5410200" y="2364064"/>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9" name="Rectangle 8"/>
          <p:cNvSpPr/>
          <p:nvPr/>
        </p:nvSpPr>
        <p:spPr>
          <a:xfrm>
            <a:off x="4648200" y="23640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0" name="Rectangle 9"/>
          <p:cNvSpPr/>
          <p:nvPr/>
        </p:nvSpPr>
        <p:spPr>
          <a:xfrm>
            <a:off x="5029200" y="23640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1" name="Rectangle 10"/>
          <p:cNvSpPr/>
          <p:nvPr/>
        </p:nvSpPr>
        <p:spPr>
          <a:xfrm>
            <a:off x="5791200" y="2364064"/>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12" name="Rectangle 11"/>
          <p:cNvSpPr/>
          <p:nvPr/>
        </p:nvSpPr>
        <p:spPr>
          <a:xfrm>
            <a:off x="6172200" y="2364064"/>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13" name="Rectangle 12"/>
          <p:cNvSpPr/>
          <p:nvPr/>
        </p:nvSpPr>
        <p:spPr>
          <a:xfrm>
            <a:off x="6553200" y="2364064"/>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14" name="Rectangle 13"/>
          <p:cNvSpPr/>
          <p:nvPr/>
        </p:nvSpPr>
        <p:spPr>
          <a:xfrm>
            <a:off x="6934200" y="2364064"/>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15" name="Rectangle 14"/>
          <p:cNvSpPr/>
          <p:nvPr/>
        </p:nvSpPr>
        <p:spPr>
          <a:xfrm>
            <a:off x="7315200" y="2364064"/>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16" name="Rectangle 15"/>
          <p:cNvSpPr/>
          <p:nvPr/>
        </p:nvSpPr>
        <p:spPr>
          <a:xfrm>
            <a:off x="7696200" y="2364064"/>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17" name="TextBox 16"/>
          <p:cNvSpPr txBox="1"/>
          <p:nvPr/>
        </p:nvSpPr>
        <p:spPr>
          <a:xfrm>
            <a:off x="4267200" y="1906864"/>
            <a:ext cx="381000" cy="338554"/>
          </a:xfrm>
          <a:prstGeom prst="rect">
            <a:avLst/>
          </a:prstGeom>
          <a:noFill/>
        </p:spPr>
        <p:txBody>
          <a:bodyPr wrap="square" rtlCol="0">
            <a:spAutoFit/>
          </a:bodyPr>
          <a:lstStyle/>
          <a:p>
            <a:r>
              <a:rPr lang="en-US" sz="1600" dirty="0"/>
              <a:t>1</a:t>
            </a:r>
          </a:p>
        </p:txBody>
      </p:sp>
      <p:sp>
        <p:nvSpPr>
          <p:cNvPr id="18" name="TextBox 17"/>
          <p:cNvSpPr txBox="1"/>
          <p:nvPr/>
        </p:nvSpPr>
        <p:spPr>
          <a:xfrm>
            <a:off x="4648200" y="1906864"/>
            <a:ext cx="381000" cy="338554"/>
          </a:xfrm>
          <a:prstGeom prst="rect">
            <a:avLst/>
          </a:prstGeom>
          <a:noFill/>
        </p:spPr>
        <p:txBody>
          <a:bodyPr wrap="square" rtlCol="0">
            <a:spAutoFit/>
          </a:bodyPr>
          <a:lstStyle/>
          <a:p>
            <a:r>
              <a:rPr lang="en-US" sz="1600" dirty="0"/>
              <a:t>2</a:t>
            </a:r>
          </a:p>
        </p:txBody>
      </p:sp>
      <p:sp>
        <p:nvSpPr>
          <p:cNvPr id="19" name="TextBox 18"/>
          <p:cNvSpPr txBox="1"/>
          <p:nvPr/>
        </p:nvSpPr>
        <p:spPr>
          <a:xfrm>
            <a:off x="5029200" y="1906864"/>
            <a:ext cx="381000" cy="338554"/>
          </a:xfrm>
          <a:prstGeom prst="rect">
            <a:avLst/>
          </a:prstGeom>
          <a:noFill/>
        </p:spPr>
        <p:txBody>
          <a:bodyPr wrap="square" rtlCol="0">
            <a:spAutoFit/>
          </a:bodyPr>
          <a:lstStyle/>
          <a:p>
            <a:r>
              <a:rPr lang="en-US" sz="1600" dirty="0"/>
              <a:t>3</a:t>
            </a:r>
          </a:p>
        </p:txBody>
      </p:sp>
      <p:sp>
        <p:nvSpPr>
          <p:cNvPr id="20" name="TextBox 19"/>
          <p:cNvSpPr txBox="1"/>
          <p:nvPr/>
        </p:nvSpPr>
        <p:spPr>
          <a:xfrm>
            <a:off x="5410200" y="1906864"/>
            <a:ext cx="381000" cy="338554"/>
          </a:xfrm>
          <a:prstGeom prst="rect">
            <a:avLst/>
          </a:prstGeom>
          <a:noFill/>
        </p:spPr>
        <p:txBody>
          <a:bodyPr wrap="square" rtlCol="0">
            <a:spAutoFit/>
          </a:bodyPr>
          <a:lstStyle/>
          <a:p>
            <a:r>
              <a:rPr lang="en-US" sz="1600" dirty="0"/>
              <a:t>4</a:t>
            </a:r>
          </a:p>
        </p:txBody>
      </p:sp>
      <p:sp>
        <p:nvSpPr>
          <p:cNvPr id="21" name="TextBox 20"/>
          <p:cNvSpPr txBox="1"/>
          <p:nvPr/>
        </p:nvSpPr>
        <p:spPr>
          <a:xfrm>
            <a:off x="5791200" y="1906864"/>
            <a:ext cx="381000" cy="338554"/>
          </a:xfrm>
          <a:prstGeom prst="rect">
            <a:avLst/>
          </a:prstGeom>
          <a:noFill/>
        </p:spPr>
        <p:txBody>
          <a:bodyPr wrap="square" rtlCol="0">
            <a:spAutoFit/>
          </a:bodyPr>
          <a:lstStyle/>
          <a:p>
            <a:r>
              <a:rPr lang="en-US" sz="1600" dirty="0"/>
              <a:t>5</a:t>
            </a:r>
          </a:p>
        </p:txBody>
      </p:sp>
      <p:sp>
        <p:nvSpPr>
          <p:cNvPr id="22" name="TextBox 21"/>
          <p:cNvSpPr txBox="1"/>
          <p:nvPr/>
        </p:nvSpPr>
        <p:spPr>
          <a:xfrm>
            <a:off x="6172200" y="1906864"/>
            <a:ext cx="381000" cy="338554"/>
          </a:xfrm>
          <a:prstGeom prst="rect">
            <a:avLst/>
          </a:prstGeom>
          <a:noFill/>
        </p:spPr>
        <p:txBody>
          <a:bodyPr wrap="square" rtlCol="0">
            <a:spAutoFit/>
          </a:bodyPr>
          <a:lstStyle/>
          <a:p>
            <a:r>
              <a:rPr lang="en-US" sz="1600" dirty="0"/>
              <a:t>6</a:t>
            </a:r>
          </a:p>
        </p:txBody>
      </p:sp>
      <p:sp>
        <p:nvSpPr>
          <p:cNvPr id="23" name="TextBox 22"/>
          <p:cNvSpPr txBox="1"/>
          <p:nvPr/>
        </p:nvSpPr>
        <p:spPr>
          <a:xfrm>
            <a:off x="6553200" y="1906864"/>
            <a:ext cx="381000" cy="338554"/>
          </a:xfrm>
          <a:prstGeom prst="rect">
            <a:avLst/>
          </a:prstGeom>
          <a:noFill/>
        </p:spPr>
        <p:txBody>
          <a:bodyPr wrap="square" rtlCol="0">
            <a:spAutoFit/>
          </a:bodyPr>
          <a:lstStyle/>
          <a:p>
            <a:r>
              <a:rPr lang="en-US" sz="1600" dirty="0"/>
              <a:t>7</a:t>
            </a:r>
          </a:p>
        </p:txBody>
      </p:sp>
      <p:sp>
        <p:nvSpPr>
          <p:cNvPr id="24" name="TextBox 23"/>
          <p:cNvSpPr txBox="1"/>
          <p:nvPr/>
        </p:nvSpPr>
        <p:spPr>
          <a:xfrm>
            <a:off x="6934200" y="1906864"/>
            <a:ext cx="381000" cy="338554"/>
          </a:xfrm>
          <a:prstGeom prst="rect">
            <a:avLst/>
          </a:prstGeom>
          <a:noFill/>
        </p:spPr>
        <p:txBody>
          <a:bodyPr wrap="square" rtlCol="0">
            <a:spAutoFit/>
          </a:bodyPr>
          <a:lstStyle/>
          <a:p>
            <a:r>
              <a:rPr lang="en-US" sz="1600" dirty="0"/>
              <a:t>8</a:t>
            </a:r>
          </a:p>
        </p:txBody>
      </p:sp>
      <p:sp>
        <p:nvSpPr>
          <p:cNvPr id="25" name="TextBox 24"/>
          <p:cNvSpPr txBox="1"/>
          <p:nvPr/>
        </p:nvSpPr>
        <p:spPr>
          <a:xfrm>
            <a:off x="7315200" y="1906864"/>
            <a:ext cx="381000" cy="338554"/>
          </a:xfrm>
          <a:prstGeom prst="rect">
            <a:avLst/>
          </a:prstGeom>
          <a:noFill/>
        </p:spPr>
        <p:txBody>
          <a:bodyPr wrap="square" rtlCol="0">
            <a:spAutoFit/>
          </a:bodyPr>
          <a:lstStyle/>
          <a:p>
            <a:r>
              <a:rPr lang="en-US" sz="1600" dirty="0"/>
              <a:t>9</a:t>
            </a:r>
          </a:p>
        </p:txBody>
      </p:sp>
      <p:sp>
        <p:nvSpPr>
          <p:cNvPr id="26" name="TextBox 25"/>
          <p:cNvSpPr txBox="1"/>
          <p:nvPr/>
        </p:nvSpPr>
        <p:spPr>
          <a:xfrm>
            <a:off x="7620000" y="1906864"/>
            <a:ext cx="533400" cy="338554"/>
          </a:xfrm>
          <a:prstGeom prst="rect">
            <a:avLst/>
          </a:prstGeom>
          <a:noFill/>
        </p:spPr>
        <p:txBody>
          <a:bodyPr wrap="square" rtlCol="0">
            <a:spAutoFit/>
          </a:bodyPr>
          <a:lstStyle/>
          <a:p>
            <a:r>
              <a:rPr lang="en-US" sz="1600" dirty="0"/>
              <a:t>10</a:t>
            </a:r>
          </a:p>
        </p:txBody>
      </p:sp>
      <p:sp>
        <p:nvSpPr>
          <p:cNvPr id="27" name="TextBox 26"/>
          <p:cNvSpPr txBox="1"/>
          <p:nvPr/>
        </p:nvSpPr>
        <p:spPr>
          <a:xfrm>
            <a:off x="8001000" y="1906864"/>
            <a:ext cx="533400" cy="338554"/>
          </a:xfrm>
          <a:prstGeom prst="rect">
            <a:avLst/>
          </a:prstGeom>
          <a:noFill/>
        </p:spPr>
        <p:txBody>
          <a:bodyPr wrap="square" rtlCol="0">
            <a:spAutoFit/>
          </a:bodyPr>
          <a:lstStyle/>
          <a:p>
            <a:r>
              <a:rPr lang="en-US" sz="1600" dirty="0"/>
              <a:t>11</a:t>
            </a:r>
          </a:p>
        </p:txBody>
      </p:sp>
      <p:sp>
        <p:nvSpPr>
          <p:cNvPr id="28" name="TextBox 27"/>
          <p:cNvSpPr txBox="1"/>
          <p:nvPr/>
        </p:nvSpPr>
        <p:spPr>
          <a:xfrm>
            <a:off x="8382000" y="1906864"/>
            <a:ext cx="533400" cy="338554"/>
          </a:xfrm>
          <a:prstGeom prst="rect">
            <a:avLst/>
          </a:prstGeom>
          <a:noFill/>
        </p:spPr>
        <p:txBody>
          <a:bodyPr wrap="square" rtlCol="0">
            <a:spAutoFit/>
          </a:bodyPr>
          <a:lstStyle/>
          <a:p>
            <a:r>
              <a:rPr lang="en-US" sz="1600" dirty="0"/>
              <a:t>12</a:t>
            </a:r>
          </a:p>
        </p:txBody>
      </p:sp>
      <p:sp>
        <p:nvSpPr>
          <p:cNvPr id="29" name="TextBox 28"/>
          <p:cNvSpPr txBox="1"/>
          <p:nvPr/>
        </p:nvSpPr>
        <p:spPr>
          <a:xfrm>
            <a:off x="2362200" y="1937643"/>
            <a:ext cx="1143000" cy="307777"/>
          </a:xfrm>
          <a:prstGeom prst="rect">
            <a:avLst/>
          </a:prstGeom>
          <a:noFill/>
        </p:spPr>
        <p:txBody>
          <a:bodyPr wrap="square" lIns="0" tIns="0" rIns="0" bIns="0" rtlCol="0">
            <a:spAutoFit/>
          </a:bodyPr>
          <a:lstStyle/>
          <a:p>
            <a:pPr algn="l"/>
            <a:r>
              <a:rPr lang="en-US" sz="2000" dirty="0"/>
              <a:t>log index</a:t>
            </a:r>
          </a:p>
        </p:txBody>
      </p:sp>
      <p:sp>
        <p:nvSpPr>
          <p:cNvPr id="30" name="TextBox 29"/>
          <p:cNvSpPr txBox="1"/>
          <p:nvPr/>
        </p:nvSpPr>
        <p:spPr>
          <a:xfrm>
            <a:off x="2362200" y="2432736"/>
            <a:ext cx="1828800" cy="496418"/>
          </a:xfrm>
          <a:prstGeom prst="rect">
            <a:avLst/>
          </a:prstGeom>
          <a:noFill/>
        </p:spPr>
        <p:txBody>
          <a:bodyPr wrap="square" lIns="0" tIns="0" rIns="0" bIns="0" rtlCol="0">
            <a:spAutoFit/>
          </a:bodyPr>
          <a:lstStyle/>
          <a:p>
            <a:pPr>
              <a:lnSpc>
                <a:spcPts val="1900"/>
              </a:lnSpc>
            </a:pPr>
            <a:r>
              <a:rPr lang="en-US" dirty="0"/>
              <a:t>leader for term 7</a:t>
            </a:r>
          </a:p>
        </p:txBody>
      </p:sp>
      <p:sp>
        <p:nvSpPr>
          <p:cNvPr id="31" name="Rectangle 30"/>
          <p:cNvSpPr/>
          <p:nvPr/>
        </p:nvSpPr>
        <p:spPr>
          <a:xfrm>
            <a:off x="4267200" y="30498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2" name="Rectangle 31"/>
          <p:cNvSpPr/>
          <p:nvPr/>
        </p:nvSpPr>
        <p:spPr>
          <a:xfrm>
            <a:off x="5410200" y="3049864"/>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33" name="Rectangle 32"/>
          <p:cNvSpPr/>
          <p:nvPr/>
        </p:nvSpPr>
        <p:spPr>
          <a:xfrm>
            <a:off x="4648200" y="30498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4" name="Rectangle 33"/>
          <p:cNvSpPr/>
          <p:nvPr/>
        </p:nvSpPr>
        <p:spPr>
          <a:xfrm>
            <a:off x="5029200" y="30498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5" name="Rectangle 34"/>
          <p:cNvSpPr/>
          <p:nvPr/>
        </p:nvSpPr>
        <p:spPr>
          <a:xfrm>
            <a:off x="4267200" y="37356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6" name="Rectangle 35"/>
          <p:cNvSpPr/>
          <p:nvPr/>
        </p:nvSpPr>
        <p:spPr>
          <a:xfrm>
            <a:off x="4648200" y="37356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7" name="Rectangle 36"/>
          <p:cNvSpPr/>
          <p:nvPr/>
        </p:nvSpPr>
        <p:spPr>
          <a:xfrm>
            <a:off x="5029200" y="3735664"/>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8" name="Right Brace 37"/>
          <p:cNvSpPr/>
          <p:nvPr/>
        </p:nvSpPr>
        <p:spPr>
          <a:xfrm flipH="1">
            <a:off x="3429000" y="2973664"/>
            <a:ext cx="152400" cy="1219200"/>
          </a:xfrm>
          <a:prstGeom prst="rightBrace">
            <a:avLst>
              <a:gd name="adj1" fmla="val 33757"/>
              <a:gd name="adj2" fmla="val 50000"/>
            </a:avLst>
          </a:prstGeom>
          <a:ln w="19050" cap="rnd"/>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9" name="TextBox 38"/>
          <p:cNvSpPr txBox="1"/>
          <p:nvPr/>
        </p:nvSpPr>
        <p:spPr>
          <a:xfrm>
            <a:off x="2362200" y="3573639"/>
            <a:ext cx="1216680" cy="252762"/>
          </a:xfrm>
          <a:prstGeom prst="rect">
            <a:avLst/>
          </a:prstGeom>
          <a:noFill/>
        </p:spPr>
        <p:txBody>
          <a:bodyPr wrap="none" lIns="0" tIns="0" rIns="0" bIns="0" rtlCol="0">
            <a:spAutoFit/>
          </a:bodyPr>
          <a:lstStyle/>
          <a:p>
            <a:pPr>
              <a:lnSpc>
                <a:spcPts val="1900"/>
              </a:lnSpc>
            </a:pPr>
            <a:r>
              <a:rPr lang="en-US" dirty="0"/>
              <a:t>followers</a:t>
            </a:r>
          </a:p>
        </p:txBody>
      </p:sp>
      <p:sp>
        <p:nvSpPr>
          <p:cNvPr id="40" name="Rectangle 39"/>
          <p:cNvSpPr/>
          <p:nvPr/>
        </p:nvSpPr>
        <p:spPr>
          <a:xfrm>
            <a:off x="5410200" y="3735664"/>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1" name="Rectangle 40"/>
          <p:cNvSpPr/>
          <p:nvPr/>
        </p:nvSpPr>
        <p:spPr>
          <a:xfrm>
            <a:off x="5791200" y="3735664"/>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2" name="Rectangle 41"/>
          <p:cNvSpPr/>
          <p:nvPr/>
        </p:nvSpPr>
        <p:spPr>
          <a:xfrm>
            <a:off x="8077200" y="3735664"/>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3" name="Rectangle 42"/>
          <p:cNvSpPr/>
          <p:nvPr/>
        </p:nvSpPr>
        <p:spPr>
          <a:xfrm>
            <a:off x="6553200" y="3735664"/>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4" name="Rectangle 43"/>
          <p:cNvSpPr/>
          <p:nvPr/>
        </p:nvSpPr>
        <p:spPr>
          <a:xfrm>
            <a:off x="6934200" y="3735664"/>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5" name="Rectangle 44"/>
          <p:cNvSpPr/>
          <p:nvPr/>
        </p:nvSpPr>
        <p:spPr>
          <a:xfrm>
            <a:off x="7315200" y="3735664"/>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6" name="Rectangle 45"/>
          <p:cNvSpPr/>
          <p:nvPr/>
        </p:nvSpPr>
        <p:spPr>
          <a:xfrm>
            <a:off x="7696200" y="3735664"/>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7" name="Rectangle 46"/>
          <p:cNvSpPr/>
          <p:nvPr/>
        </p:nvSpPr>
        <p:spPr>
          <a:xfrm>
            <a:off x="6172200" y="3735664"/>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8" name="TextBox 47"/>
          <p:cNvSpPr txBox="1"/>
          <p:nvPr/>
        </p:nvSpPr>
        <p:spPr>
          <a:xfrm>
            <a:off x="3810000" y="3101865"/>
            <a:ext cx="381000" cy="369332"/>
          </a:xfrm>
          <a:prstGeom prst="rect">
            <a:avLst/>
          </a:prstGeom>
          <a:noFill/>
        </p:spPr>
        <p:txBody>
          <a:bodyPr wrap="square" lIns="0" tIns="0" rIns="0" bIns="0" rtlCol="0">
            <a:spAutoFit/>
          </a:bodyPr>
          <a:lstStyle/>
          <a:p>
            <a:r>
              <a:rPr lang="en-US" dirty="0"/>
              <a:t>(a)</a:t>
            </a:r>
          </a:p>
        </p:txBody>
      </p:sp>
      <p:sp>
        <p:nvSpPr>
          <p:cNvPr id="49" name="TextBox 48"/>
          <p:cNvSpPr txBox="1"/>
          <p:nvPr/>
        </p:nvSpPr>
        <p:spPr>
          <a:xfrm>
            <a:off x="3810000" y="3787665"/>
            <a:ext cx="381000" cy="369332"/>
          </a:xfrm>
          <a:prstGeom prst="rect">
            <a:avLst/>
          </a:prstGeom>
          <a:noFill/>
        </p:spPr>
        <p:txBody>
          <a:bodyPr wrap="square" lIns="0" tIns="0" rIns="0" bIns="0" rtlCol="0">
            <a:spAutoFit/>
          </a:bodyPr>
          <a:lstStyle/>
          <a:p>
            <a:r>
              <a:rPr lang="en-US" dirty="0"/>
              <a:t>(b)</a:t>
            </a:r>
          </a:p>
        </p:txBody>
      </p:sp>
      <p:sp>
        <p:nvSpPr>
          <p:cNvPr id="50" name="Freeform 49"/>
          <p:cNvSpPr/>
          <p:nvPr/>
        </p:nvSpPr>
        <p:spPr>
          <a:xfrm>
            <a:off x="7930877" y="35989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Freeform 50"/>
          <p:cNvSpPr/>
          <p:nvPr/>
        </p:nvSpPr>
        <p:spPr>
          <a:xfrm>
            <a:off x="7543800" y="35989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Freeform 51"/>
          <p:cNvSpPr/>
          <p:nvPr/>
        </p:nvSpPr>
        <p:spPr>
          <a:xfrm>
            <a:off x="7162800" y="35989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Freeform 52"/>
          <p:cNvSpPr/>
          <p:nvPr/>
        </p:nvSpPr>
        <p:spPr>
          <a:xfrm>
            <a:off x="6781800" y="35989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Freeform 53"/>
          <p:cNvSpPr/>
          <p:nvPr/>
        </p:nvSpPr>
        <p:spPr>
          <a:xfrm>
            <a:off x="6400800" y="35989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Freeform 54"/>
          <p:cNvSpPr/>
          <p:nvPr/>
        </p:nvSpPr>
        <p:spPr>
          <a:xfrm>
            <a:off x="6019800" y="35989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Freeform 55"/>
          <p:cNvSpPr/>
          <p:nvPr/>
        </p:nvSpPr>
        <p:spPr>
          <a:xfrm>
            <a:off x="5638800" y="35989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Freeform 56"/>
          <p:cNvSpPr/>
          <p:nvPr/>
        </p:nvSpPr>
        <p:spPr>
          <a:xfrm>
            <a:off x="7930877" y="29131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Freeform 57"/>
          <p:cNvSpPr/>
          <p:nvPr/>
        </p:nvSpPr>
        <p:spPr>
          <a:xfrm>
            <a:off x="7543800" y="29131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9" name="Freeform 58"/>
          <p:cNvSpPr/>
          <p:nvPr/>
        </p:nvSpPr>
        <p:spPr>
          <a:xfrm>
            <a:off x="7162800" y="29131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0" name="Freeform 59"/>
          <p:cNvSpPr/>
          <p:nvPr/>
        </p:nvSpPr>
        <p:spPr>
          <a:xfrm>
            <a:off x="6781800" y="29131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Freeform 60"/>
          <p:cNvSpPr/>
          <p:nvPr/>
        </p:nvSpPr>
        <p:spPr>
          <a:xfrm>
            <a:off x="6400800" y="29131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Freeform 61"/>
          <p:cNvSpPr/>
          <p:nvPr/>
        </p:nvSpPr>
        <p:spPr>
          <a:xfrm>
            <a:off x="6019800" y="2913118"/>
            <a:ext cx="302930" cy="136746"/>
          </a:xfrm>
          <a:custGeom>
            <a:avLst/>
            <a:gdLst>
              <a:gd name="connsiteX0" fmla="*/ 302930 w 302930"/>
              <a:gd name="connsiteY0" fmla="*/ 0 h 32388"/>
              <a:gd name="connsiteX1" fmla="*/ 0 w 302930"/>
              <a:gd name="connsiteY1" fmla="*/ 0 h 32388"/>
              <a:gd name="connsiteX0" fmla="*/ 302930 w 302930"/>
              <a:gd name="connsiteY0" fmla="*/ 93782 h 95991"/>
              <a:gd name="connsiteX1" fmla="*/ 0 w 302930"/>
              <a:gd name="connsiteY1" fmla="*/ 93782 h 95991"/>
              <a:gd name="connsiteX0" fmla="*/ 302930 w 302930"/>
              <a:gd name="connsiteY0" fmla="*/ 166197 h 166197"/>
              <a:gd name="connsiteX1" fmla="*/ 0 w 302930"/>
              <a:gd name="connsiteY1" fmla="*/ 166197 h 166197"/>
              <a:gd name="connsiteX0" fmla="*/ 302930 w 302930"/>
              <a:gd name="connsiteY0" fmla="*/ 136678 h 136678"/>
              <a:gd name="connsiteX1" fmla="*/ 0 w 302930"/>
              <a:gd name="connsiteY1" fmla="*/ 136678 h 136678"/>
              <a:gd name="connsiteX0" fmla="*/ 302930 w 302930"/>
              <a:gd name="connsiteY0" fmla="*/ 105226 h 105226"/>
              <a:gd name="connsiteX1" fmla="*/ 0 w 302930"/>
              <a:gd name="connsiteY1" fmla="*/ 105226 h 105226"/>
              <a:gd name="connsiteX0" fmla="*/ 302930 w 302930"/>
              <a:gd name="connsiteY0" fmla="*/ 118400 h 118400"/>
              <a:gd name="connsiteX1" fmla="*/ 0 w 302930"/>
              <a:gd name="connsiteY1" fmla="*/ 118400 h 118400"/>
              <a:gd name="connsiteX0" fmla="*/ 302930 w 302930"/>
              <a:gd name="connsiteY0" fmla="*/ 136746 h 136746"/>
              <a:gd name="connsiteX1" fmla="*/ 0 w 302930"/>
              <a:gd name="connsiteY1" fmla="*/ 136746 h 136746"/>
            </a:gdLst>
            <a:ahLst/>
            <a:cxnLst>
              <a:cxn ang="0">
                <a:pos x="connsiteX0" y="connsiteY0"/>
              </a:cxn>
              <a:cxn ang="0">
                <a:pos x="connsiteX1" y="connsiteY1"/>
              </a:cxn>
            </a:cxnLst>
            <a:rect l="l" t="t" r="r" b="b"/>
            <a:pathLst>
              <a:path w="302930" h="136746">
                <a:moveTo>
                  <a:pt x="302930" y="136746"/>
                </a:moveTo>
                <a:cubicBezTo>
                  <a:pt x="187461" y="-48377"/>
                  <a:pt x="111262" y="-42768"/>
                  <a:pt x="0" y="136746"/>
                </a:cubicBezTo>
              </a:path>
            </a:pathLst>
          </a:cu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3" name="Straight Arrow Connector 62"/>
          <p:cNvCxnSpPr/>
          <p:nvPr/>
        </p:nvCxnSpPr>
        <p:spPr>
          <a:xfrm>
            <a:off x="8267300" y="1754464"/>
            <a:ext cx="0" cy="1295400"/>
          </a:xfrm>
          <a:prstGeom prst="straightConnector1">
            <a:avLst/>
          </a:pr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cxnSp>
      <p:cxnSp>
        <p:nvCxnSpPr>
          <p:cNvPr id="64" name="Straight Arrow Connector 63"/>
          <p:cNvCxnSpPr/>
          <p:nvPr/>
        </p:nvCxnSpPr>
        <p:spPr>
          <a:xfrm>
            <a:off x="8267300" y="3126064"/>
            <a:ext cx="0" cy="609600"/>
          </a:xfrm>
          <a:prstGeom prst="straightConnector1">
            <a:avLst/>
          </a:pr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cxnSp>
      <p:sp>
        <p:nvSpPr>
          <p:cNvPr id="65" name="TextBox 64"/>
          <p:cNvSpPr txBox="1"/>
          <p:nvPr/>
        </p:nvSpPr>
        <p:spPr>
          <a:xfrm>
            <a:off x="7772400" y="1510808"/>
            <a:ext cx="1335302" cy="252762"/>
          </a:xfrm>
          <a:prstGeom prst="rect">
            <a:avLst/>
          </a:prstGeom>
          <a:noFill/>
        </p:spPr>
        <p:txBody>
          <a:bodyPr wrap="none" lIns="0" tIns="0" rIns="0" bIns="0" rtlCol="0">
            <a:spAutoFit/>
          </a:bodyPr>
          <a:lstStyle/>
          <a:p>
            <a:pPr>
              <a:lnSpc>
                <a:spcPts val="1900"/>
              </a:lnSpc>
            </a:pPr>
            <a:r>
              <a:rPr lang="en-US" dirty="0" err="1">
                <a:solidFill>
                  <a:schemeClr val="accent4"/>
                </a:solidFill>
              </a:rPr>
              <a:t>nextIndex</a:t>
            </a:r>
            <a:endParaRPr lang="en-US" dirty="0">
              <a:solidFill>
                <a:schemeClr val="accent4"/>
              </a:solidFill>
            </a:endParaRPr>
          </a:p>
        </p:txBody>
      </p:sp>
      <p:sp>
        <p:nvSpPr>
          <p:cNvPr id="66" name="Rectangle 65"/>
          <p:cNvSpPr/>
          <p:nvPr/>
        </p:nvSpPr>
        <p:spPr>
          <a:xfrm>
            <a:off x="8077200" y="2364064"/>
            <a:ext cx="381000" cy="381000"/>
          </a:xfrm>
          <a:prstGeom prst="rect">
            <a:avLst/>
          </a:prstGeom>
          <a:noFill/>
          <a:ln w="19050">
            <a:solidFill>
              <a:schemeClr val="accent4"/>
            </a:solidFill>
            <a:prstDash val="sysDot"/>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endParaRPr lang="en-US" sz="1600" dirty="0"/>
          </a:p>
        </p:txBody>
      </p:sp>
      <p:sp>
        <p:nvSpPr>
          <p:cNvPr id="68" name="Rectangle 67"/>
          <p:cNvSpPr/>
          <p:nvPr/>
        </p:nvSpPr>
        <p:spPr>
          <a:xfrm>
            <a:off x="7772400" y="1906864"/>
            <a:ext cx="228600" cy="762000"/>
          </a:xfrm>
          <a:prstGeom prst="rect">
            <a:avLst/>
          </a:prstGeom>
          <a:noFill/>
          <a:ln>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83557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Repairing Logs, cont’d</a:t>
            </a:r>
          </a:p>
        </p:txBody>
      </p:sp>
      <p:sp>
        <p:nvSpPr>
          <p:cNvPr id="2" name="Content Placeholder 1"/>
          <p:cNvSpPr>
            <a:spLocks noGrp="1"/>
          </p:cNvSpPr>
          <p:nvPr>
            <p:ph sz="quarter" idx="1"/>
          </p:nvPr>
        </p:nvSpPr>
        <p:spPr/>
        <p:txBody>
          <a:bodyPr/>
          <a:lstStyle/>
          <a:p>
            <a:r>
              <a:rPr lang="en-US" dirty="0"/>
              <a:t>When follower overwrites inconsistent entry, it deletes all subsequent entries:</a:t>
            </a:r>
          </a:p>
        </p:txBody>
      </p:sp>
      <p:sp>
        <p:nvSpPr>
          <p:cNvPr id="7" name="Rectangle 6"/>
          <p:cNvSpPr/>
          <p:nvPr/>
        </p:nvSpPr>
        <p:spPr>
          <a:xfrm>
            <a:off x="4267200" y="3200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8" name="Rectangle 7"/>
          <p:cNvSpPr/>
          <p:nvPr/>
        </p:nvSpPr>
        <p:spPr>
          <a:xfrm>
            <a:off x="5410200" y="32004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9" name="Rectangle 8"/>
          <p:cNvSpPr/>
          <p:nvPr/>
        </p:nvSpPr>
        <p:spPr>
          <a:xfrm>
            <a:off x="4648200" y="3200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0" name="Rectangle 9"/>
          <p:cNvSpPr/>
          <p:nvPr/>
        </p:nvSpPr>
        <p:spPr>
          <a:xfrm>
            <a:off x="5029200" y="32004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11" name="Rectangle 10"/>
          <p:cNvSpPr/>
          <p:nvPr/>
        </p:nvSpPr>
        <p:spPr>
          <a:xfrm>
            <a:off x="5791200" y="32004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12" name="Rectangle 11"/>
          <p:cNvSpPr/>
          <p:nvPr/>
        </p:nvSpPr>
        <p:spPr>
          <a:xfrm>
            <a:off x="6172200" y="32004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13" name="Rectangle 12"/>
          <p:cNvSpPr/>
          <p:nvPr/>
        </p:nvSpPr>
        <p:spPr>
          <a:xfrm>
            <a:off x="6553200" y="3200400"/>
            <a:ext cx="381000" cy="381000"/>
          </a:xfrm>
          <a:prstGeom prst="rect">
            <a:avLst/>
          </a:prstGeom>
          <a:solidFill>
            <a:srgbClr val="FFC3CE"/>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5</a:t>
            </a:r>
          </a:p>
        </p:txBody>
      </p:sp>
      <p:sp>
        <p:nvSpPr>
          <p:cNvPr id="14" name="Rectangle 13"/>
          <p:cNvSpPr/>
          <p:nvPr/>
        </p:nvSpPr>
        <p:spPr>
          <a:xfrm>
            <a:off x="6934200" y="32004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15" name="Rectangle 14"/>
          <p:cNvSpPr/>
          <p:nvPr/>
        </p:nvSpPr>
        <p:spPr>
          <a:xfrm>
            <a:off x="7315200" y="32004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16" name="Rectangle 15"/>
          <p:cNvSpPr/>
          <p:nvPr/>
        </p:nvSpPr>
        <p:spPr>
          <a:xfrm>
            <a:off x="7696200" y="3200400"/>
            <a:ext cx="381000" cy="3810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6</a:t>
            </a:r>
          </a:p>
        </p:txBody>
      </p:sp>
      <p:sp>
        <p:nvSpPr>
          <p:cNvPr id="17" name="TextBox 16"/>
          <p:cNvSpPr txBox="1"/>
          <p:nvPr/>
        </p:nvSpPr>
        <p:spPr>
          <a:xfrm>
            <a:off x="4267200" y="2743200"/>
            <a:ext cx="381000" cy="338554"/>
          </a:xfrm>
          <a:prstGeom prst="rect">
            <a:avLst/>
          </a:prstGeom>
          <a:noFill/>
        </p:spPr>
        <p:txBody>
          <a:bodyPr wrap="square" rtlCol="0">
            <a:spAutoFit/>
          </a:bodyPr>
          <a:lstStyle/>
          <a:p>
            <a:r>
              <a:rPr lang="en-US" sz="1600" dirty="0"/>
              <a:t>1</a:t>
            </a:r>
          </a:p>
        </p:txBody>
      </p:sp>
      <p:sp>
        <p:nvSpPr>
          <p:cNvPr id="18" name="TextBox 17"/>
          <p:cNvSpPr txBox="1"/>
          <p:nvPr/>
        </p:nvSpPr>
        <p:spPr>
          <a:xfrm>
            <a:off x="4648200" y="2743200"/>
            <a:ext cx="381000" cy="338554"/>
          </a:xfrm>
          <a:prstGeom prst="rect">
            <a:avLst/>
          </a:prstGeom>
          <a:noFill/>
        </p:spPr>
        <p:txBody>
          <a:bodyPr wrap="square" rtlCol="0">
            <a:spAutoFit/>
          </a:bodyPr>
          <a:lstStyle/>
          <a:p>
            <a:r>
              <a:rPr lang="en-US" sz="1600" dirty="0"/>
              <a:t>2</a:t>
            </a:r>
          </a:p>
        </p:txBody>
      </p:sp>
      <p:sp>
        <p:nvSpPr>
          <p:cNvPr id="19" name="TextBox 18"/>
          <p:cNvSpPr txBox="1"/>
          <p:nvPr/>
        </p:nvSpPr>
        <p:spPr>
          <a:xfrm>
            <a:off x="5029200" y="2743200"/>
            <a:ext cx="381000" cy="338554"/>
          </a:xfrm>
          <a:prstGeom prst="rect">
            <a:avLst/>
          </a:prstGeom>
          <a:noFill/>
        </p:spPr>
        <p:txBody>
          <a:bodyPr wrap="square" rtlCol="0">
            <a:spAutoFit/>
          </a:bodyPr>
          <a:lstStyle/>
          <a:p>
            <a:r>
              <a:rPr lang="en-US" sz="1600" dirty="0"/>
              <a:t>3</a:t>
            </a:r>
          </a:p>
        </p:txBody>
      </p:sp>
      <p:sp>
        <p:nvSpPr>
          <p:cNvPr id="20" name="TextBox 19"/>
          <p:cNvSpPr txBox="1"/>
          <p:nvPr/>
        </p:nvSpPr>
        <p:spPr>
          <a:xfrm>
            <a:off x="5410200" y="2743200"/>
            <a:ext cx="381000" cy="338554"/>
          </a:xfrm>
          <a:prstGeom prst="rect">
            <a:avLst/>
          </a:prstGeom>
          <a:noFill/>
        </p:spPr>
        <p:txBody>
          <a:bodyPr wrap="square" rtlCol="0">
            <a:spAutoFit/>
          </a:bodyPr>
          <a:lstStyle/>
          <a:p>
            <a:r>
              <a:rPr lang="en-US" sz="1600" dirty="0"/>
              <a:t>4</a:t>
            </a:r>
          </a:p>
        </p:txBody>
      </p:sp>
      <p:sp>
        <p:nvSpPr>
          <p:cNvPr id="21" name="TextBox 20"/>
          <p:cNvSpPr txBox="1"/>
          <p:nvPr/>
        </p:nvSpPr>
        <p:spPr>
          <a:xfrm>
            <a:off x="5791200" y="2743200"/>
            <a:ext cx="381000" cy="338554"/>
          </a:xfrm>
          <a:prstGeom prst="rect">
            <a:avLst/>
          </a:prstGeom>
          <a:noFill/>
        </p:spPr>
        <p:txBody>
          <a:bodyPr wrap="square" rtlCol="0">
            <a:spAutoFit/>
          </a:bodyPr>
          <a:lstStyle/>
          <a:p>
            <a:r>
              <a:rPr lang="en-US" sz="1600" dirty="0"/>
              <a:t>5</a:t>
            </a:r>
          </a:p>
        </p:txBody>
      </p:sp>
      <p:sp>
        <p:nvSpPr>
          <p:cNvPr id="22" name="TextBox 21"/>
          <p:cNvSpPr txBox="1"/>
          <p:nvPr/>
        </p:nvSpPr>
        <p:spPr>
          <a:xfrm>
            <a:off x="6172200" y="2743200"/>
            <a:ext cx="381000" cy="338554"/>
          </a:xfrm>
          <a:prstGeom prst="rect">
            <a:avLst/>
          </a:prstGeom>
          <a:noFill/>
        </p:spPr>
        <p:txBody>
          <a:bodyPr wrap="square" rtlCol="0">
            <a:spAutoFit/>
          </a:bodyPr>
          <a:lstStyle/>
          <a:p>
            <a:r>
              <a:rPr lang="en-US" sz="1600" dirty="0"/>
              <a:t>6</a:t>
            </a:r>
          </a:p>
        </p:txBody>
      </p:sp>
      <p:sp>
        <p:nvSpPr>
          <p:cNvPr id="23" name="TextBox 22"/>
          <p:cNvSpPr txBox="1"/>
          <p:nvPr/>
        </p:nvSpPr>
        <p:spPr>
          <a:xfrm>
            <a:off x="6553200" y="2743200"/>
            <a:ext cx="381000" cy="338554"/>
          </a:xfrm>
          <a:prstGeom prst="rect">
            <a:avLst/>
          </a:prstGeom>
          <a:noFill/>
        </p:spPr>
        <p:txBody>
          <a:bodyPr wrap="square" rtlCol="0">
            <a:spAutoFit/>
          </a:bodyPr>
          <a:lstStyle/>
          <a:p>
            <a:r>
              <a:rPr lang="en-US" sz="1600" dirty="0"/>
              <a:t>7</a:t>
            </a:r>
          </a:p>
        </p:txBody>
      </p:sp>
      <p:sp>
        <p:nvSpPr>
          <p:cNvPr id="24" name="TextBox 23"/>
          <p:cNvSpPr txBox="1"/>
          <p:nvPr/>
        </p:nvSpPr>
        <p:spPr>
          <a:xfrm>
            <a:off x="6934200" y="2743200"/>
            <a:ext cx="381000" cy="338554"/>
          </a:xfrm>
          <a:prstGeom prst="rect">
            <a:avLst/>
          </a:prstGeom>
          <a:noFill/>
        </p:spPr>
        <p:txBody>
          <a:bodyPr wrap="square" rtlCol="0">
            <a:spAutoFit/>
          </a:bodyPr>
          <a:lstStyle/>
          <a:p>
            <a:r>
              <a:rPr lang="en-US" sz="1600" dirty="0"/>
              <a:t>8</a:t>
            </a:r>
          </a:p>
        </p:txBody>
      </p:sp>
      <p:sp>
        <p:nvSpPr>
          <p:cNvPr id="25" name="TextBox 24"/>
          <p:cNvSpPr txBox="1"/>
          <p:nvPr/>
        </p:nvSpPr>
        <p:spPr>
          <a:xfrm>
            <a:off x="7315200" y="2743200"/>
            <a:ext cx="381000" cy="338554"/>
          </a:xfrm>
          <a:prstGeom prst="rect">
            <a:avLst/>
          </a:prstGeom>
          <a:noFill/>
        </p:spPr>
        <p:txBody>
          <a:bodyPr wrap="square" rtlCol="0">
            <a:spAutoFit/>
          </a:bodyPr>
          <a:lstStyle/>
          <a:p>
            <a:r>
              <a:rPr lang="en-US" sz="1600" dirty="0"/>
              <a:t>9</a:t>
            </a:r>
          </a:p>
        </p:txBody>
      </p:sp>
      <p:sp>
        <p:nvSpPr>
          <p:cNvPr id="26" name="TextBox 25"/>
          <p:cNvSpPr txBox="1"/>
          <p:nvPr/>
        </p:nvSpPr>
        <p:spPr>
          <a:xfrm>
            <a:off x="7620000" y="2743200"/>
            <a:ext cx="533400" cy="338554"/>
          </a:xfrm>
          <a:prstGeom prst="rect">
            <a:avLst/>
          </a:prstGeom>
          <a:noFill/>
        </p:spPr>
        <p:txBody>
          <a:bodyPr wrap="square" rtlCol="0">
            <a:spAutoFit/>
          </a:bodyPr>
          <a:lstStyle/>
          <a:p>
            <a:r>
              <a:rPr lang="en-US" sz="1600" dirty="0"/>
              <a:t>10</a:t>
            </a:r>
          </a:p>
        </p:txBody>
      </p:sp>
      <p:sp>
        <p:nvSpPr>
          <p:cNvPr id="27" name="TextBox 26"/>
          <p:cNvSpPr txBox="1"/>
          <p:nvPr/>
        </p:nvSpPr>
        <p:spPr>
          <a:xfrm>
            <a:off x="8001000" y="2743200"/>
            <a:ext cx="533400" cy="338554"/>
          </a:xfrm>
          <a:prstGeom prst="rect">
            <a:avLst/>
          </a:prstGeom>
          <a:noFill/>
        </p:spPr>
        <p:txBody>
          <a:bodyPr wrap="square" rtlCol="0">
            <a:spAutoFit/>
          </a:bodyPr>
          <a:lstStyle/>
          <a:p>
            <a:r>
              <a:rPr lang="en-US" sz="1600" dirty="0"/>
              <a:t>11</a:t>
            </a:r>
          </a:p>
        </p:txBody>
      </p:sp>
      <p:sp>
        <p:nvSpPr>
          <p:cNvPr id="29" name="TextBox 28"/>
          <p:cNvSpPr txBox="1"/>
          <p:nvPr/>
        </p:nvSpPr>
        <p:spPr>
          <a:xfrm>
            <a:off x="2362200" y="2773979"/>
            <a:ext cx="1143000" cy="307777"/>
          </a:xfrm>
          <a:prstGeom prst="rect">
            <a:avLst/>
          </a:prstGeom>
          <a:noFill/>
        </p:spPr>
        <p:txBody>
          <a:bodyPr wrap="square" lIns="0" tIns="0" rIns="0" bIns="0" rtlCol="0">
            <a:spAutoFit/>
          </a:bodyPr>
          <a:lstStyle/>
          <a:p>
            <a:pPr algn="l"/>
            <a:r>
              <a:rPr lang="en-US" sz="2000" dirty="0"/>
              <a:t>log index</a:t>
            </a:r>
          </a:p>
        </p:txBody>
      </p:sp>
      <p:sp>
        <p:nvSpPr>
          <p:cNvPr id="30" name="TextBox 29"/>
          <p:cNvSpPr txBox="1"/>
          <p:nvPr/>
        </p:nvSpPr>
        <p:spPr>
          <a:xfrm>
            <a:off x="2362200" y="3269072"/>
            <a:ext cx="1828800" cy="496418"/>
          </a:xfrm>
          <a:prstGeom prst="rect">
            <a:avLst/>
          </a:prstGeom>
          <a:noFill/>
        </p:spPr>
        <p:txBody>
          <a:bodyPr wrap="square" lIns="0" tIns="0" rIns="0" bIns="0" rtlCol="0">
            <a:spAutoFit/>
          </a:bodyPr>
          <a:lstStyle/>
          <a:p>
            <a:pPr>
              <a:lnSpc>
                <a:spcPts val="1900"/>
              </a:lnSpc>
            </a:pPr>
            <a:r>
              <a:rPr lang="en-US" dirty="0"/>
              <a:t>leader for term 7</a:t>
            </a:r>
          </a:p>
        </p:txBody>
      </p:sp>
      <p:sp>
        <p:nvSpPr>
          <p:cNvPr id="35" name="Rectangle 34"/>
          <p:cNvSpPr/>
          <p:nvPr/>
        </p:nvSpPr>
        <p:spPr>
          <a:xfrm>
            <a:off x="4267200" y="3886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6" name="Rectangle 35"/>
          <p:cNvSpPr/>
          <p:nvPr/>
        </p:nvSpPr>
        <p:spPr>
          <a:xfrm>
            <a:off x="4648200" y="3886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7" name="Rectangle 36"/>
          <p:cNvSpPr/>
          <p:nvPr/>
        </p:nvSpPr>
        <p:spPr>
          <a:xfrm>
            <a:off x="5029200" y="38862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39" name="TextBox 38"/>
          <p:cNvSpPr txBox="1"/>
          <p:nvPr/>
        </p:nvSpPr>
        <p:spPr>
          <a:xfrm>
            <a:off x="2362200" y="3954872"/>
            <a:ext cx="2226572" cy="252762"/>
          </a:xfrm>
          <a:prstGeom prst="rect">
            <a:avLst/>
          </a:prstGeom>
          <a:noFill/>
        </p:spPr>
        <p:txBody>
          <a:bodyPr wrap="none" lIns="0" tIns="0" rIns="0" bIns="0" rtlCol="0">
            <a:spAutoFit/>
          </a:bodyPr>
          <a:lstStyle/>
          <a:p>
            <a:pPr>
              <a:lnSpc>
                <a:spcPts val="1900"/>
              </a:lnSpc>
            </a:pPr>
            <a:r>
              <a:rPr lang="en-US" dirty="0"/>
              <a:t>follower (before)</a:t>
            </a:r>
          </a:p>
        </p:txBody>
      </p:sp>
      <p:sp>
        <p:nvSpPr>
          <p:cNvPr id="40" name="Rectangle 39"/>
          <p:cNvSpPr/>
          <p:nvPr/>
        </p:nvSpPr>
        <p:spPr>
          <a:xfrm>
            <a:off x="5410200" y="388620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1" name="Rectangle 40"/>
          <p:cNvSpPr/>
          <p:nvPr/>
        </p:nvSpPr>
        <p:spPr>
          <a:xfrm>
            <a:off x="5791200" y="388620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sp>
        <p:nvSpPr>
          <p:cNvPr id="42" name="Rectangle 41"/>
          <p:cNvSpPr/>
          <p:nvPr/>
        </p:nvSpPr>
        <p:spPr>
          <a:xfrm>
            <a:off x="8077200" y="38862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3" name="Rectangle 42"/>
          <p:cNvSpPr/>
          <p:nvPr/>
        </p:nvSpPr>
        <p:spPr>
          <a:xfrm>
            <a:off x="6553200" y="38862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4" name="Rectangle 43"/>
          <p:cNvSpPr/>
          <p:nvPr/>
        </p:nvSpPr>
        <p:spPr>
          <a:xfrm>
            <a:off x="6934200" y="38862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5" name="Rectangle 44"/>
          <p:cNvSpPr/>
          <p:nvPr/>
        </p:nvSpPr>
        <p:spPr>
          <a:xfrm>
            <a:off x="7315200" y="38862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6" name="Rectangle 45"/>
          <p:cNvSpPr/>
          <p:nvPr/>
        </p:nvSpPr>
        <p:spPr>
          <a:xfrm>
            <a:off x="7696200" y="3886200"/>
            <a:ext cx="381000" cy="381000"/>
          </a:xfrm>
          <a:prstGeom prst="rect">
            <a:avLst/>
          </a:prstGeom>
          <a:solidFill>
            <a:srgbClr val="FFE181"/>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3</a:t>
            </a:r>
          </a:p>
        </p:txBody>
      </p:sp>
      <p:sp>
        <p:nvSpPr>
          <p:cNvPr id="47" name="Rectangle 46"/>
          <p:cNvSpPr/>
          <p:nvPr/>
        </p:nvSpPr>
        <p:spPr>
          <a:xfrm>
            <a:off x="6172200" y="3886200"/>
            <a:ext cx="381000" cy="381000"/>
          </a:xfrm>
          <a:prstGeom prst="rect">
            <a:avLst/>
          </a:prstGeom>
          <a:solidFill>
            <a:srgbClr val="D1B2E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2</a:t>
            </a:r>
          </a:p>
        </p:txBody>
      </p:sp>
      <p:cxnSp>
        <p:nvCxnSpPr>
          <p:cNvPr id="63" name="Straight Arrow Connector 62"/>
          <p:cNvCxnSpPr/>
          <p:nvPr/>
        </p:nvCxnSpPr>
        <p:spPr>
          <a:xfrm>
            <a:off x="5600700" y="2548468"/>
            <a:ext cx="0" cy="228600"/>
          </a:xfrm>
          <a:prstGeom prst="straightConnector1">
            <a:avLst/>
          </a:prstGeom>
          <a:noFill/>
          <a:ln w="25400">
            <a:solidFill>
              <a:schemeClr val="accent4"/>
            </a:solidFill>
            <a:tailEnd type="triangle" w="med" len="med"/>
          </a:ln>
        </p:spPr>
        <p:style>
          <a:lnRef idx="2">
            <a:schemeClr val="dk1"/>
          </a:lnRef>
          <a:fillRef idx="1">
            <a:schemeClr val="lt1"/>
          </a:fillRef>
          <a:effectRef idx="0">
            <a:schemeClr val="dk1"/>
          </a:effectRef>
          <a:fontRef idx="minor">
            <a:schemeClr val="dk1"/>
          </a:fontRef>
        </p:style>
      </p:cxnSp>
      <p:sp>
        <p:nvSpPr>
          <p:cNvPr id="65" name="TextBox 64"/>
          <p:cNvSpPr txBox="1"/>
          <p:nvPr/>
        </p:nvSpPr>
        <p:spPr>
          <a:xfrm>
            <a:off x="5105400" y="2304812"/>
            <a:ext cx="1335302" cy="252762"/>
          </a:xfrm>
          <a:prstGeom prst="rect">
            <a:avLst/>
          </a:prstGeom>
          <a:noFill/>
        </p:spPr>
        <p:txBody>
          <a:bodyPr wrap="none" lIns="0" tIns="0" rIns="0" bIns="0" rtlCol="0">
            <a:spAutoFit/>
          </a:bodyPr>
          <a:lstStyle/>
          <a:p>
            <a:pPr>
              <a:lnSpc>
                <a:spcPts val="1900"/>
              </a:lnSpc>
            </a:pPr>
            <a:r>
              <a:rPr lang="en-US" dirty="0" err="1">
                <a:solidFill>
                  <a:schemeClr val="accent4"/>
                </a:solidFill>
              </a:rPr>
              <a:t>nextIndex</a:t>
            </a:r>
            <a:endParaRPr lang="en-US" dirty="0">
              <a:solidFill>
                <a:schemeClr val="accent4"/>
              </a:solidFill>
            </a:endParaRPr>
          </a:p>
        </p:txBody>
      </p:sp>
      <p:sp>
        <p:nvSpPr>
          <p:cNvPr id="71" name="Rectangle 70"/>
          <p:cNvSpPr/>
          <p:nvPr/>
        </p:nvSpPr>
        <p:spPr>
          <a:xfrm>
            <a:off x="4267200" y="4572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72" name="Rectangle 71"/>
          <p:cNvSpPr/>
          <p:nvPr/>
        </p:nvSpPr>
        <p:spPr>
          <a:xfrm>
            <a:off x="4648200" y="4572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73" name="Rectangle 72"/>
          <p:cNvSpPr/>
          <p:nvPr/>
        </p:nvSpPr>
        <p:spPr>
          <a:xfrm>
            <a:off x="5029200" y="4572000"/>
            <a:ext cx="3810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1</a:t>
            </a:r>
          </a:p>
        </p:txBody>
      </p:sp>
      <p:sp>
        <p:nvSpPr>
          <p:cNvPr id="74" name="TextBox 73"/>
          <p:cNvSpPr txBox="1"/>
          <p:nvPr/>
        </p:nvSpPr>
        <p:spPr>
          <a:xfrm>
            <a:off x="2362200" y="4640672"/>
            <a:ext cx="1968488" cy="252762"/>
          </a:xfrm>
          <a:prstGeom prst="rect">
            <a:avLst/>
          </a:prstGeom>
          <a:noFill/>
        </p:spPr>
        <p:txBody>
          <a:bodyPr wrap="none" lIns="0" tIns="0" rIns="0" bIns="0" rtlCol="0">
            <a:spAutoFit/>
          </a:bodyPr>
          <a:lstStyle/>
          <a:p>
            <a:pPr>
              <a:lnSpc>
                <a:spcPts val="1900"/>
              </a:lnSpc>
            </a:pPr>
            <a:r>
              <a:rPr lang="en-US" dirty="0"/>
              <a:t>follower (after)</a:t>
            </a:r>
          </a:p>
        </p:txBody>
      </p:sp>
      <p:sp>
        <p:nvSpPr>
          <p:cNvPr id="83" name="Rectangle 82"/>
          <p:cNvSpPr/>
          <p:nvPr/>
        </p:nvSpPr>
        <p:spPr>
          <a:xfrm>
            <a:off x="5410200" y="4572000"/>
            <a:ext cx="381000" cy="381000"/>
          </a:xfrm>
          <a:prstGeom prst="rect">
            <a:avLst/>
          </a:prstGeom>
          <a:solidFill>
            <a:srgbClr val="FFFF9B"/>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ts val="1700"/>
              </a:lnSpc>
            </a:pPr>
            <a:r>
              <a:rPr lang="en-US" sz="1600" dirty="0"/>
              <a:t>4</a:t>
            </a:r>
          </a:p>
        </p:txBody>
      </p:sp>
      <p:sp>
        <p:nvSpPr>
          <p:cNvPr id="50" name="Slide Number Placeholder 2">
            <a:extLst>
              <a:ext uri="{FF2B5EF4-FFF2-40B4-BE49-F238E27FC236}">
                <a16:creationId xmlns:a16="http://schemas.microsoft.com/office/drawing/2014/main" id="{58AB2237-F921-CE4D-8E6A-78FDBC3C2B42}"/>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121</a:t>
            </a:fld>
            <a:endParaRPr lang="en-US" dirty="0"/>
          </a:p>
        </p:txBody>
      </p:sp>
      <p:sp>
        <p:nvSpPr>
          <p:cNvPr id="3" name="Footer Placeholder 2">
            <a:extLst>
              <a:ext uri="{FF2B5EF4-FFF2-40B4-BE49-F238E27FC236}">
                <a16:creationId xmlns:a16="http://schemas.microsoft.com/office/drawing/2014/main" id="{EEA6CA03-4694-AC43-BF1D-08348004E6E5}"/>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13753232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Neutralizing Old Leaders</a:t>
            </a:r>
          </a:p>
        </p:txBody>
      </p:sp>
      <p:sp>
        <p:nvSpPr>
          <p:cNvPr id="2" name="Content Placeholder 1"/>
          <p:cNvSpPr>
            <a:spLocks noGrp="1"/>
          </p:cNvSpPr>
          <p:nvPr>
            <p:ph sz="quarter" idx="1"/>
          </p:nvPr>
        </p:nvSpPr>
        <p:spPr>
          <a:xfrm>
            <a:off x="203200" y="1600200"/>
            <a:ext cx="11785600" cy="5105400"/>
          </a:xfrm>
        </p:spPr>
        <p:txBody>
          <a:bodyPr>
            <a:normAutofit fontScale="92500"/>
          </a:bodyPr>
          <a:lstStyle/>
          <a:p>
            <a:r>
              <a:rPr lang="en-US" dirty="0"/>
              <a:t>Deposed leader may not be dead:</a:t>
            </a:r>
          </a:p>
          <a:p>
            <a:pPr lvl="1"/>
            <a:r>
              <a:rPr lang="en-US" dirty="0"/>
              <a:t>Temporarily disconnected from network</a:t>
            </a:r>
          </a:p>
          <a:p>
            <a:pPr lvl="1"/>
            <a:r>
              <a:rPr lang="en-US" dirty="0"/>
              <a:t>Other servers elect a new leader</a:t>
            </a:r>
          </a:p>
          <a:p>
            <a:pPr lvl="1"/>
            <a:r>
              <a:rPr lang="en-US" dirty="0"/>
              <a:t>Old leader becomes reconnected, attempts to commit log entries</a:t>
            </a:r>
          </a:p>
          <a:p>
            <a:r>
              <a:rPr lang="en-US" dirty="0"/>
              <a:t>Terms used to detect stale leaders (and candidates)</a:t>
            </a:r>
          </a:p>
          <a:p>
            <a:pPr lvl="1"/>
            <a:r>
              <a:rPr lang="en-US" dirty="0"/>
              <a:t>Every RPC contains term of sender</a:t>
            </a:r>
          </a:p>
          <a:p>
            <a:pPr lvl="1"/>
            <a:r>
              <a:rPr lang="en-US" dirty="0"/>
              <a:t>If sender’s term is older, RPC is rejected, sender reverts to follower and updates its term</a:t>
            </a:r>
          </a:p>
          <a:p>
            <a:pPr lvl="1"/>
            <a:r>
              <a:rPr lang="en-US" dirty="0"/>
              <a:t>If receiver’s term is older, it reverts to follower, updates its term, then processes RPC normally</a:t>
            </a:r>
          </a:p>
          <a:p>
            <a:r>
              <a:rPr lang="en-US" dirty="0"/>
              <a:t>Election updates terms of majority of servers</a:t>
            </a:r>
          </a:p>
          <a:p>
            <a:pPr lvl="1"/>
            <a:r>
              <a:rPr lang="en-US" dirty="0"/>
              <a:t>Deposed server cannot commit new log entries</a:t>
            </a:r>
          </a:p>
        </p:txBody>
      </p:sp>
      <p:sp>
        <p:nvSpPr>
          <p:cNvPr id="3" name="Footer Placeholder 2">
            <a:extLst>
              <a:ext uri="{FF2B5EF4-FFF2-40B4-BE49-F238E27FC236}">
                <a16:creationId xmlns:a16="http://schemas.microsoft.com/office/drawing/2014/main" id="{0F2DA182-AC55-964E-8897-73AD83200AA4}"/>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7" name="Slide Number Placeholder 2">
            <a:extLst>
              <a:ext uri="{FF2B5EF4-FFF2-40B4-BE49-F238E27FC236}">
                <a16:creationId xmlns:a16="http://schemas.microsoft.com/office/drawing/2014/main" id="{DEF86D49-3734-8147-ABEB-5D5A9F6B4D36}"/>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122</a:t>
            </a:fld>
            <a:endParaRPr lang="en-US" dirty="0"/>
          </a:p>
        </p:txBody>
      </p:sp>
    </p:spTree>
    <p:extLst>
      <p:ext uri="{BB962C8B-B14F-4D97-AF65-F5344CB8AC3E}">
        <p14:creationId xmlns:p14="http://schemas.microsoft.com/office/powerpoint/2010/main" val="24145471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Client Protocol</a:t>
            </a:r>
          </a:p>
        </p:txBody>
      </p:sp>
      <p:sp>
        <p:nvSpPr>
          <p:cNvPr id="2" name="Content Placeholder 1"/>
          <p:cNvSpPr>
            <a:spLocks noGrp="1"/>
          </p:cNvSpPr>
          <p:nvPr>
            <p:ph sz="quarter" idx="1"/>
          </p:nvPr>
        </p:nvSpPr>
        <p:spPr/>
        <p:txBody>
          <a:bodyPr/>
          <a:lstStyle/>
          <a:p>
            <a:r>
              <a:rPr lang="en-US" dirty="0"/>
              <a:t>Send commands to leader</a:t>
            </a:r>
          </a:p>
          <a:p>
            <a:pPr lvl="1"/>
            <a:r>
              <a:rPr lang="en-US" dirty="0"/>
              <a:t>If leader unknown, contact any server</a:t>
            </a:r>
          </a:p>
          <a:p>
            <a:pPr lvl="1"/>
            <a:r>
              <a:rPr lang="en-US" dirty="0"/>
              <a:t>If contacted server not leader, it will redirect to leader</a:t>
            </a:r>
          </a:p>
          <a:p>
            <a:r>
              <a:rPr lang="en-US" dirty="0"/>
              <a:t>Leader does not respond until command has been logged, committed, and executed by leader’s state machine</a:t>
            </a:r>
          </a:p>
          <a:p>
            <a:r>
              <a:rPr lang="en-US" dirty="0"/>
              <a:t>If request times out (e.g., leader crash):</a:t>
            </a:r>
          </a:p>
          <a:p>
            <a:pPr lvl="1"/>
            <a:r>
              <a:rPr lang="en-US" dirty="0"/>
              <a:t>Client reissues command to some other server</a:t>
            </a:r>
          </a:p>
          <a:p>
            <a:pPr lvl="1"/>
            <a:r>
              <a:rPr lang="en-US" dirty="0"/>
              <a:t>Eventually redirected to new leader</a:t>
            </a:r>
          </a:p>
          <a:p>
            <a:pPr lvl="1"/>
            <a:r>
              <a:rPr lang="en-US" dirty="0"/>
              <a:t>Retry request with new leader</a:t>
            </a:r>
          </a:p>
        </p:txBody>
      </p:sp>
      <p:sp>
        <p:nvSpPr>
          <p:cNvPr id="7" name="Slide Number Placeholder 2">
            <a:extLst>
              <a:ext uri="{FF2B5EF4-FFF2-40B4-BE49-F238E27FC236}">
                <a16:creationId xmlns:a16="http://schemas.microsoft.com/office/drawing/2014/main" id="{DB5ED68C-CABA-F74C-B969-456E78F58D79}"/>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123</a:t>
            </a:fld>
            <a:endParaRPr lang="en-US" dirty="0"/>
          </a:p>
        </p:txBody>
      </p:sp>
      <p:sp>
        <p:nvSpPr>
          <p:cNvPr id="3" name="Footer Placeholder 2">
            <a:extLst>
              <a:ext uri="{FF2B5EF4-FFF2-40B4-BE49-F238E27FC236}">
                <a16:creationId xmlns:a16="http://schemas.microsoft.com/office/drawing/2014/main" id="{742E2520-0F48-054F-A64A-BE2F812C2E72}"/>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344618919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Client Protocol, cont’d</a:t>
            </a:r>
          </a:p>
        </p:txBody>
      </p:sp>
      <p:sp>
        <p:nvSpPr>
          <p:cNvPr id="2" name="Content Placeholder 1"/>
          <p:cNvSpPr>
            <a:spLocks noGrp="1"/>
          </p:cNvSpPr>
          <p:nvPr>
            <p:ph sz="quarter" idx="1"/>
          </p:nvPr>
        </p:nvSpPr>
        <p:spPr/>
        <p:txBody>
          <a:bodyPr/>
          <a:lstStyle/>
          <a:p>
            <a:r>
              <a:rPr lang="en-US" dirty="0"/>
              <a:t>What if leader crashes after executing command, but before responding?</a:t>
            </a:r>
          </a:p>
          <a:p>
            <a:pPr lvl="1"/>
            <a:r>
              <a:rPr lang="en-US" dirty="0"/>
              <a:t> Must not execute command twice</a:t>
            </a:r>
          </a:p>
          <a:p>
            <a:r>
              <a:rPr lang="en-US" dirty="0"/>
              <a:t>Solution: client embeds a unique id in each command</a:t>
            </a:r>
          </a:p>
          <a:p>
            <a:pPr lvl="1"/>
            <a:r>
              <a:rPr lang="en-US" dirty="0"/>
              <a:t>Server includes id in log entry</a:t>
            </a:r>
          </a:p>
          <a:p>
            <a:pPr lvl="1"/>
            <a:r>
              <a:rPr lang="en-US"/>
              <a:t>Before accepting command</a:t>
            </a:r>
            <a:r>
              <a:rPr lang="en-US" dirty="0"/>
              <a:t>, leader checks its log for entry with that id</a:t>
            </a:r>
          </a:p>
          <a:p>
            <a:pPr lvl="1"/>
            <a:r>
              <a:rPr lang="en-US" dirty="0"/>
              <a:t>If id found in log, ignore new command, return response from old command</a:t>
            </a:r>
          </a:p>
          <a:p>
            <a:r>
              <a:rPr lang="en-US" dirty="0"/>
              <a:t>Result: </a:t>
            </a:r>
            <a:r>
              <a:rPr lang="en-US" dirty="0">
                <a:solidFill>
                  <a:schemeClr val="tx2"/>
                </a:solidFill>
              </a:rPr>
              <a:t>exactly-once semantics </a:t>
            </a:r>
            <a:r>
              <a:rPr lang="en-US" dirty="0"/>
              <a:t>as long as client doesn’t crash</a:t>
            </a:r>
          </a:p>
        </p:txBody>
      </p:sp>
      <p:sp>
        <p:nvSpPr>
          <p:cNvPr id="7" name="Slide Number Placeholder 2">
            <a:extLst>
              <a:ext uri="{FF2B5EF4-FFF2-40B4-BE49-F238E27FC236}">
                <a16:creationId xmlns:a16="http://schemas.microsoft.com/office/drawing/2014/main" id="{B058345B-F81F-DE45-B0A9-8D58AECC3AB3}"/>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124</a:t>
            </a:fld>
            <a:endParaRPr lang="en-US" dirty="0"/>
          </a:p>
        </p:txBody>
      </p:sp>
      <p:sp>
        <p:nvSpPr>
          <p:cNvPr id="3" name="Footer Placeholder 2">
            <a:extLst>
              <a:ext uri="{FF2B5EF4-FFF2-40B4-BE49-F238E27FC236}">
                <a16:creationId xmlns:a16="http://schemas.microsoft.com/office/drawing/2014/main" id="{10B8CCD3-E6A6-724F-8E55-D0E0C5BFF9A1}"/>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27030905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Configuration Changes</a:t>
            </a:r>
          </a:p>
        </p:txBody>
      </p:sp>
      <p:sp>
        <p:nvSpPr>
          <p:cNvPr id="2" name="Content Placeholder 1"/>
          <p:cNvSpPr>
            <a:spLocks noGrp="1"/>
          </p:cNvSpPr>
          <p:nvPr>
            <p:ph sz="quarter" idx="1"/>
          </p:nvPr>
        </p:nvSpPr>
        <p:spPr/>
        <p:txBody>
          <a:bodyPr/>
          <a:lstStyle/>
          <a:p>
            <a:r>
              <a:rPr lang="en-US" dirty="0"/>
              <a:t>System configuration:</a:t>
            </a:r>
          </a:p>
          <a:p>
            <a:pPr lvl="1"/>
            <a:r>
              <a:rPr lang="en-US" dirty="0"/>
              <a:t>ID, address for each server</a:t>
            </a:r>
          </a:p>
          <a:p>
            <a:pPr lvl="1"/>
            <a:r>
              <a:rPr lang="en-US" dirty="0"/>
              <a:t>Determines what constitutes a majority</a:t>
            </a:r>
          </a:p>
          <a:p>
            <a:r>
              <a:rPr lang="en-US" dirty="0"/>
              <a:t>Consensus mechanism must support changes in the configuration:</a:t>
            </a:r>
          </a:p>
          <a:p>
            <a:pPr lvl="1"/>
            <a:r>
              <a:rPr lang="en-US" dirty="0"/>
              <a:t>Replace failed machine</a:t>
            </a:r>
          </a:p>
          <a:p>
            <a:pPr lvl="1"/>
            <a:r>
              <a:rPr lang="en-US" dirty="0"/>
              <a:t>Change degree of replication</a:t>
            </a:r>
          </a:p>
        </p:txBody>
      </p:sp>
      <p:sp>
        <p:nvSpPr>
          <p:cNvPr id="7" name="Slide Number Placeholder 2">
            <a:extLst>
              <a:ext uri="{FF2B5EF4-FFF2-40B4-BE49-F238E27FC236}">
                <a16:creationId xmlns:a16="http://schemas.microsoft.com/office/drawing/2014/main" id="{63E0DD42-7FEB-3847-9C23-A8AF85AD44F3}"/>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125</a:t>
            </a:fld>
            <a:endParaRPr lang="en-US" dirty="0"/>
          </a:p>
        </p:txBody>
      </p:sp>
      <p:sp>
        <p:nvSpPr>
          <p:cNvPr id="3" name="Footer Placeholder 2">
            <a:extLst>
              <a:ext uri="{FF2B5EF4-FFF2-40B4-BE49-F238E27FC236}">
                <a16:creationId xmlns:a16="http://schemas.microsoft.com/office/drawing/2014/main" id="{9CEA57A1-CB34-B247-9BBA-277E656C2B6F}"/>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405607347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Configuration Changes, cont’d</a:t>
            </a:r>
          </a:p>
        </p:txBody>
      </p:sp>
      <p:sp>
        <p:nvSpPr>
          <p:cNvPr id="2" name="Content Placeholder 1"/>
          <p:cNvSpPr>
            <a:spLocks noGrp="1"/>
          </p:cNvSpPr>
          <p:nvPr>
            <p:ph sz="quarter" idx="1"/>
          </p:nvPr>
        </p:nvSpPr>
        <p:spPr/>
        <p:txBody>
          <a:bodyPr/>
          <a:lstStyle/>
          <a:p>
            <a:pPr marL="0" indent="0">
              <a:buNone/>
            </a:pPr>
            <a:r>
              <a:rPr lang="en-US" dirty="0"/>
              <a:t>Cannot switch directly from one configuration to another: </a:t>
            </a:r>
            <a:r>
              <a:rPr lang="en-US" dirty="0">
                <a:solidFill>
                  <a:schemeClr val="accent4"/>
                </a:solidFill>
              </a:rPr>
              <a:t>conflicting majorities </a:t>
            </a:r>
            <a:r>
              <a:rPr lang="en-US" dirty="0"/>
              <a:t>could arise</a:t>
            </a:r>
          </a:p>
        </p:txBody>
      </p:sp>
      <p:sp>
        <p:nvSpPr>
          <p:cNvPr id="7" name="Rectangle 6"/>
          <p:cNvSpPr/>
          <p:nvPr/>
        </p:nvSpPr>
        <p:spPr>
          <a:xfrm>
            <a:off x="3352800" y="3276600"/>
            <a:ext cx="4495800" cy="2286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8" name="Rectangle 7"/>
          <p:cNvSpPr/>
          <p:nvPr/>
        </p:nvSpPr>
        <p:spPr>
          <a:xfrm>
            <a:off x="6400800" y="3276600"/>
            <a:ext cx="1447800" cy="2286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9" name="TextBox 8"/>
          <p:cNvSpPr txBox="1"/>
          <p:nvPr/>
        </p:nvSpPr>
        <p:spPr>
          <a:xfrm>
            <a:off x="3352801" y="2895601"/>
            <a:ext cx="413575" cy="307777"/>
          </a:xfrm>
          <a:prstGeom prst="rect">
            <a:avLst/>
          </a:prstGeom>
          <a:noFill/>
        </p:spPr>
        <p:txBody>
          <a:bodyPr wrap="none" lIns="0" tIns="0" rIns="0" bIns="0" rtlCol="0">
            <a:spAutoFit/>
          </a:bodyPr>
          <a:lstStyle/>
          <a:p>
            <a:pPr algn="l"/>
            <a:r>
              <a:rPr lang="en-US" sz="2000" dirty="0"/>
              <a:t>C</a:t>
            </a:r>
            <a:r>
              <a:rPr lang="en-US" sz="2000" baseline="-25000" dirty="0"/>
              <a:t>old</a:t>
            </a:r>
          </a:p>
        </p:txBody>
      </p:sp>
      <p:sp>
        <p:nvSpPr>
          <p:cNvPr id="10" name="TextBox 9"/>
          <p:cNvSpPr txBox="1"/>
          <p:nvPr/>
        </p:nvSpPr>
        <p:spPr>
          <a:xfrm>
            <a:off x="7350066" y="2895601"/>
            <a:ext cx="498534" cy="307777"/>
          </a:xfrm>
          <a:prstGeom prst="rect">
            <a:avLst/>
          </a:prstGeom>
          <a:noFill/>
        </p:spPr>
        <p:txBody>
          <a:bodyPr wrap="none" lIns="0" tIns="0" rIns="0" bIns="0" rtlCol="0">
            <a:spAutoFit/>
          </a:bodyPr>
          <a:lstStyle/>
          <a:p>
            <a:pPr algn="l"/>
            <a:r>
              <a:rPr lang="en-US" sz="2000" dirty="0" err="1"/>
              <a:t>C</a:t>
            </a:r>
            <a:r>
              <a:rPr lang="en-US" sz="2000" baseline="-25000" dirty="0" err="1"/>
              <a:t>new</a:t>
            </a:r>
            <a:endParaRPr lang="en-US" sz="2000" baseline="-25000" dirty="0"/>
          </a:p>
        </p:txBody>
      </p:sp>
      <p:sp>
        <p:nvSpPr>
          <p:cNvPr id="12" name="TextBox 11"/>
          <p:cNvSpPr txBox="1"/>
          <p:nvPr/>
        </p:nvSpPr>
        <p:spPr>
          <a:xfrm>
            <a:off x="2133600" y="3252401"/>
            <a:ext cx="1163780" cy="369332"/>
          </a:xfrm>
          <a:prstGeom prst="rect">
            <a:avLst/>
          </a:prstGeom>
          <a:noFill/>
        </p:spPr>
        <p:txBody>
          <a:bodyPr wrap="none" lIns="0" tIns="0" rIns="0" bIns="0" rtlCol="0">
            <a:spAutoFit/>
          </a:bodyPr>
          <a:lstStyle/>
          <a:p>
            <a:pPr algn="l"/>
            <a:r>
              <a:rPr lang="en-US" dirty="0"/>
              <a:t>Server 1</a:t>
            </a:r>
          </a:p>
        </p:txBody>
      </p:sp>
      <p:sp>
        <p:nvSpPr>
          <p:cNvPr id="13" name="Rectangle 12"/>
          <p:cNvSpPr/>
          <p:nvPr/>
        </p:nvSpPr>
        <p:spPr>
          <a:xfrm>
            <a:off x="3352800" y="3657600"/>
            <a:ext cx="4495800" cy="2286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4" name="Rectangle 13"/>
          <p:cNvSpPr/>
          <p:nvPr/>
        </p:nvSpPr>
        <p:spPr>
          <a:xfrm>
            <a:off x="5943600" y="3657600"/>
            <a:ext cx="1905000" cy="2286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5" name="Rectangle 14"/>
          <p:cNvSpPr/>
          <p:nvPr/>
        </p:nvSpPr>
        <p:spPr>
          <a:xfrm>
            <a:off x="3352800" y="4038600"/>
            <a:ext cx="4495800" cy="2286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6" name="Rectangle 15"/>
          <p:cNvSpPr/>
          <p:nvPr/>
        </p:nvSpPr>
        <p:spPr>
          <a:xfrm>
            <a:off x="5334000" y="4038600"/>
            <a:ext cx="2514600" cy="2286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8" name="Rectangle 17"/>
          <p:cNvSpPr/>
          <p:nvPr/>
        </p:nvSpPr>
        <p:spPr>
          <a:xfrm>
            <a:off x="4876800" y="4419600"/>
            <a:ext cx="2971800" cy="2286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20" name="Rectangle 19"/>
          <p:cNvSpPr/>
          <p:nvPr/>
        </p:nvSpPr>
        <p:spPr>
          <a:xfrm>
            <a:off x="4419600" y="4800600"/>
            <a:ext cx="3429000" cy="228600"/>
          </a:xfrm>
          <a:prstGeom prst="rect">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21" name="Rounded Rectangle 20"/>
          <p:cNvSpPr/>
          <p:nvPr/>
        </p:nvSpPr>
        <p:spPr>
          <a:xfrm>
            <a:off x="5486400" y="4000100"/>
            <a:ext cx="304800" cy="1066800"/>
          </a:xfrm>
          <a:prstGeom prst="roundRect">
            <a:avLst/>
          </a:prstGeom>
          <a:noFill/>
          <a:ln>
            <a:solidFill>
              <a:srgbClr val="3167D3"/>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ounded Rectangle 21"/>
          <p:cNvSpPr/>
          <p:nvPr/>
        </p:nvSpPr>
        <p:spPr>
          <a:xfrm>
            <a:off x="5486400" y="3238100"/>
            <a:ext cx="304800" cy="685800"/>
          </a:xfrm>
          <a:prstGeom prst="roundRect">
            <a:avLst/>
          </a:prstGeom>
          <a:noFill/>
          <a:ln>
            <a:solidFill>
              <a:srgbClr val="00B80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TextBox 23"/>
          <p:cNvSpPr txBox="1"/>
          <p:nvPr/>
        </p:nvSpPr>
        <p:spPr>
          <a:xfrm>
            <a:off x="2133600" y="3633401"/>
            <a:ext cx="1163780" cy="369332"/>
          </a:xfrm>
          <a:prstGeom prst="rect">
            <a:avLst/>
          </a:prstGeom>
          <a:noFill/>
        </p:spPr>
        <p:txBody>
          <a:bodyPr wrap="none" lIns="0" tIns="0" rIns="0" bIns="0" rtlCol="0">
            <a:spAutoFit/>
          </a:bodyPr>
          <a:lstStyle/>
          <a:p>
            <a:pPr algn="l"/>
            <a:r>
              <a:rPr lang="en-US" dirty="0"/>
              <a:t>Server 2</a:t>
            </a:r>
          </a:p>
        </p:txBody>
      </p:sp>
      <p:sp>
        <p:nvSpPr>
          <p:cNvPr id="25" name="TextBox 24"/>
          <p:cNvSpPr txBox="1"/>
          <p:nvPr/>
        </p:nvSpPr>
        <p:spPr>
          <a:xfrm>
            <a:off x="2133600" y="4014401"/>
            <a:ext cx="1163780" cy="369332"/>
          </a:xfrm>
          <a:prstGeom prst="rect">
            <a:avLst/>
          </a:prstGeom>
          <a:noFill/>
        </p:spPr>
        <p:txBody>
          <a:bodyPr wrap="none" lIns="0" tIns="0" rIns="0" bIns="0" rtlCol="0">
            <a:spAutoFit/>
          </a:bodyPr>
          <a:lstStyle/>
          <a:p>
            <a:pPr algn="l"/>
            <a:r>
              <a:rPr lang="en-US" dirty="0"/>
              <a:t>Server 3</a:t>
            </a:r>
          </a:p>
        </p:txBody>
      </p:sp>
      <p:sp>
        <p:nvSpPr>
          <p:cNvPr id="26" name="TextBox 25"/>
          <p:cNvSpPr txBox="1"/>
          <p:nvPr/>
        </p:nvSpPr>
        <p:spPr>
          <a:xfrm>
            <a:off x="2133600" y="4395401"/>
            <a:ext cx="1163780" cy="369332"/>
          </a:xfrm>
          <a:prstGeom prst="rect">
            <a:avLst/>
          </a:prstGeom>
          <a:noFill/>
        </p:spPr>
        <p:txBody>
          <a:bodyPr wrap="none" lIns="0" tIns="0" rIns="0" bIns="0" rtlCol="0">
            <a:spAutoFit/>
          </a:bodyPr>
          <a:lstStyle/>
          <a:p>
            <a:pPr algn="l"/>
            <a:r>
              <a:rPr lang="en-US" dirty="0"/>
              <a:t>Server 4</a:t>
            </a:r>
          </a:p>
        </p:txBody>
      </p:sp>
      <p:sp>
        <p:nvSpPr>
          <p:cNvPr id="27" name="TextBox 26"/>
          <p:cNvSpPr txBox="1"/>
          <p:nvPr/>
        </p:nvSpPr>
        <p:spPr>
          <a:xfrm>
            <a:off x="2133600" y="4776401"/>
            <a:ext cx="1163780" cy="369332"/>
          </a:xfrm>
          <a:prstGeom prst="rect">
            <a:avLst/>
          </a:prstGeom>
          <a:noFill/>
        </p:spPr>
        <p:txBody>
          <a:bodyPr wrap="none" lIns="0" tIns="0" rIns="0" bIns="0" rtlCol="0">
            <a:spAutoFit/>
          </a:bodyPr>
          <a:lstStyle/>
          <a:p>
            <a:pPr algn="l"/>
            <a:r>
              <a:rPr lang="en-US" dirty="0"/>
              <a:t>Server 5</a:t>
            </a:r>
          </a:p>
        </p:txBody>
      </p:sp>
      <p:sp>
        <p:nvSpPr>
          <p:cNvPr id="33" name="TextBox 32"/>
          <p:cNvSpPr txBox="1"/>
          <p:nvPr/>
        </p:nvSpPr>
        <p:spPr>
          <a:xfrm>
            <a:off x="8382000" y="3442901"/>
            <a:ext cx="2000548" cy="369332"/>
          </a:xfrm>
          <a:prstGeom prst="rect">
            <a:avLst/>
          </a:prstGeom>
          <a:noFill/>
        </p:spPr>
        <p:txBody>
          <a:bodyPr wrap="none" lIns="0" tIns="0" rIns="0" bIns="0" rtlCol="0">
            <a:spAutoFit/>
          </a:bodyPr>
          <a:lstStyle/>
          <a:p>
            <a:pPr algn="l"/>
            <a:r>
              <a:rPr lang="en-US" dirty="0">
                <a:solidFill>
                  <a:srgbClr val="008E00"/>
                </a:solidFill>
              </a:rPr>
              <a:t>Majority of C</a:t>
            </a:r>
            <a:r>
              <a:rPr lang="en-US" baseline="-25000" dirty="0">
                <a:solidFill>
                  <a:srgbClr val="008E00"/>
                </a:solidFill>
              </a:rPr>
              <a:t>old</a:t>
            </a:r>
          </a:p>
        </p:txBody>
      </p:sp>
      <p:sp>
        <p:nvSpPr>
          <p:cNvPr id="34" name="TextBox 33"/>
          <p:cNvSpPr txBox="1"/>
          <p:nvPr/>
        </p:nvSpPr>
        <p:spPr>
          <a:xfrm>
            <a:off x="8382000" y="4419600"/>
            <a:ext cx="2103140" cy="369332"/>
          </a:xfrm>
          <a:prstGeom prst="rect">
            <a:avLst/>
          </a:prstGeom>
          <a:noFill/>
        </p:spPr>
        <p:txBody>
          <a:bodyPr wrap="none" lIns="0" tIns="0" rIns="0" bIns="0" rtlCol="0">
            <a:spAutoFit/>
          </a:bodyPr>
          <a:lstStyle/>
          <a:p>
            <a:pPr algn="l"/>
            <a:r>
              <a:rPr lang="en-US" dirty="0">
                <a:solidFill>
                  <a:srgbClr val="3167D3"/>
                </a:solidFill>
              </a:rPr>
              <a:t>Majority of </a:t>
            </a:r>
            <a:r>
              <a:rPr lang="en-US" dirty="0" err="1">
                <a:solidFill>
                  <a:srgbClr val="3167D3"/>
                </a:solidFill>
              </a:rPr>
              <a:t>C</a:t>
            </a:r>
            <a:r>
              <a:rPr lang="en-US" baseline="-25000" dirty="0" err="1">
                <a:solidFill>
                  <a:srgbClr val="3167D3"/>
                </a:solidFill>
              </a:rPr>
              <a:t>new</a:t>
            </a:r>
            <a:endParaRPr lang="en-US" baseline="-25000" dirty="0">
              <a:solidFill>
                <a:srgbClr val="3167D3"/>
              </a:solidFill>
            </a:endParaRPr>
          </a:p>
        </p:txBody>
      </p:sp>
      <p:sp>
        <p:nvSpPr>
          <p:cNvPr id="39" name="Freeform 38"/>
          <p:cNvSpPr/>
          <p:nvPr/>
        </p:nvSpPr>
        <p:spPr>
          <a:xfrm flipV="1">
            <a:off x="5715000" y="2822437"/>
            <a:ext cx="3581412" cy="605760"/>
          </a:xfrm>
          <a:custGeom>
            <a:avLst/>
            <a:gdLst>
              <a:gd name="connsiteX0" fmla="*/ 3667225 w 3667225"/>
              <a:gd name="connsiteY0" fmla="*/ 0 h 386974"/>
              <a:gd name="connsiteX1" fmla="*/ 1838425 w 3667225"/>
              <a:gd name="connsiteY1" fmla="*/ 385011 h 386974"/>
              <a:gd name="connsiteX2" fmla="*/ 0 w 3667225"/>
              <a:gd name="connsiteY2" fmla="*/ 192506 h 386974"/>
              <a:gd name="connsiteX0" fmla="*/ 3667239 w 3667239"/>
              <a:gd name="connsiteY0" fmla="*/ 0 h 396392"/>
              <a:gd name="connsiteX1" fmla="*/ 1838439 w 3667239"/>
              <a:gd name="connsiteY1" fmla="*/ 385011 h 396392"/>
              <a:gd name="connsiteX2" fmla="*/ 14 w 3667239"/>
              <a:gd name="connsiteY2" fmla="*/ 192506 h 396392"/>
              <a:gd name="connsiteX0" fmla="*/ 3667239 w 3667239"/>
              <a:gd name="connsiteY0" fmla="*/ 0 h 385151"/>
              <a:gd name="connsiteX1" fmla="*/ 1838439 w 3667239"/>
              <a:gd name="connsiteY1" fmla="*/ 385011 h 385151"/>
              <a:gd name="connsiteX2" fmla="*/ 14 w 3667239"/>
              <a:gd name="connsiteY2" fmla="*/ 192506 h 385151"/>
              <a:gd name="connsiteX0" fmla="*/ 3667239 w 3667270"/>
              <a:gd name="connsiteY0" fmla="*/ 0 h 387089"/>
              <a:gd name="connsiteX1" fmla="*/ 1838439 w 3667270"/>
              <a:gd name="connsiteY1" fmla="*/ 385011 h 387089"/>
              <a:gd name="connsiteX2" fmla="*/ 14 w 3667270"/>
              <a:gd name="connsiteY2" fmla="*/ 192506 h 387089"/>
              <a:gd name="connsiteX0" fmla="*/ 3676864 w 3676895"/>
              <a:gd name="connsiteY0" fmla="*/ 0 h 392010"/>
              <a:gd name="connsiteX1" fmla="*/ 1848064 w 3676895"/>
              <a:gd name="connsiteY1" fmla="*/ 385011 h 392010"/>
              <a:gd name="connsiteX2" fmla="*/ 13 w 3676895"/>
              <a:gd name="connsiteY2" fmla="*/ 165341 h 392010"/>
              <a:gd name="connsiteX0" fmla="*/ 3676864 w 3676895"/>
              <a:gd name="connsiteY0" fmla="*/ 0 h 385691"/>
              <a:gd name="connsiteX1" fmla="*/ 1848064 w 3676895"/>
              <a:gd name="connsiteY1" fmla="*/ 385011 h 385691"/>
              <a:gd name="connsiteX2" fmla="*/ 13 w 3676895"/>
              <a:gd name="connsiteY2" fmla="*/ 165341 h 385691"/>
              <a:gd name="connsiteX0" fmla="*/ 3667239 w 3667271"/>
              <a:gd name="connsiteY0" fmla="*/ 0 h 346132"/>
              <a:gd name="connsiteX1" fmla="*/ 1848064 w 3667271"/>
              <a:gd name="connsiteY1" fmla="*/ 341548 h 346132"/>
              <a:gd name="connsiteX2" fmla="*/ 13 w 3667271"/>
              <a:gd name="connsiteY2" fmla="*/ 121878 h 346132"/>
              <a:gd name="connsiteX0" fmla="*/ 3667239 w 3667239"/>
              <a:gd name="connsiteY0" fmla="*/ 0 h 346132"/>
              <a:gd name="connsiteX1" fmla="*/ 1848064 w 3667239"/>
              <a:gd name="connsiteY1" fmla="*/ 341548 h 346132"/>
              <a:gd name="connsiteX2" fmla="*/ 13 w 3667239"/>
              <a:gd name="connsiteY2" fmla="*/ 121878 h 346132"/>
              <a:gd name="connsiteX0" fmla="*/ 3667240 w 3667240"/>
              <a:gd name="connsiteY0" fmla="*/ 0 h 341912"/>
              <a:gd name="connsiteX1" fmla="*/ 1848065 w 3667240"/>
              <a:gd name="connsiteY1" fmla="*/ 341548 h 341912"/>
              <a:gd name="connsiteX2" fmla="*/ 14 w 3667240"/>
              <a:gd name="connsiteY2" fmla="*/ 121878 h 341912"/>
            </a:gdLst>
            <a:ahLst/>
            <a:cxnLst>
              <a:cxn ang="0">
                <a:pos x="connsiteX0" y="connsiteY0"/>
              </a:cxn>
              <a:cxn ang="0">
                <a:pos x="connsiteX1" y="connsiteY1"/>
              </a:cxn>
              <a:cxn ang="0">
                <a:pos x="connsiteX2" y="connsiteY2"/>
              </a:cxn>
            </a:cxnLst>
            <a:rect l="l" t="t" r="r" b="b"/>
            <a:pathLst>
              <a:path w="3667240" h="341912">
                <a:moveTo>
                  <a:pt x="3667240" y="0"/>
                </a:moveTo>
                <a:cubicBezTo>
                  <a:pt x="3655208" y="315111"/>
                  <a:pt x="2478520" y="337533"/>
                  <a:pt x="1848065" y="341548"/>
                </a:cubicBezTo>
                <a:cubicBezTo>
                  <a:pt x="1217610" y="345563"/>
                  <a:pt x="-4799" y="319197"/>
                  <a:pt x="14" y="121878"/>
                </a:cubicBezTo>
              </a:path>
            </a:pathLst>
          </a:custGeom>
          <a:noFill/>
          <a:ln>
            <a:solidFill>
              <a:srgbClr val="008E00"/>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Freeform 39"/>
          <p:cNvSpPr/>
          <p:nvPr/>
        </p:nvSpPr>
        <p:spPr>
          <a:xfrm>
            <a:off x="5715000" y="4687574"/>
            <a:ext cx="3591027" cy="798825"/>
          </a:xfrm>
          <a:custGeom>
            <a:avLst/>
            <a:gdLst>
              <a:gd name="connsiteX0" fmla="*/ 3667225 w 3667225"/>
              <a:gd name="connsiteY0" fmla="*/ 0 h 386974"/>
              <a:gd name="connsiteX1" fmla="*/ 1838425 w 3667225"/>
              <a:gd name="connsiteY1" fmla="*/ 385011 h 386974"/>
              <a:gd name="connsiteX2" fmla="*/ 0 w 3667225"/>
              <a:gd name="connsiteY2" fmla="*/ 192506 h 386974"/>
              <a:gd name="connsiteX0" fmla="*/ 3667239 w 3667239"/>
              <a:gd name="connsiteY0" fmla="*/ 0 h 396392"/>
              <a:gd name="connsiteX1" fmla="*/ 1838439 w 3667239"/>
              <a:gd name="connsiteY1" fmla="*/ 385011 h 396392"/>
              <a:gd name="connsiteX2" fmla="*/ 14 w 3667239"/>
              <a:gd name="connsiteY2" fmla="*/ 192506 h 396392"/>
              <a:gd name="connsiteX0" fmla="*/ 3667239 w 3667239"/>
              <a:gd name="connsiteY0" fmla="*/ 0 h 385151"/>
              <a:gd name="connsiteX1" fmla="*/ 1838439 w 3667239"/>
              <a:gd name="connsiteY1" fmla="*/ 385011 h 385151"/>
              <a:gd name="connsiteX2" fmla="*/ 14 w 3667239"/>
              <a:gd name="connsiteY2" fmla="*/ 192506 h 385151"/>
              <a:gd name="connsiteX0" fmla="*/ 3667239 w 3667270"/>
              <a:gd name="connsiteY0" fmla="*/ 0 h 387089"/>
              <a:gd name="connsiteX1" fmla="*/ 1838439 w 3667270"/>
              <a:gd name="connsiteY1" fmla="*/ 385011 h 387089"/>
              <a:gd name="connsiteX2" fmla="*/ 14 w 3667270"/>
              <a:gd name="connsiteY2" fmla="*/ 192506 h 387089"/>
              <a:gd name="connsiteX0" fmla="*/ 3676864 w 3676895"/>
              <a:gd name="connsiteY0" fmla="*/ 0 h 392010"/>
              <a:gd name="connsiteX1" fmla="*/ 1848064 w 3676895"/>
              <a:gd name="connsiteY1" fmla="*/ 385011 h 392010"/>
              <a:gd name="connsiteX2" fmla="*/ 13 w 3676895"/>
              <a:gd name="connsiteY2" fmla="*/ 165341 h 392010"/>
              <a:gd name="connsiteX0" fmla="*/ 3676864 w 3676895"/>
              <a:gd name="connsiteY0" fmla="*/ 0 h 385691"/>
              <a:gd name="connsiteX1" fmla="*/ 1848064 w 3676895"/>
              <a:gd name="connsiteY1" fmla="*/ 385011 h 385691"/>
              <a:gd name="connsiteX2" fmla="*/ 13 w 3676895"/>
              <a:gd name="connsiteY2" fmla="*/ 165341 h 385691"/>
              <a:gd name="connsiteX0" fmla="*/ 3686489 w 3686520"/>
              <a:gd name="connsiteY0" fmla="*/ 0 h 461109"/>
              <a:gd name="connsiteX1" fmla="*/ 1848064 w 3686520"/>
              <a:gd name="connsiteY1" fmla="*/ 450205 h 461109"/>
              <a:gd name="connsiteX2" fmla="*/ 13 w 3686520"/>
              <a:gd name="connsiteY2" fmla="*/ 230535 h 461109"/>
              <a:gd name="connsiteX0" fmla="*/ 3686489 w 3686520"/>
              <a:gd name="connsiteY0" fmla="*/ 0 h 461109"/>
              <a:gd name="connsiteX1" fmla="*/ 1848064 w 3686520"/>
              <a:gd name="connsiteY1" fmla="*/ 450205 h 461109"/>
              <a:gd name="connsiteX2" fmla="*/ 13 w 3686520"/>
              <a:gd name="connsiteY2" fmla="*/ 230535 h 461109"/>
              <a:gd name="connsiteX0" fmla="*/ 3686490 w 3686522"/>
              <a:gd name="connsiteY0" fmla="*/ 0 h 450884"/>
              <a:gd name="connsiteX1" fmla="*/ 1848065 w 3686522"/>
              <a:gd name="connsiteY1" fmla="*/ 450205 h 450884"/>
              <a:gd name="connsiteX2" fmla="*/ 14 w 3686522"/>
              <a:gd name="connsiteY2" fmla="*/ 230535 h 450884"/>
            </a:gdLst>
            <a:ahLst/>
            <a:cxnLst>
              <a:cxn ang="0">
                <a:pos x="connsiteX0" y="connsiteY0"/>
              </a:cxn>
              <a:cxn ang="0">
                <a:pos x="connsiteX1" y="connsiteY1"/>
              </a:cxn>
              <a:cxn ang="0">
                <a:pos x="connsiteX2" y="connsiteY2"/>
              </a:cxn>
            </a:cxnLst>
            <a:rect l="l" t="t" r="r" b="b"/>
            <a:pathLst>
              <a:path w="3686522" h="450884">
                <a:moveTo>
                  <a:pt x="3686490" y="0"/>
                </a:moveTo>
                <a:cubicBezTo>
                  <a:pt x="3693709" y="380305"/>
                  <a:pt x="2491354" y="444380"/>
                  <a:pt x="1848065" y="450205"/>
                </a:cubicBezTo>
                <a:cubicBezTo>
                  <a:pt x="1204776" y="456030"/>
                  <a:pt x="-4799" y="427854"/>
                  <a:pt x="14" y="230535"/>
                </a:cubicBezTo>
              </a:path>
            </a:pathLst>
          </a:custGeom>
          <a:noFill/>
          <a:ln>
            <a:solidFill>
              <a:srgbClr val="3167D3"/>
            </a:solidFill>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Connector 42"/>
          <p:cNvCxnSpPr/>
          <p:nvPr/>
        </p:nvCxnSpPr>
        <p:spPr>
          <a:xfrm>
            <a:off x="3352800" y="5181600"/>
            <a:ext cx="4495800" cy="0"/>
          </a:xfrm>
          <a:prstGeom prst="line">
            <a:avLst/>
          </a:prstGeom>
          <a:ln w="19050" cap="rnd">
            <a:tailEnd type="triangle" w="sm" len="lg"/>
          </a:ln>
          <a:effectLst/>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3352800" y="5181600"/>
            <a:ext cx="338234" cy="215444"/>
          </a:xfrm>
          <a:prstGeom prst="rect">
            <a:avLst/>
          </a:prstGeom>
          <a:noFill/>
        </p:spPr>
        <p:txBody>
          <a:bodyPr wrap="none" lIns="0" tIns="0" rIns="0" bIns="0" rtlCol="0">
            <a:spAutoFit/>
          </a:bodyPr>
          <a:lstStyle/>
          <a:p>
            <a:pPr algn="l"/>
            <a:r>
              <a:rPr lang="en-US" sz="1400" dirty="0"/>
              <a:t>time</a:t>
            </a:r>
          </a:p>
        </p:txBody>
      </p:sp>
      <p:sp>
        <p:nvSpPr>
          <p:cNvPr id="30" name="Slide Number Placeholder 2">
            <a:extLst>
              <a:ext uri="{FF2B5EF4-FFF2-40B4-BE49-F238E27FC236}">
                <a16:creationId xmlns:a16="http://schemas.microsoft.com/office/drawing/2014/main" id="{443B217B-51A6-EC44-8E6E-596C8FE3B68B}"/>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126</a:t>
            </a:fld>
            <a:endParaRPr lang="en-US" dirty="0"/>
          </a:p>
        </p:txBody>
      </p:sp>
      <p:sp>
        <p:nvSpPr>
          <p:cNvPr id="3" name="Footer Placeholder 2">
            <a:extLst>
              <a:ext uri="{FF2B5EF4-FFF2-40B4-BE49-F238E27FC236}">
                <a16:creationId xmlns:a16="http://schemas.microsoft.com/office/drawing/2014/main" id="{73546246-6CD0-3C40-BAAC-89DB7D629B44}"/>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36040825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Joint Consensus</a:t>
            </a:r>
          </a:p>
        </p:txBody>
      </p:sp>
      <p:sp>
        <p:nvSpPr>
          <p:cNvPr id="2" name="Content Placeholder 1"/>
          <p:cNvSpPr>
            <a:spLocks noGrp="1"/>
          </p:cNvSpPr>
          <p:nvPr>
            <p:ph sz="quarter" idx="1"/>
          </p:nvPr>
        </p:nvSpPr>
        <p:spPr>
          <a:xfrm>
            <a:off x="203200" y="1455235"/>
            <a:ext cx="11785600" cy="2770772"/>
          </a:xfrm>
        </p:spPr>
        <p:txBody>
          <a:bodyPr>
            <a:normAutofit/>
          </a:bodyPr>
          <a:lstStyle/>
          <a:p>
            <a:r>
              <a:rPr lang="en-US" sz="2800" dirty="0"/>
              <a:t>Raft uses a 2-phase approach:</a:t>
            </a:r>
          </a:p>
          <a:p>
            <a:pPr lvl="1"/>
            <a:r>
              <a:rPr lang="en-US" sz="2400" dirty="0"/>
              <a:t>Intermediate phase uses </a:t>
            </a:r>
            <a:r>
              <a:rPr lang="en-US" sz="2400" dirty="0">
                <a:solidFill>
                  <a:srgbClr val="C00000"/>
                </a:solidFill>
              </a:rPr>
              <a:t>joint consensus</a:t>
            </a:r>
            <a:r>
              <a:rPr lang="en-US" sz="2400" dirty="0">
                <a:solidFill>
                  <a:schemeClr val="accent4"/>
                </a:solidFill>
              </a:rPr>
              <a:t> </a:t>
            </a:r>
            <a:r>
              <a:rPr lang="en-US" sz="2400" dirty="0"/>
              <a:t>(need majority of both old and new configurations for elections, commitment)</a:t>
            </a:r>
          </a:p>
          <a:p>
            <a:pPr lvl="1"/>
            <a:r>
              <a:rPr lang="en-US" sz="2400" dirty="0"/>
              <a:t>Configuration change is just a log entry; applied immediately on receipt (committed or not)</a:t>
            </a:r>
          </a:p>
          <a:p>
            <a:pPr lvl="1"/>
            <a:r>
              <a:rPr lang="en-US" sz="2400" dirty="0"/>
              <a:t>Once joint consensus is committed, begin replicating log entry for final configuration</a:t>
            </a:r>
          </a:p>
        </p:txBody>
      </p:sp>
      <p:cxnSp>
        <p:nvCxnSpPr>
          <p:cNvPr id="8" name="Straight Connector 7"/>
          <p:cNvCxnSpPr/>
          <p:nvPr/>
        </p:nvCxnSpPr>
        <p:spPr>
          <a:xfrm>
            <a:off x="2362200" y="6166622"/>
            <a:ext cx="6934200" cy="0"/>
          </a:xfrm>
          <a:prstGeom prst="line">
            <a:avLst/>
          </a:prstGeom>
          <a:ln w="31750" cap="rnd">
            <a:tailEnd type="stealth" w="lg" len="lg"/>
          </a:ln>
          <a:effectLst/>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763001" y="6194423"/>
            <a:ext cx="581891" cy="369332"/>
          </a:xfrm>
          <a:prstGeom prst="rect">
            <a:avLst/>
          </a:prstGeom>
          <a:noFill/>
        </p:spPr>
        <p:txBody>
          <a:bodyPr wrap="none" lIns="0" tIns="0" rIns="0" bIns="0" rtlCol="0">
            <a:spAutoFit/>
          </a:bodyPr>
          <a:lstStyle/>
          <a:p>
            <a:pPr algn="l"/>
            <a:r>
              <a:rPr lang="en-US" dirty="0"/>
              <a:t>time</a:t>
            </a:r>
          </a:p>
        </p:txBody>
      </p:sp>
      <p:sp>
        <p:nvSpPr>
          <p:cNvPr id="11" name="TextBox 10"/>
          <p:cNvSpPr txBox="1"/>
          <p:nvPr/>
        </p:nvSpPr>
        <p:spPr>
          <a:xfrm>
            <a:off x="4419601" y="6242823"/>
            <a:ext cx="1465145" cy="615553"/>
          </a:xfrm>
          <a:prstGeom prst="rect">
            <a:avLst/>
          </a:prstGeom>
          <a:noFill/>
        </p:spPr>
        <p:txBody>
          <a:bodyPr wrap="none" lIns="0" tIns="0" rIns="0" bIns="0" rtlCol="0">
            <a:spAutoFit/>
          </a:bodyPr>
          <a:lstStyle/>
          <a:p>
            <a:pPr algn="l"/>
            <a:r>
              <a:rPr lang="en-US" sz="2000" dirty="0" err="1"/>
              <a:t>C</a:t>
            </a:r>
            <a:r>
              <a:rPr lang="en-US" sz="2000" baseline="-25000" dirty="0" err="1"/>
              <a:t>old+new</a:t>
            </a:r>
            <a:r>
              <a:rPr lang="en-US" sz="2000" dirty="0"/>
              <a:t> entry</a:t>
            </a:r>
            <a:br>
              <a:rPr lang="en-US" sz="2000" dirty="0"/>
            </a:br>
            <a:r>
              <a:rPr lang="en-US" sz="2000" dirty="0"/>
              <a:t>committed</a:t>
            </a:r>
          </a:p>
        </p:txBody>
      </p:sp>
      <p:sp>
        <p:nvSpPr>
          <p:cNvPr id="12" name="TextBox 11"/>
          <p:cNvSpPr txBox="1"/>
          <p:nvPr/>
        </p:nvSpPr>
        <p:spPr>
          <a:xfrm>
            <a:off x="6479406" y="6242823"/>
            <a:ext cx="1181414" cy="615553"/>
          </a:xfrm>
          <a:prstGeom prst="rect">
            <a:avLst/>
          </a:prstGeom>
          <a:noFill/>
        </p:spPr>
        <p:txBody>
          <a:bodyPr wrap="none" lIns="0" tIns="0" rIns="0" bIns="0" rtlCol="0">
            <a:spAutoFit/>
          </a:bodyPr>
          <a:lstStyle/>
          <a:p>
            <a:pPr algn="l"/>
            <a:r>
              <a:rPr lang="en-US" sz="2000" dirty="0" err="1"/>
              <a:t>C</a:t>
            </a:r>
            <a:r>
              <a:rPr lang="en-US" sz="2000" baseline="-25000" dirty="0" err="1"/>
              <a:t>new</a:t>
            </a:r>
            <a:r>
              <a:rPr lang="en-US" sz="2000" dirty="0"/>
              <a:t> entry</a:t>
            </a:r>
            <a:br>
              <a:rPr lang="en-US" sz="2000" dirty="0"/>
            </a:br>
            <a:r>
              <a:rPr lang="en-US" sz="2000" dirty="0"/>
              <a:t>committed</a:t>
            </a:r>
          </a:p>
        </p:txBody>
      </p:sp>
      <p:cxnSp>
        <p:nvCxnSpPr>
          <p:cNvPr id="14" name="Straight Connector 13"/>
          <p:cNvCxnSpPr/>
          <p:nvPr/>
        </p:nvCxnSpPr>
        <p:spPr>
          <a:xfrm>
            <a:off x="5029200" y="5252222"/>
            <a:ext cx="0" cy="914400"/>
          </a:xfrm>
          <a:prstGeom prst="line">
            <a:avLst/>
          </a:prstGeom>
          <a:ln w="31750" cap="rnd">
            <a:prstDash val="sysDot"/>
          </a:ln>
          <a:effectLst/>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7010400" y="4795022"/>
            <a:ext cx="0" cy="1371600"/>
          </a:xfrm>
          <a:prstGeom prst="line">
            <a:avLst/>
          </a:prstGeom>
          <a:ln w="31750" cap="rnd">
            <a:prstDash val="sysDot"/>
          </a:ln>
          <a:effectLst/>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362201" y="5782646"/>
            <a:ext cx="413575" cy="307777"/>
          </a:xfrm>
          <a:prstGeom prst="rect">
            <a:avLst/>
          </a:prstGeom>
          <a:noFill/>
        </p:spPr>
        <p:txBody>
          <a:bodyPr wrap="none" lIns="0" tIns="0" rIns="0" bIns="0" rtlCol="0">
            <a:spAutoFit/>
          </a:bodyPr>
          <a:lstStyle/>
          <a:p>
            <a:pPr algn="l"/>
            <a:r>
              <a:rPr lang="en-US" sz="2000" dirty="0">
                <a:solidFill>
                  <a:srgbClr val="C00000"/>
                </a:solidFill>
              </a:rPr>
              <a:t>C</a:t>
            </a:r>
            <a:r>
              <a:rPr lang="en-US" sz="2000" baseline="-25000" dirty="0">
                <a:solidFill>
                  <a:srgbClr val="C00000"/>
                </a:solidFill>
              </a:rPr>
              <a:t>old</a:t>
            </a:r>
            <a:endParaRPr lang="en-US" sz="2000" dirty="0">
              <a:solidFill>
                <a:srgbClr val="C00000"/>
              </a:solidFill>
            </a:endParaRPr>
          </a:p>
        </p:txBody>
      </p:sp>
      <p:sp>
        <p:nvSpPr>
          <p:cNvPr id="17" name="TextBox 16"/>
          <p:cNvSpPr txBox="1"/>
          <p:nvPr/>
        </p:nvSpPr>
        <p:spPr>
          <a:xfrm>
            <a:off x="3276601" y="5325446"/>
            <a:ext cx="825547" cy="307777"/>
          </a:xfrm>
          <a:prstGeom prst="rect">
            <a:avLst/>
          </a:prstGeom>
          <a:noFill/>
        </p:spPr>
        <p:txBody>
          <a:bodyPr wrap="none" lIns="0" tIns="0" rIns="0" bIns="0" rtlCol="0">
            <a:spAutoFit/>
          </a:bodyPr>
          <a:lstStyle/>
          <a:p>
            <a:pPr algn="l"/>
            <a:r>
              <a:rPr lang="en-US" sz="2000" dirty="0" err="1">
                <a:solidFill>
                  <a:srgbClr val="C00000"/>
                </a:solidFill>
              </a:rPr>
              <a:t>C</a:t>
            </a:r>
            <a:r>
              <a:rPr lang="en-US" sz="2000" baseline="-25000" dirty="0" err="1">
                <a:solidFill>
                  <a:srgbClr val="C00000"/>
                </a:solidFill>
              </a:rPr>
              <a:t>old+new</a:t>
            </a:r>
            <a:endParaRPr lang="en-US" sz="2000" dirty="0">
              <a:solidFill>
                <a:srgbClr val="C00000"/>
              </a:solidFill>
            </a:endParaRPr>
          </a:p>
        </p:txBody>
      </p:sp>
      <p:sp>
        <p:nvSpPr>
          <p:cNvPr id="18" name="TextBox 17"/>
          <p:cNvSpPr txBox="1"/>
          <p:nvPr/>
        </p:nvSpPr>
        <p:spPr>
          <a:xfrm>
            <a:off x="5572562" y="4868246"/>
            <a:ext cx="498534" cy="307777"/>
          </a:xfrm>
          <a:prstGeom prst="rect">
            <a:avLst/>
          </a:prstGeom>
          <a:noFill/>
        </p:spPr>
        <p:txBody>
          <a:bodyPr wrap="none" lIns="0" tIns="0" rIns="0" bIns="0" rtlCol="0">
            <a:spAutoFit/>
          </a:bodyPr>
          <a:lstStyle/>
          <a:p>
            <a:pPr algn="l"/>
            <a:r>
              <a:rPr lang="en-US" sz="2000" dirty="0" err="1">
                <a:solidFill>
                  <a:srgbClr val="C00000"/>
                </a:solidFill>
              </a:rPr>
              <a:t>C</a:t>
            </a:r>
            <a:r>
              <a:rPr lang="en-US" sz="2000" baseline="-25000" dirty="0" err="1">
                <a:solidFill>
                  <a:srgbClr val="C00000"/>
                </a:solidFill>
              </a:rPr>
              <a:t>new</a:t>
            </a:r>
            <a:endParaRPr lang="en-US" sz="2000" dirty="0">
              <a:solidFill>
                <a:srgbClr val="C00000"/>
              </a:solidFill>
            </a:endParaRPr>
          </a:p>
        </p:txBody>
      </p:sp>
      <p:cxnSp>
        <p:nvCxnSpPr>
          <p:cNvPr id="24" name="Straight Connector 23"/>
          <p:cNvCxnSpPr/>
          <p:nvPr/>
        </p:nvCxnSpPr>
        <p:spPr>
          <a:xfrm>
            <a:off x="2819400" y="5921144"/>
            <a:ext cx="1295400" cy="0"/>
          </a:xfrm>
          <a:prstGeom prst="line">
            <a:avLst/>
          </a:prstGeom>
          <a:ln w="63500" cap="rnd">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5029200" y="5463944"/>
            <a:ext cx="1066800" cy="0"/>
          </a:xfrm>
          <a:prstGeom prst="line">
            <a:avLst/>
          </a:prstGeom>
          <a:ln w="63500" cap="rnd">
            <a:solidFill>
              <a:srgbClr val="3167D3"/>
            </a:solidFill>
          </a:ln>
          <a:effectLst/>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4114800" y="5463944"/>
            <a:ext cx="914400" cy="0"/>
          </a:xfrm>
          <a:prstGeom prst="line">
            <a:avLst/>
          </a:prstGeom>
          <a:ln w="63500" cap="rnd">
            <a:solidFill>
              <a:srgbClr val="3167D3"/>
            </a:solidFill>
            <a:prstDash val="sysDot"/>
          </a:ln>
          <a:effectLst/>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6096000" y="5006744"/>
            <a:ext cx="914400" cy="0"/>
          </a:xfrm>
          <a:prstGeom prst="line">
            <a:avLst/>
          </a:prstGeom>
          <a:ln w="63500" cap="rnd">
            <a:solidFill>
              <a:srgbClr val="008E00"/>
            </a:solidFill>
            <a:prstDash val="sysDot"/>
          </a:ln>
          <a:effectLst/>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7010400" y="5006744"/>
            <a:ext cx="1981200" cy="0"/>
          </a:xfrm>
          <a:prstGeom prst="line">
            <a:avLst/>
          </a:prstGeom>
          <a:ln w="63500" cap="rnd">
            <a:solidFill>
              <a:srgbClr val="008E00"/>
            </a:solidFill>
          </a:ln>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2819400" y="4701944"/>
            <a:ext cx="2209800" cy="0"/>
          </a:xfrm>
          <a:prstGeom prst="line">
            <a:avLst/>
          </a:prstGeom>
          <a:ln w="317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2895600" y="4071747"/>
            <a:ext cx="2183290" cy="615553"/>
          </a:xfrm>
          <a:prstGeom prst="rect">
            <a:avLst/>
          </a:prstGeom>
          <a:noFill/>
        </p:spPr>
        <p:txBody>
          <a:bodyPr wrap="none" lIns="0" tIns="0" rIns="0" bIns="0" rtlCol="0">
            <a:spAutoFit/>
          </a:bodyPr>
          <a:lstStyle/>
          <a:p>
            <a:r>
              <a:rPr lang="en-US" sz="2000" dirty="0">
                <a:solidFill>
                  <a:srgbClr val="C00000"/>
                </a:solidFill>
              </a:rPr>
              <a:t>C</a:t>
            </a:r>
            <a:r>
              <a:rPr lang="en-US" sz="2000" baseline="-25000" dirty="0">
                <a:solidFill>
                  <a:srgbClr val="C00000"/>
                </a:solidFill>
              </a:rPr>
              <a:t>old</a:t>
            </a:r>
            <a:r>
              <a:rPr lang="en-US" sz="2000" dirty="0">
                <a:solidFill>
                  <a:srgbClr val="C00000"/>
                </a:solidFill>
              </a:rPr>
              <a:t> can make</a:t>
            </a:r>
          </a:p>
          <a:p>
            <a:r>
              <a:rPr lang="en-US" sz="2000" dirty="0">
                <a:solidFill>
                  <a:srgbClr val="C00000"/>
                </a:solidFill>
              </a:rPr>
              <a:t>unilateral decisions</a:t>
            </a:r>
          </a:p>
        </p:txBody>
      </p:sp>
      <p:cxnSp>
        <p:nvCxnSpPr>
          <p:cNvPr id="39" name="Straight Connector 38"/>
          <p:cNvCxnSpPr/>
          <p:nvPr/>
        </p:nvCxnSpPr>
        <p:spPr>
          <a:xfrm>
            <a:off x="5029200" y="4625744"/>
            <a:ext cx="0" cy="152400"/>
          </a:xfrm>
          <a:prstGeom prst="line">
            <a:avLst/>
          </a:prstGeom>
          <a:ln w="31750" cap="rnd">
            <a:solidFill>
              <a:schemeClr val="accent4"/>
            </a:solidFill>
          </a:ln>
          <a:effectLst/>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6096000" y="4701944"/>
            <a:ext cx="2971800" cy="0"/>
          </a:xfrm>
          <a:prstGeom prst="line">
            <a:avLst/>
          </a:prstGeom>
          <a:ln w="31750" cap="rnd">
            <a:solidFill>
              <a:srgbClr val="008E00"/>
            </a:solidFill>
            <a:tailEnd type="triangle" w="med" len="lg"/>
          </a:ln>
          <a:effectLst/>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6648524" y="4071747"/>
            <a:ext cx="2183290" cy="615553"/>
          </a:xfrm>
          <a:prstGeom prst="rect">
            <a:avLst/>
          </a:prstGeom>
          <a:noFill/>
        </p:spPr>
        <p:txBody>
          <a:bodyPr wrap="none" lIns="0" tIns="0" rIns="0" bIns="0" rtlCol="0">
            <a:spAutoFit/>
          </a:bodyPr>
          <a:lstStyle/>
          <a:p>
            <a:r>
              <a:rPr lang="en-US" sz="2000" dirty="0" err="1">
                <a:solidFill>
                  <a:srgbClr val="C00000"/>
                </a:solidFill>
              </a:rPr>
              <a:t>C</a:t>
            </a:r>
            <a:r>
              <a:rPr lang="en-US" sz="2000" baseline="-25000" dirty="0" err="1">
                <a:solidFill>
                  <a:srgbClr val="C00000"/>
                </a:solidFill>
              </a:rPr>
              <a:t>new</a:t>
            </a:r>
            <a:r>
              <a:rPr lang="en-US" sz="2000" dirty="0">
                <a:solidFill>
                  <a:srgbClr val="C00000"/>
                </a:solidFill>
              </a:rPr>
              <a:t> can make</a:t>
            </a:r>
          </a:p>
          <a:p>
            <a:r>
              <a:rPr lang="en-US" sz="2000" dirty="0">
                <a:solidFill>
                  <a:srgbClr val="C00000"/>
                </a:solidFill>
              </a:rPr>
              <a:t>unilateral decisions</a:t>
            </a:r>
          </a:p>
        </p:txBody>
      </p:sp>
      <p:cxnSp>
        <p:nvCxnSpPr>
          <p:cNvPr id="50" name="Straight Connector 49"/>
          <p:cNvCxnSpPr/>
          <p:nvPr/>
        </p:nvCxnSpPr>
        <p:spPr>
          <a:xfrm>
            <a:off x="6096000" y="4625744"/>
            <a:ext cx="0" cy="152400"/>
          </a:xfrm>
          <a:prstGeom prst="line">
            <a:avLst/>
          </a:prstGeom>
          <a:ln w="31750" cap="rnd">
            <a:solidFill>
              <a:srgbClr val="008E00"/>
            </a:solidFill>
          </a:ln>
          <a:effectLst/>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4114800" y="5921144"/>
            <a:ext cx="914400" cy="0"/>
          </a:xfrm>
          <a:prstGeom prst="line">
            <a:avLst/>
          </a:prstGeom>
          <a:ln w="63500" cap="rnd">
            <a:solidFill>
              <a:schemeClr val="accent4"/>
            </a:solidFill>
            <a:prstDash val="sysDot"/>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6096000" y="5463944"/>
            <a:ext cx="914400" cy="0"/>
          </a:xfrm>
          <a:prstGeom prst="line">
            <a:avLst/>
          </a:prstGeom>
          <a:ln w="63500" cap="rnd">
            <a:solidFill>
              <a:srgbClr val="3167D3"/>
            </a:solidFill>
            <a:prstDash val="sysDot"/>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193479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Joint Consensus, cont’d</a:t>
            </a:r>
          </a:p>
        </p:txBody>
      </p:sp>
      <p:sp>
        <p:nvSpPr>
          <p:cNvPr id="2" name="Content Placeholder 1"/>
          <p:cNvSpPr>
            <a:spLocks noGrp="1"/>
          </p:cNvSpPr>
          <p:nvPr>
            <p:ph sz="quarter" idx="1"/>
          </p:nvPr>
        </p:nvSpPr>
        <p:spPr/>
        <p:txBody>
          <a:bodyPr/>
          <a:lstStyle/>
          <a:p>
            <a:r>
              <a:rPr lang="en-US" dirty="0"/>
              <a:t>Additional details:</a:t>
            </a:r>
          </a:p>
          <a:p>
            <a:pPr lvl="1"/>
            <a:r>
              <a:rPr lang="en-US" dirty="0"/>
              <a:t>Any server from either configuration can serve as leader</a:t>
            </a:r>
          </a:p>
          <a:p>
            <a:pPr lvl="1"/>
            <a:r>
              <a:rPr lang="en-US" dirty="0"/>
              <a:t>If current leader is not in </a:t>
            </a:r>
            <a:r>
              <a:rPr lang="en-US" dirty="0" err="1"/>
              <a:t>C</a:t>
            </a:r>
            <a:r>
              <a:rPr lang="en-US" baseline="-25000" dirty="0" err="1"/>
              <a:t>new</a:t>
            </a:r>
            <a:r>
              <a:rPr lang="en-US" dirty="0"/>
              <a:t>, must step down once </a:t>
            </a:r>
            <a:r>
              <a:rPr lang="en-US" dirty="0" err="1"/>
              <a:t>C</a:t>
            </a:r>
            <a:r>
              <a:rPr lang="en-US" baseline="-25000" dirty="0" err="1"/>
              <a:t>new</a:t>
            </a:r>
            <a:r>
              <a:rPr lang="en-US" dirty="0"/>
              <a:t> is committed.</a:t>
            </a:r>
          </a:p>
        </p:txBody>
      </p:sp>
      <p:cxnSp>
        <p:nvCxnSpPr>
          <p:cNvPr id="36" name="Straight Connector 35"/>
          <p:cNvCxnSpPr/>
          <p:nvPr/>
        </p:nvCxnSpPr>
        <p:spPr>
          <a:xfrm>
            <a:off x="2362200" y="5410200"/>
            <a:ext cx="6934200" cy="0"/>
          </a:xfrm>
          <a:prstGeom prst="line">
            <a:avLst/>
          </a:prstGeom>
          <a:ln w="31750" cap="rnd">
            <a:tailEnd type="stealth" w="lg" len="lg"/>
          </a:ln>
          <a:effectLst/>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8763001" y="5438001"/>
            <a:ext cx="581891" cy="369332"/>
          </a:xfrm>
          <a:prstGeom prst="rect">
            <a:avLst/>
          </a:prstGeom>
          <a:noFill/>
        </p:spPr>
        <p:txBody>
          <a:bodyPr wrap="none" lIns="0" tIns="0" rIns="0" bIns="0" rtlCol="0">
            <a:spAutoFit/>
          </a:bodyPr>
          <a:lstStyle/>
          <a:p>
            <a:pPr algn="l"/>
            <a:r>
              <a:rPr lang="en-US" dirty="0"/>
              <a:t>time</a:t>
            </a:r>
          </a:p>
        </p:txBody>
      </p:sp>
      <p:sp>
        <p:nvSpPr>
          <p:cNvPr id="38" name="TextBox 37"/>
          <p:cNvSpPr txBox="1"/>
          <p:nvPr/>
        </p:nvSpPr>
        <p:spPr>
          <a:xfrm>
            <a:off x="4419601" y="5486401"/>
            <a:ext cx="1465145" cy="615553"/>
          </a:xfrm>
          <a:prstGeom prst="rect">
            <a:avLst/>
          </a:prstGeom>
          <a:noFill/>
        </p:spPr>
        <p:txBody>
          <a:bodyPr wrap="none" lIns="0" tIns="0" rIns="0" bIns="0" rtlCol="0">
            <a:spAutoFit/>
          </a:bodyPr>
          <a:lstStyle/>
          <a:p>
            <a:pPr algn="l"/>
            <a:r>
              <a:rPr lang="en-US" sz="2000" dirty="0" err="1"/>
              <a:t>C</a:t>
            </a:r>
            <a:r>
              <a:rPr lang="en-US" sz="2000" baseline="-25000" dirty="0" err="1"/>
              <a:t>old+new</a:t>
            </a:r>
            <a:r>
              <a:rPr lang="en-US" sz="2000" dirty="0"/>
              <a:t> entry</a:t>
            </a:r>
            <a:br>
              <a:rPr lang="en-US" sz="2000" dirty="0"/>
            </a:br>
            <a:r>
              <a:rPr lang="en-US" sz="2000" dirty="0"/>
              <a:t>committed</a:t>
            </a:r>
          </a:p>
        </p:txBody>
      </p:sp>
      <p:sp>
        <p:nvSpPr>
          <p:cNvPr id="39" name="TextBox 38"/>
          <p:cNvSpPr txBox="1"/>
          <p:nvPr/>
        </p:nvSpPr>
        <p:spPr>
          <a:xfrm>
            <a:off x="6479406" y="5486401"/>
            <a:ext cx="1181414" cy="615553"/>
          </a:xfrm>
          <a:prstGeom prst="rect">
            <a:avLst/>
          </a:prstGeom>
          <a:noFill/>
        </p:spPr>
        <p:txBody>
          <a:bodyPr wrap="none" lIns="0" tIns="0" rIns="0" bIns="0" rtlCol="0">
            <a:spAutoFit/>
          </a:bodyPr>
          <a:lstStyle/>
          <a:p>
            <a:pPr algn="l"/>
            <a:r>
              <a:rPr lang="en-US" sz="2000" dirty="0" err="1"/>
              <a:t>C</a:t>
            </a:r>
            <a:r>
              <a:rPr lang="en-US" sz="2000" baseline="-25000" dirty="0" err="1"/>
              <a:t>new</a:t>
            </a:r>
            <a:r>
              <a:rPr lang="en-US" sz="2000" dirty="0"/>
              <a:t> entry</a:t>
            </a:r>
            <a:br>
              <a:rPr lang="en-US" sz="2000" dirty="0"/>
            </a:br>
            <a:r>
              <a:rPr lang="en-US" sz="2000" dirty="0"/>
              <a:t>committed</a:t>
            </a:r>
          </a:p>
        </p:txBody>
      </p:sp>
      <p:cxnSp>
        <p:nvCxnSpPr>
          <p:cNvPr id="40" name="Straight Connector 39"/>
          <p:cNvCxnSpPr/>
          <p:nvPr/>
        </p:nvCxnSpPr>
        <p:spPr>
          <a:xfrm>
            <a:off x="5029200" y="4495800"/>
            <a:ext cx="0" cy="914400"/>
          </a:xfrm>
          <a:prstGeom prst="line">
            <a:avLst/>
          </a:prstGeom>
          <a:ln w="31750" cap="rnd">
            <a:prstDash val="sysDot"/>
          </a:ln>
          <a:effectLst/>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7010400" y="4038600"/>
            <a:ext cx="0" cy="1371600"/>
          </a:xfrm>
          <a:prstGeom prst="line">
            <a:avLst/>
          </a:prstGeom>
          <a:ln w="31750" cap="rnd">
            <a:prstDash val="sysDot"/>
          </a:ln>
          <a:effectLst/>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2362200" y="4814501"/>
            <a:ext cx="495328" cy="369332"/>
          </a:xfrm>
          <a:prstGeom prst="rect">
            <a:avLst/>
          </a:prstGeom>
          <a:noFill/>
        </p:spPr>
        <p:txBody>
          <a:bodyPr wrap="none" lIns="0" tIns="0" rIns="0" bIns="0" rtlCol="0">
            <a:spAutoFit/>
          </a:bodyPr>
          <a:lstStyle/>
          <a:p>
            <a:pPr algn="l"/>
            <a:r>
              <a:rPr lang="en-US" dirty="0"/>
              <a:t>C</a:t>
            </a:r>
            <a:r>
              <a:rPr lang="en-US" baseline="-25000" dirty="0"/>
              <a:t>old</a:t>
            </a:r>
            <a:endParaRPr lang="en-US" dirty="0"/>
          </a:p>
        </p:txBody>
      </p:sp>
      <p:sp>
        <p:nvSpPr>
          <p:cNvPr id="43" name="TextBox 42"/>
          <p:cNvSpPr txBox="1"/>
          <p:nvPr/>
        </p:nvSpPr>
        <p:spPr>
          <a:xfrm>
            <a:off x="3276600" y="4357301"/>
            <a:ext cx="990656" cy="369332"/>
          </a:xfrm>
          <a:prstGeom prst="rect">
            <a:avLst/>
          </a:prstGeom>
          <a:noFill/>
        </p:spPr>
        <p:txBody>
          <a:bodyPr wrap="none" lIns="0" tIns="0" rIns="0" bIns="0" rtlCol="0">
            <a:spAutoFit/>
          </a:bodyPr>
          <a:lstStyle/>
          <a:p>
            <a:pPr algn="l"/>
            <a:r>
              <a:rPr lang="en-US" dirty="0" err="1"/>
              <a:t>C</a:t>
            </a:r>
            <a:r>
              <a:rPr lang="en-US" baseline="-25000" dirty="0" err="1"/>
              <a:t>old+new</a:t>
            </a:r>
            <a:endParaRPr lang="en-US" dirty="0"/>
          </a:p>
        </p:txBody>
      </p:sp>
      <p:sp>
        <p:nvSpPr>
          <p:cNvPr id="44" name="TextBox 43"/>
          <p:cNvSpPr txBox="1"/>
          <p:nvPr/>
        </p:nvSpPr>
        <p:spPr>
          <a:xfrm>
            <a:off x="5572563" y="3900101"/>
            <a:ext cx="597921" cy="369332"/>
          </a:xfrm>
          <a:prstGeom prst="rect">
            <a:avLst/>
          </a:prstGeom>
          <a:noFill/>
        </p:spPr>
        <p:txBody>
          <a:bodyPr wrap="none" lIns="0" tIns="0" rIns="0" bIns="0" rtlCol="0">
            <a:spAutoFit/>
          </a:bodyPr>
          <a:lstStyle/>
          <a:p>
            <a:pPr algn="l"/>
            <a:r>
              <a:rPr lang="en-US" dirty="0" err="1"/>
              <a:t>C</a:t>
            </a:r>
            <a:r>
              <a:rPr lang="en-US" baseline="-25000" dirty="0" err="1"/>
              <a:t>new</a:t>
            </a:r>
            <a:endParaRPr lang="en-US" dirty="0"/>
          </a:p>
        </p:txBody>
      </p:sp>
      <p:cxnSp>
        <p:nvCxnSpPr>
          <p:cNvPr id="45" name="Straight Connector 44"/>
          <p:cNvCxnSpPr/>
          <p:nvPr/>
        </p:nvCxnSpPr>
        <p:spPr>
          <a:xfrm>
            <a:off x="2819400" y="4953000"/>
            <a:ext cx="1295400" cy="0"/>
          </a:xfrm>
          <a:prstGeom prst="line">
            <a:avLst/>
          </a:prstGeom>
          <a:ln w="63500" cap="rnd">
            <a:solidFill>
              <a:schemeClr val="tx1"/>
            </a:solidFill>
          </a:ln>
          <a:effectLst/>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a:off x="5029200" y="4495800"/>
            <a:ext cx="1066800" cy="0"/>
          </a:xfrm>
          <a:prstGeom prst="line">
            <a:avLst/>
          </a:prstGeom>
          <a:ln w="63500" cap="rnd">
            <a:solidFill>
              <a:schemeClr val="tx1"/>
            </a:solidFill>
          </a:ln>
          <a:effectLst/>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a:off x="4114800" y="4495800"/>
            <a:ext cx="914400" cy="0"/>
          </a:xfrm>
          <a:prstGeom prst="line">
            <a:avLst/>
          </a:prstGeom>
          <a:ln w="63500" cap="rnd">
            <a:solidFill>
              <a:schemeClr val="tx1"/>
            </a:solidFill>
            <a:prstDash val="sysDot"/>
          </a:ln>
          <a:effectLst/>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6096000" y="4038600"/>
            <a:ext cx="914400" cy="0"/>
          </a:xfrm>
          <a:prstGeom prst="line">
            <a:avLst/>
          </a:prstGeom>
          <a:ln w="63500" cap="rnd">
            <a:solidFill>
              <a:schemeClr val="tx1"/>
            </a:solidFill>
            <a:prstDash val="sysDot"/>
          </a:ln>
          <a:effectLst/>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a:off x="7010400" y="4038600"/>
            <a:ext cx="1981200" cy="0"/>
          </a:xfrm>
          <a:prstGeom prst="line">
            <a:avLst/>
          </a:prstGeom>
          <a:ln w="63500" cap="rnd">
            <a:solidFill>
              <a:schemeClr val="tx1"/>
            </a:solidFill>
          </a:ln>
          <a:effectLst/>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2819400" y="3733800"/>
            <a:ext cx="2209800" cy="0"/>
          </a:xfrm>
          <a:prstGeom prst="line">
            <a:avLst/>
          </a:prstGeom>
          <a:ln w="31750" cap="rnd">
            <a:solidFill>
              <a:schemeClr val="tx1"/>
            </a:solidFill>
            <a:tailEnd type="triangle" w="med" len="lg"/>
          </a:ln>
          <a:effectLst/>
        </p:spPr>
        <p:style>
          <a:lnRef idx="2">
            <a:schemeClr val="dk1"/>
          </a:lnRef>
          <a:fillRef idx="0">
            <a:schemeClr val="dk1"/>
          </a:fillRef>
          <a:effectRef idx="1">
            <a:schemeClr val="dk1"/>
          </a:effectRef>
          <a:fontRef idx="minor">
            <a:schemeClr val="tx1"/>
          </a:fontRef>
        </p:style>
      </p:cxnSp>
      <p:sp>
        <p:nvSpPr>
          <p:cNvPr id="51" name="TextBox 50"/>
          <p:cNvSpPr txBox="1"/>
          <p:nvPr/>
        </p:nvSpPr>
        <p:spPr>
          <a:xfrm>
            <a:off x="2895600" y="3103603"/>
            <a:ext cx="2183290" cy="615553"/>
          </a:xfrm>
          <a:prstGeom prst="rect">
            <a:avLst/>
          </a:prstGeom>
          <a:noFill/>
        </p:spPr>
        <p:txBody>
          <a:bodyPr wrap="none" lIns="0" tIns="0" rIns="0" bIns="0" rtlCol="0">
            <a:spAutoFit/>
          </a:bodyPr>
          <a:lstStyle/>
          <a:p>
            <a:r>
              <a:rPr lang="en-US" sz="2000" dirty="0"/>
              <a:t>C</a:t>
            </a:r>
            <a:r>
              <a:rPr lang="en-US" sz="2000" baseline="-25000" dirty="0"/>
              <a:t>old</a:t>
            </a:r>
            <a:r>
              <a:rPr lang="en-US" sz="2000" dirty="0"/>
              <a:t> can make</a:t>
            </a:r>
          </a:p>
          <a:p>
            <a:r>
              <a:rPr lang="en-US" sz="2000" dirty="0"/>
              <a:t>unilateral decisions</a:t>
            </a:r>
          </a:p>
        </p:txBody>
      </p:sp>
      <p:cxnSp>
        <p:nvCxnSpPr>
          <p:cNvPr id="52" name="Straight Connector 51"/>
          <p:cNvCxnSpPr/>
          <p:nvPr/>
        </p:nvCxnSpPr>
        <p:spPr>
          <a:xfrm>
            <a:off x="5029200" y="3657600"/>
            <a:ext cx="0" cy="152400"/>
          </a:xfrm>
          <a:prstGeom prst="line">
            <a:avLst/>
          </a:prstGeom>
          <a:ln w="31750" cap="rnd">
            <a:solidFill>
              <a:schemeClr val="tx1"/>
            </a:solidFill>
          </a:ln>
          <a:effectLst/>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6096000" y="3733800"/>
            <a:ext cx="2971800" cy="0"/>
          </a:xfrm>
          <a:prstGeom prst="line">
            <a:avLst/>
          </a:prstGeom>
          <a:ln w="31750" cap="rnd">
            <a:solidFill>
              <a:schemeClr val="tx1"/>
            </a:solidFill>
            <a:tailEnd type="triangle" w="med" len="lg"/>
          </a:ln>
          <a:effectLst/>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6648524" y="3103603"/>
            <a:ext cx="2183290" cy="615553"/>
          </a:xfrm>
          <a:prstGeom prst="rect">
            <a:avLst/>
          </a:prstGeom>
          <a:noFill/>
        </p:spPr>
        <p:txBody>
          <a:bodyPr wrap="none" lIns="0" tIns="0" rIns="0" bIns="0" rtlCol="0">
            <a:spAutoFit/>
          </a:bodyPr>
          <a:lstStyle/>
          <a:p>
            <a:r>
              <a:rPr lang="en-US" sz="2000" dirty="0" err="1"/>
              <a:t>C</a:t>
            </a:r>
            <a:r>
              <a:rPr lang="en-US" sz="2000" baseline="-25000" dirty="0" err="1"/>
              <a:t>new</a:t>
            </a:r>
            <a:r>
              <a:rPr lang="en-US" sz="2000" dirty="0"/>
              <a:t> can make</a:t>
            </a:r>
          </a:p>
          <a:p>
            <a:r>
              <a:rPr lang="en-US" sz="2000" dirty="0"/>
              <a:t>unilateral decisions</a:t>
            </a:r>
          </a:p>
        </p:txBody>
      </p:sp>
      <p:cxnSp>
        <p:nvCxnSpPr>
          <p:cNvPr id="55" name="Straight Connector 54"/>
          <p:cNvCxnSpPr/>
          <p:nvPr/>
        </p:nvCxnSpPr>
        <p:spPr>
          <a:xfrm>
            <a:off x="6096000" y="3657600"/>
            <a:ext cx="0" cy="152400"/>
          </a:xfrm>
          <a:prstGeom prst="line">
            <a:avLst/>
          </a:prstGeom>
          <a:ln w="31750" cap="rnd">
            <a:solidFill>
              <a:schemeClr val="tx1"/>
            </a:solidFill>
          </a:ln>
          <a:effectLst/>
        </p:spPr>
        <p:style>
          <a:lnRef idx="2">
            <a:schemeClr val="dk1"/>
          </a:lnRef>
          <a:fillRef idx="0">
            <a:schemeClr val="dk1"/>
          </a:fillRef>
          <a:effectRef idx="1">
            <a:schemeClr val="dk1"/>
          </a:effectRef>
          <a:fontRef idx="minor">
            <a:schemeClr val="tx1"/>
          </a:fontRef>
        </p:style>
      </p:cxnSp>
      <p:sp>
        <p:nvSpPr>
          <p:cNvPr id="56" name="TextBox 55"/>
          <p:cNvSpPr txBox="1"/>
          <p:nvPr/>
        </p:nvSpPr>
        <p:spPr>
          <a:xfrm>
            <a:off x="8079607" y="4648201"/>
            <a:ext cx="1979709" cy="615553"/>
          </a:xfrm>
          <a:prstGeom prst="rect">
            <a:avLst/>
          </a:prstGeom>
          <a:noFill/>
        </p:spPr>
        <p:txBody>
          <a:bodyPr wrap="none" lIns="0" tIns="0" rIns="0" bIns="0" rtlCol="0">
            <a:spAutoFit/>
          </a:bodyPr>
          <a:lstStyle/>
          <a:p>
            <a:pPr algn="l"/>
            <a:r>
              <a:rPr lang="en-US" sz="2000" dirty="0">
                <a:solidFill>
                  <a:srgbClr val="C00000"/>
                </a:solidFill>
              </a:rPr>
              <a:t>leader not in </a:t>
            </a:r>
            <a:r>
              <a:rPr lang="en-US" sz="2000" dirty="0" err="1">
                <a:solidFill>
                  <a:srgbClr val="C00000"/>
                </a:solidFill>
              </a:rPr>
              <a:t>C</a:t>
            </a:r>
            <a:r>
              <a:rPr lang="en-US" sz="2000" baseline="-25000" dirty="0" err="1">
                <a:solidFill>
                  <a:srgbClr val="C00000"/>
                </a:solidFill>
              </a:rPr>
              <a:t>new</a:t>
            </a:r>
            <a:br>
              <a:rPr lang="en-US" sz="2000" dirty="0">
                <a:solidFill>
                  <a:srgbClr val="C00000"/>
                </a:solidFill>
              </a:rPr>
            </a:br>
            <a:r>
              <a:rPr lang="en-US" sz="2000" dirty="0">
                <a:solidFill>
                  <a:srgbClr val="C00000"/>
                </a:solidFill>
              </a:rPr>
              <a:t>steps down here</a:t>
            </a:r>
          </a:p>
        </p:txBody>
      </p:sp>
      <p:sp>
        <p:nvSpPr>
          <p:cNvPr id="57" name="Freeform 56"/>
          <p:cNvSpPr/>
          <p:nvPr/>
        </p:nvSpPr>
        <p:spPr>
          <a:xfrm>
            <a:off x="7106653" y="4138863"/>
            <a:ext cx="885524" cy="789348"/>
          </a:xfrm>
          <a:custGeom>
            <a:avLst/>
            <a:gdLst>
              <a:gd name="connsiteX0" fmla="*/ 885524 w 885524"/>
              <a:gd name="connsiteY0" fmla="*/ 789272 h 789272"/>
              <a:gd name="connsiteX1" fmla="*/ 0 w 885524"/>
              <a:gd name="connsiteY1" fmla="*/ 0 h 789272"/>
              <a:gd name="connsiteX0" fmla="*/ 885524 w 885524"/>
              <a:gd name="connsiteY0" fmla="*/ 789272 h 789272"/>
              <a:gd name="connsiteX1" fmla="*/ 0 w 885524"/>
              <a:gd name="connsiteY1" fmla="*/ 0 h 789272"/>
              <a:gd name="connsiteX0" fmla="*/ 885524 w 885524"/>
              <a:gd name="connsiteY0" fmla="*/ 789272 h 789340"/>
              <a:gd name="connsiteX1" fmla="*/ 0 w 885524"/>
              <a:gd name="connsiteY1" fmla="*/ 0 h 789340"/>
              <a:gd name="connsiteX0" fmla="*/ 885524 w 885524"/>
              <a:gd name="connsiteY0" fmla="*/ 789272 h 789348"/>
              <a:gd name="connsiteX1" fmla="*/ 0 w 885524"/>
              <a:gd name="connsiteY1" fmla="*/ 0 h 789348"/>
            </a:gdLst>
            <a:ahLst/>
            <a:cxnLst>
              <a:cxn ang="0">
                <a:pos x="connsiteX0" y="connsiteY0"/>
              </a:cxn>
              <a:cxn ang="0">
                <a:pos x="connsiteX1" y="connsiteY1"/>
              </a:cxn>
            </a:cxnLst>
            <a:rect l="l" t="t" r="r" b="b"/>
            <a:pathLst>
              <a:path w="885524" h="789348">
                <a:moveTo>
                  <a:pt x="885524" y="789272"/>
                </a:moveTo>
                <a:cubicBezTo>
                  <a:pt x="368968" y="794886"/>
                  <a:pt x="256673" y="492493"/>
                  <a:pt x="0" y="0"/>
                </a:cubicBezTo>
              </a:path>
            </a:pathLst>
          </a:custGeom>
          <a:ln w="317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0" name="Straight Connector 29"/>
          <p:cNvCxnSpPr/>
          <p:nvPr/>
        </p:nvCxnSpPr>
        <p:spPr>
          <a:xfrm>
            <a:off x="4114800" y="4953000"/>
            <a:ext cx="914400" cy="0"/>
          </a:xfrm>
          <a:prstGeom prst="line">
            <a:avLst/>
          </a:prstGeom>
          <a:ln w="63500" cap="rnd">
            <a:solidFill>
              <a:schemeClr val="tx1"/>
            </a:solidFill>
            <a:prstDash val="sysDot"/>
          </a:ln>
          <a:effectLst/>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6096000" y="4495800"/>
            <a:ext cx="914400" cy="0"/>
          </a:xfrm>
          <a:prstGeom prst="line">
            <a:avLst/>
          </a:prstGeom>
          <a:ln w="63500" cap="rnd">
            <a:solidFill>
              <a:schemeClr val="tx1"/>
            </a:solidFill>
            <a:prstDash val="sysDot"/>
          </a:ln>
          <a:effectLst/>
        </p:spPr>
        <p:style>
          <a:lnRef idx="2">
            <a:schemeClr val="dk1"/>
          </a:lnRef>
          <a:fillRef idx="0">
            <a:schemeClr val="dk1"/>
          </a:fillRef>
          <a:effectRef idx="1">
            <a:schemeClr val="dk1"/>
          </a:effectRef>
          <a:fontRef idx="minor">
            <a:schemeClr val="tx1"/>
          </a:fontRef>
        </p:style>
      </p:cxnSp>
      <p:sp>
        <p:nvSpPr>
          <p:cNvPr id="31" name="Slide Number Placeholder 2">
            <a:extLst>
              <a:ext uri="{FF2B5EF4-FFF2-40B4-BE49-F238E27FC236}">
                <a16:creationId xmlns:a16="http://schemas.microsoft.com/office/drawing/2014/main" id="{C57539AC-B41A-F14D-80C9-870CB48329AE}"/>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128</a:t>
            </a:fld>
            <a:endParaRPr lang="en-US" dirty="0"/>
          </a:p>
        </p:txBody>
      </p:sp>
      <p:sp>
        <p:nvSpPr>
          <p:cNvPr id="3" name="Footer Placeholder 2">
            <a:extLst>
              <a:ext uri="{FF2B5EF4-FFF2-40B4-BE49-F238E27FC236}">
                <a16:creationId xmlns:a16="http://schemas.microsoft.com/office/drawing/2014/main" id="{32C476CF-2DE6-FF48-BA6F-6EF5802C8A70}"/>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Tree>
    <p:extLst>
      <p:ext uri="{BB962C8B-B14F-4D97-AF65-F5344CB8AC3E}">
        <p14:creationId xmlns:p14="http://schemas.microsoft.com/office/powerpoint/2010/main" val="33166398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4: Byzantine replication</a:t>
            </a:r>
          </a:p>
        </p:txBody>
      </p:sp>
    </p:spTree>
    <p:extLst>
      <p:ext uri="{BB962C8B-B14F-4D97-AF65-F5344CB8AC3E}">
        <p14:creationId xmlns:p14="http://schemas.microsoft.com/office/powerpoint/2010/main" val="17394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2: Quorums</a:t>
            </a:r>
          </a:p>
        </p:txBody>
      </p:sp>
    </p:spTree>
    <p:extLst>
      <p:ext uri="{BB962C8B-B14F-4D97-AF65-F5344CB8AC3E}">
        <p14:creationId xmlns:p14="http://schemas.microsoft.com/office/powerpoint/2010/main" val="24516513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t>Byzantine-Resilient Replication</a:t>
            </a:r>
          </a:p>
        </p:txBody>
      </p:sp>
      <p:sp>
        <p:nvSpPr>
          <p:cNvPr id="17410" name="Rectangle 3"/>
          <p:cNvSpPr>
            <a:spLocks noGrp="1" noChangeArrowheads="1"/>
          </p:cNvSpPr>
          <p:nvPr>
            <p:ph sz="quarter" idx="1"/>
          </p:nvPr>
        </p:nvSpPr>
        <p:spPr/>
        <p:txBody>
          <a:bodyPr/>
          <a:lstStyle/>
          <a:p>
            <a:r>
              <a:rPr lang="en-US" dirty="0"/>
              <a:t>How to design replication protocols that do not block and can tolerate malicious participants</a:t>
            </a:r>
          </a:p>
          <a:p>
            <a:r>
              <a:rPr lang="en-US" dirty="0"/>
              <a:t>Use ideas from both Byzantine agreement and replication protocols (</a:t>
            </a:r>
            <a:r>
              <a:rPr lang="en-US" dirty="0" err="1"/>
              <a:t>Viewstamped</a:t>
            </a:r>
            <a:r>
              <a:rPr lang="en-US" dirty="0"/>
              <a:t> Replication)</a:t>
            </a:r>
          </a:p>
          <a:p>
            <a:r>
              <a:rPr lang="en-US" dirty="0"/>
              <a:t>Ensure safety and </a:t>
            </a:r>
            <a:r>
              <a:rPr lang="en-US" dirty="0" err="1"/>
              <a:t>liveness</a:t>
            </a:r>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130</a:t>
            </a:fld>
            <a:endParaRPr lang="en-US"/>
          </a:p>
        </p:txBody>
      </p:sp>
    </p:spTree>
    <p:extLst>
      <p:ext uri="{BB962C8B-B14F-4D97-AF65-F5344CB8AC3E}">
        <p14:creationId xmlns:p14="http://schemas.microsoft.com/office/powerpoint/2010/main" val="7916155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Grp="1" noChangeArrowheads="1"/>
          </p:cNvSpPr>
          <p:nvPr>
            <p:ph type="title"/>
          </p:nvPr>
        </p:nvSpPr>
        <p:spPr/>
        <p:txBody>
          <a:bodyPr/>
          <a:lstStyle/>
          <a:p>
            <a:r>
              <a:rPr lang="en-US"/>
              <a:t>BFT: Assumptions</a:t>
            </a:r>
          </a:p>
        </p:txBody>
      </p:sp>
      <p:sp>
        <p:nvSpPr>
          <p:cNvPr id="19458" name="Rectangle 3"/>
          <p:cNvSpPr>
            <a:spLocks noGrp="1" noChangeArrowheads="1"/>
          </p:cNvSpPr>
          <p:nvPr>
            <p:ph sz="quarter" idx="1"/>
          </p:nvPr>
        </p:nvSpPr>
        <p:spPr/>
        <p:txBody>
          <a:bodyPr/>
          <a:lstStyle/>
          <a:p>
            <a:r>
              <a:rPr lang="en-US" dirty="0"/>
              <a:t>Provides safety without synchrony: ensures correct replies in spite of malicious servers</a:t>
            </a:r>
          </a:p>
          <a:p>
            <a:r>
              <a:rPr lang="en-US" dirty="0"/>
              <a:t>Assumes eventual time bounds for liveness: messages will make it when network is stable</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131</a:t>
            </a:fld>
            <a:endParaRPr lang="en-US"/>
          </a:p>
        </p:txBody>
      </p:sp>
      <p:sp>
        <p:nvSpPr>
          <p:cNvPr id="19462" name="Text Box 4"/>
          <p:cNvSpPr txBox="1">
            <a:spLocks noChangeArrowheads="1"/>
          </p:cNvSpPr>
          <p:nvPr/>
        </p:nvSpPr>
        <p:spPr bwMode="auto">
          <a:xfrm>
            <a:off x="2955925" y="56769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a:latin typeface="Helvetica" charset="0"/>
              <a:sym typeface="Symbol" charset="0"/>
            </a:endParaRPr>
          </a:p>
        </p:txBody>
      </p:sp>
      <p:sp>
        <p:nvSpPr>
          <p:cNvPr id="19463" name="AutoShape 6"/>
          <p:cNvSpPr>
            <a:spLocks noChangeArrowheads="1"/>
          </p:cNvSpPr>
          <p:nvPr/>
        </p:nvSpPr>
        <p:spPr bwMode="auto">
          <a:xfrm>
            <a:off x="2667000" y="3932468"/>
            <a:ext cx="6934200" cy="1163638"/>
          </a:xfrm>
          <a:prstGeom prst="roundRect">
            <a:avLst>
              <a:gd name="adj" fmla="val 16667"/>
            </a:avLst>
          </a:prstGeom>
          <a:solidFill>
            <a:srgbClr val="FFFF99"/>
          </a:solidFill>
          <a:ln w="9525">
            <a:solidFill>
              <a:schemeClr val="tx1"/>
            </a:solidFill>
            <a:round/>
            <a:headEnd/>
            <a:tailEnd/>
          </a:ln>
        </p:spPr>
        <p:txBody>
          <a:bodyPr wrap="none" anchor="ctr"/>
          <a:lstStyle/>
          <a:p>
            <a:pPr eaLnBrk="0" hangingPunct="0"/>
            <a:r>
              <a:rPr lang="en-US" i="1" dirty="0">
                <a:latin typeface="Times New Roman" charset="0"/>
              </a:rPr>
              <a:t>   </a:t>
            </a:r>
            <a:r>
              <a:rPr lang="en-US" sz="2700" dirty="0"/>
              <a:t>Assumes asynchronous communication </a:t>
            </a:r>
          </a:p>
          <a:p>
            <a:pPr eaLnBrk="0" hangingPunct="0"/>
            <a:r>
              <a:rPr lang="en-US" sz="2700" dirty="0"/>
              <a:t>  for safety</a:t>
            </a:r>
          </a:p>
        </p:txBody>
      </p:sp>
    </p:spTree>
    <p:extLst>
      <p:ext uri="{BB962C8B-B14F-4D97-AF65-F5344CB8AC3E}">
        <p14:creationId xmlns:p14="http://schemas.microsoft.com/office/powerpoint/2010/main" val="1656516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p:txBody>
          <a:bodyPr/>
          <a:lstStyle/>
          <a:p>
            <a:r>
              <a:rPr lang="en-US"/>
              <a:t>BFT: Assumptions</a:t>
            </a:r>
          </a:p>
        </p:txBody>
      </p:sp>
      <p:sp>
        <p:nvSpPr>
          <p:cNvPr id="21506" name="Rectangle 2"/>
          <p:cNvSpPr>
            <a:spLocks noGrp="1" noChangeArrowheads="1"/>
          </p:cNvSpPr>
          <p:nvPr>
            <p:ph sz="quarter" idx="1"/>
          </p:nvPr>
        </p:nvSpPr>
        <p:spPr/>
        <p:txBody>
          <a:bodyPr/>
          <a:lstStyle/>
          <a:p>
            <a:r>
              <a:rPr lang="en-US" dirty="0"/>
              <a:t>Servers can be malicious, arbitrary behavior, f malicious servers</a:t>
            </a:r>
          </a:p>
          <a:p>
            <a:r>
              <a:rPr lang="en-US" dirty="0"/>
              <a:t>Failures are independent. </a:t>
            </a:r>
          </a:p>
          <a:p>
            <a:r>
              <a:rPr lang="en-US" dirty="0"/>
              <a:t>Crypto options</a:t>
            </a:r>
          </a:p>
          <a:p>
            <a:pPr lvl="1"/>
            <a:r>
              <a:rPr lang="en-US" dirty="0"/>
              <a:t>Digital signatures</a:t>
            </a:r>
          </a:p>
          <a:p>
            <a:pPr lvl="1"/>
            <a:r>
              <a:rPr lang="en-US" dirty="0"/>
              <a:t>HMACs, requires n</a:t>
            </a:r>
            <a:r>
              <a:rPr lang="en-US" baseline="30000" dirty="0"/>
              <a:t>2</a:t>
            </a:r>
            <a:r>
              <a:rPr lang="en-US" dirty="0"/>
              <a:t> symmetric keys</a:t>
            </a: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132</a:t>
            </a:fld>
            <a:endParaRPr lang="en-US"/>
          </a:p>
        </p:txBody>
      </p:sp>
      <p:sp>
        <p:nvSpPr>
          <p:cNvPr id="21510" name="Text Box 3"/>
          <p:cNvSpPr txBox="1">
            <a:spLocks noChangeArrowheads="1"/>
          </p:cNvSpPr>
          <p:nvPr/>
        </p:nvSpPr>
        <p:spPr bwMode="auto">
          <a:xfrm>
            <a:off x="2955925" y="56769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en-US">
              <a:latin typeface="Helvetica" charset="0"/>
              <a:sym typeface="Symbol" charset="0"/>
            </a:endParaRPr>
          </a:p>
        </p:txBody>
      </p:sp>
    </p:spTree>
    <p:extLst>
      <p:ext uri="{BB962C8B-B14F-4D97-AF65-F5344CB8AC3E}">
        <p14:creationId xmlns:p14="http://schemas.microsoft.com/office/powerpoint/2010/main" val="19944735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03200" y="228600"/>
            <a:ext cx="11785600" cy="990600"/>
          </a:xfrm>
        </p:spPr>
        <p:txBody>
          <a:bodyPr/>
          <a:lstStyle/>
          <a:p>
            <a:r>
              <a:rPr lang="en-US"/>
              <a:t>BFT: Overview</a:t>
            </a:r>
          </a:p>
        </p:txBody>
      </p:sp>
      <p:sp>
        <p:nvSpPr>
          <p:cNvPr id="23554" name="Rectangle 3"/>
          <p:cNvSpPr>
            <a:spLocks noGrp="1" noChangeArrowheads="1"/>
          </p:cNvSpPr>
          <p:nvPr>
            <p:ph sz="quarter" idx="1"/>
          </p:nvPr>
        </p:nvSpPr>
        <p:spPr>
          <a:xfrm>
            <a:off x="203200" y="1600200"/>
            <a:ext cx="11785600" cy="5105400"/>
          </a:xfrm>
        </p:spPr>
        <p:txBody>
          <a:bodyPr/>
          <a:lstStyle/>
          <a:p>
            <a:r>
              <a:rPr lang="en-US" dirty="0"/>
              <a:t>Deterministic replicas start in same state</a:t>
            </a:r>
          </a:p>
          <a:p>
            <a:r>
              <a:rPr lang="en-US" dirty="0"/>
              <a:t>Replicas execute same requests in same order</a:t>
            </a:r>
          </a:p>
          <a:p>
            <a:r>
              <a:rPr lang="en-US" dirty="0"/>
              <a:t>Correct replicas produce identical replies</a:t>
            </a:r>
          </a:p>
          <a:p>
            <a:r>
              <a:rPr lang="en-US" dirty="0"/>
              <a:t>Uses a leader to coordinate the protocol; each leader associated with a view</a:t>
            </a:r>
          </a:p>
          <a:p>
            <a:endParaRPr lang="en-US" dirty="0"/>
          </a:p>
          <a:p>
            <a:r>
              <a:rPr lang="en-US" dirty="0"/>
              <a:t>Ensure ordering is not easy!</a:t>
            </a:r>
          </a:p>
          <a:p>
            <a:r>
              <a:rPr lang="en-US" dirty="0"/>
              <a:t>What to do when the leader fails?</a:t>
            </a:r>
          </a:p>
          <a:p>
            <a:pPr lvl="1"/>
            <a:endParaRPr lang="en-US" dirty="0"/>
          </a:p>
          <a:p>
            <a:endParaRPr lang="en-US" dirty="0"/>
          </a:p>
        </p:txBody>
      </p:sp>
      <p:sp>
        <p:nvSpPr>
          <p:cNvPr id="2" name="Footer Placeholder 1"/>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133</a:t>
            </a:fld>
            <a:endParaRPr lang="en-US"/>
          </a:p>
        </p:txBody>
      </p:sp>
    </p:spTree>
    <p:extLst>
      <p:ext uri="{BB962C8B-B14F-4D97-AF65-F5344CB8AC3E}">
        <p14:creationId xmlns:p14="http://schemas.microsoft.com/office/powerpoint/2010/main" val="17826970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a:t>Dealing with Malicious Behavior</a:t>
            </a:r>
          </a:p>
        </p:txBody>
      </p:sp>
      <p:sp>
        <p:nvSpPr>
          <p:cNvPr id="25602" name="Rectangle 3"/>
          <p:cNvSpPr>
            <a:spLocks noGrp="1" noChangeArrowheads="1"/>
          </p:cNvSpPr>
          <p:nvPr>
            <p:ph sz="quarter" idx="1"/>
          </p:nvPr>
        </p:nvSpPr>
        <p:spPr/>
        <p:txBody>
          <a:bodyPr/>
          <a:lstStyle/>
          <a:p>
            <a:r>
              <a:rPr lang="en-US" dirty="0"/>
              <a:t>Require 2f+1 out of 3f+1 participants to agree at each step</a:t>
            </a:r>
          </a:p>
          <a:p>
            <a:r>
              <a:rPr lang="en-US" dirty="0"/>
              <a:t>This ensures that any 2 sets of 2f+1 will intersect in a correct replica</a:t>
            </a:r>
          </a:p>
          <a:p>
            <a:r>
              <a:rPr lang="en-US" b="1" dirty="0"/>
              <a:t>Require at each step a proof that the 2f+1 agreed on the issue to ensure safety</a:t>
            </a:r>
          </a:p>
          <a:p>
            <a:r>
              <a:rPr lang="en-US" dirty="0"/>
              <a:t>When leader (primary) fails, new leader (view) elected</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134</a:t>
            </a:fld>
            <a:endParaRPr lang="en-US"/>
          </a:p>
        </p:txBody>
      </p:sp>
    </p:spTree>
    <p:extLst>
      <p:ext uri="{BB962C8B-B14F-4D97-AF65-F5344CB8AC3E}">
        <p14:creationId xmlns:p14="http://schemas.microsoft.com/office/powerpoint/2010/main" val="16754211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t>Client-Server Interaction</a:t>
            </a:r>
          </a:p>
        </p:txBody>
      </p:sp>
      <p:sp>
        <p:nvSpPr>
          <p:cNvPr id="27650" name="Rectangle 3"/>
          <p:cNvSpPr>
            <a:spLocks noGrp="1" noChangeArrowheads="1"/>
          </p:cNvSpPr>
          <p:nvPr>
            <p:ph sz="quarter" idx="1"/>
          </p:nvPr>
        </p:nvSpPr>
        <p:spPr/>
        <p:txBody>
          <a:bodyPr/>
          <a:lstStyle/>
          <a:p>
            <a:r>
              <a:rPr lang="en-US" dirty="0"/>
              <a:t>Client submits a request to the primary</a:t>
            </a:r>
          </a:p>
          <a:p>
            <a:r>
              <a:rPr lang="en-US" dirty="0"/>
              <a:t>If timeout occurs, suspects the primary and sends to every server</a:t>
            </a:r>
          </a:p>
          <a:p>
            <a:r>
              <a:rPr lang="en-US" dirty="0"/>
              <a:t>Servers order the request </a:t>
            </a:r>
          </a:p>
          <a:p>
            <a:r>
              <a:rPr lang="en-US" dirty="0"/>
              <a:t>Client waits for answers from servers. How many identical answers should a client wait for?</a:t>
            </a:r>
          </a:p>
          <a:p>
            <a:pPr marL="0" indent="0">
              <a:buNone/>
            </a:pPr>
            <a:r>
              <a:rPr lang="en-US" dirty="0"/>
              <a:t>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135</a:t>
            </a:fld>
            <a:endParaRPr lang="en-US"/>
          </a:p>
        </p:txBody>
      </p:sp>
      <p:sp>
        <p:nvSpPr>
          <p:cNvPr id="57348" name="Text Box 4"/>
          <p:cNvSpPr txBox="1">
            <a:spLocks noChangeArrowheads="1"/>
          </p:cNvSpPr>
          <p:nvPr/>
        </p:nvSpPr>
        <p:spPr bwMode="auto">
          <a:xfrm>
            <a:off x="2663825" y="4495801"/>
            <a:ext cx="7003840" cy="1685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Clr>
                <a:srgbClr val="000066"/>
              </a:buClr>
              <a:buSzPct val="50000"/>
              <a:buFont typeface="Wingdings" charset="0"/>
              <a:buNone/>
            </a:pPr>
            <a:r>
              <a:rPr lang="en-US" sz="2700" b="1" dirty="0">
                <a:solidFill>
                  <a:srgbClr val="800000"/>
                </a:solidFill>
              </a:rPr>
              <a:t>f+1 identical responses to be guaranteed </a:t>
            </a:r>
          </a:p>
          <a:p>
            <a:pPr eaLnBrk="1" hangingPunct="1">
              <a:lnSpc>
                <a:spcPct val="90000"/>
              </a:lnSpc>
              <a:spcBef>
                <a:spcPct val="20000"/>
              </a:spcBef>
              <a:buClr>
                <a:srgbClr val="000066"/>
              </a:buClr>
              <a:buSzPct val="50000"/>
              <a:buFont typeface="Wingdings" charset="0"/>
              <a:buNone/>
            </a:pPr>
            <a:r>
              <a:rPr lang="en-US" sz="2700" b="1" dirty="0">
                <a:solidFill>
                  <a:srgbClr val="800000"/>
                </a:solidFill>
              </a:rPr>
              <a:t>that at least one correct server returned </a:t>
            </a:r>
          </a:p>
          <a:p>
            <a:pPr eaLnBrk="1" hangingPunct="1">
              <a:lnSpc>
                <a:spcPct val="90000"/>
              </a:lnSpc>
              <a:spcBef>
                <a:spcPct val="20000"/>
              </a:spcBef>
              <a:buClr>
                <a:srgbClr val="000066"/>
              </a:buClr>
              <a:buSzPct val="50000"/>
              <a:buFont typeface="Wingdings" charset="0"/>
              <a:buNone/>
            </a:pPr>
            <a:r>
              <a:rPr lang="en-US" sz="2700" b="1">
                <a:solidFill>
                  <a:srgbClr val="800000"/>
                </a:solidFill>
              </a:rPr>
              <a:t>the correct value</a:t>
            </a:r>
            <a:r>
              <a:rPr lang="en-US" sz="2700" b="1" dirty="0">
                <a:solidFill>
                  <a:srgbClr val="800000"/>
                </a:solidFill>
              </a:rPr>
              <a:t>.</a:t>
            </a:r>
          </a:p>
          <a:p>
            <a:pPr eaLnBrk="1" hangingPunct="1">
              <a:lnSpc>
                <a:spcPct val="90000"/>
              </a:lnSpc>
              <a:spcBef>
                <a:spcPct val="20000"/>
              </a:spcBef>
              <a:buClr>
                <a:srgbClr val="000066"/>
              </a:buClr>
              <a:buSzPct val="50000"/>
              <a:buFont typeface="Wingdings" charset="0"/>
              <a:buNone/>
            </a:pPr>
            <a:endParaRPr lang="en-US" sz="1800" dirty="0"/>
          </a:p>
        </p:txBody>
      </p:sp>
    </p:spTree>
    <p:extLst>
      <p:ext uri="{BB962C8B-B14F-4D97-AF65-F5344CB8AC3E}">
        <p14:creationId xmlns:p14="http://schemas.microsoft.com/office/powerpoint/2010/main" val="541910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t>BFT: Components</a:t>
            </a:r>
          </a:p>
        </p:txBody>
      </p:sp>
      <p:sp>
        <p:nvSpPr>
          <p:cNvPr id="29698" name="Rectangle 3"/>
          <p:cNvSpPr>
            <a:spLocks noGrp="1" noChangeArrowheads="1"/>
          </p:cNvSpPr>
          <p:nvPr>
            <p:ph sz="quarter" idx="1"/>
          </p:nvPr>
        </p:nvSpPr>
        <p:spPr/>
        <p:txBody>
          <a:bodyPr/>
          <a:lstStyle/>
          <a:p>
            <a:r>
              <a:rPr lang="en-US" dirty="0"/>
              <a:t>Normal case operation: </a:t>
            </a:r>
          </a:p>
          <a:p>
            <a:pPr lvl="1"/>
            <a:r>
              <a:rPr lang="en-US" sz="2600" dirty="0"/>
              <a:t>primary is not faulty (does not fail and it is not malicious)</a:t>
            </a:r>
          </a:p>
          <a:p>
            <a:pPr lvl="1"/>
            <a:endParaRPr lang="en-US" sz="2600" dirty="0"/>
          </a:p>
          <a:p>
            <a:r>
              <a:rPr lang="en-US" dirty="0"/>
              <a:t>View changes: </a:t>
            </a:r>
          </a:p>
          <a:p>
            <a:pPr lvl="1"/>
            <a:r>
              <a:rPr lang="en-US" sz="2600" dirty="0"/>
              <a:t>how to deal with view changes</a:t>
            </a:r>
          </a:p>
          <a:p>
            <a:pPr lvl="1"/>
            <a:endParaRPr lang="en-US" sz="2600" dirty="0"/>
          </a:p>
          <a:p>
            <a:r>
              <a:rPr lang="en-US" dirty="0"/>
              <a:t>Garbage collection: </a:t>
            </a:r>
          </a:p>
          <a:p>
            <a:pPr lvl="1"/>
            <a:r>
              <a:rPr lang="en-US" sz="2600" dirty="0"/>
              <a:t>when it i</a:t>
            </a:r>
            <a:r>
              <a:rPr lang="en-US" altLang="ja-JP" sz="2600" dirty="0"/>
              <a:t>s time to garbage collect information maintained by each server</a:t>
            </a:r>
            <a:endParaRPr lang="en-US" sz="2600"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136</a:t>
            </a:fld>
            <a:endParaRPr lang="en-US"/>
          </a:p>
        </p:txBody>
      </p:sp>
    </p:spTree>
    <p:extLst>
      <p:ext uri="{BB962C8B-B14F-4D97-AF65-F5344CB8AC3E}">
        <p14:creationId xmlns:p14="http://schemas.microsoft.com/office/powerpoint/2010/main" val="76147428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t>Safety and Liveness</a:t>
            </a:r>
          </a:p>
        </p:txBody>
      </p:sp>
      <p:sp>
        <p:nvSpPr>
          <p:cNvPr id="31746" name="Rectangle 3"/>
          <p:cNvSpPr>
            <a:spLocks noGrp="1" noChangeArrowheads="1"/>
          </p:cNvSpPr>
          <p:nvPr>
            <p:ph sz="quarter" idx="1"/>
          </p:nvPr>
        </p:nvSpPr>
        <p:spPr/>
        <p:txBody>
          <a:bodyPr/>
          <a:lstStyle/>
          <a:p>
            <a:r>
              <a:rPr lang="en-US" dirty="0"/>
              <a:t>Safety: </a:t>
            </a:r>
          </a:p>
          <a:p>
            <a:pPr lvl="1"/>
            <a:r>
              <a:rPr lang="en-US" sz="2600" dirty="0"/>
              <a:t>ensure ordering of requests within a view and across view</a:t>
            </a:r>
          </a:p>
          <a:p>
            <a:pPr lvl="1"/>
            <a:endParaRPr lang="en-US" sz="2600" dirty="0"/>
          </a:p>
          <a:p>
            <a:r>
              <a:rPr lang="en-US" dirty="0" err="1"/>
              <a:t>Liveness</a:t>
            </a:r>
            <a:r>
              <a:rPr lang="en-US" dirty="0"/>
              <a:t>: </a:t>
            </a:r>
          </a:p>
          <a:p>
            <a:pPr lvl="1"/>
            <a:r>
              <a:rPr lang="en-US" sz="2600" dirty="0"/>
              <a:t>there is progress at each step, including selecting a new leader</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137</a:t>
            </a:fld>
            <a:endParaRPr lang="en-US"/>
          </a:p>
        </p:txBody>
      </p:sp>
    </p:spTree>
    <p:extLst>
      <p:ext uri="{BB962C8B-B14F-4D97-AF65-F5344CB8AC3E}">
        <p14:creationId xmlns:p14="http://schemas.microsoft.com/office/powerpoint/2010/main" val="971976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BFT: Normal Case</a:t>
            </a:r>
          </a:p>
        </p:txBody>
      </p:sp>
      <p:sp>
        <p:nvSpPr>
          <p:cNvPr id="33794" name="Rectangle 3"/>
          <p:cNvSpPr>
            <a:spLocks noGrp="1" noChangeArrowheads="1"/>
          </p:cNvSpPr>
          <p:nvPr>
            <p:ph idx="1"/>
          </p:nvPr>
        </p:nvSpPr>
        <p:spPr/>
        <p:txBody>
          <a:bodyPr/>
          <a:lstStyle/>
          <a:p>
            <a:r>
              <a:rPr lang="en-US" dirty="0"/>
              <a:t>Primary goal of normal case is to ensure ordering of requests within a view; also has a phase that works in combination with the view change protocol</a:t>
            </a:r>
          </a:p>
          <a:p>
            <a:r>
              <a:rPr lang="en-US" dirty="0"/>
              <a:t>Three phases:</a:t>
            </a:r>
          </a:p>
          <a:p>
            <a:pPr lvl="1"/>
            <a:r>
              <a:rPr lang="en-US" b="1" dirty="0"/>
              <a:t>pre-prepare </a:t>
            </a:r>
            <a:r>
              <a:rPr lang="en-US" dirty="0"/>
              <a:t>assigns order to requests</a:t>
            </a:r>
          </a:p>
          <a:p>
            <a:pPr lvl="1"/>
            <a:r>
              <a:rPr lang="en-US" b="1" dirty="0"/>
              <a:t>prepare</a:t>
            </a:r>
            <a:r>
              <a:rPr lang="en-US" dirty="0"/>
              <a:t> ensures servers agree on order within views</a:t>
            </a:r>
          </a:p>
          <a:p>
            <a:pPr lvl="1"/>
            <a:r>
              <a:rPr lang="en-US" b="1" dirty="0"/>
              <a:t>commit</a:t>
            </a:r>
            <a:r>
              <a:rPr lang="en-US" dirty="0"/>
              <a:t> ensures servers agree on order across views</a:t>
            </a:r>
          </a:p>
          <a:p>
            <a:r>
              <a:rPr lang="en-US" dirty="0"/>
              <a:t>Messages are logged and authenticated </a:t>
            </a:r>
          </a:p>
          <a:p>
            <a:endParaRPr lang="en-US" dirty="0"/>
          </a:p>
          <a:p>
            <a:r>
              <a:rPr lang="en-US" dirty="0"/>
              <a:t>Matching means: same view, sequence numbers, and message digest</a:t>
            </a:r>
          </a:p>
          <a:p>
            <a:pPr lvl="1"/>
            <a:endParaRPr lang="en-US" dirty="0">
              <a:sym typeface="Symbol" charset="0"/>
            </a:endParaRP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138</a:t>
            </a:fld>
            <a:endParaRPr lang="en-US"/>
          </a:p>
        </p:txBody>
      </p:sp>
    </p:spTree>
    <p:extLst>
      <p:ext uri="{BB962C8B-B14F-4D97-AF65-F5344CB8AC3E}">
        <p14:creationId xmlns:p14="http://schemas.microsoft.com/office/powerpoint/2010/main" val="17457197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t>Normal Case Details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139</a:t>
            </a:fld>
            <a:endParaRPr lang="en-US"/>
          </a:p>
        </p:txBody>
      </p:sp>
      <p:sp>
        <p:nvSpPr>
          <p:cNvPr id="14" name="Rectangle 3"/>
          <p:cNvSpPr txBox="1">
            <a:spLocks noChangeArrowheads="1"/>
          </p:cNvSpPr>
          <p:nvPr/>
        </p:nvSpPr>
        <p:spPr bwMode="auto">
          <a:xfrm>
            <a:off x="1219200" y="1371600"/>
            <a:ext cx="9144000" cy="49377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1" fontAlgn="base" hangingPunct="1">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1" fontAlgn="base" hangingPunct="1">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1" fontAlgn="base" hangingPunct="1">
              <a:spcBef>
                <a:spcPts val="400"/>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1371600" indent="-228600" algn="l" rtl="0" eaLnBrk="1" fontAlgn="base" hangingPunct="1">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nSpc>
                <a:spcPct val="90000"/>
              </a:lnSpc>
            </a:pPr>
            <a:r>
              <a:rPr lang="en-US" sz="2100" dirty="0">
                <a:latin typeface="Arial" charset="0"/>
              </a:rPr>
              <a:t>Client </a:t>
            </a:r>
            <a:r>
              <a:rPr lang="en-US" sz="2100" i="1" dirty="0">
                <a:latin typeface="Arial" charset="0"/>
              </a:rPr>
              <a:t>c</a:t>
            </a:r>
            <a:r>
              <a:rPr lang="en-US" sz="2100" dirty="0">
                <a:latin typeface="Arial" charset="0"/>
              </a:rPr>
              <a:t> sends </a:t>
            </a:r>
            <a:r>
              <a:rPr lang="en-US" sz="2100" b="1" i="1" dirty="0">
                <a:latin typeface="Arial" charset="0"/>
              </a:rPr>
              <a:t>m </a:t>
            </a:r>
            <a:r>
              <a:rPr lang="en-US" sz="2100" b="1" dirty="0">
                <a:latin typeface="Arial" charset="0"/>
              </a:rPr>
              <a:t>= &lt;</a:t>
            </a:r>
            <a:r>
              <a:rPr lang="en-US" sz="2100" b="1" dirty="0" err="1">
                <a:latin typeface="Arial" charset="0"/>
              </a:rPr>
              <a:t>REQUEST,o,t,c</a:t>
            </a:r>
            <a:r>
              <a:rPr lang="en-US" sz="2100" b="1" dirty="0">
                <a:latin typeface="Arial" charset="0"/>
              </a:rPr>
              <a:t>&gt;</a:t>
            </a:r>
            <a:r>
              <a:rPr lang="en-US" sz="2100" baseline="-25000" dirty="0">
                <a:latin typeface="Arial" charset="0"/>
                <a:cs typeface="Times New Roman" charset="0"/>
              </a:rPr>
              <a:t>c </a:t>
            </a:r>
            <a:r>
              <a:rPr lang="en-US" sz="2100" dirty="0">
                <a:latin typeface="Arial" charset="0"/>
                <a:cs typeface="Times New Roman" charset="0"/>
              </a:rPr>
              <a:t>to the </a:t>
            </a:r>
            <a:r>
              <a:rPr lang="en-US" sz="2100" i="1" dirty="0">
                <a:latin typeface="Arial" charset="0"/>
                <a:cs typeface="Times New Roman" charset="0"/>
              </a:rPr>
              <a:t>primary</a:t>
            </a:r>
            <a:r>
              <a:rPr lang="en-US" sz="2100" dirty="0">
                <a:latin typeface="Arial" charset="0"/>
                <a:cs typeface="Times New Roman" charset="0"/>
              </a:rPr>
              <a:t>. (o=</a:t>
            </a:r>
            <a:r>
              <a:rPr lang="en-US" sz="2100" dirty="0" err="1">
                <a:latin typeface="Arial" charset="0"/>
                <a:cs typeface="Times New Roman" charset="0"/>
              </a:rPr>
              <a:t>operation,t</a:t>
            </a:r>
            <a:r>
              <a:rPr lang="en-US" sz="2100" dirty="0">
                <a:latin typeface="Arial" charset="0"/>
                <a:cs typeface="Times New Roman" charset="0"/>
              </a:rPr>
              <a:t>=timestamp)</a:t>
            </a:r>
          </a:p>
          <a:p>
            <a:pPr>
              <a:lnSpc>
                <a:spcPct val="90000"/>
              </a:lnSpc>
            </a:pPr>
            <a:r>
              <a:rPr lang="en-US" sz="2100" dirty="0">
                <a:latin typeface="Arial" charset="0"/>
                <a:cs typeface="Times New Roman" charset="0"/>
              </a:rPr>
              <a:t>Primary </a:t>
            </a:r>
            <a:r>
              <a:rPr lang="en-US" sz="2100" i="1" dirty="0">
                <a:latin typeface="Arial" charset="0"/>
                <a:cs typeface="Times New Roman" charset="0"/>
              </a:rPr>
              <a:t>p</a:t>
            </a:r>
            <a:r>
              <a:rPr lang="en-US" sz="2100" dirty="0">
                <a:latin typeface="Arial" charset="0"/>
                <a:cs typeface="Times New Roman" charset="0"/>
              </a:rPr>
              <a:t> assigns sequence </a:t>
            </a:r>
            <a:r>
              <a:rPr lang="en-US" sz="2100" i="1" dirty="0">
                <a:latin typeface="Arial" charset="0"/>
                <a:cs typeface="Times New Roman" charset="0"/>
              </a:rPr>
              <a:t>n</a:t>
            </a:r>
            <a:r>
              <a:rPr lang="en-US" sz="2100" dirty="0">
                <a:latin typeface="Arial" charset="0"/>
                <a:cs typeface="Times New Roman" charset="0"/>
              </a:rPr>
              <a:t> to </a:t>
            </a:r>
            <a:r>
              <a:rPr lang="en-US" sz="2100" i="1" dirty="0">
                <a:latin typeface="Arial" charset="0"/>
                <a:cs typeface="Times New Roman" charset="0"/>
              </a:rPr>
              <a:t>m </a:t>
            </a:r>
            <a:r>
              <a:rPr lang="en-US" sz="2100" dirty="0">
                <a:latin typeface="Arial" charset="0"/>
                <a:cs typeface="Times New Roman" charset="0"/>
              </a:rPr>
              <a:t>and sends </a:t>
            </a:r>
          </a:p>
          <a:p>
            <a:pPr>
              <a:lnSpc>
                <a:spcPct val="90000"/>
              </a:lnSpc>
              <a:buFont typeface="Wingdings" charset="0"/>
              <a:buNone/>
            </a:pPr>
            <a:r>
              <a:rPr lang="en-US" sz="2100" dirty="0">
                <a:latin typeface="Arial" charset="0"/>
                <a:cs typeface="Times New Roman" charset="0"/>
              </a:rPr>
              <a:t>    </a:t>
            </a:r>
            <a:r>
              <a:rPr lang="en-US" sz="2100" b="1" dirty="0">
                <a:latin typeface="Arial" charset="0"/>
                <a:cs typeface="Times New Roman" charset="0"/>
              </a:rPr>
              <a:t>&lt;PRE-</a:t>
            </a:r>
            <a:r>
              <a:rPr lang="en-US" sz="2100" b="1" dirty="0" err="1">
                <a:latin typeface="Arial" charset="0"/>
                <a:cs typeface="Times New Roman" charset="0"/>
              </a:rPr>
              <a:t>PREPARE,v,n,m</a:t>
            </a:r>
            <a:r>
              <a:rPr lang="en-US" sz="2100" b="1" dirty="0">
                <a:latin typeface="Arial" charset="0"/>
                <a:cs typeface="Times New Roman" charset="0"/>
              </a:rPr>
              <a:t>&gt;</a:t>
            </a:r>
            <a:r>
              <a:rPr lang="en-US" sz="2100" baseline="-25000" dirty="0">
                <a:latin typeface="Arial" charset="0"/>
                <a:cs typeface="Times New Roman" charset="0"/>
              </a:rPr>
              <a:t>p </a:t>
            </a:r>
            <a:r>
              <a:rPr lang="en-US" sz="2100" dirty="0">
                <a:latin typeface="Arial" charset="0"/>
                <a:cs typeface="Times New Roman" charset="0"/>
              </a:rPr>
              <a:t>to other replicas, v is the current view; unique identifier is given by </a:t>
            </a:r>
            <a:r>
              <a:rPr lang="en-US" sz="2100" b="1" dirty="0">
                <a:latin typeface="Arial" charset="0"/>
                <a:cs typeface="Times New Roman" charset="0"/>
              </a:rPr>
              <a:t>n and v</a:t>
            </a:r>
            <a:r>
              <a:rPr lang="en-US" sz="2100" dirty="0">
                <a:latin typeface="Arial" charset="0"/>
                <a:cs typeface="Times New Roman" charset="0"/>
              </a:rPr>
              <a:t> </a:t>
            </a:r>
          </a:p>
          <a:p>
            <a:pPr>
              <a:lnSpc>
                <a:spcPct val="90000"/>
              </a:lnSpc>
            </a:pPr>
            <a:r>
              <a:rPr lang="en-US" sz="2100" dirty="0">
                <a:latin typeface="Arial" charset="0"/>
                <a:cs typeface="Times New Roman" charset="0"/>
              </a:rPr>
              <a:t>If server </a:t>
            </a:r>
            <a:r>
              <a:rPr lang="en-US" sz="2100" i="1" dirty="0" err="1">
                <a:latin typeface="Arial" charset="0"/>
                <a:cs typeface="Times New Roman" charset="0"/>
              </a:rPr>
              <a:t>i</a:t>
            </a:r>
            <a:r>
              <a:rPr lang="en-US" sz="2100" i="1" dirty="0">
                <a:latin typeface="Arial" charset="0"/>
                <a:cs typeface="Times New Roman" charset="0"/>
              </a:rPr>
              <a:t> </a:t>
            </a:r>
            <a:r>
              <a:rPr lang="en-US" sz="2100" b="1" dirty="0">
                <a:solidFill>
                  <a:srgbClr val="FF0000"/>
                </a:solidFill>
                <a:latin typeface="Arial" charset="0"/>
                <a:cs typeface="Times New Roman" charset="0"/>
              </a:rPr>
              <a:t>accepts</a:t>
            </a:r>
            <a:r>
              <a:rPr lang="en-US" sz="2100" dirty="0">
                <a:latin typeface="Arial" charset="0"/>
                <a:cs typeface="Times New Roman" charset="0"/>
              </a:rPr>
              <a:t> the message, it sends </a:t>
            </a:r>
            <a:r>
              <a:rPr lang="en-US" sz="2100" b="1" dirty="0">
                <a:latin typeface="Arial" charset="0"/>
                <a:cs typeface="Times New Roman" charset="0"/>
              </a:rPr>
              <a:t>&lt;</a:t>
            </a:r>
            <a:r>
              <a:rPr lang="en-US" sz="2100" b="1" dirty="0" err="1">
                <a:latin typeface="Arial" charset="0"/>
                <a:cs typeface="Times New Roman" charset="0"/>
              </a:rPr>
              <a:t>PREPARE,v,n,d,i</a:t>
            </a:r>
            <a:r>
              <a:rPr lang="en-US" sz="2100" b="1" dirty="0">
                <a:latin typeface="Arial" charset="0"/>
                <a:cs typeface="Times New Roman" charset="0"/>
              </a:rPr>
              <a:t>&gt;</a:t>
            </a:r>
            <a:r>
              <a:rPr lang="en-US" sz="2100" baseline="-25000" dirty="0" err="1">
                <a:latin typeface="Arial" charset="0"/>
                <a:cs typeface="Times New Roman" charset="0"/>
              </a:rPr>
              <a:t>i</a:t>
            </a:r>
            <a:r>
              <a:rPr lang="en-US" sz="2100" baseline="-25000" dirty="0">
                <a:latin typeface="Arial" charset="0"/>
                <a:cs typeface="Times New Roman" charset="0"/>
              </a:rPr>
              <a:t> </a:t>
            </a:r>
            <a:r>
              <a:rPr lang="en-US" sz="2100" dirty="0">
                <a:latin typeface="Arial" charset="0"/>
                <a:cs typeface="Times New Roman" charset="0"/>
              </a:rPr>
              <a:t>to other replicas. (d is hash of the request). Signals that </a:t>
            </a:r>
            <a:r>
              <a:rPr lang="en-US" sz="2100" i="1" dirty="0" err="1">
                <a:latin typeface="Arial" charset="0"/>
                <a:cs typeface="Times New Roman" charset="0"/>
              </a:rPr>
              <a:t>i</a:t>
            </a:r>
            <a:r>
              <a:rPr lang="en-US" sz="2100" dirty="0">
                <a:latin typeface="Arial" charset="0"/>
                <a:cs typeface="Times New Roman" charset="0"/>
              </a:rPr>
              <a:t> agrees to assign </a:t>
            </a:r>
            <a:r>
              <a:rPr lang="en-US" sz="2100" i="1" dirty="0">
                <a:latin typeface="Arial" charset="0"/>
                <a:cs typeface="Times New Roman" charset="0"/>
              </a:rPr>
              <a:t>n</a:t>
            </a:r>
            <a:r>
              <a:rPr lang="en-US" sz="2100" dirty="0">
                <a:latin typeface="Arial" charset="0"/>
                <a:cs typeface="Times New Roman" charset="0"/>
              </a:rPr>
              <a:t> to </a:t>
            </a:r>
            <a:r>
              <a:rPr lang="en-US" sz="2100" i="1" dirty="0">
                <a:latin typeface="Arial" charset="0"/>
                <a:cs typeface="Times New Roman" charset="0"/>
              </a:rPr>
              <a:t>m</a:t>
            </a:r>
            <a:r>
              <a:rPr lang="en-US" sz="2100" dirty="0">
                <a:latin typeface="Arial" charset="0"/>
                <a:cs typeface="Times New Roman" charset="0"/>
              </a:rPr>
              <a:t> in </a:t>
            </a:r>
            <a:r>
              <a:rPr lang="en-US" sz="2100" i="1" dirty="0">
                <a:latin typeface="Arial" charset="0"/>
                <a:cs typeface="Times New Roman" charset="0"/>
              </a:rPr>
              <a:t>v</a:t>
            </a:r>
            <a:r>
              <a:rPr lang="en-US" sz="2100" dirty="0">
                <a:latin typeface="Arial" charset="0"/>
                <a:cs typeface="Times New Roman" charset="0"/>
              </a:rPr>
              <a:t>.</a:t>
            </a:r>
          </a:p>
          <a:p>
            <a:pPr>
              <a:lnSpc>
                <a:spcPct val="90000"/>
              </a:lnSpc>
            </a:pPr>
            <a:r>
              <a:rPr lang="en-US" sz="2100" dirty="0">
                <a:latin typeface="Arial" charset="0"/>
              </a:rPr>
              <a:t>Once server </a:t>
            </a:r>
            <a:r>
              <a:rPr lang="en-US" sz="2100" i="1" dirty="0" err="1">
                <a:latin typeface="Arial" charset="0"/>
              </a:rPr>
              <a:t>i</a:t>
            </a:r>
            <a:r>
              <a:rPr lang="en-US" sz="2100" dirty="0">
                <a:latin typeface="Arial" charset="0"/>
              </a:rPr>
              <a:t> has a pre-prepare and 2</a:t>
            </a:r>
            <a:r>
              <a:rPr lang="en-US" sz="2100" i="1" dirty="0">
                <a:latin typeface="Arial" charset="0"/>
              </a:rPr>
              <a:t>f</a:t>
            </a:r>
            <a:r>
              <a:rPr lang="en-US" sz="2100" dirty="0">
                <a:latin typeface="Arial" charset="0"/>
              </a:rPr>
              <a:t> matching PREPARE messages, it sends </a:t>
            </a:r>
            <a:r>
              <a:rPr lang="en-US" sz="2100" b="1" dirty="0">
                <a:latin typeface="Arial" charset="0"/>
                <a:cs typeface="Times New Roman" charset="0"/>
              </a:rPr>
              <a:t>&lt;</a:t>
            </a:r>
            <a:r>
              <a:rPr lang="en-US" sz="2100" b="1" dirty="0" err="1">
                <a:latin typeface="Arial" charset="0"/>
                <a:cs typeface="Times New Roman" charset="0"/>
              </a:rPr>
              <a:t>COMMIT,v,n,d,i</a:t>
            </a:r>
            <a:r>
              <a:rPr lang="en-US" sz="2100" b="1" dirty="0">
                <a:latin typeface="Arial" charset="0"/>
                <a:cs typeface="Times New Roman" charset="0"/>
              </a:rPr>
              <a:t>&gt;</a:t>
            </a:r>
            <a:r>
              <a:rPr lang="en-US" sz="2100" baseline="-25000" dirty="0" err="1">
                <a:latin typeface="Arial" charset="0"/>
                <a:cs typeface="Times New Roman" charset="0"/>
              </a:rPr>
              <a:t>i</a:t>
            </a:r>
            <a:r>
              <a:rPr lang="en-US" sz="2100" baseline="-25000" dirty="0">
                <a:latin typeface="Arial" charset="0"/>
                <a:cs typeface="Times New Roman" charset="0"/>
              </a:rPr>
              <a:t> </a:t>
            </a:r>
            <a:r>
              <a:rPr lang="en-US" sz="2100" dirty="0">
                <a:latin typeface="Arial" charset="0"/>
                <a:cs typeface="Times New Roman" charset="0"/>
              </a:rPr>
              <a:t>to other replicas. </a:t>
            </a:r>
            <a:r>
              <a:rPr lang="en-US" sz="2100" dirty="0">
                <a:solidFill>
                  <a:srgbClr val="0000CC"/>
                </a:solidFill>
                <a:latin typeface="Arial" charset="0"/>
                <a:cs typeface="Times New Roman" charset="0"/>
              </a:rPr>
              <a:t>At this point, correct replicas agree on an order of requests within view v.</a:t>
            </a:r>
          </a:p>
          <a:p>
            <a:pPr>
              <a:lnSpc>
                <a:spcPct val="90000"/>
              </a:lnSpc>
            </a:pPr>
            <a:r>
              <a:rPr lang="en-US" sz="2100" dirty="0">
                <a:latin typeface="Arial" charset="0"/>
                <a:cs typeface="Times New Roman" charset="0"/>
              </a:rPr>
              <a:t>Once server </a:t>
            </a:r>
            <a:r>
              <a:rPr lang="en-US" sz="2100" i="1" dirty="0" err="1">
                <a:latin typeface="Arial" charset="0"/>
                <a:cs typeface="Times New Roman" charset="0"/>
              </a:rPr>
              <a:t>i</a:t>
            </a:r>
            <a:r>
              <a:rPr lang="en-US" sz="2100" dirty="0">
                <a:latin typeface="Arial" charset="0"/>
                <a:cs typeface="Times New Roman" charset="0"/>
              </a:rPr>
              <a:t> has 2</a:t>
            </a:r>
            <a:r>
              <a:rPr lang="en-US" sz="2100" i="1" dirty="0">
                <a:latin typeface="Arial" charset="0"/>
                <a:cs typeface="Times New Roman" charset="0"/>
              </a:rPr>
              <a:t>f</a:t>
            </a:r>
            <a:r>
              <a:rPr lang="en-US" sz="2100" dirty="0">
                <a:latin typeface="Arial" charset="0"/>
                <a:cs typeface="Times New Roman" charset="0"/>
              </a:rPr>
              <a:t>+1 matching prepare and commit messages (2f+1 prepare and 2f+1 commit), it executes m, then sends </a:t>
            </a:r>
            <a:r>
              <a:rPr lang="en-US" sz="2100" b="1" dirty="0">
                <a:latin typeface="Arial" charset="0"/>
                <a:cs typeface="Times New Roman" charset="0"/>
              </a:rPr>
              <a:t>&lt;</a:t>
            </a:r>
            <a:r>
              <a:rPr lang="en-US" sz="2100" b="1" dirty="0" err="1">
                <a:latin typeface="Arial" charset="0"/>
                <a:cs typeface="Times New Roman" charset="0"/>
              </a:rPr>
              <a:t>REPLY,v,t,c,i,r</a:t>
            </a:r>
            <a:r>
              <a:rPr lang="en-US" sz="2100" b="1" dirty="0">
                <a:latin typeface="Arial" charset="0"/>
                <a:cs typeface="Times New Roman" charset="0"/>
              </a:rPr>
              <a:t>&gt;</a:t>
            </a:r>
            <a:r>
              <a:rPr lang="en-US" sz="2100" baseline="-25000" dirty="0" err="1">
                <a:latin typeface="Arial" charset="0"/>
                <a:cs typeface="Times New Roman" charset="0"/>
              </a:rPr>
              <a:t>i</a:t>
            </a:r>
            <a:r>
              <a:rPr lang="en-US" sz="2100" baseline="-25000" dirty="0">
                <a:latin typeface="Arial" charset="0"/>
                <a:cs typeface="Times New Roman" charset="0"/>
              </a:rPr>
              <a:t> </a:t>
            </a:r>
            <a:r>
              <a:rPr lang="en-US" sz="2100" dirty="0">
                <a:latin typeface="Arial" charset="0"/>
                <a:cs typeface="Times New Roman" charset="0"/>
              </a:rPr>
              <a:t>to the client. </a:t>
            </a:r>
            <a:endParaRPr lang="en-US" sz="2100" dirty="0">
              <a:latin typeface="Arial" charset="0"/>
            </a:endParaRPr>
          </a:p>
        </p:txBody>
      </p:sp>
    </p:spTree>
    <p:extLst>
      <p:ext uri="{BB962C8B-B14F-4D97-AF65-F5344CB8AC3E}">
        <p14:creationId xmlns:p14="http://schemas.microsoft.com/office/powerpoint/2010/main" val="136237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A different approach: Quorum Systems</a:t>
            </a:r>
          </a:p>
        </p:txBody>
      </p:sp>
      <p:sp>
        <p:nvSpPr>
          <p:cNvPr id="28675" name="Rectangle 3"/>
          <p:cNvSpPr>
            <a:spLocks noGrp="1" noChangeArrowheads="1"/>
          </p:cNvSpPr>
          <p:nvPr>
            <p:ph idx="1"/>
          </p:nvPr>
        </p:nvSpPr>
        <p:spPr/>
        <p:txBody>
          <a:bodyPr/>
          <a:lstStyle/>
          <a:p>
            <a:r>
              <a:rPr lang="en-US"/>
              <a:t>In law, a quorum is the minimum number of members of a deliberative body necessary to conduct the business of that group</a:t>
            </a:r>
          </a:p>
          <a:p>
            <a:r>
              <a:rPr lang="en-US"/>
              <a:t>When quorum is not met, a legislative body cannot hold a vote, and cannot change the status quo</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a:t>
            </a:fld>
            <a:endParaRPr lang="en-US"/>
          </a:p>
        </p:txBody>
      </p:sp>
    </p:spTree>
    <p:extLst>
      <p:ext uri="{BB962C8B-B14F-4D97-AF65-F5344CB8AC3E}">
        <p14:creationId xmlns:p14="http://schemas.microsoft.com/office/powerpoint/2010/main" val="1075459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t>BFT: How Does It Work? </a:t>
            </a:r>
          </a:p>
        </p:txBody>
      </p:sp>
      <p:sp>
        <p:nvSpPr>
          <p:cNvPr id="2" name="Footer Placeholder 1"/>
          <p:cNvSpPr>
            <a:spLocks noGrp="1"/>
          </p:cNvSpPr>
          <p:nvPr>
            <p:ph type="ftr" sz="quarter" idx="10"/>
          </p:nvPr>
        </p:nvSpPr>
        <p:spPr/>
        <p:txBody>
          <a:bodyPr/>
          <a:lstStyle/>
          <a:p>
            <a:r>
              <a:rPr lang="en-US"/>
              <a:t>Quorums. Paxos.VR. BFT. Raft</a:t>
            </a:r>
          </a:p>
        </p:txBody>
      </p:sp>
      <p:sp>
        <p:nvSpPr>
          <p:cNvPr id="3" name="Slide Number Placeholder 2"/>
          <p:cNvSpPr>
            <a:spLocks noGrp="1"/>
          </p:cNvSpPr>
          <p:nvPr>
            <p:ph type="sldNum" sz="quarter" idx="11"/>
          </p:nvPr>
        </p:nvSpPr>
        <p:spPr/>
        <p:txBody>
          <a:bodyPr/>
          <a:lstStyle/>
          <a:p>
            <a:fld id="{910A9DB1-2AA2-4547-A7DF-3D82AB293CFC}" type="slidenum">
              <a:rPr lang="en-US" smtClean="0"/>
              <a:pPr/>
              <a:t>140</a:t>
            </a:fld>
            <a:endParaRPr lang="en-US"/>
          </a:p>
        </p:txBody>
      </p:sp>
      <p:pic>
        <p:nvPicPr>
          <p:cNvPr id="378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1752600"/>
            <a:ext cx="7667625" cy="3367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3278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More Details</a:t>
            </a:r>
          </a:p>
        </p:txBody>
      </p:sp>
      <p:sp>
        <p:nvSpPr>
          <p:cNvPr id="39938" name="Rectangle 3"/>
          <p:cNvSpPr>
            <a:spLocks noGrp="1" noChangeArrowheads="1"/>
          </p:cNvSpPr>
          <p:nvPr>
            <p:ph idx="1"/>
          </p:nvPr>
        </p:nvSpPr>
        <p:spPr/>
        <p:txBody>
          <a:bodyPr/>
          <a:lstStyle/>
          <a:p>
            <a:r>
              <a:rPr lang="en-US" dirty="0">
                <a:sym typeface="Symbol" charset="0"/>
              </a:rPr>
              <a:t>Servers accept pre-prepare </a:t>
            </a:r>
            <a:r>
              <a:rPr lang="en-US" dirty="0"/>
              <a:t>&lt;PRE-</a:t>
            </a:r>
            <a:r>
              <a:rPr lang="en-US" dirty="0" err="1"/>
              <a:t>PREPARE,v,n,m</a:t>
            </a:r>
            <a:r>
              <a:rPr lang="en-US" dirty="0"/>
              <a:t>&gt;</a:t>
            </a:r>
            <a:r>
              <a:rPr lang="en-US" dirty="0">
                <a:sym typeface="Symbol" charset="0"/>
              </a:rPr>
              <a:t>  if</a:t>
            </a:r>
          </a:p>
          <a:p>
            <a:pPr lvl="1"/>
            <a:r>
              <a:rPr lang="en-US" dirty="0">
                <a:sym typeface="Symbol" charset="0"/>
              </a:rPr>
              <a:t>Their current view is view v</a:t>
            </a:r>
          </a:p>
          <a:p>
            <a:pPr lvl="1"/>
            <a:r>
              <a:rPr lang="en-US" dirty="0">
                <a:sym typeface="Symbol" charset="0"/>
              </a:rPr>
              <a:t>They did not accept pre-prepare for </a:t>
            </a:r>
            <a:r>
              <a:rPr lang="en-US" dirty="0" err="1">
                <a:sym typeface="Symbol" charset="0"/>
              </a:rPr>
              <a:t>v,n</a:t>
            </a:r>
            <a:r>
              <a:rPr lang="en-US" dirty="0">
                <a:sym typeface="Symbol" charset="0"/>
              </a:rPr>
              <a:t> with different request</a:t>
            </a:r>
          </a:p>
          <a:p>
            <a:endParaRPr lang="en-US" dirty="0">
              <a:sym typeface="Symbol" charset="0"/>
            </a:endParaRPr>
          </a:p>
          <a:p>
            <a:r>
              <a:rPr lang="en-US" dirty="0">
                <a:sym typeface="Symbol" charset="0"/>
              </a:rPr>
              <a:t>All collected pre-prepare and 2f matching prepares serve as a certificate for the next step: P-certificate(</a:t>
            </a:r>
            <a:r>
              <a:rPr lang="en-US" dirty="0" err="1">
                <a:sym typeface="Symbol" charset="0"/>
              </a:rPr>
              <a:t>m,v,n</a:t>
            </a:r>
            <a:r>
              <a:rPr lang="en-US" dirty="0">
                <a:sym typeface="Symbol" charset="0"/>
              </a:rPr>
              <a:t>)</a:t>
            </a:r>
          </a:p>
          <a:p>
            <a:pPr marL="0" indent="0">
              <a:buNone/>
            </a:pPr>
            <a:endParaRPr lang="en-US" dirty="0">
              <a:sym typeface="Symbol" charset="0"/>
            </a:endParaRPr>
          </a:p>
          <a:p>
            <a:r>
              <a:rPr lang="en-US" dirty="0"/>
              <a:t>Request m executed after:</a:t>
            </a:r>
          </a:p>
          <a:p>
            <a:pPr lvl="1"/>
            <a:r>
              <a:rPr lang="en-US" dirty="0"/>
              <a:t>having  C-certificate(</a:t>
            </a:r>
            <a:r>
              <a:rPr lang="en-US" dirty="0" err="1"/>
              <a:t>m,v,n</a:t>
            </a:r>
            <a:r>
              <a:rPr lang="en-US" dirty="0"/>
              <a:t>) </a:t>
            </a:r>
          </a:p>
          <a:p>
            <a:pPr lvl="1"/>
            <a:r>
              <a:rPr lang="en-US" dirty="0"/>
              <a:t>executing requests with sequence number less than n</a:t>
            </a:r>
          </a:p>
          <a:p>
            <a:endParaRPr lang="en-US" dirty="0">
              <a:sym typeface="Symbol" charset="0"/>
            </a:endParaRP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141</a:t>
            </a:fld>
            <a:endParaRPr lang="en-US"/>
          </a:p>
        </p:txBody>
      </p:sp>
    </p:spTree>
    <p:extLst>
      <p:ext uri="{BB962C8B-B14F-4D97-AF65-F5344CB8AC3E}">
        <p14:creationId xmlns:p14="http://schemas.microsoft.com/office/powerpoint/2010/main" val="149556821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title"/>
          </p:nvPr>
        </p:nvSpPr>
        <p:spPr/>
        <p:txBody>
          <a:bodyPr/>
          <a:lstStyle/>
          <a:p>
            <a:r>
              <a:rPr lang="en-US"/>
              <a:t>BFT: View Change</a:t>
            </a:r>
          </a:p>
        </p:txBody>
      </p:sp>
      <p:sp>
        <p:nvSpPr>
          <p:cNvPr id="44034" name="Rectangle 3"/>
          <p:cNvSpPr>
            <a:spLocks noGrp="1" noChangeArrowheads="1"/>
          </p:cNvSpPr>
          <p:nvPr>
            <p:ph idx="1"/>
          </p:nvPr>
        </p:nvSpPr>
        <p:spPr/>
        <p:txBody>
          <a:bodyPr/>
          <a:lstStyle/>
          <a:p>
            <a:r>
              <a:rPr lang="en-US" dirty="0"/>
              <a:t>Provide </a:t>
            </a:r>
            <a:r>
              <a:rPr lang="en-US" dirty="0" err="1"/>
              <a:t>liveness</a:t>
            </a:r>
            <a:r>
              <a:rPr lang="en-US" dirty="0"/>
              <a:t> when primary fails: </a:t>
            </a:r>
          </a:p>
          <a:p>
            <a:pPr lvl="1"/>
            <a:r>
              <a:rPr lang="en-US" dirty="0"/>
              <a:t>Timeouts used to trigger view changes</a:t>
            </a:r>
          </a:p>
          <a:p>
            <a:pPr lvl="1"/>
            <a:r>
              <a:rPr lang="en-US" dirty="0"/>
              <a:t>Mapping between primary and view number </a:t>
            </a:r>
          </a:p>
          <a:p>
            <a:pPr lvl="1"/>
            <a:r>
              <a:rPr lang="en-US" dirty="0"/>
              <a:t>Increase current view number and select new primary (</a:t>
            </a:r>
            <a:r>
              <a:rPr lang="en-US" dirty="0">
                <a:sym typeface="Symbol" charset="0"/>
              </a:rPr>
              <a:t></a:t>
            </a:r>
            <a:r>
              <a:rPr lang="en-US" dirty="0"/>
              <a:t> view number mod 3f+1)</a:t>
            </a:r>
          </a:p>
          <a:p>
            <a:r>
              <a:rPr lang="en-US" dirty="0"/>
              <a:t>Preserve safety</a:t>
            </a:r>
          </a:p>
          <a:p>
            <a:pPr lvl="1"/>
            <a:r>
              <a:rPr lang="en-US" dirty="0"/>
              <a:t>ensure replicas are in the same view long enough</a:t>
            </a:r>
          </a:p>
          <a:p>
            <a:pPr lvl="1"/>
            <a:r>
              <a:rPr lang="en-US" dirty="0"/>
              <a:t>prevent denial-of-service attacks</a:t>
            </a:r>
          </a:p>
          <a:p>
            <a:pPr lvl="1"/>
            <a:endParaRPr lang="en-US" dirty="0"/>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142</a:t>
            </a:fld>
            <a:endParaRPr lang="en-US"/>
          </a:p>
        </p:txBody>
      </p:sp>
      <p:sp>
        <p:nvSpPr>
          <p:cNvPr id="44038" name="Rectangle 4"/>
          <p:cNvSpPr>
            <a:spLocks noChangeArrowheads="1"/>
          </p:cNvSpPr>
          <p:nvPr/>
        </p:nvSpPr>
        <p:spPr bwMode="auto">
          <a:xfrm>
            <a:off x="4953000" y="2574925"/>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endParaRPr lang="en-US" i="1">
              <a:latin typeface="Times New Roman" charset="0"/>
            </a:endParaRPr>
          </a:p>
        </p:txBody>
      </p:sp>
    </p:spTree>
    <p:extLst>
      <p:ext uri="{BB962C8B-B14F-4D97-AF65-F5344CB8AC3E}">
        <p14:creationId xmlns:p14="http://schemas.microsoft.com/office/powerpoint/2010/main" val="393489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t>BFT: View Change Details</a:t>
            </a:r>
          </a:p>
        </p:txBody>
      </p:sp>
      <p:sp>
        <p:nvSpPr>
          <p:cNvPr id="7" name="Content Placeholder 6"/>
          <p:cNvSpPr>
            <a:spLocks noGrp="1"/>
          </p:cNvSpPr>
          <p:nvPr>
            <p:ph sz="quarter" idx="1"/>
          </p:nvPr>
        </p:nvSpPr>
        <p:spPr/>
        <p:txBody>
          <a:bodyPr/>
          <a:lstStyle/>
          <a:p>
            <a:r>
              <a:rPr lang="en-US" dirty="0">
                <a:effectLst>
                  <a:outerShdw blurRad="38100" dist="38100" dir="2700000" algn="tl">
                    <a:srgbClr val="DDDDDD"/>
                  </a:outerShdw>
                </a:effectLst>
              </a:rPr>
              <a:t>When servers suspect the primary, they start a view change</a:t>
            </a:r>
          </a:p>
          <a:p>
            <a:pPr lvl="1"/>
            <a:r>
              <a:rPr lang="en-US" dirty="0"/>
              <a:t> A backup starts timer when it is waiting for executing a request and stops it when it is no longer waiting</a:t>
            </a:r>
          </a:p>
          <a:p>
            <a:pPr lvl="1"/>
            <a:r>
              <a:rPr lang="en-US" dirty="0"/>
              <a:t>If timer times out something is wrong with Primary</a:t>
            </a:r>
          </a:p>
          <a:p>
            <a:pPr lvl="1"/>
            <a:r>
              <a:rPr lang="en-US" dirty="0"/>
              <a:t>Change view so that Primary gets changed</a:t>
            </a:r>
            <a:endParaRPr lang="en-US" i="1" baseline="-25000" dirty="0">
              <a:latin typeface="Tahoma" charset="0"/>
            </a:endParaRPr>
          </a:p>
          <a:p>
            <a:endParaRPr lang="en-US" dirty="0"/>
          </a:p>
          <a:p>
            <a:r>
              <a:rPr lang="en-US" dirty="0">
                <a:effectLst>
                  <a:outerShdw blurRad="38100" dist="38100" dir="2700000" algn="tl">
                    <a:srgbClr val="DDDDDD"/>
                  </a:outerShdw>
                </a:effectLst>
                <a:latin typeface="Tahoma" charset="0"/>
              </a:rPr>
              <a:t>A backup sends &lt;VIEW-CHANGE, </a:t>
            </a:r>
            <a:r>
              <a:rPr lang="en-US" i="1" dirty="0">
                <a:effectLst>
                  <a:outerShdw blurRad="38100" dist="38100" dir="2700000" algn="tl">
                    <a:srgbClr val="DDDDDD"/>
                  </a:outerShdw>
                </a:effectLst>
                <a:latin typeface="Tahoma" charset="0"/>
              </a:rPr>
              <a:t>v+1, n, C, P, </a:t>
            </a:r>
            <a:r>
              <a:rPr lang="en-US" i="1" dirty="0" err="1">
                <a:effectLst>
                  <a:outerShdw blurRad="38100" dist="38100" dir="2700000" algn="tl">
                    <a:srgbClr val="DDDDDD"/>
                  </a:outerShdw>
                </a:effectLst>
                <a:latin typeface="Tahoma" charset="0"/>
              </a:rPr>
              <a:t>i</a:t>
            </a:r>
            <a:r>
              <a:rPr lang="en-US" i="1" dirty="0">
                <a:effectLst>
                  <a:outerShdw blurRad="38100" dist="38100" dir="2700000" algn="tl">
                    <a:srgbClr val="DDDDDD"/>
                  </a:outerShdw>
                </a:effectLst>
                <a:latin typeface="Tahoma" charset="0"/>
              </a:rPr>
              <a:t> &gt;</a:t>
            </a:r>
            <a:r>
              <a:rPr lang="en-US" baseline="-25000" dirty="0" err="1">
                <a:effectLst>
                  <a:outerShdw blurRad="38100" dist="38100" dir="2700000" algn="tl">
                    <a:srgbClr val="DDDDDD"/>
                  </a:outerShdw>
                </a:effectLst>
                <a:latin typeface="Lucida Grande" charset="0"/>
                <a:cs typeface="Tahoma" charset="0"/>
              </a:rPr>
              <a:t>σ</a:t>
            </a:r>
            <a:r>
              <a:rPr lang="en-US" baseline="-25000" dirty="0" err="1">
                <a:effectLst>
                  <a:outerShdw blurRad="38100" dist="38100" dir="2700000" algn="tl">
                    <a:srgbClr val="DDDDDD"/>
                  </a:outerShdw>
                </a:effectLst>
                <a:latin typeface="Tahoma" charset="0"/>
                <a:cs typeface="Tahoma" charset="0"/>
              </a:rPr>
              <a:t>i</a:t>
            </a:r>
            <a:endParaRPr lang="en-US" baseline="-25000" dirty="0">
              <a:effectLst>
                <a:outerShdw blurRad="38100" dist="38100" dir="2700000" algn="tl">
                  <a:srgbClr val="DDDDDD"/>
                </a:outerShdw>
              </a:effectLst>
              <a:latin typeface="Tahoma" charset="0"/>
              <a:cs typeface="Tahoma" charset="0"/>
            </a:endParaRPr>
          </a:p>
          <a:p>
            <a:pPr lvl="1"/>
            <a:r>
              <a:rPr lang="en-US" i="1" dirty="0">
                <a:latin typeface="Tahoma" charset="0"/>
              </a:rPr>
              <a:t>C</a:t>
            </a:r>
            <a:r>
              <a:rPr lang="en-US" dirty="0">
                <a:latin typeface="Tahoma" charset="0"/>
              </a:rPr>
              <a:t> is a proof of last stable check-point</a:t>
            </a:r>
          </a:p>
          <a:p>
            <a:pPr lvl="1"/>
            <a:r>
              <a:rPr lang="en-US" i="1" dirty="0">
                <a:latin typeface="Tahoma" charset="0"/>
              </a:rPr>
              <a:t>P</a:t>
            </a:r>
            <a:r>
              <a:rPr lang="en-US" dirty="0">
                <a:latin typeface="Tahoma" charset="0"/>
              </a:rPr>
              <a:t> is a proof of due requests after the check-point</a:t>
            </a:r>
            <a:endParaRPr lang="en-US" i="1" dirty="0">
              <a:latin typeface="Tahoma" charset="0"/>
            </a:endParaRP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143</a:t>
            </a:fld>
            <a:endParaRPr lang="en-US"/>
          </a:p>
        </p:txBody>
      </p:sp>
    </p:spTree>
    <p:extLst>
      <p:ext uri="{BB962C8B-B14F-4D97-AF65-F5344CB8AC3E}">
        <p14:creationId xmlns:p14="http://schemas.microsoft.com/office/powerpoint/2010/main" val="23679779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t>BFT: View Change Details</a:t>
            </a:r>
          </a:p>
        </p:txBody>
      </p:sp>
      <p:sp>
        <p:nvSpPr>
          <p:cNvPr id="7" name="Content Placeholder 6"/>
          <p:cNvSpPr>
            <a:spLocks noGrp="1"/>
          </p:cNvSpPr>
          <p:nvPr>
            <p:ph sz="quarter" idx="1"/>
          </p:nvPr>
        </p:nvSpPr>
        <p:spPr/>
        <p:txBody>
          <a:bodyPr/>
          <a:lstStyle/>
          <a:p>
            <a:r>
              <a:rPr lang="en-US" dirty="0"/>
              <a:t>When a primary of new view gets </a:t>
            </a:r>
            <a:r>
              <a:rPr lang="en-US" i="1" dirty="0"/>
              <a:t>2f</a:t>
            </a:r>
            <a:r>
              <a:rPr lang="en-US" dirty="0"/>
              <a:t>  VIEW-CHANGE messages, it declares new view</a:t>
            </a:r>
          </a:p>
          <a:p>
            <a:r>
              <a:rPr lang="en-US" dirty="0"/>
              <a:t>The new Primary sends &lt; NEW-VIEW, </a:t>
            </a:r>
            <a:r>
              <a:rPr lang="en-US" i="1" dirty="0"/>
              <a:t>v+1, V, O </a:t>
            </a:r>
            <a:r>
              <a:rPr lang="en-US" dirty="0"/>
              <a:t>&gt;</a:t>
            </a:r>
            <a:r>
              <a:rPr lang="en-US" baseline="-25000" dirty="0" err="1">
                <a:cs typeface="Tahoma" charset="0"/>
              </a:rPr>
              <a:t>σi</a:t>
            </a:r>
            <a:endParaRPr lang="en-US" baseline="-25000" dirty="0">
              <a:cs typeface="Tahoma" charset="0"/>
            </a:endParaRPr>
          </a:p>
          <a:p>
            <a:r>
              <a:rPr lang="en-US" i="1" dirty="0"/>
              <a:t> V </a:t>
            </a:r>
            <a:r>
              <a:rPr lang="en-US" dirty="0"/>
              <a:t>is a proof containing valid VIEW-CHANGE messages</a:t>
            </a:r>
          </a:p>
          <a:p>
            <a:r>
              <a:rPr lang="en-US" i="1" dirty="0"/>
              <a:t>O</a:t>
            </a:r>
            <a:r>
              <a:rPr lang="en-US" dirty="0"/>
              <a:t> is a set containing PRE-PREPARE messages needed to carry the incomplete messages from previous view into new view</a:t>
            </a:r>
            <a:endParaRPr lang="en-US" i="1" baseline="-25000" dirty="0"/>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144</a:t>
            </a:fld>
            <a:endParaRPr lang="en-US"/>
          </a:p>
        </p:txBody>
      </p:sp>
    </p:spTree>
    <p:extLst>
      <p:ext uri="{BB962C8B-B14F-4D97-AF65-F5344CB8AC3E}">
        <p14:creationId xmlns:p14="http://schemas.microsoft.com/office/powerpoint/2010/main" val="9761483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dirty="0"/>
              <a:t>BFT: Garbage Collection</a:t>
            </a:r>
          </a:p>
        </p:txBody>
      </p:sp>
      <p:sp>
        <p:nvSpPr>
          <p:cNvPr id="7" name="Content Placeholder 6"/>
          <p:cNvSpPr>
            <a:spLocks noGrp="1"/>
          </p:cNvSpPr>
          <p:nvPr>
            <p:ph sz="quarter" idx="1"/>
          </p:nvPr>
        </p:nvSpPr>
        <p:spPr/>
        <p:txBody>
          <a:bodyPr/>
          <a:lstStyle/>
          <a:p>
            <a:r>
              <a:rPr lang="en-US" dirty="0">
                <a:effectLst>
                  <a:outerShdw blurRad="38100" dist="38100" dir="2700000" algn="tl">
                    <a:srgbClr val="DDDDDD"/>
                  </a:outerShdw>
                </a:effectLst>
              </a:rPr>
              <a:t>The logs are cleaned periodically</a:t>
            </a:r>
          </a:p>
          <a:p>
            <a:r>
              <a:rPr lang="en-US" dirty="0"/>
              <a:t>Before cleaning the logs a backup must be sure that all requests whose messages it is going to clean have been successfully executed</a:t>
            </a:r>
          </a:p>
          <a:p>
            <a:r>
              <a:rPr lang="en-US" dirty="0"/>
              <a:t>After fixed number of requests replicas send check-point signals &lt; CHECKPOINT, </a:t>
            </a:r>
            <a:r>
              <a:rPr lang="en-US" i="1" dirty="0" err="1"/>
              <a:t>n,d,i</a:t>
            </a:r>
            <a:r>
              <a:rPr lang="en-US" i="1" dirty="0"/>
              <a:t> </a:t>
            </a:r>
            <a:r>
              <a:rPr lang="en-US" dirty="0"/>
              <a:t>&gt;</a:t>
            </a:r>
            <a:r>
              <a:rPr lang="en-US" baseline="-25000" dirty="0" err="1">
                <a:cs typeface="Tahoma" charset="0"/>
              </a:rPr>
              <a:t>σi</a:t>
            </a:r>
            <a:endParaRPr lang="en-US" baseline="-25000" dirty="0">
              <a:cs typeface="Tahoma" charset="0"/>
            </a:endParaRPr>
          </a:p>
          <a:p>
            <a:r>
              <a:rPr lang="en-US" dirty="0"/>
              <a:t>When a replica receives </a:t>
            </a:r>
            <a:r>
              <a:rPr lang="en-US" i="1" dirty="0"/>
              <a:t>2f+1</a:t>
            </a:r>
            <a:r>
              <a:rPr lang="en-US" dirty="0"/>
              <a:t> check-point messages, it clears all messages for requests up to </a:t>
            </a:r>
            <a:r>
              <a:rPr lang="en-US" i="1" dirty="0"/>
              <a:t>n.</a:t>
            </a:r>
            <a:endParaRPr lang="en-US" i="1" baseline="-25000" dirty="0"/>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145</a:t>
            </a:fld>
            <a:endParaRPr lang="en-US"/>
          </a:p>
        </p:txBody>
      </p:sp>
    </p:spTree>
    <p:extLst>
      <p:ext uri="{BB962C8B-B14F-4D97-AF65-F5344CB8AC3E}">
        <p14:creationId xmlns:p14="http://schemas.microsoft.com/office/powerpoint/2010/main" val="17893524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dirty="0"/>
              <a:t>Summary</a:t>
            </a:r>
          </a:p>
        </p:txBody>
      </p:sp>
      <p:sp>
        <p:nvSpPr>
          <p:cNvPr id="55298" name="Rectangle 3"/>
          <p:cNvSpPr>
            <a:spLocks noGrp="1" noChangeArrowheads="1"/>
          </p:cNvSpPr>
          <p:nvPr>
            <p:ph sz="quarter" idx="1"/>
          </p:nvPr>
        </p:nvSpPr>
        <p:spPr>
          <a:xfrm>
            <a:off x="609600" y="1463040"/>
            <a:ext cx="7164388" cy="4937760"/>
          </a:xfrm>
        </p:spPr>
        <p:txBody>
          <a:bodyPr/>
          <a:lstStyle/>
          <a:p>
            <a:r>
              <a:rPr lang="en-US" dirty="0"/>
              <a:t>BFT – requires a minimum of 3f+1 participant, 3 communication rounds and f+1 identical answers to the client</a:t>
            </a:r>
          </a:p>
          <a:p>
            <a:r>
              <a:rPr lang="en-US" dirty="0"/>
              <a:t>Scaling beyond BFT, one can combine fault-tolerant approaches (like </a:t>
            </a:r>
            <a:r>
              <a:rPr lang="en-US" dirty="0" err="1"/>
              <a:t>Paxos</a:t>
            </a:r>
            <a:r>
              <a:rPr lang="en-US" dirty="0"/>
              <a:t>) with BFT to achieve better performance on wide area networks.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146</a:t>
            </a:fld>
            <a:endParaRPr lang="en-US" dirty="0"/>
          </a:p>
        </p:txBody>
      </p:sp>
      <p:pic>
        <p:nvPicPr>
          <p:cNvPr id="553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988" y="1866900"/>
            <a:ext cx="2894012"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17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Quorum Systems </a:t>
            </a:r>
          </a:p>
        </p:txBody>
      </p:sp>
      <p:sp>
        <p:nvSpPr>
          <p:cNvPr id="30723" name="Rectangle 3"/>
          <p:cNvSpPr>
            <a:spLocks noGrp="1" noChangeArrowheads="1"/>
          </p:cNvSpPr>
          <p:nvPr>
            <p:ph idx="1"/>
          </p:nvPr>
        </p:nvSpPr>
        <p:spPr/>
        <p:txBody>
          <a:bodyPr/>
          <a:lstStyle/>
          <a:p>
            <a:r>
              <a:rPr lang="en-US" dirty="0"/>
              <a:t>Increase availability and efficiency of replicated services</a:t>
            </a:r>
          </a:p>
          <a:p>
            <a:r>
              <a:rPr lang="en-US" b="1" dirty="0"/>
              <a:t>Availability</a:t>
            </a:r>
            <a:r>
              <a:rPr lang="en-US" dirty="0"/>
              <a:t>: Operations succeed in spite of failures; quorum systems can be defined to tolerate both benign and arbitrary/malicious failures</a:t>
            </a:r>
          </a:p>
          <a:p>
            <a:r>
              <a:rPr lang="en-US" b="1" dirty="0"/>
              <a:t>Efficiency</a:t>
            </a:r>
            <a:r>
              <a:rPr lang="en-US" dirty="0"/>
              <a:t>: Can significantly reduce communication complexity, do not require all servers in order to perform an operation, requires a subset of them for each operation</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15</a:t>
            </a:fld>
            <a:endParaRPr lang="en-US"/>
          </a:p>
        </p:txBody>
      </p:sp>
    </p:spTree>
    <p:extLst>
      <p:ext uri="{BB962C8B-B14F-4D97-AF65-F5344CB8AC3E}">
        <p14:creationId xmlns:p14="http://schemas.microsoft.com/office/powerpoint/2010/main" val="66039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Oval 3"/>
          <p:cNvSpPr>
            <a:spLocks noChangeArrowheads="1"/>
          </p:cNvSpPr>
          <p:nvPr/>
        </p:nvSpPr>
        <p:spPr bwMode="auto">
          <a:xfrm>
            <a:off x="3186113" y="3132138"/>
            <a:ext cx="214312"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5" name="Oval 4"/>
          <p:cNvSpPr>
            <a:spLocks noChangeArrowheads="1"/>
          </p:cNvSpPr>
          <p:nvPr/>
        </p:nvSpPr>
        <p:spPr bwMode="auto">
          <a:xfrm>
            <a:off x="5100638" y="4081463"/>
            <a:ext cx="214312"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6" name="Oval 5"/>
          <p:cNvSpPr>
            <a:spLocks noChangeArrowheads="1"/>
          </p:cNvSpPr>
          <p:nvPr/>
        </p:nvSpPr>
        <p:spPr bwMode="auto">
          <a:xfrm>
            <a:off x="5721351" y="4052888"/>
            <a:ext cx="214313"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7" name="Oval 6"/>
          <p:cNvSpPr>
            <a:spLocks noChangeArrowheads="1"/>
          </p:cNvSpPr>
          <p:nvPr/>
        </p:nvSpPr>
        <p:spPr bwMode="auto">
          <a:xfrm>
            <a:off x="4525963" y="3806826"/>
            <a:ext cx="214312"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8" name="Oval 7"/>
          <p:cNvSpPr>
            <a:spLocks noChangeArrowheads="1"/>
          </p:cNvSpPr>
          <p:nvPr/>
        </p:nvSpPr>
        <p:spPr bwMode="auto">
          <a:xfrm>
            <a:off x="6967538" y="4110038"/>
            <a:ext cx="214312"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9" name="Oval 8"/>
          <p:cNvSpPr>
            <a:spLocks noChangeArrowheads="1"/>
          </p:cNvSpPr>
          <p:nvPr/>
        </p:nvSpPr>
        <p:spPr bwMode="auto">
          <a:xfrm>
            <a:off x="5080001" y="3203576"/>
            <a:ext cx="214313"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0" name="Oval 9"/>
          <p:cNvSpPr>
            <a:spLocks noChangeArrowheads="1"/>
          </p:cNvSpPr>
          <p:nvPr/>
        </p:nvSpPr>
        <p:spPr bwMode="auto">
          <a:xfrm>
            <a:off x="6767513" y="3019426"/>
            <a:ext cx="214312"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1" name="Oval 10"/>
          <p:cNvSpPr>
            <a:spLocks noChangeArrowheads="1"/>
          </p:cNvSpPr>
          <p:nvPr/>
        </p:nvSpPr>
        <p:spPr bwMode="auto">
          <a:xfrm>
            <a:off x="6332538" y="3567113"/>
            <a:ext cx="214312"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2" name="Oval 11"/>
          <p:cNvSpPr>
            <a:spLocks noChangeArrowheads="1"/>
          </p:cNvSpPr>
          <p:nvPr/>
        </p:nvSpPr>
        <p:spPr bwMode="auto">
          <a:xfrm>
            <a:off x="7273926" y="3282951"/>
            <a:ext cx="214313"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3" name="Oval 12"/>
          <p:cNvSpPr>
            <a:spLocks noChangeArrowheads="1"/>
          </p:cNvSpPr>
          <p:nvPr/>
        </p:nvSpPr>
        <p:spPr bwMode="auto">
          <a:xfrm>
            <a:off x="6235701" y="4359276"/>
            <a:ext cx="214313"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4" name="Oval 13"/>
          <p:cNvSpPr>
            <a:spLocks noChangeArrowheads="1"/>
          </p:cNvSpPr>
          <p:nvPr/>
        </p:nvSpPr>
        <p:spPr bwMode="auto">
          <a:xfrm>
            <a:off x="4322763" y="2706688"/>
            <a:ext cx="214312"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5" name="Oval 14"/>
          <p:cNvSpPr>
            <a:spLocks noChangeArrowheads="1"/>
          </p:cNvSpPr>
          <p:nvPr/>
        </p:nvSpPr>
        <p:spPr bwMode="auto">
          <a:xfrm>
            <a:off x="4829176" y="2251076"/>
            <a:ext cx="214313"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6" name="Oval 15"/>
          <p:cNvSpPr>
            <a:spLocks noChangeArrowheads="1"/>
          </p:cNvSpPr>
          <p:nvPr/>
        </p:nvSpPr>
        <p:spPr bwMode="auto">
          <a:xfrm>
            <a:off x="7046913" y="2309813"/>
            <a:ext cx="214312"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7" name="Oval 16"/>
          <p:cNvSpPr>
            <a:spLocks noChangeArrowheads="1"/>
          </p:cNvSpPr>
          <p:nvPr/>
        </p:nvSpPr>
        <p:spPr bwMode="auto">
          <a:xfrm>
            <a:off x="5830888" y="2279651"/>
            <a:ext cx="214312"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8" name="Oval 17"/>
          <p:cNvSpPr>
            <a:spLocks noChangeArrowheads="1"/>
          </p:cNvSpPr>
          <p:nvPr/>
        </p:nvSpPr>
        <p:spPr bwMode="auto">
          <a:xfrm>
            <a:off x="6486526" y="1936751"/>
            <a:ext cx="214313"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89" name="Oval 18"/>
          <p:cNvSpPr>
            <a:spLocks noChangeArrowheads="1"/>
          </p:cNvSpPr>
          <p:nvPr/>
        </p:nvSpPr>
        <p:spPr bwMode="auto">
          <a:xfrm>
            <a:off x="5448301" y="1671638"/>
            <a:ext cx="214313"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90" name="Oval 19"/>
          <p:cNvSpPr>
            <a:spLocks noChangeArrowheads="1"/>
          </p:cNvSpPr>
          <p:nvPr/>
        </p:nvSpPr>
        <p:spPr bwMode="auto">
          <a:xfrm>
            <a:off x="6111876" y="1352551"/>
            <a:ext cx="214313"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91" name="Oval 20"/>
          <p:cNvSpPr>
            <a:spLocks noChangeArrowheads="1"/>
          </p:cNvSpPr>
          <p:nvPr/>
        </p:nvSpPr>
        <p:spPr bwMode="auto">
          <a:xfrm>
            <a:off x="6726238" y="1219201"/>
            <a:ext cx="214312" cy="21431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92" name="Oval 21"/>
          <p:cNvSpPr>
            <a:spLocks noChangeArrowheads="1"/>
          </p:cNvSpPr>
          <p:nvPr/>
        </p:nvSpPr>
        <p:spPr bwMode="auto">
          <a:xfrm rot="-2845763">
            <a:off x="5283995" y="2548733"/>
            <a:ext cx="3254375" cy="1970087"/>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2793" name="Oval 22"/>
          <p:cNvSpPr>
            <a:spLocks noChangeArrowheads="1"/>
          </p:cNvSpPr>
          <p:nvPr/>
        </p:nvSpPr>
        <p:spPr bwMode="auto">
          <a:xfrm rot="2845763" flipH="1">
            <a:off x="3201194" y="2348707"/>
            <a:ext cx="3263900" cy="1801812"/>
          </a:xfrm>
          <a:prstGeom prst="ellipse">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9351" name="Text Box 23"/>
          <p:cNvSpPr txBox="1">
            <a:spLocks noChangeArrowheads="1"/>
          </p:cNvSpPr>
          <p:nvPr/>
        </p:nvSpPr>
        <p:spPr bwMode="auto">
          <a:xfrm>
            <a:off x="1919288" y="4792663"/>
            <a:ext cx="12684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t>Write(7)</a:t>
            </a:r>
          </a:p>
        </p:txBody>
      </p:sp>
      <p:sp>
        <p:nvSpPr>
          <p:cNvPr id="99352" name="Text Box 24"/>
          <p:cNvSpPr txBox="1">
            <a:spLocks noChangeArrowheads="1"/>
          </p:cNvSpPr>
          <p:nvPr/>
        </p:nvSpPr>
        <p:spPr bwMode="auto">
          <a:xfrm>
            <a:off x="8478839" y="4619626"/>
            <a:ext cx="92204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a:t>Read</a:t>
            </a:r>
          </a:p>
        </p:txBody>
      </p:sp>
      <p:sp>
        <p:nvSpPr>
          <p:cNvPr id="99353" name="Line 25"/>
          <p:cNvSpPr>
            <a:spLocks noChangeShapeType="1"/>
          </p:cNvSpPr>
          <p:nvPr/>
        </p:nvSpPr>
        <p:spPr bwMode="auto">
          <a:xfrm flipV="1">
            <a:off x="2682875" y="3852864"/>
            <a:ext cx="1316038" cy="966787"/>
          </a:xfrm>
          <a:prstGeom prst="line">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endParaRPr lang="en-US"/>
          </a:p>
        </p:txBody>
      </p:sp>
      <p:sp>
        <p:nvSpPr>
          <p:cNvPr id="99354" name="Line 26"/>
          <p:cNvSpPr>
            <a:spLocks noChangeShapeType="1"/>
          </p:cNvSpPr>
          <p:nvPr/>
        </p:nvSpPr>
        <p:spPr bwMode="auto">
          <a:xfrm flipH="1" flipV="1">
            <a:off x="7900988" y="4038601"/>
            <a:ext cx="1033462" cy="639763"/>
          </a:xfrm>
          <a:prstGeom prst="line">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endParaRPr lang="en-US"/>
          </a:p>
        </p:txBody>
      </p:sp>
      <p:sp>
        <p:nvSpPr>
          <p:cNvPr id="32798" name="Oval 27"/>
          <p:cNvSpPr>
            <a:spLocks noChangeArrowheads="1"/>
          </p:cNvSpPr>
          <p:nvPr/>
        </p:nvSpPr>
        <p:spPr bwMode="auto">
          <a:xfrm>
            <a:off x="5768976" y="3700463"/>
            <a:ext cx="214313" cy="21431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99" name="AutoShape 28"/>
          <p:cNvSpPr>
            <a:spLocks noChangeArrowheads="1"/>
          </p:cNvSpPr>
          <p:nvPr/>
        </p:nvSpPr>
        <p:spPr bwMode="auto">
          <a:xfrm>
            <a:off x="2286000" y="5410200"/>
            <a:ext cx="7620000" cy="914400"/>
          </a:xfrm>
          <a:prstGeom prst="roundRect">
            <a:avLst>
              <a:gd name="adj" fmla="val 16667"/>
            </a:avLst>
          </a:prstGeom>
          <a:solidFill>
            <a:schemeClr val="accent1"/>
          </a:solidFill>
          <a:ln w="9525">
            <a:solidFill>
              <a:schemeClr val="tx1"/>
            </a:solidFill>
            <a:round/>
            <a:headEnd/>
            <a:tailEnd/>
          </a:ln>
        </p:spPr>
        <p:txBody>
          <a:bodyPr wrap="none" anchor="ctr"/>
          <a:lstStyle/>
          <a:p>
            <a:pPr algn="ctr" eaLnBrk="0" hangingPunct="0"/>
            <a:r>
              <a:rPr lang="en-US" sz="2000"/>
              <a:t>The set of processors from which a variable  is </a:t>
            </a:r>
            <a:r>
              <a:rPr lang="en-US" sz="2000" i="1">
                <a:solidFill>
                  <a:srgbClr val="FF0000"/>
                </a:solidFill>
              </a:rPr>
              <a:t>read</a:t>
            </a:r>
            <a:r>
              <a:rPr lang="en-US" sz="2000"/>
              <a:t> must </a:t>
            </a:r>
            <a:br>
              <a:rPr lang="en-US" sz="2000"/>
            </a:br>
            <a:r>
              <a:rPr lang="en-US" sz="2000"/>
              <a:t>intersect the set of processors to which a variable was </a:t>
            </a:r>
            <a:r>
              <a:rPr lang="en-US" sz="2000" i="1">
                <a:solidFill>
                  <a:srgbClr val="FF0000"/>
                </a:solidFill>
              </a:rPr>
              <a:t>written</a:t>
            </a:r>
            <a:r>
              <a:rPr lang="en-US" sz="2000">
                <a:solidFill>
                  <a:srgbClr val="000066"/>
                </a:solidFill>
              </a:rPr>
              <a:t>.</a:t>
            </a:r>
            <a:endParaRPr lang="en-US" sz="3200">
              <a:solidFill>
                <a:srgbClr val="000066"/>
              </a:solidFill>
              <a:latin typeface="Times New Roman" charset="0"/>
            </a:endParaRPr>
          </a:p>
        </p:txBody>
      </p:sp>
      <p:sp>
        <p:nvSpPr>
          <p:cNvPr id="36" name="Rectangle 2"/>
          <p:cNvSpPr>
            <a:spLocks noGrp="1" noChangeArrowheads="1"/>
          </p:cNvSpPr>
          <p:nvPr>
            <p:ph type="title"/>
          </p:nvPr>
        </p:nvSpPr>
        <p:spPr>
          <a:xfrm>
            <a:off x="1981200" y="0"/>
            <a:ext cx="8229600" cy="990600"/>
          </a:xfrm>
        </p:spPr>
        <p:txBody>
          <a:bodyPr/>
          <a:lstStyle/>
          <a:p>
            <a:r>
              <a:rPr lang="en-US" dirty="0"/>
              <a:t>Using Quorums to Read and Write</a:t>
            </a:r>
          </a:p>
        </p:txBody>
      </p:sp>
      <p:sp>
        <p:nvSpPr>
          <p:cNvPr id="3" name="Footer Placeholder 2"/>
          <p:cNvSpPr>
            <a:spLocks noGrp="1"/>
          </p:cNvSpPr>
          <p:nvPr>
            <p:ph type="ftr" sz="quarter" idx="10"/>
          </p:nvPr>
        </p:nvSpPr>
        <p:spPr/>
        <p:txBody>
          <a:bodyPr/>
          <a:lstStyle/>
          <a:p>
            <a:pPr>
              <a:defRPr/>
            </a:pPr>
            <a:r>
              <a:rPr lang="en-US"/>
              <a:t>Quorums. Paxos.VR. BFT. Raft</a:t>
            </a:r>
          </a:p>
        </p:txBody>
      </p:sp>
      <p:sp>
        <p:nvSpPr>
          <p:cNvPr id="4" name="Slide Number Placeholder 3"/>
          <p:cNvSpPr>
            <a:spLocks noGrp="1"/>
          </p:cNvSpPr>
          <p:nvPr>
            <p:ph type="sldNum" sz="quarter" idx="11"/>
          </p:nvPr>
        </p:nvSpPr>
        <p:spPr/>
        <p:txBody>
          <a:bodyPr/>
          <a:lstStyle/>
          <a:p>
            <a:fld id="{910A9DB1-2AA2-4547-A7DF-3D82AB293CFC}" type="slidenum">
              <a:rPr lang="en-US" smtClean="0"/>
              <a:pPr/>
              <a:t>16</a:t>
            </a:fld>
            <a:endParaRPr lang="en-US"/>
          </a:p>
        </p:txBody>
      </p:sp>
    </p:spTree>
    <p:custDataLst>
      <p:tags r:id="rId1"/>
    </p:custDataLst>
    <p:extLst>
      <p:ext uri="{BB962C8B-B14F-4D97-AF65-F5344CB8AC3E}">
        <p14:creationId xmlns:p14="http://schemas.microsoft.com/office/powerpoint/2010/main" val="785729057"/>
      </p:ext>
    </p:extLst>
  </p:cSld>
  <p:clrMapOvr>
    <a:masterClrMapping/>
  </p:clrMapOvr>
  <p:transition advTm="925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5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935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9935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99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1" grpId="0" autoUpdateAnimBg="0"/>
      <p:bldP spid="99352" grpId="0" autoUpdateAnimBg="0"/>
      <p:bldP spid="99353" grpId="0" animBg="1"/>
      <p:bldP spid="993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Shared Variable with Quorums</a:t>
            </a:r>
          </a:p>
        </p:txBody>
      </p:sp>
      <p:sp>
        <p:nvSpPr>
          <p:cNvPr id="36867" name="Rectangle 3"/>
          <p:cNvSpPr>
            <a:spLocks noGrp="1" noChangeArrowheads="1"/>
          </p:cNvSpPr>
          <p:nvPr>
            <p:ph idx="1"/>
          </p:nvPr>
        </p:nvSpPr>
        <p:spPr/>
        <p:txBody>
          <a:bodyPr/>
          <a:lstStyle/>
          <a:p>
            <a:r>
              <a:rPr lang="en-US" dirty="0"/>
              <a:t>Use a quorum system to implement a multi-reader multi-writer shared variable, replicated across n servers</a:t>
            </a:r>
          </a:p>
          <a:p>
            <a:endParaRPr lang="en-US" dirty="0"/>
          </a:p>
          <a:p>
            <a:pPr marL="0" indent="0">
              <a:buNone/>
            </a:pPr>
            <a:r>
              <a:rPr lang="en-US" b="1" dirty="0"/>
              <a:t>Write: </a:t>
            </a:r>
          </a:p>
          <a:p>
            <a:r>
              <a:rPr lang="en-US" dirty="0"/>
              <a:t>Client queries each server in some quorum (writing quorum) to obtain a set A of value/timestamp pairs </a:t>
            </a:r>
          </a:p>
          <a:p>
            <a:r>
              <a:rPr lang="en-US" dirty="0"/>
              <a:t>Client chooses a timestamp greater than the highest value in the set A and updates the value and the timestamp at each server in the writing quorum</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17</a:t>
            </a:fld>
            <a:endParaRPr lang="en-US"/>
          </a:p>
        </p:txBody>
      </p:sp>
    </p:spTree>
    <p:extLst>
      <p:ext uri="{BB962C8B-B14F-4D97-AF65-F5344CB8AC3E}">
        <p14:creationId xmlns:p14="http://schemas.microsoft.com/office/powerpoint/2010/main" val="510233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Shared Variable with Quorums (II)</a:t>
            </a:r>
          </a:p>
        </p:txBody>
      </p:sp>
      <p:sp>
        <p:nvSpPr>
          <p:cNvPr id="38915" name="Rectangle 3"/>
          <p:cNvSpPr>
            <a:spLocks noGrp="1" noChangeArrowheads="1"/>
          </p:cNvSpPr>
          <p:nvPr>
            <p:ph idx="1"/>
          </p:nvPr>
        </p:nvSpPr>
        <p:spPr/>
        <p:txBody>
          <a:bodyPr/>
          <a:lstStyle/>
          <a:p>
            <a:pPr marL="0" indent="0">
              <a:buNone/>
            </a:pPr>
            <a:r>
              <a:rPr lang="en-US" b="1" dirty="0"/>
              <a:t>Read: </a:t>
            </a:r>
          </a:p>
          <a:p>
            <a:r>
              <a:rPr lang="en-US" dirty="0"/>
              <a:t>Client queries each server in a quorum to obtain a set A of value/timestamp</a:t>
            </a:r>
          </a:p>
          <a:p>
            <a:r>
              <a:rPr lang="en-US" dirty="0"/>
              <a:t>Then chooses the pair with the highest timestamp</a:t>
            </a:r>
          </a:p>
          <a:p>
            <a:endParaRPr lang="en-US" dirty="0"/>
          </a:p>
          <a:p>
            <a:r>
              <a:rPr lang="en-US" dirty="0"/>
              <a:t>For both read and write each server updates its local variable and timestamp to the received values, only if received timestamp is greater than the one they had for that value</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18</a:t>
            </a:fld>
            <a:endParaRPr lang="en-US"/>
          </a:p>
        </p:txBody>
      </p:sp>
    </p:spTree>
    <p:extLst>
      <p:ext uri="{BB962C8B-B14F-4D97-AF65-F5344CB8AC3E}">
        <p14:creationId xmlns:p14="http://schemas.microsoft.com/office/powerpoint/2010/main" val="139401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Replication with Quorums</a:t>
            </a:r>
          </a:p>
        </p:txBody>
      </p:sp>
      <p:sp>
        <p:nvSpPr>
          <p:cNvPr id="40963" name="Rectangle 3"/>
          <p:cNvSpPr>
            <a:spLocks noGrp="1" noChangeArrowheads="1"/>
          </p:cNvSpPr>
          <p:nvPr>
            <p:ph idx="1"/>
          </p:nvPr>
        </p:nvSpPr>
        <p:spPr/>
        <p:txBody>
          <a:bodyPr/>
          <a:lstStyle/>
          <a:p>
            <a:r>
              <a:rPr lang="en-US"/>
              <a:t>Replicated data items have </a:t>
            </a:r>
            <a:r>
              <a:rPr lang="ja-JP" altLang="en-US"/>
              <a:t>“</a:t>
            </a:r>
            <a:r>
              <a:rPr lang="en-US"/>
              <a:t>versions</a:t>
            </a:r>
            <a:r>
              <a:rPr lang="ja-JP" altLang="en-US"/>
              <a:t>”</a:t>
            </a:r>
            <a:r>
              <a:rPr lang="en-US"/>
              <a:t>, and these are numbered</a:t>
            </a:r>
          </a:p>
          <a:p>
            <a:pPr lvl="1"/>
            <a:r>
              <a:rPr lang="en-US"/>
              <a:t>I.e. can</a:t>
            </a:r>
            <a:r>
              <a:rPr lang="ja-JP" altLang="en-US"/>
              <a:t>’</a:t>
            </a:r>
            <a:r>
              <a:rPr lang="en-US"/>
              <a:t>t just say </a:t>
            </a:r>
            <a:r>
              <a:rPr lang="ja-JP" altLang="en-US"/>
              <a:t>“</a:t>
            </a:r>
            <a:r>
              <a:rPr lang="en-US"/>
              <a:t>Xp=3</a:t>
            </a:r>
            <a:r>
              <a:rPr lang="ja-JP" altLang="en-US"/>
              <a:t>”</a:t>
            </a:r>
            <a:r>
              <a:rPr lang="en-US"/>
              <a:t>.  Instead say that Xp has timestamp [7,q] and value 3</a:t>
            </a:r>
          </a:p>
          <a:p>
            <a:pPr lvl="1"/>
            <a:r>
              <a:rPr lang="en-US"/>
              <a:t>Timestamp must increase monotonically and includes a process id to break ties</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19</a:t>
            </a:fld>
            <a:endParaRPr lang="en-US"/>
          </a:p>
        </p:txBody>
      </p:sp>
    </p:spTree>
    <p:extLst>
      <p:ext uri="{BB962C8B-B14F-4D97-AF65-F5344CB8AC3E}">
        <p14:creationId xmlns:p14="http://schemas.microsoft.com/office/powerpoint/2010/main" val="213687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p:txBody>
          <a:bodyPr/>
          <a:lstStyle/>
          <a:p>
            <a:r>
              <a:rPr lang="en-US"/>
              <a:t>Required reading for this topic…</a:t>
            </a:r>
            <a:endParaRPr lang="en-US" dirty="0"/>
          </a:p>
        </p:txBody>
      </p:sp>
      <p:sp>
        <p:nvSpPr>
          <p:cNvPr id="115717" name="Rectangle 3"/>
          <p:cNvSpPr>
            <a:spLocks noGrp="1" noChangeArrowheads="1"/>
          </p:cNvSpPr>
          <p:nvPr>
            <p:ph sz="quarter" idx="1"/>
          </p:nvPr>
        </p:nvSpPr>
        <p:spPr>
          <a:xfrm>
            <a:off x="609600" y="1463040"/>
            <a:ext cx="7467600" cy="4937760"/>
          </a:xfrm>
        </p:spPr>
        <p:txBody>
          <a:bodyPr/>
          <a:lstStyle/>
          <a:p>
            <a:r>
              <a:rPr lang="en-US" sz="2000" dirty="0"/>
              <a:t>Implementing Fault-Tolerant Services Using the State Machine Approach:  A Tutorial. F. B. Schneider </a:t>
            </a:r>
          </a:p>
          <a:p>
            <a:r>
              <a:rPr lang="en-US" sz="2000" dirty="0">
                <a:cs typeface="Arial" charset="0"/>
              </a:rPr>
              <a:t>Quorums</a:t>
            </a:r>
          </a:p>
          <a:p>
            <a:pPr lvl="1"/>
            <a:r>
              <a:rPr lang="en-US" sz="2000" dirty="0">
                <a:cs typeface="Arial" charset="0"/>
              </a:rPr>
              <a:t>Quorum Systems. Chapter in The Encyclopedia of Distributed Computing, D. </a:t>
            </a:r>
            <a:r>
              <a:rPr lang="en-US" sz="2000" dirty="0" err="1">
                <a:cs typeface="Arial" charset="0"/>
              </a:rPr>
              <a:t>Malkhi</a:t>
            </a:r>
            <a:endParaRPr lang="en-US" sz="2000" dirty="0"/>
          </a:p>
          <a:p>
            <a:r>
              <a:rPr lang="en-US" sz="2000" dirty="0" err="1"/>
              <a:t>Paxos</a:t>
            </a:r>
            <a:endParaRPr lang="en-US" sz="2000" dirty="0"/>
          </a:p>
          <a:p>
            <a:pPr lvl="1"/>
            <a:r>
              <a:rPr lang="en-US" sz="2000" dirty="0" err="1"/>
              <a:t>Paxos</a:t>
            </a:r>
            <a:r>
              <a:rPr lang="en-US" sz="2000" dirty="0"/>
              <a:t> Made Simple, L. </a:t>
            </a:r>
            <a:r>
              <a:rPr lang="en-US" sz="2000" dirty="0" err="1"/>
              <a:t>Lamport</a:t>
            </a:r>
            <a:endParaRPr lang="en-US" sz="2000" dirty="0"/>
          </a:p>
          <a:p>
            <a:pPr lvl="1"/>
            <a:r>
              <a:rPr lang="en-US" sz="2000" dirty="0" err="1"/>
              <a:t>Paxos</a:t>
            </a:r>
            <a:r>
              <a:rPr lang="en-US" sz="2000" dirty="0"/>
              <a:t> for System Builders, J. Kirsch and Y.  Amir (the technical report)</a:t>
            </a:r>
          </a:p>
          <a:p>
            <a:pPr lvl="1"/>
            <a:r>
              <a:rPr lang="en-US" sz="2000" dirty="0"/>
              <a:t>The Part-time Parliament, L. </a:t>
            </a:r>
            <a:r>
              <a:rPr lang="en-US" sz="2000" dirty="0" err="1"/>
              <a:t>Lamport</a:t>
            </a:r>
            <a:endParaRPr lang="en-US" sz="2000" dirty="0"/>
          </a:p>
          <a:p>
            <a:r>
              <a:rPr lang="en-US" sz="2000" dirty="0" err="1"/>
              <a:t>Viewstamped</a:t>
            </a:r>
            <a:r>
              <a:rPr lang="en-US" sz="2000" dirty="0"/>
              <a:t> Replication Revisited, B. </a:t>
            </a:r>
            <a:r>
              <a:rPr lang="en-US" sz="2000" dirty="0" err="1"/>
              <a:t>Liskov</a:t>
            </a:r>
            <a:r>
              <a:rPr lang="en-US" sz="2000" dirty="0"/>
              <a:t> and J. Cowling</a:t>
            </a:r>
          </a:p>
          <a:p>
            <a:r>
              <a:rPr lang="en-US" sz="2000" dirty="0"/>
              <a:t>From </a:t>
            </a:r>
            <a:r>
              <a:rPr lang="en-US" sz="2000" dirty="0" err="1"/>
              <a:t>Viewstamped</a:t>
            </a:r>
            <a:r>
              <a:rPr lang="en-US" sz="2000" dirty="0"/>
              <a:t> replication to Byzantine replication. B </a:t>
            </a:r>
            <a:r>
              <a:rPr lang="en-US" sz="2000" dirty="0" err="1"/>
              <a:t>Liskov</a:t>
            </a:r>
            <a:r>
              <a:rPr lang="en-US" sz="2000" dirty="0"/>
              <a:t>.</a:t>
            </a:r>
          </a:p>
          <a:p>
            <a:endParaRPr lang="en-US" sz="2000"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a:t>
            </a:fld>
            <a:endParaRPr lang="en-US"/>
          </a:p>
        </p:txBody>
      </p:sp>
      <p:pic>
        <p:nvPicPr>
          <p:cNvPr id="115718" name="Picture 7" descr="MC900437990.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05000"/>
            <a:ext cx="2751138"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394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Read Operation</a:t>
            </a:r>
          </a:p>
        </p:txBody>
      </p:sp>
      <p:sp>
        <p:nvSpPr>
          <p:cNvPr id="43011" name="Rectangle 3"/>
          <p:cNvSpPr>
            <a:spLocks noGrp="1" noChangeArrowheads="1"/>
          </p:cNvSpPr>
          <p:nvPr>
            <p:ph idx="1"/>
          </p:nvPr>
        </p:nvSpPr>
        <p:spPr/>
        <p:txBody>
          <a:bodyPr/>
          <a:lstStyle/>
          <a:p>
            <a:r>
              <a:rPr lang="en-US"/>
              <a:t>Send request and wait until Qr (read quorum) processes reply</a:t>
            </a:r>
          </a:p>
          <a:p>
            <a:r>
              <a:rPr lang="en-US"/>
              <a:t>Then use the value with the largest timestamp</a:t>
            </a:r>
          </a:p>
          <a:p>
            <a:pPr lvl="1"/>
            <a:r>
              <a:rPr lang="en-US"/>
              <a:t>Break ties by looking at the process id</a:t>
            </a:r>
          </a:p>
          <a:p>
            <a:pPr lvl="1"/>
            <a:r>
              <a:rPr lang="en-US"/>
              <a:t>For example</a:t>
            </a:r>
          </a:p>
          <a:p>
            <a:pPr lvl="2"/>
            <a:r>
              <a:rPr lang="en-US"/>
              <a:t>[6,x] &lt; [9,a]  (first look at the </a:t>
            </a:r>
            <a:r>
              <a:rPr lang="ja-JP" altLang="en-US"/>
              <a:t>“</a:t>
            </a:r>
            <a:r>
              <a:rPr lang="en-US"/>
              <a:t>time</a:t>
            </a:r>
            <a:r>
              <a:rPr lang="ja-JP" altLang="en-US"/>
              <a:t>”</a:t>
            </a:r>
            <a:r>
              <a:rPr lang="en-US"/>
              <a:t>)</a:t>
            </a:r>
          </a:p>
          <a:p>
            <a:pPr lvl="2"/>
            <a:r>
              <a:rPr lang="en-US"/>
              <a:t>[7,p] &lt; [7,q]  (but use process id as a tie-breaker)</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20</a:t>
            </a:fld>
            <a:endParaRPr lang="en-US"/>
          </a:p>
        </p:txBody>
      </p:sp>
    </p:spTree>
    <p:extLst>
      <p:ext uri="{BB962C8B-B14F-4D97-AF65-F5344CB8AC3E}">
        <p14:creationId xmlns:p14="http://schemas.microsoft.com/office/powerpoint/2010/main" val="175130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Write Operation</a:t>
            </a:r>
          </a:p>
        </p:txBody>
      </p:sp>
      <p:sp>
        <p:nvSpPr>
          <p:cNvPr id="45059" name="Rectangle 3"/>
          <p:cNvSpPr>
            <a:spLocks noGrp="1" noChangeArrowheads="1"/>
          </p:cNvSpPr>
          <p:nvPr>
            <p:ph idx="1"/>
          </p:nvPr>
        </p:nvSpPr>
        <p:spPr/>
        <p:txBody>
          <a:bodyPr/>
          <a:lstStyle/>
          <a:p>
            <a:r>
              <a:rPr lang="en-US"/>
              <a:t>When a process initiates a write, it does not know if it will succeed in updating a quorum (writing quorum) of processes</a:t>
            </a:r>
          </a:p>
          <a:p>
            <a:pPr lvl="1"/>
            <a:r>
              <a:rPr lang="en-US"/>
              <a:t>Need to use a commit protocol</a:t>
            </a:r>
          </a:p>
          <a:p>
            <a:r>
              <a:rPr lang="en-US"/>
              <a:t>Moreover, must implement a mechanism to determine the version number as part of the protocol.  </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21</a:t>
            </a:fld>
            <a:endParaRPr lang="en-US"/>
          </a:p>
        </p:txBody>
      </p:sp>
    </p:spTree>
    <p:extLst>
      <p:ext uri="{BB962C8B-B14F-4D97-AF65-F5344CB8AC3E}">
        <p14:creationId xmlns:p14="http://schemas.microsoft.com/office/powerpoint/2010/main" val="152940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76200"/>
            <a:ext cx="8229600" cy="914400"/>
          </a:xfrm>
        </p:spPr>
        <p:txBody>
          <a:bodyPr/>
          <a:lstStyle/>
          <a:p>
            <a:r>
              <a:rPr lang="en-US" dirty="0">
                <a:cs typeface="Arial" charset="0"/>
              </a:rPr>
              <a:t>Write Operation: Details</a:t>
            </a:r>
          </a:p>
        </p:txBody>
      </p:sp>
      <p:sp>
        <p:nvSpPr>
          <p:cNvPr id="47110" name="Text Box 3"/>
          <p:cNvSpPr txBox="1">
            <a:spLocks noChangeArrowheads="1"/>
          </p:cNvSpPr>
          <p:nvPr/>
        </p:nvSpPr>
        <p:spPr bwMode="auto">
          <a:xfrm>
            <a:off x="2819400" y="1524001"/>
            <a:ext cx="6629400" cy="2301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marL="457200" indent="-457200" eaLnBrk="0" hangingPunct="0">
              <a:defRPr sz="2400">
                <a:solidFill>
                  <a:schemeClr val="tx1"/>
                </a:solidFill>
                <a:latin typeface="Arial" charset="0"/>
                <a:ea typeface="ＭＳ Ｐゴシック" charset="0"/>
                <a:cs typeface="Arial" charset="0"/>
              </a:defRPr>
            </a:lvl1pPr>
            <a:lvl2pPr marL="914400" indent="-457200"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buFontTx/>
              <a:buAutoNum type="arabicPeriod"/>
            </a:pPr>
            <a:r>
              <a:rPr lang="en-US" sz="1800">
                <a:latin typeface="Tahoma" charset="0"/>
              </a:rPr>
              <a:t>Propose the write: </a:t>
            </a:r>
            <a:r>
              <a:rPr lang="ja-JP" altLang="en-US" sz="1800">
                <a:latin typeface="Tahoma" charset="0"/>
              </a:rPr>
              <a:t>“</a:t>
            </a:r>
            <a:r>
              <a:rPr lang="en-US" sz="1800">
                <a:latin typeface="Tahoma" charset="0"/>
              </a:rPr>
              <a:t>I would like to set X=3</a:t>
            </a:r>
            <a:r>
              <a:rPr lang="ja-JP" altLang="en-US" sz="1800">
                <a:latin typeface="Tahoma" charset="0"/>
              </a:rPr>
              <a:t>”</a:t>
            </a:r>
            <a:endParaRPr lang="en-US" sz="1800">
              <a:latin typeface="Tahoma" charset="0"/>
            </a:endParaRPr>
          </a:p>
          <a:p>
            <a:pPr eaLnBrk="1" hangingPunct="1">
              <a:spcBef>
                <a:spcPct val="50000"/>
              </a:spcBef>
              <a:buFontTx/>
              <a:buAutoNum type="arabicPeriod"/>
            </a:pPr>
            <a:r>
              <a:rPr lang="en-US" sz="1800">
                <a:latin typeface="Tahoma" charset="0"/>
              </a:rPr>
              <a:t>Members </a:t>
            </a:r>
            <a:r>
              <a:rPr lang="ja-JP" altLang="en-US" sz="1800">
                <a:latin typeface="Tahoma" charset="0"/>
              </a:rPr>
              <a:t>“</a:t>
            </a:r>
            <a:r>
              <a:rPr lang="en-US" sz="1800">
                <a:latin typeface="Tahoma" charset="0"/>
              </a:rPr>
              <a:t>lock</a:t>
            </a:r>
            <a:r>
              <a:rPr lang="ja-JP" altLang="en-US" sz="1800">
                <a:latin typeface="Tahoma" charset="0"/>
              </a:rPr>
              <a:t>”</a:t>
            </a:r>
            <a:r>
              <a:rPr lang="en-US" sz="1800">
                <a:latin typeface="Tahoma" charset="0"/>
              </a:rPr>
              <a:t> the variable against reads, put the request into a queue of pending writes, and send back:</a:t>
            </a:r>
          </a:p>
          <a:p>
            <a:pPr lvl="1" eaLnBrk="1" hangingPunct="1">
              <a:spcBef>
                <a:spcPct val="50000"/>
              </a:spcBef>
            </a:pPr>
            <a:r>
              <a:rPr lang="ja-JP" altLang="en-US" sz="1800" i="1">
                <a:latin typeface="Tahoma" charset="0"/>
                <a:ea typeface="ＭＳ Ｐゴシック" charset="0"/>
              </a:rPr>
              <a:t>“</a:t>
            </a:r>
            <a:r>
              <a:rPr lang="en-US" sz="1800" i="1">
                <a:latin typeface="Tahoma" charset="0"/>
                <a:ea typeface="ＭＳ Ｐゴシック" charset="0"/>
              </a:rPr>
              <a:t>OK.  I propose time [t,pid]</a:t>
            </a:r>
            <a:r>
              <a:rPr lang="ja-JP" altLang="en-US" sz="1800" i="1">
                <a:latin typeface="Tahoma" charset="0"/>
                <a:ea typeface="ＭＳ Ｐゴシック" charset="0"/>
              </a:rPr>
              <a:t>”</a:t>
            </a:r>
            <a:endParaRPr lang="en-US" sz="1800" i="1">
              <a:latin typeface="Tahoma" charset="0"/>
              <a:ea typeface="ＭＳ Ｐゴシック" charset="0"/>
            </a:endParaRPr>
          </a:p>
          <a:p>
            <a:pPr lvl="1" eaLnBrk="1" hangingPunct="1">
              <a:spcBef>
                <a:spcPct val="50000"/>
              </a:spcBef>
            </a:pPr>
            <a:r>
              <a:rPr lang="en-US" sz="1800">
                <a:latin typeface="Tahoma" charset="0"/>
                <a:ea typeface="ＭＳ Ｐゴシック" charset="0"/>
              </a:rPr>
              <a:t>Here, time is a logical clock.  Pid is the member</a:t>
            </a:r>
            <a:r>
              <a:rPr lang="ja-JP" altLang="en-US" sz="1800">
                <a:latin typeface="Tahoma" charset="0"/>
                <a:ea typeface="ＭＳ Ｐゴシック" charset="0"/>
              </a:rPr>
              <a:t>’</a:t>
            </a:r>
            <a:r>
              <a:rPr lang="en-US" sz="1800">
                <a:latin typeface="Tahoma" charset="0"/>
                <a:ea typeface="ＭＳ Ｐゴシック" charset="0"/>
              </a:rPr>
              <a:t>s own pid</a:t>
            </a:r>
          </a:p>
          <a:p>
            <a:pPr eaLnBrk="1" hangingPunct="1">
              <a:spcBef>
                <a:spcPct val="50000"/>
              </a:spcBef>
              <a:buFontTx/>
              <a:buAutoNum type="arabicPeriod"/>
            </a:pPr>
            <a:r>
              <a:rPr lang="en-US" sz="1800">
                <a:latin typeface="Tahoma" charset="0"/>
              </a:rPr>
              <a:t>Initiator collects replies, hoping to receive Q</a:t>
            </a:r>
            <a:r>
              <a:rPr lang="en-US" sz="1800" baseline="-25000">
                <a:latin typeface="Tahoma" charset="0"/>
              </a:rPr>
              <a:t>w</a:t>
            </a:r>
            <a:r>
              <a:rPr lang="en-US" sz="1800">
                <a:latin typeface="Tahoma" charset="0"/>
              </a:rPr>
              <a:t> (or more) </a:t>
            </a:r>
            <a:endParaRPr lang="en-US">
              <a:latin typeface="Times New Roman" charset="0"/>
            </a:endParaRPr>
          </a:p>
        </p:txBody>
      </p:sp>
      <p:sp>
        <p:nvSpPr>
          <p:cNvPr id="47111" name="Line 4"/>
          <p:cNvSpPr>
            <a:spLocks noChangeShapeType="1"/>
          </p:cNvSpPr>
          <p:nvPr/>
        </p:nvSpPr>
        <p:spPr bwMode="auto">
          <a:xfrm flipH="1">
            <a:off x="3733800" y="3810000"/>
            <a:ext cx="2438400" cy="1066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12" name="Line 5"/>
          <p:cNvSpPr>
            <a:spLocks noChangeShapeType="1"/>
          </p:cNvSpPr>
          <p:nvPr/>
        </p:nvSpPr>
        <p:spPr bwMode="auto">
          <a:xfrm>
            <a:off x="6172200" y="3810000"/>
            <a:ext cx="2438400" cy="990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7113" name="Text Box 6"/>
          <p:cNvSpPr txBox="1">
            <a:spLocks noChangeArrowheads="1"/>
          </p:cNvSpPr>
          <p:nvPr/>
        </p:nvSpPr>
        <p:spPr bwMode="auto">
          <a:xfrm>
            <a:off x="3581400" y="4114801"/>
            <a:ext cx="11430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800">
                <a:latin typeface="Tahoma" charset="0"/>
                <a:sym typeface="Symbol" charset="0"/>
              </a:rPr>
              <a:t> </a:t>
            </a:r>
            <a:r>
              <a:rPr lang="en-US" sz="1800">
                <a:latin typeface="Tahoma" charset="0"/>
              </a:rPr>
              <a:t>Q</a:t>
            </a:r>
            <a:r>
              <a:rPr lang="en-US" sz="1800" baseline="-25000">
                <a:latin typeface="Tahoma" charset="0"/>
              </a:rPr>
              <a:t>w</a:t>
            </a:r>
            <a:r>
              <a:rPr lang="en-US" sz="1800">
                <a:latin typeface="Tahoma" charset="0"/>
              </a:rPr>
              <a:t> OKs</a:t>
            </a:r>
          </a:p>
        </p:txBody>
      </p:sp>
      <p:sp>
        <p:nvSpPr>
          <p:cNvPr id="47114" name="Text Box 7"/>
          <p:cNvSpPr txBox="1">
            <a:spLocks noChangeArrowheads="1"/>
          </p:cNvSpPr>
          <p:nvPr/>
        </p:nvSpPr>
        <p:spPr bwMode="auto">
          <a:xfrm>
            <a:off x="2362200" y="4876801"/>
            <a:ext cx="2819400" cy="10636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1800">
                <a:latin typeface="Tahoma" charset="0"/>
              </a:rPr>
              <a:t>Compute maximum of proposed [t,pid] pairs.</a:t>
            </a:r>
          </a:p>
          <a:p>
            <a:pPr algn="ctr" eaLnBrk="1" hangingPunct="1">
              <a:spcBef>
                <a:spcPct val="50000"/>
              </a:spcBef>
            </a:pPr>
            <a:r>
              <a:rPr lang="en-US" sz="1800">
                <a:latin typeface="Tahoma" charset="0"/>
              </a:rPr>
              <a:t>Commit at that time</a:t>
            </a:r>
          </a:p>
        </p:txBody>
      </p:sp>
      <p:sp>
        <p:nvSpPr>
          <p:cNvPr id="47115" name="Text Box 8"/>
          <p:cNvSpPr txBox="1">
            <a:spLocks noChangeArrowheads="1"/>
          </p:cNvSpPr>
          <p:nvPr/>
        </p:nvSpPr>
        <p:spPr bwMode="auto">
          <a:xfrm>
            <a:off x="7315200" y="4876800"/>
            <a:ext cx="2438400" cy="37623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1800">
                <a:latin typeface="Tahoma" charset="0"/>
              </a:rPr>
              <a:t>Abort</a:t>
            </a:r>
          </a:p>
        </p:txBody>
      </p:sp>
      <p:sp>
        <p:nvSpPr>
          <p:cNvPr id="47116" name="Text Box 9"/>
          <p:cNvSpPr txBox="1">
            <a:spLocks noChangeArrowheads="1"/>
          </p:cNvSpPr>
          <p:nvPr/>
        </p:nvSpPr>
        <p:spPr bwMode="auto">
          <a:xfrm>
            <a:off x="7772400" y="4114801"/>
            <a:ext cx="13716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800">
                <a:latin typeface="Tahoma" charset="0"/>
                <a:sym typeface="Symbol" charset="0"/>
              </a:rPr>
              <a:t>&lt; </a:t>
            </a:r>
            <a:r>
              <a:rPr lang="en-US" sz="1800">
                <a:latin typeface="Tahoma" charset="0"/>
              </a:rPr>
              <a:t>Q</a:t>
            </a:r>
            <a:r>
              <a:rPr lang="en-US" sz="1800" baseline="-25000">
                <a:latin typeface="Tahoma" charset="0"/>
              </a:rPr>
              <a:t>w</a:t>
            </a:r>
            <a:r>
              <a:rPr lang="en-US" sz="1800">
                <a:latin typeface="Tahoma" charset="0"/>
              </a:rPr>
              <a:t> OKs</a:t>
            </a:r>
          </a:p>
        </p:txBody>
      </p:sp>
      <p:sp>
        <p:nvSpPr>
          <p:cNvPr id="4" name="Footer Placeholder 3"/>
          <p:cNvSpPr>
            <a:spLocks noGrp="1"/>
          </p:cNvSpPr>
          <p:nvPr>
            <p:ph type="ftr" sz="quarter" idx="10"/>
          </p:nvPr>
        </p:nvSpPr>
        <p:spPr/>
        <p:txBody>
          <a:bodyPr/>
          <a:lstStyle/>
          <a:p>
            <a:pPr>
              <a:defRPr/>
            </a:pPr>
            <a:r>
              <a:rPr lang="en-US"/>
              <a:t>Quorums. Paxos.VR. BFT. Raft</a:t>
            </a:r>
          </a:p>
        </p:txBody>
      </p:sp>
      <p:sp>
        <p:nvSpPr>
          <p:cNvPr id="5" name="Slide Number Placeholder 4"/>
          <p:cNvSpPr>
            <a:spLocks noGrp="1"/>
          </p:cNvSpPr>
          <p:nvPr>
            <p:ph type="sldNum" sz="quarter" idx="11"/>
          </p:nvPr>
        </p:nvSpPr>
        <p:spPr/>
        <p:txBody>
          <a:bodyPr/>
          <a:lstStyle/>
          <a:p>
            <a:fld id="{910A9DB1-2AA2-4547-A7DF-3D82AB293CFC}" type="slidenum">
              <a:rPr lang="en-US" smtClean="0"/>
              <a:pPr/>
              <a:t>22</a:t>
            </a:fld>
            <a:endParaRPr lang="en-US"/>
          </a:p>
        </p:txBody>
      </p:sp>
    </p:spTree>
    <p:extLst>
      <p:ext uri="{BB962C8B-B14F-4D97-AF65-F5344CB8AC3E}">
        <p14:creationId xmlns:p14="http://schemas.microsoft.com/office/powerpoint/2010/main" val="46238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17033" y="123190"/>
            <a:ext cx="9398529" cy="990600"/>
          </a:xfrm>
        </p:spPr>
        <p:txBody>
          <a:bodyPr>
            <a:normAutofit fontScale="90000"/>
          </a:bodyPr>
          <a:lstStyle/>
          <a:p>
            <a:r>
              <a:rPr lang="en-US" dirty="0"/>
              <a:t>Quorum constructions: Weighted Majorities</a:t>
            </a:r>
          </a:p>
        </p:txBody>
      </p:sp>
      <p:sp>
        <p:nvSpPr>
          <p:cNvPr id="49155" name="Rectangle 3"/>
          <p:cNvSpPr>
            <a:spLocks noGrp="1" noChangeArrowheads="1"/>
          </p:cNvSpPr>
          <p:nvPr>
            <p:ph idx="1"/>
          </p:nvPr>
        </p:nvSpPr>
        <p:spPr/>
        <p:txBody>
          <a:bodyPr/>
          <a:lstStyle/>
          <a:p>
            <a:pPr lvl="1"/>
            <a:r>
              <a:rPr lang="en-US" dirty="0">
                <a:solidFill>
                  <a:schemeClr val="tx1"/>
                </a:solidFill>
                <a:sym typeface="Symbol" charset="0"/>
              </a:rPr>
              <a:t>Assume that every server s in the universe U is assigned a number of votes </a:t>
            </a:r>
            <a:r>
              <a:rPr lang="en-US" dirty="0" err="1">
                <a:solidFill>
                  <a:schemeClr val="tx1"/>
                </a:solidFill>
                <a:sym typeface="Symbol" charset="0"/>
              </a:rPr>
              <a:t>w</a:t>
            </a:r>
            <a:r>
              <a:rPr lang="en-US" baseline="-25000" dirty="0" err="1">
                <a:solidFill>
                  <a:schemeClr val="tx1"/>
                </a:solidFill>
                <a:sym typeface="Symbol" charset="0"/>
              </a:rPr>
              <a:t>s</a:t>
            </a:r>
            <a:r>
              <a:rPr lang="en-US" dirty="0">
                <a:solidFill>
                  <a:schemeClr val="tx1"/>
                </a:solidFill>
                <a:sym typeface="Symbol" charset="0"/>
              </a:rPr>
              <a:t>.</a:t>
            </a:r>
          </a:p>
          <a:p>
            <a:pPr marL="274638" lvl="1" indent="0">
              <a:buNone/>
            </a:pPr>
            <a:r>
              <a:rPr lang="en-US" dirty="0">
                <a:solidFill>
                  <a:schemeClr val="tx1"/>
                </a:solidFill>
                <a:sym typeface="Symbol" charset="0"/>
              </a:rPr>
              <a:t>    Then, the set system </a:t>
            </a:r>
          </a:p>
          <a:p>
            <a:pPr marL="274638" lvl="1" indent="0">
              <a:buNone/>
            </a:pPr>
            <a:r>
              <a:rPr lang="en-US" sz="2000" b="1" i="1" dirty="0">
                <a:latin typeface="Arial" charset="0"/>
                <a:ea typeface="Arial" charset="0"/>
                <a:cs typeface="Arial" charset="0"/>
                <a:sym typeface="Symbol" charset="0"/>
              </a:rPr>
              <a:t>	</a:t>
            </a:r>
            <a:r>
              <a:rPr lang="en-US" sz="2600" b="1" i="1" dirty="0">
                <a:latin typeface="Arial" charset="0"/>
                <a:ea typeface="Arial" charset="0"/>
                <a:cs typeface="Arial" charset="0"/>
                <a:sym typeface="Symbol" charset="0"/>
              </a:rPr>
              <a:t>Q</a:t>
            </a:r>
            <a:r>
              <a:rPr lang="en-US" sz="2600" i="1" dirty="0">
                <a:latin typeface="Arial" charset="0"/>
                <a:ea typeface="Arial" charset="0"/>
                <a:cs typeface="Arial" charset="0"/>
                <a:sym typeface="Symbol" charset="0"/>
              </a:rPr>
              <a:t> = {Q  U: </a:t>
            </a:r>
            <a:r>
              <a:rPr lang="en-US" sz="2600" i="1" baseline="-25000" dirty="0" err="1">
                <a:latin typeface="Arial" charset="0"/>
                <a:ea typeface="Arial" charset="0"/>
                <a:cs typeface="Arial" charset="0"/>
                <a:sym typeface="Symbol" charset="0"/>
              </a:rPr>
              <a:t>qQ</a:t>
            </a:r>
            <a:r>
              <a:rPr lang="en-US" sz="2600" i="1" dirty="0" err="1">
                <a:latin typeface="Arial" charset="0"/>
                <a:ea typeface="Arial" charset="0"/>
                <a:cs typeface="Arial" charset="0"/>
                <a:sym typeface="Symbol" charset="0"/>
              </a:rPr>
              <a:t>w</a:t>
            </a:r>
            <a:r>
              <a:rPr lang="en-US" sz="2600" i="1" baseline="-25000" dirty="0" err="1">
                <a:latin typeface="Arial" charset="0"/>
                <a:ea typeface="Arial" charset="0"/>
                <a:cs typeface="Arial" charset="0"/>
                <a:sym typeface="Symbol" charset="0"/>
              </a:rPr>
              <a:t>q</a:t>
            </a:r>
            <a:r>
              <a:rPr lang="en-US" sz="2600" i="1" dirty="0">
                <a:latin typeface="Arial" charset="0"/>
                <a:ea typeface="Arial" charset="0"/>
                <a:cs typeface="Arial" charset="0"/>
                <a:sym typeface="Symbol" charset="0"/>
              </a:rPr>
              <a:t> &gt; 1/2</a:t>
            </a:r>
            <a:r>
              <a:rPr lang="en-US" sz="2600" i="1" baseline="-25000" dirty="0">
                <a:latin typeface="Arial" charset="0"/>
                <a:ea typeface="Arial" charset="0"/>
                <a:cs typeface="Arial" charset="0"/>
                <a:sym typeface="Symbol" charset="0"/>
              </a:rPr>
              <a:t>qU</a:t>
            </a:r>
            <a:r>
              <a:rPr lang="en-US" sz="2600" i="1" dirty="0">
                <a:latin typeface="Arial" charset="0"/>
                <a:ea typeface="Arial" charset="0"/>
                <a:cs typeface="Arial" charset="0"/>
                <a:sym typeface="Symbol" charset="0"/>
              </a:rPr>
              <a:t>w</a:t>
            </a:r>
            <a:r>
              <a:rPr lang="en-US" sz="2600" i="1" baseline="-25000" dirty="0">
                <a:latin typeface="Arial" charset="0"/>
                <a:ea typeface="Arial" charset="0"/>
                <a:cs typeface="Arial" charset="0"/>
                <a:sym typeface="Symbol" charset="0"/>
              </a:rPr>
              <a:t>q</a:t>
            </a:r>
            <a:r>
              <a:rPr lang="en-US" sz="2600" i="1" dirty="0">
                <a:latin typeface="Arial" charset="0"/>
                <a:ea typeface="Arial" charset="0"/>
                <a:cs typeface="Arial" charset="0"/>
                <a:sym typeface="Symbol" charset="0"/>
              </a:rPr>
              <a:t>}</a:t>
            </a:r>
            <a:r>
              <a:rPr lang="en-US" sz="2600" dirty="0">
                <a:latin typeface="Arial" charset="0"/>
                <a:ea typeface="Arial" charset="0"/>
                <a:cs typeface="Arial" charset="0"/>
                <a:sym typeface="Symbol" charset="0"/>
              </a:rPr>
              <a:t> </a:t>
            </a:r>
          </a:p>
          <a:p>
            <a:pPr marL="274638" lvl="1" indent="0">
              <a:buNone/>
            </a:pPr>
            <a:r>
              <a:rPr lang="en-US" dirty="0">
                <a:solidFill>
                  <a:schemeClr val="tx1"/>
                </a:solidFill>
                <a:sym typeface="Symbol" charset="0"/>
              </a:rPr>
              <a:t>    is a quorum system called Weighted Majorities.</a:t>
            </a:r>
          </a:p>
          <a:p>
            <a:pPr lvl="1"/>
            <a:r>
              <a:rPr lang="en-US" dirty="0">
                <a:solidFill>
                  <a:schemeClr val="tx1"/>
                </a:solidFill>
                <a:sym typeface="Symbol" charset="0"/>
              </a:rPr>
              <a:t>When all the weights are the same, simply call this the system of Majorities</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23</a:t>
            </a:fld>
            <a:endParaRPr lang="en-US"/>
          </a:p>
        </p:txBody>
      </p:sp>
    </p:spTree>
    <p:extLst>
      <p:ext uri="{BB962C8B-B14F-4D97-AF65-F5344CB8AC3E}">
        <p14:creationId xmlns:p14="http://schemas.microsoft.com/office/powerpoint/2010/main" val="172494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r>
              <a:rPr lang="en-US"/>
              <a:t>Quorum constructions: Grid</a:t>
            </a:r>
            <a:endParaRPr lang="en-US" dirty="0"/>
          </a:p>
        </p:txBody>
      </p:sp>
      <p:sp>
        <p:nvSpPr>
          <p:cNvPr id="51205" name="Rectangle 3"/>
          <p:cNvSpPr>
            <a:spLocks noGrp="1" noChangeArrowheads="1"/>
          </p:cNvSpPr>
          <p:nvPr>
            <p:ph sz="quarter" idx="1"/>
          </p:nvPr>
        </p:nvSpPr>
        <p:spPr>
          <a:xfrm>
            <a:off x="609600" y="1463040"/>
            <a:ext cx="5994398" cy="4937760"/>
          </a:xfrm>
        </p:spPr>
        <p:txBody>
          <a:bodyPr/>
          <a:lstStyle/>
          <a:p>
            <a:r>
              <a:rPr lang="en-US" sz="2300" dirty="0"/>
              <a:t>Previous example was not very efficient, requiring more than half of the servers to be contacted</a:t>
            </a:r>
          </a:p>
          <a:p>
            <a:r>
              <a:rPr lang="en-US" sz="2300" dirty="0"/>
              <a:t>Arrange servers into a logical grid, and use rows/columns for writes/reads, respectively</a:t>
            </a:r>
          </a:p>
          <a:p>
            <a:r>
              <a:rPr lang="en-US" sz="2300" dirty="0"/>
              <a:t>Can cut the number of servers contacted in an operation</a:t>
            </a:r>
          </a:p>
          <a:p>
            <a:r>
              <a:rPr lang="en-US" sz="2300" dirty="0"/>
              <a:t>Can change row/column sizes to optimize for write-heavy/read-heavy scenarios</a:t>
            </a:r>
          </a:p>
        </p:txBody>
      </p:sp>
      <p:sp>
        <p:nvSpPr>
          <p:cNvPr id="3" name="Footer Placeholder 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p>
        </p:txBody>
      </p:sp>
      <p:sp>
        <p:nvSpPr>
          <p:cNvPr id="4" name="Slide Number Placeholder 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24</a:t>
            </a:fld>
            <a:endParaRPr lang="en-US"/>
          </a:p>
        </p:txBody>
      </p:sp>
      <p:sp>
        <p:nvSpPr>
          <p:cNvPr id="51209" name="Text Box 4"/>
          <p:cNvSpPr txBox="1">
            <a:spLocks noChangeArrowheads="1"/>
          </p:cNvSpPr>
          <p:nvPr/>
        </p:nvSpPr>
        <p:spPr bwMode="auto">
          <a:xfrm>
            <a:off x="8077200" y="1905001"/>
            <a:ext cx="1066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endParaRPr lang="en-US" sz="1800"/>
          </a:p>
        </p:txBody>
      </p:sp>
      <p:grpSp>
        <p:nvGrpSpPr>
          <p:cNvPr id="51210" name="Group 5"/>
          <p:cNvGrpSpPr>
            <a:grpSpLocks/>
          </p:cNvGrpSpPr>
          <p:nvPr/>
        </p:nvGrpSpPr>
        <p:grpSpPr bwMode="auto">
          <a:xfrm>
            <a:off x="6934200" y="1905001"/>
            <a:ext cx="2971800" cy="3140075"/>
            <a:chOff x="3408" y="1344"/>
            <a:chExt cx="1872" cy="1978"/>
          </a:xfrm>
        </p:grpSpPr>
        <p:sp>
          <p:nvSpPr>
            <p:cNvPr id="51211" name="Line 6"/>
            <p:cNvSpPr>
              <a:spLocks noChangeShapeType="1"/>
            </p:cNvSpPr>
            <p:nvPr/>
          </p:nvSpPr>
          <p:spPr bwMode="auto">
            <a:xfrm>
              <a:off x="3408" y="1536"/>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2" name="Line 7"/>
            <p:cNvSpPr>
              <a:spLocks noChangeShapeType="1"/>
            </p:cNvSpPr>
            <p:nvPr/>
          </p:nvSpPr>
          <p:spPr bwMode="auto">
            <a:xfrm>
              <a:off x="3408"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3" name="Line 8"/>
            <p:cNvSpPr>
              <a:spLocks noChangeShapeType="1"/>
            </p:cNvSpPr>
            <p:nvPr/>
          </p:nvSpPr>
          <p:spPr bwMode="auto">
            <a:xfrm>
              <a:off x="3408" y="2880"/>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4" name="Line 9"/>
            <p:cNvSpPr>
              <a:spLocks noChangeShapeType="1"/>
            </p:cNvSpPr>
            <p:nvPr/>
          </p:nvSpPr>
          <p:spPr bwMode="auto">
            <a:xfrm>
              <a:off x="4752"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5" name="Line 10"/>
            <p:cNvSpPr>
              <a:spLocks noChangeShapeType="1"/>
            </p:cNvSpPr>
            <p:nvPr/>
          </p:nvSpPr>
          <p:spPr bwMode="auto">
            <a:xfrm>
              <a:off x="3600"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6" name="Line 11"/>
            <p:cNvSpPr>
              <a:spLocks noChangeShapeType="1"/>
            </p:cNvSpPr>
            <p:nvPr/>
          </p:nvSpPr>
          <p:spPr bwMode="auto">
            <a:xfrm>
              <a:off x="3792"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7" name="Line 12"/>
            <p:cNvSpPr>
              <a:spLocks noChangeShapeType="1"/>
            </p:cNvSpPr>
            <p:nvPr/>
          </p:nvSpPr>
          <p:spPr bwMode="auto">
            <a:xfrm>
              <a:off x="3984"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8" name="Line 13"/>
            <p:cNvSpPr>
              <a:spLocks noChangeShapeType="1"/>
            </p:cNvSpPr>
            <p:nvPr/>
          </p:nvSpPr>
          <p:spPr bwMode="auto">
            <a:xfrm>
              <a:off x="4176"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19" name="Line 14"/>
            <p:cNvSpPr>
              <a:spLocks noChangeShapeType="1"/>
            </p:cNvSpPr>
            <p:nvPr/>
          </p:nvSpPr>
          <p:spPr bwMode="auto">
            <a:xfrm>
              <a:off x="4368"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0" name="Line 15"/>
            <p:cNvSpPr>
              <a:spLocks noChangeShapeType="1"/>
            </p:cNvSpPr>
            <p:nvPr/>
          </p:nvSpPr>
          <p:spPr bwMode="auto">
            <a:xfrm>
              <a:off x="4560" y="1536"/>
              <a:ext cx="0" cy="13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1" name="Line 16"/>
            <p:cNvSpPr>
              <a:spLocks noChangeShapeType="1"/>
            </p:cNvSpPr>
            <p:nvPr/>
          </p:nvSpPr>
          <p:spPr bwMode="auto">
            <a:xfrm>
              <a:off x="3408" y="1728"/>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2" name="Line 17"/>
            <p:cNvSpPr>
              <a:spLocks noChangeShapeType="1"/>
            </p:cNvSpPr>
            <p:nvPr/>
          </p:nvSpPr>
          <p:spPr bwMode="auto">
            <a:xfrm>
              <a:off x="3408" y="1920"/>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3" name="Line 18"/>
            <p:cNvSpPr>
              <a:spLocks noChangeShapeType="1"/>
            </p:cNvSpPr>
            <p:nvPr/>
          </p:nvSpPr>
          <p:spPr bwMode="auto">
            <a:xfrm>
              <a:off x="3408" y="2496"/>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4" name="Line 19"/>
            <p:cNvSpPr>
              <a:spLocks noChangeShapeType="1"/>
            </p:cNvSpPr>
            <p:nvPr/>
          </p:nvSpPr>
          <p:spPr bwMode="auto">
            <a:xfrm>
              <a:off x="3408" y="2112"/>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5" name="Line 20"/>
            <p:cNvSpPr>
              <a:spLocks noChangeShapeType="1"/>
            </p:cNvSpPr>
            <p:nvPr/>
          </p:nvSpPr>
          <p:spPr bwMode="auto">
            <a:xfrm>
              <a:off x="3408" y="2304"/>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6" name="Line 21"/>
            <p:cNvSpPr>
              <a:spLocks noChangeShapeType="1"/>
            </p:cNvSpPr>
            <p:nvPr/>
          </p:nvSpPr>
          <p:spPr bwMode="auto">
            <a:xfrm>
              <a:off x="3408" y="2688"/>
              <a:ext cx="13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227" name="Rectangle 22"/>
            <p:cNvSpPr>
              <a:spLocks noChangeArrowheads="1"/>
            </p:cNvSpPr>
            <p:nvPr/>
          </p:nvSpPr>
          <p:spPr bwMode="auto">
            <a:xfrm>
              <a:off x="3792"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28" name="Rectangle 23"/>
            <p:cNvSpPr>
              <a:spLocks noChangeArrowheads="1"/>
            </p:cNvSpPr>
            <p:nvPr/>
          </p:nvSpPr>
          <p:spPr bwMode="auto">
            <a:xfrm>
              <a:off x="4560"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29" name="Rectangle 24"/>
            <p:cNvSpPr>
              <a:spLocks noChangeArrowheads="1"/>
            </p:cNvSpPr>
            <p:nvPr/>
          </p:nvSpPr>
          <p:spPr bwMode="auto">
            <a:xfrm>
              <a:off x="4368"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0" name="Rectangle 25"/>
            <p:cNvSpPr>
              <a:spLocks noChangeArrowheads="1"/>
            </p:cNvSpPr>
            <p:nvPr/>
          </p:nvSpPr>
          <p:spPr bwMode="auto">
            <a:xfrm>
              <a:off x="3984"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1" name="Rectangle 26"/>
            <p:cNvSpPr>
              <a:spLocks noChangeArrowheads="1"/>
            </p:cNvSpPr>
            <p:nvPr/>
          </p:nvSpPr>
          <p:spPr bwMode="auto">
            <a:xfrm>
              <a:off x="4176"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2" name="Rectangle 27"/>
            <p:cNvSpPr>
              <a:spLocks noChangeArrowheads="1"/>
            </p:cNvSpPr>
            <p:nvPr/>
          </p:nvSpPr>
          <p:spPr bwMode="auto">
            <a:xfrm>
              <a:off x="4176"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3" name="Rectangle 28"/>
            <p:cNvSpPr>
              <a:spLocks noChangeArrowheads="1"/>
            </p:cNvSpPr>
            <p:nvPr/>
          </p:nvSpPr>
          <p:spPr bwMode="auto">
            <a:xfrm>
              <a:off x="4176"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4" name="Rectangle 29"/>
            <p:cNvSpPr>
              <a:spLocks noChangeArrowheads="1"/>
            </p:cNvSpPr>
            <p:nvPr/>
          </p:nvSpPr>
          <p:spPr bwMode="auto">
            <a:xfrm>
              <a:off x="4176"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5" name="Rectangle 30"/>
            <p:cNvSpPr>
              <a:spLocks noChangeArrowheads="1"/>
            </p:cNvSpPr>
            <p:nvPr/>
          </p:nvSpPr>
          <p:spPr bwMode="auto">
            <a:xfrm>
              <a:off x="4176"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6" name="Rectangle 31"/>
            <p:cNvSpPr>
              <a:spLocks noChangeArrowheads="1"/>
            </p:cNvSpPr>
            <p:nvPr/>
          </p:nvSpPr>
          <p:spPr bwMode="auto">
            <a:xfrm>
              <a:off x="4176"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7" name="Rectangle 32"/>
            <p:cNvSpPr>
              <a:spLocks noChangeArrowheads="1"/>
            </p:cNvSpPr>
            <p:nvPr/>
          </p:nvSpPr>
          <p:spPr bwMode="auto">
            <a:xfrm>
              <a:off x="4176"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8" name="Rectangle 33"/>
            <p:cNvSpPr>
              <a:spLocks noChangeArrowheads="1"/>
            </p:cNvSpPr>
            <p:nvPr/>
          </p:nvSpPr>
          <p:spPr bwMode="auto">
            <a:xfrm>
              <a:off x="3408"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239" name="Rectangle 34"/>
            <p:cNvSpPr>
              <a:spLocks noChangeArrowheads="1"/>
            </p:cNvSpPr>
            <p:nvPr/>
          </p:nvSpPr>
          <p:spPr bwMode="auto">
            <a:xfrm>
              <a:off x="3600"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51202" name="Object 2"/>
            <p:cNvGraphicFramePr>
              <a:graphicFrameLocks noChangeAspect="1"/>
            </p:cNvGraphicFramePr>
            <p:nvPr/>
          </p:nvGraphicFramePr>
          <p:xfrm>
            <a:off x="3744" y="3168"/>
            <a:ext cx="152" cy="144"/>
          </p:xfrm>
          <a:graphic>
            <a:graphicData uri="http://schemas.openxmlformats.org/presentationml/2006/ole">
              <mc:AlternateContent xmlns:mc="http://schemas.openxmlformats.org/markup-compatibility/2006">
                <mc:Choice xmlns:v="urn:schemas-microsoft-com:vml" Requires="v">
                  <p:oleObj name="Equation" r:id="rId3" imgW="241697" imgH="228997" progId="Equation.3">
                    <p:embed/>
                  </p:oleObj>
                </mc:Choice>
                <mc:Fallback>
                  <p:oleObj name="Equation" r:id="rId3" imgW="241697" imgH="228997" progId="Equation.3">
                    <p:embed/>
                    <p:pic>
                      <p:nvPicPr>
                        <p:cNvPr id="512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3168"/>
                          <a:ext cx="152"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4272" y="3168"/>
            <a:ext cx="152" cy="144"/>
          </p:xfrm>
          <a:graphic>
            <a:graphicData uri="http://schemas.openxmlformats.org/presentationml/2006/ole">
              <mc:AlternateContent xmlns:mc="http://schemas.openxmlformats.org/markup-compatibility/2006">
                <mc:Choice xmlns:v="urn:schemas-microsoft-com:vml" Requires="v">
                  <p:oleObj name="Equation" r:id="rId5" imgW="241697" imgH="228997" progId="Equation.3">
                    <p:embed/>
                  </p:oleObj>
                </mc:Choice>
                <mc:Fallback>
                  <p:oleObj name="Equation" r:id="rId5" imgW="241697" imgH="228997" progId="Equation.3">
                    <p:embed/>
                    <p:pic>
                      <p:nvPicPr>
                        <p:cNvPr id="5120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2" y="3168"/>
                          <a:ext cx="152" cy="1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1240" name="Text Box 37"/>
            <p:cNvSpPr txBox="1">
              <a:spLocks noChangeArrowheads="1"/>
            </p:cNvSpPr>
            <p:nvPr/>
          </p:nvSpPr>
          <p:spPr bwMode="auto">
            <a:xfrm>
              <a:off x="4032" y="3168"/>
              <a:ext cx="14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000"/>
                <a:t>x</a:t>
              </a:r>
            </a:p>
          </p:txBody>
        </p:sp>
        <p:sp>
          <p:nvSpPr>
            <p:cNvPr id="51241" name="Text Box 38"/>
            <p:cNvSpPr txBox="1">
              <a:spLocks noChangeArrowheads="1"/>
            </p:cNvSpPr>
            <p:nvPr/>
          </p:nvSpPr>
          <p:spPr bwMode="auto">
            <a:xfrm>
              <a:off x="4080" y="1344"/>
              <a:ext cx="384"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600"/>
                <a:t>read</a:t>
              </a:r>
            </a:p>
          </p:txBody>
        </p:sp>
        <p:sp>
          <p:nvSpPr>
            <p:cNvPr id="51242" name="Text Box 39"/>
            <p:cNvSpPr txBox="1">
              <a:spLocks noChangeArrowheads="1"/>
            </p:cNvSpPr>
            <p:nvPr/>
          </p:nvSpPr>
          <p:spPr bwMode="auto">
            <a:xfrm>
              <a:off x="4752" y="2304"/>
              <a:ext cx="528"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600"/>
                <a:t>write</a:t>
              </a:r>
            </a:p>
          </p:txBody>
        </p:sp>
      </p:grpSp>
    </p:spTree>
    <p:extLst>
      <p:ext uri="{BB962C8B-B14F-4D97-AF65-F5344CB8AC3E}">
        <p14:creationId xmlns:p14="http://schemas.microsoft.com/office/powerpoint/2010/main" val="141120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2: </a:t>
            </a:r>
            <a:r>
              <a:rPr lang="en-US" sz="2400" dirty="0" err="1"/>
              <a:t>Paxos</a:t>
            </a:r>
            <a:endParaRPr lang="en-US" sz="2400" dirty="0"/>
          </a:p>
        </p:txBody>
      </p:sp>
      <p:sp>
        <p:nvSpPr>
          <p:cNvPr id="2" name="Rectangle 1">
            <a:extLst>
              <a:ext uri="{FF2B5EF4-FFF2-40B4-BE49-F238E27FC236}">
                <a16:creationId xmlns:a16="http://schemas.microsoft.com/office/drawing/2014/main" id="{2D7E9D38-0301-6B44-940E-CD52712AD887}"/>
              </a:ext>
            </a:extLst>
          </p:cNvPr>
          <p:cNvSpPr/>
          <p:nvPr/>
        </p:nvSpPr>
        <p:spPr>
          <a:xfrm>
            <a:off x="2895600" y="4953000"/>
            <a:ext cx="7086600" cy="1569660"/>
          </a:xfrm>
          <a:prstGeom prst="rect">
            <a:avLst/>
          </a:prstGeom>
        </p:spPr>
        <p:txBody>
          <a:bodyPr wrap="square">
            <a:spAutoFit/>
          </a:bodyPr>
          <a:lstStyle/>
          <a:p>
            <a:r>
              <a:rPr lang="en-US" dirty="0"/>
              <a:t>Based on slides from, John, Diego </a:t>
            </a:r>
            <a:r>
              <a:rPr lang="en-US" dirty="0" err="1"/>
              <a:t>Ongaro</a:t>
            </a:r>
            <a:r>
              <a:rPr lang="en-US" dirty="0"/>
              <a:t>, Lorenzo </a:t>
            </a:r>
            <a:r>
              <a:rPr lang="en-US" dirty="0" err="1"/>
              <a:t>Alvisi</a:t>
            </a:r>
            <a:r>
              <a:rPr lang="en-US" dirty="0"/>
              <a:t>, Ali </a:t>
            </a:r>
            <a:r>
              <a:rPr lang="en-US" dirty="0" err="1"/>
              <a:t>Ghodsi</a:t>
            </a:r>
            <a:r>
              <a:rPr lang="en-US" dirty="0"/>
              <a:t>, and David </a:t>
            </a:r>
            <a:r>
              <a:rPr lang="en-US" dirty="0" err="1"/>
              <a:t>Mazières</a:t>
            </a:r>
            <a:endParaRPr lang="en-US" dirty="0"/>
          </a:p>
          <a:p>
            <a:endParaRPr lang="en-US" dirty="0"/>
          </a:p>
          <a:p>
            <a:pPr eaLnBrk="1" hangingPunct="1"/>
            <a:endParaRPr lang="en-US" dirty="0"/>
          </a:p>
        </p:txBody>
      </p:sp>
    </p:spTree>
    <p:extLst>
      <p:ext uri="{BB962C8B-B14F-4D97-AF65-F5344CB8AC3E}">
        <p14:creationId xmlns:p14="http://schemas.microsoft.com/office/powerpoint/2010/main" val="151759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635D-0100-7649-A941-111FA6696B77}"/>
              </a:ext>
            </a:extLst>
          </p:cNvPr>
          <p:cNvSpPr>
            <a:spLocks noGrp="1"/>
          </p:cNvSpPr>
          <p:nvPr>
            <p:ph type="title"/>
          </p:nvPr>
        </p:nvSpPr>
        <p:spPr/>
        <p:txBody>
          <a:bodyPr/>
          <a:lstStyle/>
          <a:p>
            <a:r>
              <a:rPr lang="en-US" dirty="0" err="1"/>
              <a:t>Paxos</a:t>
            </a:r>
            <a:endParaRPr lang="en-US" dirty="0"/>
          </a:p>
        </p:txBody>
      </p:sp>
      <p:sp>
        <p:nvSpPr>
          <p:cNvPr id="3" name="Content Placeholder 2">
            <a:extLst>
              <a:ext uri="{FF2B5EF4-FFF2-40B4-BE49-F238E27FC236}">
                <a16:creationId xmlns:a16="http://schemas.microsoft.com/office/drawing/2014/main" id="{8CA0A72B-ED77-4E47-BA2C-39AF38948E8B}"/>
              </a:ext>
            </a:extLst>
          </p:cNvPr>
          <p:cNvSpPr>
            <a:spLocks noGrp="1"/>
          </p:cNvSpPr>
          <p:nvPr>
            <p:ph sz="quarter" idx="1"/>
          </p:nvPr>
        </p:nvSpPr>
        <p:spPr/>
        <p:txBody>
          <a:bodyPr/>
          <a:lstStyle/>
          <a:p>
            <a:r>
              <a:rPr lang="en-US" dirty="0"/>
              <a:t>More robust that process groups approach</a:t>
            </a:r>
          </a:p>
          <a:p>
            <a:r>
              <a:rPr lang="en-US" dirty="0"/>
              <a:t>Safety does not require synchronous communication</a:t>
            </a:r>
          </a:p>
          <a:p>
            <a:r>
              <a:rPr lang="en-US" dirty="0"/>
              <a:t>Liveness requires that we are able to detect failures within a certain timeout</a:t>
            </a:r>
          </a:p>
          <a:p>
            <a:pPr lvl="1"/>
            <a:r>
              <a:rPr lang="en-US" dirty="0"/>
              <a:t>Requires a stable-enough network to elect a leader that will stay stable for a while</a:t>
            </a:r>
          </a:p>
          <a:p>
            <a:pPr lvl="1"/>
            <a:r>
              <a:rPr lang="en-US" dirty="0"/>
              <a:t>Requires a (potentially changing) majority of members to support the leader (in order to make progress)</a:t>
            </a:r>
          </a:p>
        </p:txBody>
      </p:sp>
      <p:sp>
        <p:nvSpPr>
          <p:cNvPr id="4" name="Footer Placeholder 3">
            <a:extLst>
              <a:ext uri="{FF2B5EF4-FFF2-40B4-BE49-F238E27FC236}">
                <a16:creationId xmlns:a16="http://schemas.microsoft.com/office/drawing/2014/main" id="{1CB0E095-7611-1B43-8361-CFBD2CA1ED63}"/>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a:extLst>
              <a:ext uri="{FF2B5EF4-FFF2-40B4-BE49-F238E27FC236}">
                <a16:creationId xmlns:a16="http://schemas.microsoft.com/office/drawing/2014/main" id="{DE1F2CC6-BA74-8046-AAA8-E33A5CA36AF7}"/>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26</a:t>
            </a:fld>
            <a:endParaRPr lang="en-US"/>
          </a:p>
        </p:txBody>
      </p:sp>
    </p:spTree>
    <p:extLst>
      <p:ext uri="{BB962C8B-B14F-4D97-AF65-F5344CB8AC3E}">
        <p14:creationId xmlns:p14="http://schemas.microsoft.com/office/powerpoint/2010/main" val="307177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Decompose the problem:</a:t>
            </a:r>
          </a:p>
          <a:p>
            <a:r>
              <a:rPr lang="en-US" dirty="0"/>
              <a:t>Basic </a:t>
            </a:r>
            <a:r>
              <a:rPr lang="en-US" dirty="0" err="1"/>
              <a:t>Paxos</a:t>
            </a:r>
            <a:r>
              <a:rPr lang="en-US" dirty="0"/>
              <a:t> (aka </a:t>
            </a:r>
            <a:r>
              <a:rPr lang="en-US" dirty="0" err="1"/>
              <a:t>Paxos</a:t>
            </a:r>
            <a:r>
              <a:rPr lang="en-US" dirty="0"/>
              <a:t>) (“single decree”):</a:t>
            </a:r>
          </a:p>
          <a:p>
            <a:pPr lvl="1"/>
            <a:r>
              <a:rPr lang="en-US" dirty="0"/>
              <a:t>One or more servers propose values</a:t>
            </a:r>
          </a:p>
          <a:p>
            <a:pPr lvl="1"/>
            <a:r>
              <a:rPr lang="en-US" dirty="0"/>
              <a:t>System must agree on a </a:t>
            </a:r>
            <a:r>
              <a:rPr lang="en-US" dirty="0">
                <a:solidFill>
                  <a:srgbClr val="800000"/>
                </a:solidFill>
              </a:rPr>
              <a:t>single value</a:t>
            </a:r>
            <a:r>
              <a:rPr lang="en-US" dirty="0">
                <a:solidFill>
                  <a:schemeClr val="accent4"/>
                </a:solidFill>
              </a:rPr>
              <a:t> </a:t>
            </a:r>
            <a:r>
              <a:rPr lang="en-US" dirty="0"/>
              <a:t>as </a:t>
            </a:r>
            <a:r>
              <a:rPr lang="en-US" dirty="0">
                <a:solidFill>
                  <a:srgbClr val="800000"/>
                </a:solidFill>
              </a:rPr>
              <a:t>chosen</a:t>
            </a:r>
          </a:p>
          <a:p>
            <a:pPr lvl="1"/>
            <a:r>
              <a:rPr lang="en-US" dirty="0"/>
              <a:t>Only one value is ever chosen</a:t>
            </a:r>
          </a:p>
          <a:p>
            <a:r>
              <a:rPr lang="en-US" dirty="0"/>
              <a:t>Multi-</a:t>
            </a:r>
            <a:r>
              <a:rPr lang="en-US" dirty="0" err="1"/>
              <a:t>Paxos</a:t>
            </a:r>
            <a:r>
              <a:rPr lang="en-US" dirty="0"/>
              <a:t>:</a:t>
            </a:r>
          </a:p>
          <a:p>
            <a:pPr lvl="1"/>
            <a:r>
              <a:rPr lang="en-US" dirty="0"/>
              <a:t>Combine several instances of Basic </a:t>
            </a:r>
            <a:r>
              <a:rPr lang="en-US" dirty="0" err="1"/>
              <a:t>Paxos</a:t>
            </a:r>
            <a:r>
              <a:rPr lang="en-US" dirty="0"/>
              <a:t> to agree on a series of values forming the log</a:t>
            </a:r>
          </a:p>
        </p:txBody>
      </p:sp>
      <p:sp>
        <p:nvSpPr>
          <p:cNvPr id="6" name="Title 5"/>
          <p:cNvSpPr>
            <a:spLocks noGrp="1"/>
          </p:cNvSpPr>
          <p:nvPr>
            <p:ph type="title"/>
          </p:nvPr>
        </p:nvSpPr>
        <p:spPr/>
        <p:txBody>
          <a:bodyPr/>
          <a:lstStyle/>
          <a:p>
            <a:r>
              <a:rPr lang="en-US" dirty="0"/>
              <a:t>The </a:t>
            </a:r>
            <a:r>
              <a:rPr lang="en-US" dirty="0" err="1"/>
              <a:t>Paxos</a:t>
            </a:r>
            <a:r>
              <a:rPr lang="en-US" dirty="0"/>
              <a:t> Approach</a:t>
            </a:r>
          </a:p>
        </p:txBody>
      </p:sp>
      <p:sp>
        <p:nvSpPr>
          <p:cNvPr id="7" name="Footer Placeholder 6">
            <a:extLst>
              <a:ext uri="{FF2B5EF4-FFF2-40B4-BE49-F238E27FC236}">
                <a16:creationId xmlns:a16="http://schemas.microsoft.com/office/drawing/2014/main" id="{14CAE455-6555-FB41-9D4A-DA3692DDAFC4}"/>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8" name="Slide Number Placeholder 7">
            <a:extLst>
              <a:ext uri="{FF2B5EF4-FFF2-40B4-BE49-F238E27FC236}">
                <a16:creationId xmlns:a16="http://schemas.microsoft.com/office/drawing/2014/main" id="{80791AE0-0562-524A-8EA9-C5834E8613A2}"/>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27</a:t>
            </a:fld>
            <a:endParaRPr lang="en-US"/>
          </a:p>
        </p:txBody>
      </p:sp>
    </p:spTree>
    <p:extLst>
      <p:ext uri="{BB962C8B-B14F-4D97-AF65-F5344CB8AC3E}">
        <p14:creationId xmlns:p14="http://schemas.microsoft.com/office/powerpoint/2010/main" val="2414510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p:nvPr>
        </p:nvSpPr>
        <p:spPr/>
        <p:txBody>
          <a:bodyPr/>
          <a:lstStyle/>
          <a:p>
            <a:r>
              <a:rPr lang="en-US" dirty="0" err="1"/>
              <a:t>Paxos</a:t>
            </a:r>
            <a:r>
              <a:rPr lang="en-US" dirty="0"/>
              <a:t>: Goals </a:t>
            </a:r>
          </a:p>
        </p:txBody>
      </p:sp>
      <p:sp>
        <p:nvSpPr>
          <p:cNvPr id="25602" name="Rectangle 3"/>
          <p:cNvSpPr>
            <a:spLocks noGrp="1" noRot="1" noChangeArrowheads="1"/>
          </p:cNvSpPr>
          <p:nvPr>
            <p:ph idx="1"/>
          </p:nvPr>
        </p:nvSpPr>
        <p:spPr/>
        <p:txBody>
          <a:bodyPr/>
          <a:lstStyle/>
          <a:p>
            <a:r>
              <a:rPr lang="en-US" dirty="0"/>
              <a:t>Provides a solution to consensus (agreement) in an </a:t>
            </a:r>
            <a:r>
              <a:rPr lang="en-US" u="sng" dirty="0">
                <a:solidFill>
                  <a:srgbClr val="800000"/>
                </a:solidFill>
              </a:rPr>
              <a:t>asynchronous</a:t>
            </a:r>
            <a:r>
              <a:rPr lang="en-US" dirty="0"/>
              <a:t> model</a:t>
            </a:r>
          </a:p>
          <a:p>
            <a:r>
              <a:rPr lang="en-US" dirty="0"/>
              <a:t>Safety  </a:t>
            </a:r>
          </a:p>
          <a:p>
            <a:pPr lvl="1"/>
            <a:r>
              <a:rPr lang="en-US" dirty="0"/>
              <a:t>Only a value that has been proposed may be chosen</a:t>
            </a:r>
          </a:p>
          <a:p>
            <a:pPr lvl="1"/>
            <a:r>
              <a:rPr lang="en-US" dirty="0"/>
              <a:t>Only a single value is chosen</a:t>
            </a:r>
          </a:p>
          <a:p>
            <a:pPr lvl="1"/>
            <a:r>
              <a:rPr lang="en-US" dirty="0"/>
              <a:t>A node never learns that a value has been chosen unless it actually has been</a:t>
            </a:r>
          </a:p>
          <a:p>
            <a:r>
              <a:rPr lang="en-US" dirty="0"/>
              <a:t>Liveness (</a:t>
            </a:r>
            <a:r>
              <a:rPr lang="en-US" sz="2400" dirty="0">
                <a:solidFill>
                  <a:srgbClr val="800000"/>
                </a:solidFill>
              </a:rPr>
              <a:t>as long as majority of servers up and communicating with reasonable timeliness</a:t>
            </a:r>
            <a:r>
              <a:rPr lang="en-US" dirty="0"/>
              <a:t>)</a:t>
            </a:r>
          </a:p>
          <a:p>
            <a:pPr lvl="1"/>
            <a:r>
              <a:rPr lang="en-US" dirty="0"/>
              <a:t>Some proposed value is eventually chosen</a:t>
            </a:r>
          </a:p>
          <a:p>
            <a:pPr lvl="1"/>
            <a:r>
              <a:rPr lang="en-US" dirty="0"/>
              <a:t>If a value has been chosen, a node can eventually learn the value</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28</a:t>
            </a:fld>
            <a:endParaRPr lang="en-US"/>
          </a:p>
        </p:txBody>
      </p:sp>
    </p:spTree>
    <p:extLst>
      <p:ext uri="{BB962C8B-B14F-4D97-AF65-F5344CB8AC3E}">
        <p14:creationId xmlns:p14="http://schemas.microsoft.com/office/powerpoint/2010/main" val="543805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t>The Model</a:t>
            </a:r>
          </a:p>
        </p:txBody>
      </p:sp>
      <p:sp>
        <p:nvSpPr>
          <p:cNvPr id="26626" name="Content Placeholder 2"/>
          <p:cNvSpPr>
            <a:spLocks noGrp="1"/>
          </p:cNvSpPr>
          <p:nvPr>
            <p:ph idx="1"/>
          </p:nvPr>
        </p:nvSpPr>
        <p:spPr/>
        <p:txBody>
          <a:bodyPr/>
          <a:lstStyle/>
          <a:p>
            <a:r>
              <a:rPr lang="en-US" dirty="0"/>
              <a:t>N servers, uniquely identified  </a:t>
            </a:r>
          </a:p>
          <a:p>
            <a:r>
              <a:rPr lang="en-US" dirty="0"/>
              <a:t>Messages: </a:t>
            </a:r>
          </a:p>
          <a:p>
            <a:pPr lvl="1"/>
            <a:r>
              <a:rPr lang="en-US" b="1" dirty="0">
                <a:solidFill>
                  <a:srgbClr val="0000CC"/>
                </a:solidFill>
              </a:rPr>
              <a:t>Can take arbitrarily long to be delivered (Asynchronous communication)</a:t>
            </a:r>
          </a:p>
          <a:p>
            <a:pPr lvl="1"/>
            <a:r>
              <a:rPr lang="en-US" dirty="0"/>
              <a:t>Can be duplicated</a:t>
            </a:r>
          </a:p>
          <a:p>
            <a:pPr lvl="1"/>
            <a:r>
              <a:rPr lang="en-US" dirty="0"/>
              <a:t>Can be lost</a:t>
            </a:r>
          </a:p>
          <a:p>
            <a:r>
              <a:rPr lang="en-US" dirty="0"/>
              <a:t>Nodes: </a:t>
            </a:r>
          </a:p>
          <a:p>
            <a:pPr lvl="1"/>
            <a:r>
              <a:rPr lang="en-US" b="1" dirty="0">
                <a:solidFill>
                  <a:srgbClr val="0000CC"/>
                </a:solidFill>
              </a:rPr>
              <a:t>Operate at arbitrary speed</a:t>
            </a:r>
          </a:p>
          <a:p>
            <a:pPr lvl="1"/>
            <a:r>
              <a:rPr lang="en-US" dirty="0"/>
              <a:t>May fail by stopping, and may restart</a:t>
            </a:r>
          </a:p>
          <a:p>
            <a:pPr lvl="1"/>
            <a:r>
              <a:rPr lang="en-US" dirty="0"/>
              <a:t>Must remember what they were doing (in case they fail and restart, they have to know what to do next)</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29</a:t>
            </a:fld>
            <a:endParaRPr lang="en-US"/>
          </a:p>
        </p:txBody>
      </p:sp>
    </p:spTree>
    <p:extLst>
      <p:ext uri="{BB962C8B-B14F-4D97-AF65-F5344CB8AC3E}">
        <p14:creationId xmlns:p14="http://schemas.microsoft.com/office/powerpoint/2010/main" val="4608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1: The State Machine Approach</a:t>
            </a:r>
          </a:p>
        </p:txBody>
      </p:sp>
    </p:spTree>
    <p:extLst>
      <p:ext uri="{BB962C8B-B14F-4D97-AF65-F5344CB8AC3E}">
        <p14:creationId xmlns:p14="http://schemas.microsoft.com/office/powerpoint/2010/main" val="159390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a:t>Paxos: Main Idea</a:t>
            </a:r>
          </a:p>
        </p:txBody>
      </p:sp>
      <p:sp>
        <p:nvSpPr>
          <p:cNvPr id="27650" name="Rectangle 3"/>
          <p:cNvSpPr>
            <a:spLocks noGrp="1" noChangeArrowheads="1"/>
          </p:cNvSpPr>
          <p:nvPr>
            <p:ph type="body" idx="1"/>
          </p:nvPr>
        </p:nvSpPr>
        <p:spPr/>
        <p:txBody>
          <a:bodyPr/>
          <a:lstStyle/>
          <a:p>
            <a:r>
              <a:rPr lang="en-US" dirty="0"/>
              <a:t>One node is chosen as the leader (we will see later how this is done)</a:t>
            </a:r>
          </a:p>
          <a:p>
            <a:r>
              <a:rPr lang="en-US" dirty="0"/>
              <a:t>Leader proposes a value (to be chosen by all) and asks the other nodes to accept it</a:t>
            </a:r>
          </a:p>
          <a:p>
            <a:r>
              <a:rPr lang="en-US" dirty="0"/>
              <a:t>Leader announces result to the rest of the nodes or tries again if he could not have reached a decision</a:t>
            </a:r>
          </a:p>
          <a:p>
            <a:endParaRPr lang="en-US" dirty="0"/>
          </a:p>
          <a:p>
            <a:r>
              <a:rPr lang="en-US" dirty="0"/>
              <a:t>Why this algorithm?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30</a:t>
            </a:fld>
            <a:endParaRPr lang="en-US"/>
          </a:p>
        </p:txBody>
      </p:sp>
    </p:spTree>
    <p:extLst>
      <p:ext uri="{BB962C8B-B14F-4D97-AF65-F5344CB8AC3E}">
        <p14:creationId xmlns:p14="http://schemas.microsoft.com/office/powerpoint/2010/main" val="140948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p:nvPr>
        </p:nvSpPr>
        <p:spPr>
          <a:xfrm>
            <a:off x="609600" y="76200"/>
            <a:ext cx="10972800" cy="990600"/>
          </a:xfrm>
        </p:spPr>
        <p:txBody>
          <a:bodyPr>
            <a:normAutofit fontScale="90000"/>
          </a:bodyPr>
          <a:lstStyle/>
          <a:p>
            <a:r>
              <a:rPr lang="en-US" dirty="0"/>
              <a:t>Types of nodes</a:t>
            </a:r>
            <a:br>
              <a:rPr lang="en-US" dirty="0"/>
            </a:br>
            <a:r>
              <a:rPr lang="en-US" sz="2000" dirty="0"/>
              <a:t>from the </a:t>
            </a:r>
            <a:r>
              <a:rPr lang="en-US" sz="2000" dirty="0" err="1"/>
              <a:t>Lamport</a:t>
            </a:r>
            <a:r>
              <a:rPr lang="en-US" sz="2000" dirty="0"/>
              <a:t> paper, </a:t>
            </a:r>
            <a:r>
              <a:rPr lang="en-US" sz="2000" dirty="0" err="1"/>
              <a:t>Paxos</a:t>
            </a:r>
            <a:r>
              <a:rPr lang="en-US" sz="2000" dirty="0"/>
              <a:t> made simple</a:t>
            </a:r>
            <a:endParaRPr lang="en-US" dirty="0"/>
          </a:p>
        </p:txBody>
      </p:sp>
      <p:sp>
        <p:nvSpPr>
          <p:cNvPr id="31746" name="Rectangle 3"/>
          <p:cNvSpPr>
            <a:spLocks noGrp="1" noRot="1" noChangeArrowheads="1"/>
          </p:cNvSpPr>
          <p:nvPr>
            <p:ph sz="quarter" idx="1"/>
          </p:nvPr>
        </p:nvSpPr>
        <p:spPr/>
        <p:txBody>
          <a:bodyPr>
            <a:normAutofit lnSpcReduction="10000"/>
          </a:bodyPr>
          <a:lstStyle/>
          <a:p>
            <a:r>
              <a:rPr lang="en-US" dirty="0"/>
              <a:t>Observes nodes perform three different types of actions: </a:t>
            </a:r>
          </a:p>
          <a:p>
            <a:pPr lvl="1"/>
            <a:r>
              <a:rPr lang="en-US" dirty="0"/>
              <a:t>(1) </a:t>
            </a:r>
            <a:r>
              <a:rPr lang="en-US" dirty="0">
                <a:solidFill>
                  <a:schemeClr val="accent2"/>
                </a:solidFill>
              </a:rPr>
              <a:t>Propose values,  </a:t>
            </a:r>
            <a:r>
              <a:rPr lang="en-US" dirty="0"/>
              <a:t>(2) </a:t>
            </a:r>
            <a:r>
              <a:rPr lang="en-US" dirty="0">
                <a:solidFill>
                  <a:srgbClr val="0070C0"/>
                </a:solidFill>
              </a:rPr>
              <a:t>Accept values, </a:t>
            </a:r>
            <a:r>
              <a:rPr lang="en-US" dirty="0"/>
              <a:t>(3) </a:t>
            </a:r>
            <a:r>
              <a:rPr lang="en-US" dirty="0">
                <a:solidFill>
                  <a:srgbClr val="7030A0"/>
                </a:solidFill>
              </a:rPr>
              <a:t>Learn values</a:t>
            </a:r>
          </a:p>
          <a:p>
            <a:r>
              <a:rPr lang="en-US" dirty="0"/>
              <a:t>Classifies nodes as:</a:t>
            </a:r>
          </a:p>
          <a:p>
            <a:pPr lvl="1"/>
            <a:r>
              <a:rPr lang="en-US" dirty="0">
                <a:solidFill>
                  <a:schemeClr val="accent2"/>
                </a:solidFill>
              </a:rPr>
              <a:t>Proposer: </a:t>
            </a:r>
          </a:p>
          <a:p>
            <a:pPr lvl="2"/>
            <a:r>
              <a:rPr lang="en-US" dirty="0">
                <a:solidFill>
                  <a:schemeClr val="accent2"/>
                </a:solidFill>
              </a:rPr>
              <a:t>Proposes a value and solicits acceptance from acceptors</a:t>
            </a:r>
          </a:p>
          <a:p>
            <a:pPr lvl="1"/>
            <a:r>
              <a:rPr lang="en-US" dirty="0">
                <a:solidFill>
                  <a:srgbClr val="0070C0"/>
                </a:solidFill>
              </a:rPr>
              <a:t>Acceptor: </a:t>
            </a:r>
          </a:p>
          <a:p>
            <a:pPr lvl="2"/>
            <a:r>
              <a:rPr lang="en-US" dirty="0">
                <a:solidFill>
                  <a:srgbClr val="0070C0"/>
                </a:solidFill>
              </a:rPr>
              <a:t>Responds to messages from proposers, responses represent votes that form consensus</a:t>
            </a:r>
          </a:p>
          <a:p>
            <a:pPr lvl="2"/>
            <a:r>
              <a:rPr lang="en-US" dirty="0">
                <a:solidFill>
                  <a:srgbClr val="0070C0"/>
                </a:solidFill>
              </a:rPr>
              <a:t>Stores chosen value, state of the decision process</a:t>
            </a:r>
          </a:p>
          <a:p>
            <a:pPr lvl="2"/>
            <a:r>
              <a:rPr lang="en-US" dirty="0">
                <a:solidFill>
                  <a:srgbClr val="0070C0"/>
                </a:solidFill>
              </a:rPr>
              <a:t>Wants to know which value was chosen</a:t>
            </a:r>
          </a:p>
          <a:p>
            <a:pPr lvl="1"/>
            <a:r>
              <a:rPr lang="en-US" dirty="0">
                <a:solidFill>
                  <a:srgbClr val="7030A0"/>
                </a:solidFill>
              </a:rPr>
              <a:t>Learner: finds out the outcome </a:t>
            </a:r>
          </a:p>
          <a:p>
            <a:r>
              <a:rPr lang="en-US" dirty="0"/>
              <a:t>A node can have </a:t>
            </a:r>
            <a:r>
              <a:rPr lang="en-US" b="1" dirty="0"/>
              <a:t>all three </a:t>
            </a:r>
            <a:r>
              <a:rPr lang="en-US" dirty="0"/>
              <a:t>roles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31</a:t>
            </a:fld>
            <a:endParaRPr lang="en-US"/>
          </a:p>
        </p:txBody>
      </p:sp>
    </p:spTree>
    <p:extLst>
      <p:ext uri="{BB962C8B-B14F-4D97-AF65-F5344CB8AC3E}">
        <p14:creationId xmlns:p14="http://schemas.microsoft.com/office/powerpoint/2010/main" val="2027059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t>Need for Multiple Acceptors</a:t>
            </a:r>
          </a:p>
        </p:txBody>
      </p:sp>
      <p:sp>
        <p:nvSpPr>
          <p:cNvPr id="28675" name="Rectangle 3"/>
          <p:cNvSpPr>
            <a:spLocks noGrp="1" noChangeArrowheads="1"/>
          </p:cNvSpPr>
          <p:nvPr>
            <p:ph type="body" idx="1"/>
          </p:nvPr>
        </p:nvSpPr>
        <p:spPr/>
        <p:txBody>
          <a:bodyPr/>
          <a:lstStyle/>
          <a:p>
            <a:r>
              <a:rPr lang="en-US" dirty="0"/>
              <a:t>Assume a single node A acts as acceptor</a:t>
            </a:r>
          </a:p>
          <a:p>
            <a:pPr lvl="1"/>
            <a:r>
              <a:rPr lang="en-US" dirty="0"/>
              <a:t>Each proposer sends its value to A</a:t>
            </a:r>
          </a:p>
          <a:p>
            <a:pPr lvl="1"/>
            <a:r>
              <a:rPr lang="en-US" dirty="0"/>
              <a:t>A decides on one of the values</a:t>
            </a:r>
          </a:p>
          <a:p>
            <a:pPr lvl="1"/>
            <a:r>
              <a:rPr lang="en-US" dirty="0"/>
              <a:t>A announces its decision to all learners</a:t>
            </a:r>
          </a:p>
          <a:p>
            <a:r>
              <a:rPr lang="en-US" dirty="0"/>
              <a:t>What can go wrong?</a:t>
            </a:r>
          </a:p>
          <a:p>
            <a:pPr lvl="1"/>
            <a:r>
              <a:rPr lang="en-US" dirty="0"/>
              <a:t>If the acceptor fails, the protocol will block since nobody will decide</a:t>
            </a:r>
          </a:p>
          <a:p>
            <a:r>
              <a:rPr lang="en-US" u="sng" dirty="0"/>
              <a:t>Solution: We need multiple acceptors, quorum</a:t>
            </a:r>
          </a:p>
          <a:p>
            <a:pPr lvl="1"/>
            <a:r>
              <a:rPr lang="en-US" dirty="0"/>
              <a:t>Multiple acceptors (3, 5, ...)</a:t>
            </a:r>
          </a:p>
          <a:p>
            <a:pPr lvl="1"/>
            <a:r>
              <a:rPr lang="en-US" dirty="0"/>
              <a:t>Value v is </a:t>
            </a:r>
            <a:r>
              <a:rPr lang="en-US" dirty="0">
                <a:solidFill>
                  <a:srgbClr val="800000"/>
                </a:solidFill>
              </a:rPr>
              <a:t>chosen</a:t>
            </a:r>
            <a:r>
              <a:rPr lang="en-US" dirty="0"/>
              <a:t> if accepted by majority of acceptors</a:t>
            </a:r>
          </a:p>
          <a:p>
            <a:pPr lvl="1"/>
            <a:r>
              <a:rPr lang="en-US" dirty="0"/>
              <a:t>If one acceptor crashes, chosen value still available (i.e. Liveness)</a:t>
            </a:r>
          </a:p>
          <a:p>
            <a:endParaRPr lang="en-US" u="sng" dirty="0"/>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32</a:t>
            </a:fld>
            <a:endParaRPr lang="en-US"/>
          </a:p>
        </p:txBody>
      </p:sp>
    </p:spTree>
    <p:extLst>
      <p:ext uri="{BB962C8B-B14F-4D97-AF65-F5344CB8AC3E}">
        <p14:creationId xmlns:p14="http://schemas.microsoft.com/office/powerpoint/2010/main" val="111442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t>Solution with Multiple Acceptors</a:t>
            </a:r>
          </a:p>
        </p:txBody>
      </p:sp>
      <p:sp>
        <p:nvSpPr>
          <p:cNvPr id="34818" name="Content Placeholder 2"/>
          <p:cNvSpPr>
            <a:spLocks noGrp="1"/>
          </p:cNvSpPr>
          <p:nvPr>
            <p:ph idx="1"/>
          </p:nvPr>
        </p:nvSpPr>
        <p:spPr/>
        <p:txBody>
          <a:bodyPr/>
          <a:lstStyle/>
          <a:p>
            <a:r>
              <a:rPr lang="en-US" dirty="0"/>
              <a:t>Each proposer proposes to all acceptors</a:t>
            </a:r>
          </a:p>
          <a:p>
            <a:r>
              <a:rPr lang="en-US" dirty="0"/>
              <a:t>Each acceptor accepts the first proposal it receives and rejects the rest</a:t>
            </a:r>
          </a:p>
          <a:p>
            <a:r>
              <a:rPr lang="en-US" dirty="0"/>
              <a:t>If the proposer receives positive replies from a majority of acceptors, it chooses its own value (that</a:t>
            </a:r>
            <a:r>
              <a:rPr lang="ja-JP" altLang="en-US"/>
              <a:t>’</a:t>
            </a:r>
            <a:r>
              <a:rPr lang="en-US" altLang="ja-JP" dirty="0"/>
              <a:t>s what she proposed) </a:t>
            </a:r>
          </a:p>
          <a:p>
            <a:r>
              <a:rPr lang="en-US" dirty="0"/>
              <a:t>Proposer sends chosen value to all learners</a:t>
            </a:r>
          </a:p>
          <a:p>
            <a:r>
              <a:rPr lang="en-US" dirty="0">
                <a:solidFill>
                  <a:srgbClr val="C00000"/>
                </a:solidFill>
              </a:rPr>
              <a:t>What if multiple proposers propose simultaneously so there is no majority accepting?</a:t>
            </a: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33</a:t>
            </a:fld>
            <a:endParaRPr lang="en-US"/>
          </a:p>
        </p:txBody>
      </p:sp>
    </p:spTree>
    <p:extLst>
      <p:ext uri="{BB962C8B-B14F-4D97-AF65-F5344CB8AC3E}">
        <p14:creationId xmlns:p14="http://schemas.microsoft.com/office/powerpoint/2010/main" val="1291706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Problem: Split Votes</a:t>
            </a:r>
          </a:p>
        </p:txBody>
      </p:sp>
      <p:sp>
        <p:nvSpPr>
          <p:cNvPr id="2" name="Content Placeholder 1"/>
          <p:cNvSpPr>
            <a:spLocks noGrp="1"/>
          </p:cNvSpPr>
          <p:nvPr>
            <p:ph sz="quarter" idx="1"/>
          </p:nvPr>
        </p:nvSpPr>
        <p:spPr>
          <a:xfrm>
            <a:off x="203200" y="1600200"/>
            <a:ext cx="11785600" cy="5105400"/>
          </a:xfrm>
        </p:spPr>
        <p:txBody>
          <a:bodyPr>
            <a:normAutofit/>
          </a:bodyPr>
          <a:lstStyle/>
          <a:p>
            <a:r>
              <a:rPr lang="en-US" dirty="0"/>
              <a:t>Acceptor accepts only first value it receives?</a:t>
            </a:r>
          </a:p>
          <a:p>
            <a:r>
              <a:rPr lang="en-US" dirty="0"/>
              <a:t>If simultaneous proposals, no value might be chosen</a:t>
            </a:r>
          </a:p>
          <a:p>
            <a:endParaRPr lang="en-US" dirty="0"/>
          </a:p>
          <a:p>
            <a:endParaRPr lang="en-US" dirty="0"/>
          </a:p>
          <a:p>
            <a:endParaRPr lang="en-US" dirty="0"/>
          </a:p>
          <a:p>
            <a:endParaRPr lang="en-US" dirty="0"/>
          </a:p>
          <a:p>
            <a:endParaRPr lang="en-US" dirty="0"/>
          </a:p>
          <a:p>
            <a:r>
              <a:rPr lang="en-US" dirty="0"/>
              <a:t>How to fix it: Acceptors must sometimes accept multiple (different) values</a:t>
            </a:r>
          </a:p>
        </p:txBody>
      </p:sp>
      <p:sp>
        <p:nvSpPr>
          <p:cNvPr id="7" name="Footer Placeholder 6">
            <a:extLst>
              <a:ext uri="{FF2B5EF4-FFF2-40B4-BE49-F238E27FC236}">
                <a16:creationId xmlns:a16="http://schemas.microsoft.com/office/drawing/2014/main" id="{4FC60C1B-74AC-C947-A9DB-F8393372F5B6}"/>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23" name="Slide Number Placeholder 22">
            <a:extLst>
              <a:ext uri="{FF2B5EF4-FFF2-40B4-BE49-F238E27FC236}">
                <a16:creationId xmlns:a16="http://schemas.microsoft.com/office/drawing/2014/main" id="{ABD8A334-4356-564C-88BD-94285E2C436D}"/>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34</a:t>
            </a:fld>
            <a:endParaRPr lang="en-US"/>
          </a:p>
        </p:txBody>
      </p:sp>
      <p:cxnSp>
        <p:nvCxnSpPr>
          <p:cNvPr id="42" name="Straight Arrow Connector 41"/>
          <p:cNvCxnSpPr/>
          <p:nvPr/>
        </p:nvCxnSpPr>
        <p:spPr>
          <a:xfrm>
            <a:off x="3931404" y="3962400"/>
            <a:ext cx="1402596" cy="45720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3931404" y="3048000"/>
            <a:ext cx="1402596" cy="45720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048000" y="30480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048000" y="35052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048000" y="39624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048000" y="44196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048000" y="48768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305800" y="4859180"/>
            <a:ext cx="609600" cy="246221"/>
          </a:xfrm>
          <a:prstGeom prst="rect">
            <a:avLst/>
          </a:prstGeom>
          <a:noFill/>
        </p:spPr>
        <p:txBody>
          <a:bodyPr wrap="square" lIns="0" tIns="0" rIns="0" bIns="0" rtlCol="0">
            <a:spAutoFit/>
          </a:bodyPr>
          <a:lstStyle/>
          <a:p>
            <a:r>
              <a:rPr lang="en-US" sz="1600" dirty="0"/>
              <a:t>time</a:t>
            </a:r>
          </a:p>
        </p:txBody>
      </p:sp>
      <p:sp>
        <p:nvSpPr>
          <p:cNvPr id="14" name="TextBox 13"/>
          <p:cNvSpPr txBox="1"/>
          <p:nvPr/>
        </p:nvSpPr>
        <p:spPr>
          <a:xfrm>
            <a:off x="2590800" y="2819401"/>
            <a:ext cx="457200" cy="307777"/>
          </a:xfrm>
          <a:prstGeom prst="rect">
            <a:avLst/>
          </a:prstGeom>
          <a:noFill/>
        </p:spPr>
        <p:txBody>
          <a:bodyPr wrap="square" lIns="0" tIns="0" rIns="0" bIns="0" rtlCol="0">
            <a:spAutoFit/>
          </a:bodyPr>
          <a:lstStyle/>
          <a:p>
            <a:r>
              <a:rPr lang="en-US" sz="2000" dirty="0"/>
              <a:t>s</a:t>
            </a:r>
            <a:r>
              <a:rPr lang="en-US" sz="2000" baseline="-25000" dirty="0"/>
              <a:t>1</a:t>
            </a:r>
          </a:p>
        </p:txBody>
      </p:sp>
      <p:sp>
        <p:nvSpPr>
          <p:cNvPr id="15" name="TextBox 14"/>
          <p:cNvSpPr txBox="1"/>
          <p:nvPr/>
        </p:nvSpPr>
        <p:spPr>
          <a:xfrm>
            <a:off x="2590800" y="3276601"/>
            <a:ext cx="457200" cy="307777"/>
          </a:xfrm>
          <a:prstGeom prst="rect">
            <a:avLst/>
          </a:prstGeom>
          <a:noFill/>
        </p:spPr>
        <p:txBody>
          <a:bodyPr wrap="square" lIns="0" tIns="0" rIns="0" bIns="0" rtlCol="0">
            <a:spAutoFit/>
          </a:bodyPr>
          <a:lstStyle/>
          <a:p>
            <a:r>
              <a:rPr lang="en-US" sz="2000" dirty="0"/>
              <a:t>s</a:t>
            </a:r>
            <a:r>
              <a:rPr lang="en-US" sz="2000" baseline="-25000" dirty="0"/>
              <a:t>2</a:t>
            </a:r>
          </a:p>
        </p:txBody>
      </p:sp>
      <p:sp>
        <p:nvSpPr>
          <p:cNvPr id="16" name="TextBox 15"/>
          <p:cNvSpPr txBox="1"/>
          <p:nvPr/>
        </p:nvSpPr>
        <p:spPr>
          <a:xfrm>
            <a:off x="2590800" y="3730824"/>
            <a:ext cx="457200" cy="307777"/>
          </a:xfrm>
          <a:prstGeom prst="rect">
            <a:avLst/>
          </a:prstGeom>
          <a:noFill/>
        </p:spPr>
        <p:txBody>
          <a:bodyPr wrap="square" lIns="0" tIns="0" rIns="0" bIns="0" rtlCol="0">
            <a:spAutoFit/>
          </a:bodyPr>
          <a:lstStyle/>
          <a:p>
            <a:r>
              <a:rPr lang="en-US" sz="2000" dirty="0"/>
              <a:t>s</a:t>
            </a:r>
            <a:r>
              <a:rPr lang="en-US" sz="2000" baseline="-25000" dirty="0"/>
              <a:t>3</a:t>
            </a:r>
          </a:p>
        </p:txBody>
      </p:sp>
      <p:sp>
        <p:nvSpPr>
          <p:cNvPr id="17" name="TextBox 16"/>
          <p:cNvSpPr txBox="1"/>
          <p:nvPr/>
        </p:nvSpPr>
        <p:spPr>
          <a:xfrm>
            <a:off x="2590800" y="4188024"/>
            <a:ext cx="457200" cy="307777"/>
          </a:xfrm>
          <a:prstGeom prst="rect">
            <a:avLst/>
          </a:prstGeom>
          <a:noFill/>
        </p:spPr>
        <p:txBody>
          <a:bodyPr wrap="square" lIns="0" tIns="0" rIns="0" bIns="0" rtlCol="0">
            <a:spAutoFit/>
          </a:bodyPr>
          <a:lstStyle/>
          <a:p>
            <a:r>
              <a:rPr lang="en-US" sz="2000" dirty="0"/>
              <a:t>s</a:t>
            </a:r>
            <a:r>
              <a:rPr lang="en-US" sz="2000" baseline="-25000" dirty="0"/>
              <a:t>4</a:t>
            </a:r>
          </a:p>
        </p:txBody>
      </p:sp>
      <p:sp>
        <p:nvSpPr>
          <p:cNvPr id="18" name="TextBox 17"/>
          <p:cNvSpPr txBox="1"/>
          <p:nvPr/>
        </p:nvSpPr>
        <p:spPr>
          <a:xfrm>
            <a:off x="2590800" y="4645224"/>
            <a:ext cx="457200" cy="307777"/>
          </a:xfrm>
          <a:prstGeom prst="rect">
            <a:avLst/>
          </a:prstGeom>
          <a:noFill/>
        </p:spPr>
        <p:txBody>
          <a:bodyPr wrap="square" lIns="0" tIns="0" rIns="0" bIns="0" rtlCol="0">
            <a:spAutoFit/>
          </a:bodyPr>
          <a:lstStyle/>
          <a:p>
            <a:r>
              <a:rPr lang="en-US" sz="2000" dirty="0"/>
              <a:t>s</a:t>
            </a:r>
            <a:r>
              <a:rPr lang="en-US" sz="2000" baseline="-25000" dirty="0"/>
              <a:t>5</a:t>
            </a:r>
          </a:p>
        </p:txBody>
      </p:sp>
      <p:sp>
        <p:nvSpPr>
          <p:cNvPr id="19" name="TextBox 18"/>
          <p:cNvSpPr txBox="1"/>
          <p:nvPr/>
        </p:nvSpPr>
        <p:spPr>
          <a:xfrm>
            <a:off x="3657600" y="2743201"/>
            <a:ext cx="1143000" cy="246221"/>
          </a:xfrm>
          <a:prstGeom prst="rect">
            <a:avLst/>
          </a:prstGeom>
          <a:noFill/>
        </p:spPr>
        <p:txBody>
          <a:bodyPr wrap="square" lIns="0" tIns="0" rIns="0" bIns="0" rtlCol="0">
            <a:spAutoFit/>
          </a:bodyPr>
          <a:lstStyle/>
          <a:p>
            <a:pPr algn="l"/>
            <a:r>
              <a:rPr lang="en-US" sz="1600" dirty="0"/>
              <a:t>accept?(</a:t>
            </a:r>
            <a:r>
              <a:rPr lang="en-US" sz="1600" dirty="0">
                <a:solidFill>
                  <a:srgbClr val="800000"/>
                </a:solidFill>
              </a:rPr>
              <a:t>red</a:t>
            </a:r>
            <a:r>
              <a:rPr lang="en-US" sz="1600" dirty="0"/>
              <a:t>)</a:t>
            </a:r>
          </a:p>
        </p:txBody>
      </p:sp>
      <p:sp>
        <p:nvSpPr>
          <p:cNvPr id="20" name="TextBox 19"/>
          <p:cNvSpPr txBox="1"/>
          <p:nvPr/>
        </p:nvSpPr>
        <p:spPr>
          <a:xfrm>
            <a:off x="3657600" y="3657601"/>
            <a:ext cx="1447800" cy="246221"/>
          </a:xfrm>
          <a:prstGeom prst="rect">
            <a:avLst/>
          </a:prstGeom>
          <a:noFill/>
        </p:spPr>
        <p:txBody>
          <a:bodyPr wrap="square" lIns="0" tIns="0" rIns="0" bIns="0" rtlCol="0">
            <a:spAutoFit/>
          </a:bodyPr>
          <a:lstStyle/>
          <a:p>
            <a:pPr algn="l"/>
            <a:r>
              <a:rPr lang="en-US" sz="1600" dirty="0"/>
              <a:t>accept?(</a:t>
            </a:r>
            <a:r>
              <a:rPr lang="en-US" sz="1600" dirty="0">
                <a:solidFill>
                  <a:srgbClr val="2556B9"/>
                </a:solidFill>
              </a:rPr>
              <a:t>blue</a:t>
            </a:r>
            <a:r>
              <a:rPr lang="en-US" sz="1600" dirty="0"/>
              <a:t>)</a:t>
            </a:r>
          </a:p>
        </p:txBody>
      </p:sp>
      <p:sp>
        <p:nvSpPr>
          <p:cNvPr id="21" name="TextBox 20"/>
          <p:cNvSpPr txBox="1"/>
          <p:nvPr/>
        </p:nvSpPr>
        <p:spPr>
          <a:xfrm>
            <a:off x="3657600" y="4572001"/>
            <a:ext cx="1371600" cy="246221"/>
          </a:xfrm>
          <a:prstGeom prst="rect">
            <a:avLst/>
          </a:prstGeom>
          <a:noFill/>
        </p:spPr>
        <p:txBody>
          <a:bodyPr wrap="square" lIns="0" tIns="0" rIns="0" bIns="0" rtlCol="0">
            <a:spAutoFit/>
          </a:bodyPr>
          <a:lstStyle/>
          <a:p>
            <a:pPr algn="l"/>
            <a:r>
              <a:rPr lang="en-US" sz="1600" dirty="0"/>
              <a:t>accept?(</a:t>
            </a:r>
            <a:r>
              <a:rPr lang="en-US" sz="1600" dirty="0">
                <a:solidFill>
                  <a:srgbClr val="008E00"/>
                </a:solidFill>
              </a:rPr>
              <a:t>green</a:t>
            </a:r>
            <a:r>
              <a:rPr lang="en-US" sz="1600" dirty="0"/>
              <a:t>)</a:t>
            </a:r>
          </a:p>
        </p:txBody>
      </p:sp>
      <p:sp>
        <p:nvSpPr>
          <p:cNvPr id="27" name="TextBox 26"/>
          <p:cNvSpPr txBox="1"/>
          <p:nvPr/>
        </p:nvSpPr>
        <p:spPr>
          <a:xfrm>
            <a:off x="5334000" y="2743201"/>
            <a:ext cx="16002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28" name="TextBox 27"/>
          <p:cNvSpPr txBox="1"/>
          <p:nvPr/>
        </p:nvSpPr>
        <p:spPr>
          <a:xfrm>
            <a:off x="5334000" y="3657601"/>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29" name="TextBox 28"/>
          <p:cNvSpPr txBox="1"/>
          <p:nvPr/>
        </p:nvSpPr>
        <p:spPr>
          <a:xfrm>
            <a:off x="5334000" y="4572001"/>
            <a:ext cx="1828800" cy="246221"/>
          </a:xfrm>
          <a:prstGeom prst="rect">
            <a:avLst/>
          </a:prstGeom>
          <a:noFill/>
        </p:spPr>
        <p:txBody>
          <a:bodyPr wrap="square" lIns="0" tIns="0" rIns="0" bIns="0" rtlCol="0">
            <a:spAutoFit/>
          </a:bodyPr>
          <a:lstStyle/>
          <a:p>
            <a:pPr algn="l"/>
            <a:r>
              <a:rPr lang="en-US" sz="1600" dirty="0"/>
              <a:t>accepted(</a:t>
            </a:r>
            <a:r>
              <a:rPr lang="en-US" sz="1600" dirty="0">
                <a:solidFill>
                  <a:srgbClr val="008E00"/>
                </a:solidFill>
              </a:rPr>
              <a:t>green</a:t>
            </a:r>
            <a:r>
              <a:rPr lang="en-US" sz="1600" dirty="0"/>
              <a:t>)</a:t>
            </a:r>
          </a:p>
        </p:txBody>
      </p:sp>
      <p:sp>
        <p:nvSpPr>
          <p:cNvPr id="30" name="TextBox 29"/>
          <p:cNvSpPr txBox="1"/>
          <p:nvPr/>
        </p:nvSpPr>
        <p:spPr>
          <a:xfrm>
            <a:off x="5334000" y="3200401"/>
            <a:ext cx="16002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31" name="TextBox 30"/>
          <p:cNvSpPr txBox="1"/>
          <p:nvPr/>
        </p:nvSpPr>
        <p:spPr>
          <a:xfrm>
            <a:off x="5334000" y="4114801"/>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32" name="Oval 31"/>
          <p:cNvSpPr/>
          <p:nvPr/>
        </p:nvSpPr>
        <p:spPr>
          <a:xfrm>
            <a:off x="5486400" y="30099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5486400" y="48387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a:off x="5486400" y="39243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Oval 36"/>
          <p:cNvSpPr/>
          <p:nvPr/>
        </p:nvSpPr>
        <p:spPr>
          <a:xfrm>
            <a:off x="5486400" y="43815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5486400" y="34671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Arrow Connector 42"/>
          <p:cNvCxnSpPr/>
          <p:nvPr/>
        </p:nvCxnSpPr>
        <p:spPr>
          <a:xfrm>
            <a:off x="3931404" y="3048000"/>
            <a:ext cx="1402596" cy="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a:off x="3931404" y="3962400"/>
            <a:ext cx="1402596" cy="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3931404" y="4876800"/>
            <a:ext cx="1402596" cy="0"/>
          </a:xfrm>
          <a:prstGeom prst="straightConnector1">
            <a:avLst/>
          </a:prstGeom>
          <a:ln w="19050" cap="rnd">
            <a:solidFill>
              <a:srgbClr val="008E00"/>
            </a:solidFill>
            <a:tailEnd type="triangle" w="med" len="lg"/>
          </a:ln>
          <a:effectLst/>
        </p:spPr>
        <p:style>
          <a:lnRef idx="2">
            <a:schemeClr val="dk1"/>
          </a:lnRef>
          <a:fillRef idx="0">
            <a:schemeClr val="dk1"/>
          </a:fillRef>
          <a:effectRef idx="1">
            <a:schemeClr val="dk1"/>
          </a:effectRef>
          <a:fontRef idx="minor">
            <a:schemeClr val="tx1"/>
          </a:fontRef>
        </p:style>
      </p:cxnSp>
      <p:sp>
        <p:nvSpPr>
          <p:cNvPr id="22" name="Oval 21"/>
          <p:cNvSpPr/>
          <p:nvPr/>
        </p:nvSpPr>
        <p:spPr>
          <a:xfrm>
            <a:off x="3886200" y="30099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3886200" y="48387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3886200" y="39243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1761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03200" y="1600200"/>
            <a:ext cx="11785600" cy="5105400"/>
          </a:xfrm>
          <a:ln>
            <a:noFill/>
          </a:ln>
        </p:spPr>
        <p:txBody>
          <a:bodyPr>
            <a:normAutofit/>
          </a:bodyPr>
          <a:lstStyle/>
          <a:p>
            <a:r>
              <a:rPr lang="en-US" dirty="0"/>
              <a:t>Acceptor accepts every value it receives?</a:t>
            </a:r>
          </a:p>
          <a:p>
            <a:r>
              <a:rPr lang="en-US" dirty="0"/>
              <a:t>Could choose multiple values</a:t>
            </a:r>
          </a:p>
          <a:p>
            <a:endParaRPr lang="en-US" dirty="0"/>
          </a:p>
          <a:p>
            <a:endParaRPr lang="en-US" dirty="0"/>
          </a:p>
          <a:p>
            <a:endParaRPr lang="en-US" dirty="0"/>
          </a:p>
          <a:p>
            <a:endParaRPr lang="en-US" dirty="0"/>
          </a:p>
          <a:p>
            <a:endParaRPr lang="en-US" dirty="0"/>
          </a:p>
          <a:p>
            <a:r>
              <a:rPr lang="en-US" dirty="0"/>
              <a:t>How to fix it: Once a value has been chosen, future proposals must propose/choose that same value (2-phase protocol)</a:t>
            </a:r>
          </a:p>
        </p:txBody>
      </p:sp>
      <p:sp>
        <p:nvSpPr>
          <p:cNvPr id="6" name="Title 5"/>
          <p:cNvSpPr>
            <a:spLocks noGrp="1"/>
          </p:cNvSpPr>
          <p:nvPr>
            <p:ph type="title"/>
          </p:nvPr>
        </p:nvSpPr>
        <p:spPr>
          <a:xfrm>
            <a:off x="203200" y="228600"/>
            <a:ext cx="11785600" cy="990600"/>
          </a:xfrm>
        </p:spPr>
        <p:txBody>
          <a:bodyPr/>
          <a:lstStyle/>
          <a:p>
            <a:r>
              <a:rPr lang="en-US" dirty="0"/>
              <a:t>Problem: Conflicting Choices</a:t>
            </a:r>
          </a:p>
        </p:txBody>
      </p:sp>
      <p:sp>
        <p:nvSpPr>
          <p:cNvPr id="20" name="Footer Placeholder 19">
            <a:extLst>
              <a:ext uri="{FF2B5EF4-FFF2-40B4-BE49-F238E27FC236}">
                <a16:creationId xmlns:a16="http://schemas.microsoft.com/office/drawing/2014/main" id="{C238DE6E-900A-FB41-9CCB-93835F20A2AE}"/>
              </a:ext>
            </a:extLst>
          </p:cNvPr>
          <p:cNvSpPr>
            <a:spLocks noGrp="1"/>
          </p:cNvSpPr>
          <p:nvPr>
            <p:ph type="ftr" sz="quarter" idx="4294967295"/>
          </p:nvPr>
        </p:nvSpPr>
        <p:spPr>
          <a:xfrm>
            <a:off x="7518400" y="665743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23" name="Slide Number Placeholder 22">
            <a:extLst>
              <a:ext uri="{FF2B5EF4-FFF2-40B4-BE49-F238E27FC236}">
                <a16:creationId xmlns:a16="http://schemas.microsoft.com/office/drawing/2014/main" id="{C937BF73-D527-2348-A439-FB8B9A728BBE}"/>
              </a:ext>
            </a:extLst>
          </p:cNvPr>
          <p:cNvSpPr>
            <a:spLocks noGrp="1"/>
          </p:cNvSpPr>
          <p:nvPr>
            <p:ph type="sldNum" sz="quarter" idx="4294967295"/>
          </p:nvPr>
        </p:nvSpPr>
        <p:spPr>
          <a:xfrm>
            <a:off x="0" y="665743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35</a:t>
            </a:fld>
            <a:endParaRPr lang="en-US"/>
          </a:p>
        </p:txBody>
      </p:sp>
      <p:cxnSp>
        <p:nvCxnSpPr>
          <p:cNvPr id="42" name="Straight Arrow Connector 41"/>
          <p:cNvCxnSpPr/>
          <p:nvPr/>
        </p:nvCxnSpPr>
        <p:spPr>
          <a:xfrm flipV="1">
            <a:off x="5760204" y="4415881"/>
            <a:ext cx="838200" cy="45720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3931404" y="3044281"/>
            <a:ext cx="838200" cy="45720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3048000" y="3044281"/>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048000" y="3501481"/>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048000" y="3958681"/>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048000" y="4415881"/>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048000" y="4873081"/>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305800" y="4855461"/>
            <a:ext cx="609600" cy="246221"/>
          </a:xfrm>
          <a:prstGeom prst="rect">
            <a:avLst/>
          </a:prstGeom>
          <a:noFill/>
        </p:spPr>
        <p:txBody>
          <a:bodyPr wrap="square" lIns="0" tIns="0" rIns="0" bIns="0" rtlCol="0">
            <a:spAutoFit/>
          </a:bodyPr>
          <a:lstStyle/>
          <a:p>
            <a:r>
              <a:rPr lang="en-US" sz="1600" dirty="0"/>
              <a:t>time</a:t>
            </a:r>
          </a:p>
        </p:txBody>
      </p:sp>
      <p:sp>
        <p:nvSpPr>
          <p:cNvPr id="14" name="TextBox 13"/>
          <p:cNvSpPr txBox="1"/>
          <p:nvPr/>
        </p:nvSpPr>
        <p:spPr>
          <a:xfrm>
            <a:off x="2590800" y="2815682"/>
            <a:ext cx="457200" cy="307777"/>
          </a:xfrm>
          <a:prstGeom prst="rect">
            <a:avLst/>
          </a:prstGeom>
          <a:noFill/>
        </p:spPr>
        <p:txBody>
          <a:bodyPr wrap="square" lIns="0" tIns="0" rIns="0" bIns="0" rtlCol="0">
            <a:spAutoFit/>
          </a:bodyPr>
          <a:lstStyle/>
          <a:p>
            <a:r>
              <a:rPr lang="en-US" sz="2000" dirty="0"/>
              <a:t>s</a:t>
            </a:r>
            <a:r>
              <a:rPr lang="en-US" sz="2000" baseline="-25000" dirty="0"/>
              <a:t>1</a:t>
            </a:r>
          </a:p>
        </p:txBody>
      </p:sp>
      <p:sp>
        <p:nvSpPr>
          <p:cNvPr id="15" name="TextBox 14"/>
          <p:cNvSpPr txBox="1"/>
          <p:nvPr/>
        </p:nvSpPr>
        <p:spPr>
          <a:xfrm>
            <a:off x="2590800" y="3272882"/>
            <a:ext cx="457200" cy="307777"/>
          </a:xfrm>
          <a:prstGeom prst="rect">
            <a:avLst/>
          </a:prstGeom>
          <a:noFill/>
        </p:spPr>
        <p:txBody>
          <a:bodyPr wrap="square" lIns="0" tIns="0" rIns="0" bIns="0" rtlCol="0">
            <a:spAutoFit/>
          </a:bodyPr>
          <a:lstStyle/>
          <a:p>
            <a:r>
              <a:rPr lang="en-US" sz="2000" dirty="0"/>
              <a:t>s</a:t>
            </a:r>
            <a:r>
              <a:rPr lang="en-US" sz="2000" baseline="-25000" dirty="0"/>
              <a:t>2</a:t>
            </a:r>
          </a:p>
        </p:txBody>
      </p:sp>
      <p:sp>
        <p:nvSpPr>
          <p:cNvPr id="16" name="TextBox 15"/>
          <p:cNvSpPr txBox="1"/>
          <p:nvPr/>
        </p:nvSpPr>
        <p:spPr>
          <a:xfrm>
            <a:off x="2590800" y="3727105"/>
            <a:ext cx="457200" cy="307777"/>
          </a:xfrm>
          <a:prstGeom prst="rect">
            <a:avLst/>
          </a:prstGeom>
          <a:noFill/>
        </p:spPr>
        <p:txBody>
          <a:bodyPr wrap="square" lIns="0" tIns="0" rIns="0" bIns="0" rtlCol="0">
            <a:spAutoFit/>
          </a:bodyPr>
          <a:lstStyle/>
          <a:p>
            <a:r>
              <a:rPr lang="en-US" sz="2000" dirty="0"/>
              <a:t>s</a:t>
            </a:r>
            <a:r>
              <a:rPr lang="en-US" sz="2000" baseline="-25000" dirty="0"/>
              <a:t>3</a:t>
            </a:r>
          </a:p>
        </p:txBody>
      </p:sp>
      <p:sp>
        <p:nvSpPr>
          <p:cNvPr id="17" name="TextBox 16"/>
          <p:cNvSpPr txBox="1"/>
          <p:nvPr/>
        </p:nvSpPr>
        <p:spPr>
          <a:xfrm>
            <a:off x="2590800" y="4184305"/>
            <a:ext cx="457200" cy="307777"/>
          </a:xfrm>
          <a:prstGeom prst="rect">
            <a:avLst/>
          </a:prstGeom>
          <a:noFill/>
        </p:spPr>
        <p:txBody>
          <a:bodyPr wrap="square" lIns="0" tIns="0" rIns="0" bIns="0" rtlCol="0">
            <a:spAutoFit/>
          </a:bodyPr>
          <a:lstStyle/>
          <a:p>
            <a:r>
              <a:rPr lang="en-US" sz="2000" dirty="0"/>
              <a:t>s</a:t>
            </a:r>
            <a:r>
              <a:rPr lang="en-US" sz="2000" baseline="-25000" dirty="0"/>
              <a:t>4</a:t>
            </a:r>
          </a:p>
        </p:txBody>
      </p:sp>
      <p:sp>
        <p:nvSpPr>
          <p:cNvPr id="18" name="TextBox 17"/>
          <p:cNvSpPr txBox="1"/>
          <p:nvPr/>
        </p:nvSpPr>
        <p:spPr>
          <a:xfrm>
            <a:off x="2590800" y="4641505"/>
            <a:ext cx="457200" cy="307777"/>
          </a:xfrm>
          <a:prstGeom prst="rect">
            <a:avLst/>
          </a:prstGeom>
          <a:noFill/>
        </p:spPr>
        <p:txBody>
          <a:bodyPr wrap="square" lIns="0" tIns="0" rIns="0" bIns="0" rtlCol="0">
            <a:spAutoFit/>
          </a:bodyPr>
          <a:lstStyle/>
          <a:p>
            <a:r>
              <a:rPr lang="en-US" sz="2000" dirty="0"/>
              <a:t>s</a:t>
            </a:r>
            <a:r>
              <a:rPr lang="en-US" sz="2000" baseline="-25000" dirty="0"/>
              <a:t>5</a:t>
            </a:r>
          </a:p>
        </p:txBody>
      </p:sp>
      <p:sp>
        <p:nvSpPr>
          <p:cNvPr id="19" name="TextBox 18"/>
          <p:cNvSpPr txBox="1"/>
          <p:nvPr/>
        </p:nvSpPr>
        <p:spPr>
          <a:xfrm>
            <a:off x="3657600" y="2739482"/>
            <a:ext cx="1219200" cy="246221"/>
          </a:xfrm>
          <a:prstGeom prst="rect">
            <a:avLst/>
          </a:prstGeom>
          <a:noFill/>
        </p:spPr>
        <p:txBody>
          <a:bodyPr wrap="square" lIns="0" tIns="0" rIns="0" bIns="0" rtlCol="0">
            <a:spAutoFit/>
          </a:bodyPr>
          <a:lstStyle/>
          <a:p>
            <a:pPr algn="l"/>
            <a:r>
              <a:rPr lang="en-US" sz="1600" dirty="0"/>
              <a:t>accept?(</a:t>
            </a:r>
            <a:r>
              <a:rPr lang="en-US" sz="1600" dirty="0">
                <a:solidFill>
                  <a:srgbClr val="800000"/>
                </a:solidFill>
              </a:rPr>
              <a:t>red</a:t>
            </a:r>
            <a:r>
              <a:rPr lang="en-US" sz="1600" dirty="0"/>
              <a:t>)</a:t>
            </a:r>
          </a:p>
        </p:txBody>
      </p:sp>
      <p:sp>
        <p:nvSpPr>
          <p:cNvPr id="21" name="TextBox 20"/>
          <p:cNvSpPr txBox="1"/>
          <p:nvPr/>
        </p:nvSpPr>
        <p:spPr>
          <a:xfrm>
            <a:off x="5486400" y="4873082"/>
            <a:ext cx="1371600" cy="246221"/>
          </a:xfrm>
          <a:prstGeom prst="rect">
            <a:avLst/>
          </a:prstGeom>
          <a:noFill/>
        </p:spPr>
        <p:txBody>
          <a:bodyPr wrap="square" lIns="0" tIns="0" rIns="0" bIns="0" rtlCol="0">
            <a:spAutoFit/>
          </a:bodyPr>
          <a:lstStyle/>
          <a:p>
            <a:pPr algn="l"/>
            <a:r>
              <a:rPr lang="en-US" sz="1600" dirty="0"/>
              <a:t>accept?(</a:t>
            </a:r>
            <a:r>
              <a:rPr lang="en-US" sz="1600" dirty="0">
                <a:solidFill>
                  <a:srgbClr val="2556B9"/>
                </a:solidFill>
              </a:rPr>
              <a:t>blue</a:t>
            </a:r>
            <a:r>
              <a:rPr lang="en-US" sz="1600" dirty="0"/>
              <a:t>)</a:t>
            </a:r>
          </a:p>
        </p:txBody>
      </p:sp>
      <p:sp>
        <p:nvSpPr>
          <p:cNvPr id="27" name="TextBox 26"/>
          <p:cNvSpPr txBox="1"/>
          <p:nvPr/>
        </p:nvSpPr>
        <p:spPr>
          <a:xfrm>
            <a:off x="5105400" y="2739482"/>
            <a:ext cx="16002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28" name="TextBox 27"/>
          <p:cNvSpPr txBox="1"/>
          <p:nvPr/>
        </p:nvSpPr>
        <p:spPr>
          <a:xfrm>
            <a:off x="5105400" y="3653882"/>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29" name="TextBox 28"/>
          <p:cNvSpPr txBox="1"/>
          <p:nvPr/>
        </p:nvSpPr>
        <p:spPr>
          <a:xfrm>
            <a:off x="6934200" y="4568282"/>
            <a:ext cx="18288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30" name="TextBox 29"/>
          <p:cNvSpPr txBox="1"/>
          <p:nvPr/>
        </p:nvSpPr>
        <p:spPr>
          <a:xfrm>
            <a:off x="5105400" y="3196682"/>
            <a:ext cx="16002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31" name="TextBox 30"/>
          <p:cNvSpPr txBox="1"/>
          <p:nvPr/>
        </p:nvSpPr>
        <p:spPr>
          <a:xfrm>
            <a:off x="6934200" y="4111082"/>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32" name="Oval 31"/>
          <p:cNvSpPr/>
          <p:nvPr/>
        </p:nvSpPr>
        <p:spPr>
          <a:xfrm>
            <a:off x="5257800" y="30061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7086600" y="48349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a:off x="5257800" y="39205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Oval 36"/>
          <p:cNvSpPr/>
          <p:nvPr/>
        </p:nvSpPr>
        <p:spPr>
          <a:xfrm>
            <a:off x="7086600" y="43777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5257800" y="34633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Arrow Connector 42"/>
          <p:cNvCxnSpPr/>
          <p:nvPr/>
        </p:nvCxnSpPr>
        <p:spPr>
          <a:xfrm>
            <a:off x="3931404" y="3044281"/>
            <a:ext cx="838200" cy="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5760204" y="4873081"/>
            <a:ext cx="838200" cy="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3931404" y="3044281"/>
            <a:ext cx="838200" cy="91440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V="1">
            <a:off x="5760204" y="3958681"/>
            <a:ext cx="838200" cy="91440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6934200" y="3653882"/>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52" name="Oval 51"/>
          <p:cNvSpPr/>
          <p:nvPr/>
        </p:nvSpPr>
        <p:spPr>
          <a:xfrm>
            <a:off x="7086600" y="39205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ounded Rectangle 53"/>
          <p:cNvSpPr/>
          <p:nvPr/>
        </p:nvSpPr>
        <p:spPr>
          <a:xfrm>
            <a:off x="5029200" y="2663281"/>
            <a:ext cx="1371600" cy="1447800"/>
          </a:xfrm>
          <a:prstGeom prst="roundRect">
            <a:avLst/>
          </a:prstGeom>
          <a:noFill/>
          <a:ln>
            <a:solidFill>
              <a:srgbClr val="80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Rounded Rectangle 54"/>
          <p:cNvSpPr/>
          <p:nvPr/>
        </p:nvSpPr>
        <p:spPr>
          <a:xfrm>
            <a:off x="6858000" y="3577681"/>
            <a:ext cx="1447800" cy="1447800"/>
          </a:xfrm>
          <a:prstGeom prst="roundRect">
            <a:avLst/>
          </a:prstGeom>
          <a:noFill/>
          <a:ln>
            <a:solidFill>
              <a:srgbClr val="2556B9"/>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extBox 55"/>
          <p:cNvSpPr txBox="1"/>
          <p:nvPr/>
        </p:nvSpPr>
        <p:spPr>
          <a:xfrm>
            <a:off x="6477000" y="2510882"/>
            <a:ext cx="1524000" cy="307777"/>
          </a:xfrm>
          <a:prstGeom prst="rect">
            <a:avLst/>
          </a:prstGeom>
          <a:noFill/>
        </p:spPr>
        <p:txBody>
          <a:bodyPr wrap="square" lIns="0" tIns="0" rIns="0" bIns="0" rtlCol="0">
            <a:spAutoFit/>
          </a:bodyPr>
          <a:lstStyle/>
          <a:p>
            <a:r>
              <a:rPr lang="en-US" sz="2000" b="1" dirty="0">
                <a:solidFill>
                  <a:srgbClr val="800000"/>
                </a:solidFill>
              </a:rPr>
              <a:t>Red Chosen</a:t>
            </a:r>
          </a:p>
        </p:txBody>
      </p:sp>
      <p:sp>
        <p:nvSpPr>
          <p:cNvPr id="57" name="TextBox 56"/>
          <p:cNvSpPr txBox="1"/>
          <p:nvPr/>
        </p:nvSpPr>
        <p:spPr>
          <a:xfrm>
            <a:off x="6629400" y="5101682"/>
            <a:ext cx="1905000" cy="307777"/>
          </a:xfrm>
          <a:prstGeom prst="rect">
            <a:avLst/>
          </a:prstGeom>
          <a:noFill/>
        </p:spPr>
        <p:txBody>
          <a:bodyPr wrap="square" lIns="0" tIns="0" rIns="0" bIns="0" rtlCol="0">
            <a:spAutoFit/>
          </a:bodyPr>
          <a:lstStyle/>
          <a:p>
            <a:r>
              <a:rPr lang="en-US" sz="2000" b="1" dirty="0">
                <a:solidFill>
                  <a:srgbClr val="2556B9"/>
                </a:solidFill>
              </a:rPr>
              <a:t>Blue Chosen</a:t>
            </a:r>
          </a:p>
        </p:txBody>
      </p:sp>
      <p:sp>
        <p:nvSpPr>
          <p:cNvPr id="22" name="Oval 21"/>
          <p:cNvSpPr/>
          <p:nvPr/>
        </p:nvSpPr>
        <p:spPr>
          <a:xfrm>
            <a:off x="3886200" y="30061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5715000" y="4834981"/>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3102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a:off x="3923900" y="2057400"/>
            <a:ext cx="3429000" cy="91440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55" name="Rounded Rectangle 54"/>
          <p:cNvSpPr/>
          <p:nvPr/>
        </p:nvSpPr>
        <p:spPr>
          <a:xfrm>
            <a:off x="5638800" y="2590800"/>
            <a:ext cx="1447800" cy="1447800"/>
          </a:xfrm>
          <a:prstGeom prst="roundRect">
            <a:avLst/>
          </a:prstGeom>
          <a:solidFill>
            <a:schemeClr val="bg1"/>
          </a:solidFill>
          <a:ln>
            <a:solidFill>
              <a:srgbClr val="2556B9"/>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Content Placeholder 1"/>
          <p:cNvSpPr>
            <a:spLocks noGrp="1"/>
          </p:cNvSpPr>
          <p:nvPr>
            <p:ph idx="1"/>
          </p:nvPr>
        </p:nvSpPr>
        <p:spPr>
          <a:xfrm>
            <a:off x="1981200" y="4648200"/>
            <a:ext cx="8382000" cy="1676400"/>
          </a:xfrm>
        </p:spPr>
        <p:txBody>
          <a:bodyPr>
            <a:normAutofit fontScale="92500"/>
          </a:bodyPr>
          <a:lstStyle/>
          <a:p>
            <a:r>
              <a:rPr lang="en-US" dirty="0"/>
              <a:t>s</a:t>
            </a:r>
            <a:r>
              <a:rPr lang="en-US" baseline="-25000" dirty="0"/>
              <a:t>5</a:t>
            </a:r>
            <a:r>
              <a:rPr lang="en-US" dirty="0"/>
              <a:t> doesn’t need to propose </a:t>
            </a:r>
            <a:r>
              <a:rPr lang="en-US" dirty="0">
                <a:solidFill>
                  <a:srgbClr val="800000"/>
                </a:solidFill>
              </a:rPr>
              <a:t>red</a:t>
            </a:r>
            <a:r>
              <a:rPr lang="en-US" dirty="0"/>
              <a:t> (it hasn’t been chosen yet)</a:t>
            </a:r>
          </a:p>
          <a:p>
            <a:r>
              <a:rPr lang="en-US" dirty="0"/>
              <a:t>s</a:t>
            </a:r>
            <a:r>
              <a:rPr lang="en-US" baseline="-25000" dirty="0"/>
              <a:t>1</a:t>
            </a:r>
            <a:r>
              <a:rPr lang="en-US" dirty="0"/>
              <a:t>’s proposal must be aborted (s</a:t>
            </a:r>
            <a:r>
              <a:rPr lang="en-US" baseline="-25000" dirty="0"/>
              <a:t>3</a:t>
            </a:r>
            <a:r>
              <a:rPr lang="en-US" dirty="0"/>
              <a:t> must reject  it)</a:t>
            </a:r>
          </a:p>
          <a:p>
            <a:pPr marL="0" indent="0">
              <a:spcBef>
                <a:spcPts val="1800"/>
              </a:spcBef>
              <a:buNone/>
            </a:pPr>
            <a:r>
              <a:rPr lang="en-US" u="sng" dirty="0">
                <a:solidFill>
                  <a:schemeClr val="tx2"/>
                </a:solidFill>
              </a:rPr>
              <a:t>How to fix it</a:t>
            </a:r>
            <a:r>
              <a:rPr lang="en-US" dirty="0">
                <a:solidFill>
                  <a:schemeClr val="tx2"/>
                </a:solidFill>
              </a:rPr>
              <a:t>: Must </a:t>
            </a:r>
            <a:r>
              <a:rPr lang="en-US" dirty="0">
                <a:solidFill>
                  <a:srgbClr val="800000"/>
                </a:solidFill>
              </a:rPr>
              <a:t>order</a:t>
            </a:r>
            <a:r>
              <a:rPr lang="en-US" dirty="0">
                <a:solidFill>
                  <a:schemeClr val="tx2"/>
                </a:solidFill>
              </a:rPr>
              <a:t> proposals, reject old ones</a:t>
            </a:r>
          </a:p>
        </p:txBody>
      </p:sp>
      <p:cxnSp>
        <p:nvCxnSpPr>
          <p:cNvPr id="42" name="Straight Arrow Connector 41"/>
          <p:cNvCxnSpPr/>
          <p:nvPr/>
        </p:nvCxnSpPr>
        <p:spPr>
          <a:xfrm flipV="1">
            <a:off x="4541004" y="3429000"/>
            <a:ext cx="838200" cy="45720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3923900" y="2057400"/>
            <a:ext cx="3429000" cy="45720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6" name="Title 5"/>
          <p:cNvSpPr>
            <a:spLocks noGrp="1"/>
          </p:cNvSpPr>
          <p:nvPr>
            <p:ph type="title"/>
          </p:nvPr>
        </p:nvSpPr>
        <p:spPr/>
        <p:txBody>
          <a:bodyPr/>
          <a:lstStyle/>
          <a:p>
            <a:r>
              <a:rPr lang="en-US" dirty="0"/>
              <a:t>Conflicting Choices (2)</a:t>
            </a:r>
          </a:p>
        </p:txBody>
      </p:sp>
      <p:cxnSp>
        <p:nvCxnSpPr>
          <p:cNvPr id="8" name="Straight Arrow Connector 7"/>
          <p:cNvCxnSpPr/>
          <p:nvPr/>
        </p:nvCxnSpPr>
        <p:spPr>
          <a:xfrm>
            <a:off x="3048000" y="20574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048000" y="25146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048000" y="29718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048000" y="34290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048000" y="3886200"/>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305800" y="3868580"/>
            <a:ext cx="609600" cy="246221"/>
          </a:xfrm>
          <a:prstGeom prst="rect">
            <a:avLst/>
          </a:prstGeom>
          <a:noFill/>
        </p:spPr>
        <p:txBody>
          <a:bodyPr wrap="square" lIns="0" tIns="0" rIns="0" bIns="0" rtlCol="0">
            <a:spAutoFit/>
          </a:bodyPr>
          <a:lstStyle/>
          <a:p>
            <a:r>
              <a:rPr lang="en-US" sz="1600" dirty="0"/>
              <a:t>time</a:t>
            </a:r>
          </a:p>
        </p:txBody>
      </p:sp>
      <p:sp>
        <p:nvSpPr>
          <p:cNvPr id="14" name="TextBox 13"/>
          <p:cNvSpPr txBox="1"/>
          <p:nvPr/>
        </p:nvSpPr>
        <p:spPr>
          <a:xfrm>
            <a:off x="2590800" y="1828801"/>
            <a:ext cx="457200" cy="307777"/>
          </a:xfrm>
          <a:prstGeom prst="rect">
            <a:avLst/>
          </a:prstGeom>
          <a:noFill/>
        </p:spPr>
        <p:txBody>
          <a:bodyPr wrap="square" lIns="0" tIns="0" rIns="0" bIns="0" rtlCol="0">
            <a:spAutoFit/>
          </a:bodyPr>
          <a:lstStyle/>
          <a:p>
            <a:r>
              <a:rPr lang="en-US" sz="2000" dirty="0"/>
              <a:t>s</a:t>
            </a:r>
            <a:r>
              <a:rPr lang="en-US" sz="2000" baseline="-25000" dirty="0"/>
              <a:t>1</a:t>
            </a:r>
          </a:p>
        </p:txBody>
      </p:sp>
      <p:sp>
        <p:nvSpPr>
          <p:cNvPr id="15" name="TextBox 14"/>
          <p:cNvSpPr txBox="1"/>
          <p:nvPr/>
        </p:nvSpPr>
        <p:spPr>
          <a:xfrm>
            <a:off x="2590800" y="2286001"/>
            <a:ext cx="457200" cy="307777"/>
          </a:xfrm>
          <a:prstGeom prst="rect">
            <a:avLst/>
          </a:prstGeom>
          <a:noFill/>
        </p:spPr>
        <p:txBody>
          <a:bodyPr wrap="square" lIns="0" tIns="0" rIns="0" bIns="0" rtlCol="0">
            <a:spAutoFit/>
          </a:bodyPr>
          <a:lstStyle/>
          <a:p>
            <a:r>
              <a:rPr lang="en-US" sz="2000" dirty="0"/>
              <a:t>s</a:t>
            </a:r>
            <a:r>
              <a:rPr lang="en-US" sz="2000" baseline="-25000" dirty="0"/>
              <a:t>2</a:t>
            </a:r>
          </a:p>
        </p:txBody>
      </p:sp>
      <p:sp>
        <p:nvSpPr>
          <p:cNvPr id="16" name="TextBox 15"/>
          <p:cNvSpPr txBox="1"/>
          <p:nvPr/>
        </p:nvSpPr>
        <p:spPr>
          <a:xfrm>
            <a:off x="2590800" y="2740224"/>
            <a:ext cx="457200" cy="307777"/>
          </a:xfrm>
          <a:prstGeom prst="rect">
            <a:avLst/>
          </a:prstGeom>
          <a:noFill/>
        </p:spPr>
        <p:txBody>
          <a:bodyPr wrap="square" lIns="0" tIns="0" rIns="0" bIns="0" rtlCol="0">
            <a:spAutoFit/>
          </a:bodyPr>
          <a:lstStyle/>
          <a:p>
            <a:r>
              <a:rPr lang="en-US" sz="2000" dirty="0"/>
              <a:t>s</a:t>
            </a:r>
            <a:r>
              <a:rPr lang="en-US" sz="2000" baseline="-25000" dirty="0"/>
              <a:t>3</a:t>
            </a:r>
          </a:p>
        </p:txBody>
      </p:sp>
      <p:sp>
        <p:nvSpPr>
          <p:cNvPr id="17" name="TextBox 16"/>
          <p:cNvSpPr txBox="1"/>
          <p:nvPr/>
        </p:nvSpPr>
        <p:spPr>
          <a:xfrm>
            <a:off x="2590800" y="3197424"/>
            <a:ext cx="457200" cy="307777"/>
          </a:xfrm>
          <a:prstGeom prst="rect">
            <a:avLst/>
          </a:prstGeom>
          <a:noFill/>
        </p:spPr>
        <p:txBody>
          <a:bodyPr wrap="square" lIns="0" tIns="0" rIns="0" bIns="0" rtlCol="0">
            <a:spAutoFit/>
          </a:bodyPr>
          <a:lstStyle/>
          <a:p>
            <a:r>
              <a:rPr lang="en-US" sz="2000" dirty="0"/>
              <a:t>s</a:t>
            </a:r>
            <a:r>
              <a:rPr lang="en-US" sz="2000" baseline="-25000" dirty="0"/>
              <a:t>4</a:t>
            </a:r>
          </a:p>
        </p:txBody>
      </p:sp>
      <p:sp>
        <p:nvSpPr>
          <p:cNvPr id="18" name="TextBox 17"/>
          <p:cNvSpPr txBox="1"/>
          <p:nvPr/>
        </p:nvSpPr>
        <p:spPr>
          <a:xfrm>
            <a:off x="2590800" y="3654624"/>
            <a:ext cx="457200" cy="307777"/>
          </a:xfrm>
          <a:prstGeom prst="rect">
            <a:avLst/>
          </a:prstGeom>
          <a:noFill/>
        </p:spPr>
        <p:txBody>
          <a:bodyPr wrap="square" lIns="0" tIns="0" rIns="0" bIns="0" rtlCol="0">
            <a:spAutoFit/>
          </a:bodyPr>
          <a:lstStyle/>
          <a:p>
            <a:r>
              <a:rPr lang="en-US" sz="2000" dirty="0"/>
              <a:t>s</a:t>
            </a:r>
            <a:r>
              <a:rPr lang="en-US" sz="2000" baseline="-25000" dirty="0"/>
              <a:t>5</a:t>
            </a:r>
          </a:p>
        </p:txBody>
      </p:sp>
      <p:sp>
        <p:nvSpPr>
          <p:cNvPr id="19" name="TextBox 18"/>
          <p:cNvSpPr txBox="1"/>
          <p:nvPr/>
        </p:nvSpPr>
        <p:spPr>
          <a:xfrm>
            <a:off x="3657600" y="1752601"/>
            <a:ext cx="1219200" cy="246221"/>
          </a:xfrm>
          <a:prstGeom prst="rect">
            <a:avLst/>
          </a:prstGeom>
          <a:noFill/>
        </p:spPr>
        <p:txBody>
          <a:bodyPr wrap="square" lIns="0" tIns="0" rIns="0" bIns="0" rtlCol="0">
            <a:spAutoFit/>
          </a:bodyPr>
          <a:lstStyle/>
          <a:p>
            <a:pPr algn="l"/>
            <a:r>
              <a:rPr lang="en-US" sz="1600" dirty="0"/>
              <a:t>accept?(</a:t>
            </a:r>
            <a:r>
              <a:rPr lang="en-US" sz="1600" dirty="0">
                <a:solidFill>
                  <a:srgbClr val="800000"/>
                </a:solidFill>
              </a:rPr>
              <a:t>red</a:t>
            </a:r>
            <a:r>
              <a:rPr lang="en-US" sz="1600" dirty="0"/>
              <a:t>)</a:t>
            </a:r>
          </a:p>
        </p:txBody>
      </p:sp>
      <p:sp>
        <p:nvSpPr>
          <p:cNvPr id="21" name="TextBox 20"/>
          <p:cNvSpPr txBox="1"/>
          <p:nvPr/>
        </p:nvSpPr>
        <p:spPr>
          <a:xfrm>
            <a:off x="4267200" y="3886201"/>
            <a:ext cx="1066800" cy="246221"/>
          </a:xfrm>
          <a:prstGeom prst="rect">
            <a:avLst/>
          </a:prstGeom>
          <a:noFill/>
        </p:spPr>
        <p:txBody>
          <a:bodyPr wrap="square" lIns="0" tIns="0" rIns="0" bIns="0" rtlCol="0">
            <a:spAutoFit/>
          </a:bodyPr>
          <a:lstStyle/>
          <a:p>
            <a:pPr algn="l"/>
            <a:r>
              <a:rPr lang="en-US" sz="1600" dirty="0"/>
              <a:t>prop(</a:t>
            </a:r>
            <a:r>
              <a:rPr lang="en-US" sz="1600" dirty="0">
                <a:solidFill>
                  <a:srgbClr val="2556B9"/>
                </a:solidFill>
              </a:rPr>
              <a:t>blue</a:t>
            </a:r>
            <a:r>
              <a:rPr lang="en-US" sz="1600" dirty="0"/>
              <a:t>)</a:t>
            </a:r>
          </a:p>
        </p:txBody>
      </p:sp>
      <p:sp>
        <p:nvSpPr>
          <p:cNvPr id="27" name="TextBox 26"/>
          <p:cNvSpPr txBox="1"/>
          <p:nvPr/>
        </p:nvSpPr>
        <p:spPr>
          <a:xfrm>
            <a:off x="5105400" y="1752601"/>
            <a:ext cx="16002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28" name="TextBox 27"/>
          <p:cNvSpPr txBox="1"/>
          <p:nvPr/>
        </p:nvSpPr>
        <p:spPr>
          <a:xfrm>
            <a:off x="7543800" y="2667001"/>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29" name="TextBox 28"/>
          <p:cNvSpPr txBox="1"/>
          <p:nvPr/>
        </p:nvSpPr>
        <p:spPr>
          <a:xfrm>
            <a:off x="5715000" y="3581401"/>
            <a:ext cx="18288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30" name="TextBox 29"/>
          <p:cNvSpPr txBox="1"/>
          <p:nvPr/>
        </p:nvSpPr>
        <p:spPr>
          <a:xfrm>
            <a:off x="7543800" y="2209801"/>
            <a:ext cx="1600200" cy="246221"/>
          </a:xfrm>
          <a:prstGeom prst="rect">
            <a:avLst/>
          </a:prstGeom>
          <a:noFill/>
        </p:spPr>
        <p:txBody>
          <a:bodyPr wrap="square" lIns="0" tIns="0" rIns="0" bIns="0" rtlCol="0">
            <a:spAutoFit/>
          </a:bodyPr>
          <a:lstStyle/>
          <a:p>
            <a:pPr algn="l"/>
            <a:r>
              <a:rPr lang="en-US" sz="1600" dirty="0"/>
              <a:t>accepted(</a:t>
            </a:r>
            <a:r>
              <a:rPr lang="en-US" sz="1600" dirty="0">
                <a:solidFill>
                  <a:srgbClr val="800000"/>
                </a:solidFill>
              </a:rPr>
              <a:t>red</a:t>
            </a:r>
            <a:r>
              <a:rPr lang="en-US" sz="1600" dirty="0"/>
              <a:t>)</a:t>
            </a:r>
          </a:p>
        </p:txBody>
      </p:sp>
      <p:sp>
        <p:nvSpPr>
          <p:cNvPr id="31" name="TextBox 30"/>
          <p:cNvSpPr txBox="1"/>
          <p:nvPr/>
        </p:nvSpPr>
        <p:spPr>
          <a:xfrm>
            <a:off x="5715000" y="3124201"/>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32" name="Oval 31"/>
          <p:cNvSpPr/>
          <p:nvPr/>
        </p:nvSpPr>
        <p:spPr>
          <a:xfrm>
            <a:off x="5257800" y="20193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5867400" y="38481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a:off x="7696200" y="29337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Oval 36"/>
          <p:cNvSpPr/>
          <p:nvPr/>
        </p:nvSpPr>
        <p:spPr>
          <a:xfrm>
            <a:off x="5867400" y="33909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Oval 37"/>
          <p:cNvSpPr/>
          <p:nvPr/>
        </p:nvSpPr>
        <p:spPr>
          <a:xfrm>
            <a:off x="7696200" y="24765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3" name="Straight Arrow Connector 42"/>
          <p:cNvCxnSpPr/>
          <p:nvPr/>
        </p:nvCxnSpPr>
        <p:spPr>
          <a:xfrm>
            <a:off x="3931404" y="2057400"/>
            <a:ext cx="838200" cy="0"/>
          </a:xfrm>
          <a:prstGeom prst="straightConnector1">
            <a:avLst/>
          </a:prstGeom>
          <a:ln w="190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4541004" y="3886200"/>
            <a:ext cx="838200" cy="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V="1">
            <a:off x="4541004" y="2971800"/>
            <a:ext cx="838200" cy="914400"/>
          </a:xfrm>
          <a:prstGeom prst="straightConnector1">
            <a:avLst/>
          </a:prstGeom>
          <a:ln w="19050" cap="rnd">
            <a:solidFill>
              <a:srgbClr val="2556B9"/>
            </a:solidFill>
            <a:tailEnd type="triangle" w="med" len="lg"/>
          </a:ln>
          <a:effectLst/>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715000" y="2667001"/>
            <a:ext cx="1752600" cy="246221"/>
          </a:xfrm>
          <a:prstGeom prst="rect">
            <a:avLst/>
          </a:prstGeom>
          <a:noFill/>
        </p:spPr>
        <p:txBody>
          <a:bodyPr wrap="square" lIns="0" tIns="0" rIns="0" bIns="0" rtlCol="0">
            <a:spAutoFit/>
          </a:bodyPr>
          <a:lstStyle/>
          <a:p>
            <a:pPr algn="l"/>
            <a:r>
              <a:rPr lang="en-US" sz="1600" dirty="0"/>
              <a:t>accepted(</a:t>
            </a:r>
            <a:r>
              <a:rPr lang="en-US" sz="1600" dirty="0">
                <a:solidFill>
                  <a:srgbClr val="2556B9"/>
                </a:solidFill>
              </a:rPr>
              <a:t>blue</a:t>
            </a:r>
            <a:r>
              <a:rPr lang="en-US" sz="1600" dirty="0"/>
              <a:t>)</a:t>
            </a:r>
          </a:p>
        </p:txBody>
      </p:sp>
      <p:sp>
        <p:nvSpPr>
          <p:cNvPr id="52" name="Oval 51"/>
          <p:cNvSpPr/>
          <p:nvPr/>
        </p:nvSpPr>
        <p:spPr>
          <a:xfrm>
            <a:off x="5867400" y="29337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extBox 55"/>
          <p:cNvSpPr txBox="1"/>
          <p:nvPr/>
        </p:nvSpPr>
        <p:spPr>
          <a:xfrm>
            <a:off x="7543800" y="1371601"/>
            <a:ext cx="1981200" cy="307777"/>
          </a:xfrm>
          <a:prstGeom prst="rect">
            <a:avLst/>
          </a:prstGeom>
          <a:noFill/>
        </p:spPr>
        <p:txBody>
          <a:bodyPr wrap="square" lIns="0" tIns="0" rIns="0" bIns="0" rtlCol="0">
            <a:spAutoFit/>
          </a:bodyPr>
          <a:lstStyle/>
          <a:p>
            <a:r>
              <a:rPr lang="en-US" sz="2000" b="1" dirty="0">
                <a:solidFill>
                  <a:srgbClr val="800000"/>
                </a:solidFill>
              </a:rPr>
              <a:t>Red Chosen??</a:t>
            </a:r>
          </a:p>
        </p:txBody>
      </p:sp>
      <p:sp>
        <p:nvSpPr>
          <p:cNvPr id="57" name="TextBox 56"/>
          <p:cNvSpPr txBox="1"/>
          <p:nvPr/>
        </p:nvSpPr>
        <p:spPr>
          <a:xfrm>
            <a:off x="5334000" y="4114801"/>
            <a:ext cx="1828800" cy="307777"/>
          </a:xfrm>
          <a:prstGeom prst="rect">
            <a:avLst/>
          </a:prstGeom>
          <a:noFill/>
        </p:spPr>
        <p:txBody>
          <a:bodyPr wrap="square" lIns="0" tIns="0" rIns="0" bIns="0" rtlCol="0">
            <a:spAutoFit/>
          </a:bodyPr>
          <a:lstStyle/>
          <a:p>
            <a:r>
              <a:rPr lang="en-US" sz="2000" b="1" dirty="0">
                <a:solidFill>
                  <a:srgbClr val="2556B9"/>
                </a:solidFill>
              </a:rPr>
              <a:t>Blue Chosen</a:t>
            </a:r>
          </a:p>
        </p:txBody>
      </p:sp>
      <p:sp>
        <p:nvSpPr>
          <p:cNvPr id="22" name="Oval 21"/>
          <p:cNvSpPr/>
          <p:nvPr/>
        </p:nvSpPr>
        <p:spPr>
          <a:xfrm>
            <a:off x="3886200" y="20193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Oval 23"/>
          <p:cNvSpPr/>
          <p:nvPr/>
        </p:nvSpPr>
        <p:spPr>
          <a:xfrm>
            <a:off x="4495800" y="3848100"/>
            <a:ext cx="76200" cy="762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Freeform 25"/>
          <p:cNvSpPr/>
          <p:nvPr/>
        </p:nvSpPr>
        <p:spPr>
          <a:xfrm>
            <a:off x="4969827" y="1678164"/>
            <a:ext cx="3890551" cy="1505394"/>
          </a:xfrm>
          <a:custGeom>
            <a:avLst/>
            <a:gdLst>
              <a:gd name="connsiteX0" fmla="*/ 1722935 w 3816959"/>
              <a:gd name="connsiteY0" fmla="*/ 25435 h 1517779"/>
              <a:gd name="connsiteX1" fmla="*/ 13 w 3816959"/>
              <a:gd name="connsiteY1" fmla="*/ 285317 h 1517779"/>
              <a:gd name="connsiteX2" fmla="*/ 1694060 w 3816959"/>
              <a:gd name="connsiteY2" fmla="*/ 612576 h 1517779"/>
              <a:gd name="connsiteX3" fmla="*/ 2531457 w 3816959"/>
              <a:gd name="connsiteY3" fmla="*/ 1026462 h 1517779"/>
              <a:gd name="connsiteX4" fmla="*/ 3089723 w 3816959"/>
              <a:gd name="connsiteY4" fmla="*/ 1517351 h 1517779"/>
              <a:gd name="connsiteX5" fmla="*/ 3773116 w 3816959"/>
              <a:gd name="connsiteY5" fmla="*/ 939835 h 1517779"/>
              <a:gd name="connsiteX6" fmla="*/ 1722935 w 3816959"/>
              <a:gd name="connsiteY6" fmla="*/ 25435 h 1517779"/>
              <a:gd name="connsiteX0" fmla="*/ 1722937 w 3816961"/>
              <a:gd name="connsiteY0" fmla="*/ 72753 h 1565097"/>
              <a:gd name="connsiteX1" fmla="*/ 15 w 3816961"/>
              <a:gd name="connsiteY1" fmla="*/ 332635 h 1565097"/>
              <a:gd name="connsiteX2" fmla="*/ 1694062 w 3816961"/>
              <a:gd name="connsiteY2" fmla="*/ 659894 h 1565097"/>
              <a:gd name="connsiteX3" fmla="*/ 2531459 w 3816961"/>
              <a:gd name="connsiteY3" fmla="*/ 1073780 h 1565097"/>
              <a:gd name="connsiteX4" fmla="*/ 3089725 w 3816961"/>
              <a:gd name="connsiteY4" fmla="*/ 1564669 h 1565097"/>
              <a:gd name="connsiteX5" fmla="*/ 3773118 w 3816961"/>
              <a:gd name="connsiteY5" fmla="*/ 987153 h 1565097"/>
              <a:gd name="connsiteX6" fmla="*/ 1722937 w 3816961"/>
              <a:gd name="connsiteY6" fmla="*/ 72753 h 1565097"/>
              <a:gd name="connsiteX0" fmla="*/ 1722938 w 3816962"/>
              <a:gd name="connsiteY0" fmla="*/ 26918 h 1519262"/>
              <a:gd name="connsiteX1" fmla="*/ 16 w 3816962"/>
              <a:gd name="connsiteY1" fmla="*/ 286800 h 1519262"/>
              <a:gd name="connsiteX2" fmla="*/ 1694063 w 3816962"/>
              <a:gd name="connsiteY2" fmla="*/ 614059 h 1519262"/>
              <a:gd name="connsiteX3" fmla="*/ 2531460 w 3816962"/>
              <a:gd name="connsiteY3" fmla="*/ 1027945 h 1519262"/>
              <a:gd name="connsiteX4" fmla="*/ 3089726 w 3816962"/>
              <a:gd name="connsiteY4" fmla="*/ 1518834 h 1519262"/>
              <a:gd name="connsiteX5" fmla="*/ 3773119 w 3816962"/>
              <a:gd name="connsiteY5" fmla="*/ 941318 h 1519262"/>
              <a:gd name="connsiteX6" fmla="*/ 1722938 w 3816962"/>
              <a:gd name="connsiteY6" fmla="*/ 26918 h 1519262"/>
              <a:gd name="connsiteX0" fmla="*/ 1722938 w 3773852"/>
              <a:gd name="connsiteY0" fmla="*/ 26918 h 1520868"/>
              <a:gd name="connsiteX1" fmla="*/ 16 w 3773852"/>
              <a:gd name="connsiteY1" fmla="*/ 286800 h 1520868"/>
              <a:gd name="connsiteX2" fmla="*/ 1694063 w 3773852"/>
              <a:gd name="connsiteY2" fmla="*/ 614059 h 1520868"/>
              <a:gd name="connsiteX3" fmla="*/ 2531460 w 3773852"/>
              <a:gd name="connsiteY3" fmla="*/ 1027945 h 1520868"/>
              <a:gd name="connsiteX4" fmla="*/ 3089726 w 3773852"/>
              <a:gd name="connsiteY4" fmla="*/ 1518834 h 1520868"/>
              <a:gd name="connsiteX5" fmla="*/ 3773119 w 3773852"/>
              <a:gd name="connsiteY5" fmla="*/ 941318 h 1520868"/>
              <a:gd name="connsiteX6" fmla="*/ 1722938 w 3773852"/>
              <a:gd name="connsiteY6" fmla="*/ 26918 h 1520868"/>
              <a:gd name="connsiteX0" fmla="*/ 1722938 w 3773911"/>
              <a:gd name="connsiteY0" fmla="*/ 26918 h 1537319"/>
              <a:gd name="connsiteX1" fmla="*/ 16 w 3773911"/>
              <a:gd name="connsiteY1" fmla="*/ 286800 h 1537319"/>
              <a:gd name="connsiteX2" fmla="*/ 1694063 w 3773911"/>
              <a:gd name="connsiteY2" fmla="*/ 614059 h 1537319"/>
              <a:gd name="connsiteX3" fmla="*/ 2531460 w 3773911"/>
              <a:gd name="connsiteY3" fmla="*/ 1027945 h 1537319"/>
              <a:gd name="connsiteX4" fmla="*/ 3089726 w 3773911"/>
              <a:gd name="connsiteY4" fmla="*/ 1518834 h 1537319"/>
              <a:gd name="connsiteX5" fmla="*/ 3773119 w 3773911"/>
              <a:gd name="connsiteY5" fmla="*/ 941318 h 1537319"/>
              <a:gd name="connsiteX6" fmla="*/ 1722938 w 3773911"/>
              <a:gd name="connsiteY6" fmla="*/ 26918 h 1537319"/>
              <a:gd name="connsiteX0" fmla="*/ 1722938 w 3773979"/>
              <a:gd name="connsiteY0" fmla="*/ 26918 h 1524933"/>
              <a:gd name="connsiteX1" fmla="*/ 16 w 3773979"/>
              <a:gd name="connsiteY1" fmla="*/ 286800 h 1524933"/>
              <a:gd name="connsiteX2" fmla="*/ 1694063 w 3773979"/>
              <a:gd name="connsiteY2" fmla="*/ 614059 h 1524933"/>
              <a:gd name="connsiteX3" fmla="*/ 2531460 w 3773979"/>
              <a:gd name="connsiteY3" fmla="*/ 1027945 h 1524933"/>
              <a:gd name="connsiteX4" fmla="*/ 3089726 w 3773979"/>
              <a:gd name="connsiteY4" fmla="*/ 1518834 h 1524933"/>
              <a:gd name="connsiteX5" fmla="*/ 3773119 w 3773979"/>
              <a:gd name="connsiteY5" fmla="*/ 941318 h 1524933"/>
              <a:gd name="connsiteX6" fmla="*/ 1722938 w 3773979"/>
              <a:gd name="connsiteY6" fmla="*/ 26918 h 1524933"/>
              <a:gd name="connsiteX0" fmla="*/ 1722938 w 3774388"/>
              <a:gd name="connsiteY0" fmla="*/ 26918 h 1524933"/>
              <a:gd name="connsiteX1" fmla="*/ 16 w 3774388"/>
              <a:gd name="connsiteY1" fmla="*/ 286800 h 1524933"/>
              <a:gd name="connsiteX2" fmla="*/ 1694063 w 3774388"/>
              <a:gd name="connsiteY2" fmla="*/ 614059 h 1524933"/>
              <a:gd name="connsiteX3" fmla="*/ 2531460 w 3774388"/>
              <a:gd name="connsiteY3" fmla="*/ 1027945 h 1524933"/>
              <a:gd name="connsiteX4" fmla="*/ 3089726 w 3774388"/>
              <a:gd name="connsiteY4" fmla="*/ 1518834 h 1524933"/>
              <a:gd name="connsiteX5" fmla="*/ 3773119 w 3774388"/>
              <a:gd name="connsiteY5" fmla="*/ 941318 h 1524933"/>
              <a:gd name="connsiteX6" fmla="*/ 1722938 w 3774388"/>
              <a:gd name="connsiteY6" fmla="*/ 26918 h 1524933"/>
              <a:gd name="connsiteX0" fmla="*/ 1722938 w 3774388"/>
              <a:gd name="connsiteY0" fmla="*/ 26918 h 1524933"/>
              <a:gd name="connsiteX1" fmla="*/ 16 w 3774388"/>
              <a:gd name="connsiteY1" fmla="*/ 286800 h 1524933"/>
              <a:gd name="connsiteX2" fmla="*/ 1694063 w 3774388"/>
              <a:gd name="connsiteY2" fmla="*/ 614059 h 1524933"/>
              <a:gd name="connsiteX3" fmla="*/ 2531460 w 3774388"/>
              <a:gd name="connsiteY3" fmla="*/ 1027945 h 1524933"/>
              <a:gd name="connsiteX4" fmla="*/ 3089726 w 3774388"/>
              <a:gd name="connsiteY4" fmla="*/ 1518834 h 1524933"/>
              <a:gd name="connsiteX5" fmla="*/ 3773119 w 3774388"/>
              <a:gd name="connsiteY5" fmla="*/ 941318 h 1524933"/>
              <a:gd name="connsiteX6" fmla="*/ 1722938 w 3774388"/>
              <a:gd name="connsiteY6" fmla="*/ 26918 h 1524933"/>
              <a:gd name="connsiteX0" fmla="*/ 1722938 w 3774388"/>
              <a:gd name="connsiteY0" fmla="*/ 26918 h 1524933"/>
              <a:gd name="connsiteX1" fmla="*/ 16 w 3774388"/>
              <a:gd name="connsiteY1" fmla="*/ 286800 h 1524933"/>
              <a:gd name="connsiteX2" fmla="*/ 1694063 w 3774388"/>
              <a:gd name="connsiteY2" fmla="*/ 614059 h 1524933"/>
              <a:gd name="connsiteX3" fmla="*/ 2531460 w 3774388"/>
              <a:gd name="connsiteY3" fmla="*/ 1027945 h 1524933"/>
              <a:gd name="connsiteX4" fmla="*/ 3089726 w 3774388"/>
              <a:gd name="connsiteY4" fmla="*/ 1518834 h 1524933"/>
              <a:gd name="connsiteX5" fmla="*/ 3773119 w 3774388"/>
              <a:gd name="connsiteY5" fmla="*/ 941318 h 1524933"/>
              <a:gd name="connsiteX6" fmla="*/ 1722938 w 3774388"/>
              <a:gd name="connsiteY6" fmla="*/ 26918 h 1524933"/>
              <a:gd name="connsiteX0" fmla="*/ 1722938 w 3774388"/>
              <a:gd name="connsiteY0" fmla="*/ 26918 h 1524933"/>
              <a:gd name="connsiteX1" fmla="*/ 16 w 3774388"/>
              <a:gd name="connsiteY1" fmla="*/ 286800 h 1524933"/>
              <a:gd name="connsiteX2" fmla="*/ 1694063 w 3774388"/>
              <a:gd name="connsiteY2" fmla="*/ 614059 h 1524933"/>
              <a:gd name="connsiteX3" fmla="*/ 2531460 w 3774388"/>
              <a:gd name="connsiteY3" fmla="*/ 1027945 h 1524933"/>
              <a:gd name="connsiteX4" fmla="*/ 3089726 w 3774388"/>
              <a:gd name="connsiteY4" fmla="*/ 1518834 h 1524933"/>
              <a:gd name="connsiteX5" fmla="*/ 3773119 w 3774388"/>
              <a:gd name="connsiteY5" fmla="*/ 941318 h 1524933"/>
              <a:gd name="connsiteX6" fmla="*/ 1722938 w 3774388"/>
              <a:gd name="connsiteY6" fmla="*/ 26918 h 1524933"/>
              <a:gd name="connsiteX0" fmla="*/ 1722945 w 3774395"/>
              <a:gd name="connsiteY0" fmla="*/ 22835 h 1520850"/>
              <a:gd name="connsiteX1" fmla="*/ 23 w 3774395"/>
              <a:gd name="connsiteY1" fmla="*/ 282717 h 1520850"/>
              <a:gd name="connsiteX2" fmla="*/ 1694070 w 3774395"/>
              <a:gd name="connsiteY2" fmla="*/ 609976 h 1520850"/>
              <a:gd name="connsiteX3" fmla="*/ 2531467 w 3774395"/>
              <a:gd name="connsiteY3" fmla="*/ 1023862 h 1520850"/>
              <a:gd name="connsiteX4" fmla="*/ 3089733 w 3774395"/>
              <a:gd name="connsiteY4" fmla="*/ 1514751 h 1520850"/>
              <a:gd name="connsiteX5" fmla="*/ 3773126 w 3774395"/>
              <a:gd name="connsiteY5" fmla="*/ 937235 h 1520850"/>
              <a:gd name="connsiteX6" fmla="*/ 1722945 w 3774395"/>
              <a:gd name="connsiteY6" fmla="*/ 22835 h 1520850"/>
              <a:gd name="connsiteX0" fmla="*/ 1723050 w 3774500"/>
              <a:gd name="connsiteY0" fmla="*/ 3205 h 1501220"/>
              <a:gd name="connsiteX1" fmla="*/ 128 w 3774500"/>
              <a:gd name="connsiteY1" fmla="*/ 263087 h 1501220"/>
              <a:gd name="connsiteX2" fmla="*/ 1694175 w 3774500"/>
              <a:gd name="connsiteY2" fmla="*/ 590346 h 1501220"/>
              <a:gd name="connsiteX3" fmla="*/ 2531572 w 3774500"/>
              <a:gd name="connsiteY3" fmla="*/ 1004232 h 1501220"/>
              <a:gd name="connsiteX4" fmla="*/ 3089838 w 3774500"/>
              <a:gd name="connsiteY4" fmla="*/ 1495121 h 1501220"/>
              <a:gd name="connsiteX5" fmla="*/ 3773231 w 3774500"/>
              <a:gd name="connsiteY5" fmla="*/ 917605 h 1501220"/>
              <a:gd name="connsiteX6" fmla="*/ 1723050 w 3774500"/>
              <a:gd name="connsiteY6" fmla="*/ 3205 h 1501220"/>
              <a:gd name="connsiteX0" fmla="*/ 1723050 w 3774500"/>
              <a:gd name="connsiteY0" fmla="*/ 3205 h 1501220"/>
              <a:gd name="connsiteX1" fmla="*/ 128 w 3774500"/>
              <a:gd name="connsiteY1" fmla="*/ 263087 h 1501220"/>
              <a:gd name="connsiteX2" fmla="*/ 1694175 w 3774500"/>
              <a:gd name="connsiteY2" fmla="*/ 590346 h 1501220"/>
              <a:gd name="connsiteX3" fmla="*/ 2531572 w 3774500"/>
              <a:gd name="connsiteY3" fmla="*/ 1004232 h 1501220"/>
              <a:gd name="connsiteX4" fmla="*/ 3089838 w 3774500"/>
              <a:gd name="connsiteY4" fmla="*/ 1495121 h 1501220"/>
              <a:gd name="connsiteX5" fmla="*/ 3773231 w 3774500"/>
              <a:gd name="connsiteY5" fmla="*/ 917605 h 1501220"/>
              <a:gd name="connsiteX6" fmla="*/ 1723050 w 3774500"/>
              <a:gd name="connsiteY6" fmla="*/ 3205 h 1501220"/>
              <a:gd name="connsiteX0" fmla="*/ 1723050 w 3774500"/>
              <a:gd name="connsiteY0" fmla="*/ 3205 h 1501220"/>
              <a:gd name="connsiteX1" fmla="*/ 128 w 3774500"/>
              <a:gd name="connsiteY1" fmla="*/ 263087 h 1501220"/>
              <a:gd name="connsiteX2" fmla="*/ 1694175 w 3774500"/>
              <a:gd name="connsiteY2" fmla="*/ 590346 h 1501220"/>
              <a:gd name="connsiteX3" fmla="*/ 2531572 w 3774500"/>
              <a:gd name="connsiteY3" fmla="*/ 1004232 h 1501220"/>
              <a:gd name="connsiteX4" fmla="*/ 3089838 w 3774500"/>
              <a:gd name="connsiteY4" fmla="*/ 1495121 h 1501220"/>
              <a:gd name="connsiteX5" fmla="*/ 3773231 w 3774500"/>
              <a:gd name="connsiteY5" fmla="*/ 917605 h 1501220"/>
              <a:gd name="connsiteX6" fmla="*/ 1723050 w 3774500"/>
              <a:gd name="connsiteY6" fmla="*/ 3205 h 1501220"/>
              <a:gd name="connsiteX0" fmla="*/ 1723050 w 3774500"/>
              <a:gd name="connsiteY0" fmla="*/ 3205 h 1501220"/>
              <a:gd name="connsiteX1" fmla="*/ 128 w 3774500"/>
              <a:gd name="connsiteY1" fmla="*/ 263087 h 1501220"/>
              <a:gd name="connsiteX2" fmla="*/ 1694175 w 3774500"/>
              <a:gd name="connsiteY2" fmla="*/ 590346 h 1501220"/>
              <a:gd name="connsiteX3" fmla="*/ 2531572 w 3774500"/>
              <a:gd name="connsiteY3" fmla="*/ 1004232 h 1501220"/>
              <a:gd name="connsiteX4" fmla="*/ 3089838 w 3774500"/>
              <a:gd name="connsiteY4" fmla="*/ 1495121 h 1501220"/>
              <a:gd name="connsiteX5" fmla="*/ 3773231 w 3774500"/>
              <a:gd name="connsiteY5" fmla="*/ 917605 h 1501220"/>
              <a:gd name="connsiteX6" fmla="*/ 1723050 w 3774500"/>
              <a:gd name="connsiteY6" fmla="*/ 3205 h 1501220"/>
              <a:gd name="connsiteX0" fmla="*/ 1723050 w 3764916"/>
              <a:gd name="connsiteY0" fmla="*/ 53608 h 1550154"/>
              <a:gd name="connsiteX1" fmla="*/ 128 w 3764916"/>
              <a:gd name="connsiteY1" fmla="*/ 313490 h 1550154"/>
              <a:gd name="connsiteX2" fmla="*/ 1694175 w 3764916"/>
              <a:gd name="connsiteY2" fmla="*/ 640749 h 1550154"/>
              <a:gd name="connsiteX3" fmla="*/ 2531572 w 3764916"/>
              <a:gd name="connsiteY3" fmla="*/ 1054635 h 1550154"/>
              <a:gd name="connsiteX4" fmla="*/ 3089838 w 3764916"/>
              <a:gd name="connsiteY4" fmla="*/ 1545524 h 1550154"/>
              <a:gd name="connsiteX5" fmla="*/ 3763606 w 3764916"/>
              <a:gd name="connsiteY5" fmla="*/ 958383 h 1550154"/>
              <a:gd name="connsiteX6" fmla="*/ 1723050 w 3764916"/>
              <a:gd name="connsiteY6" fmla="*/ 53608 h 1550154"/>
              <a:gd name="connsiteX0" fmla="*/ 1723050 w 3755335"/>
              <a:gd name="connsiteY0" fmla="*/ 42222 h 1534138"/>
              <a:gd name="connsiteX1" fmla="*/ 128 w 3755335"/>
              <a:gd name="connsiteY1" fmla="*/ 302104 h 1534138"/>
              <a:gd name="connsiteX2" fmla="*/ 1694175 w 3755335"/>
              <a:gd name="connsiteY2" fmla="*/ 629363 h 1534138"/>
              <a:gd name="connsiteX3" fmla="*/ 2531572 w 3755335"/>
              <a:gd name="connsiteY3" fmla="*/ 1043249 h 1534138"/>
              <a:gd name="connsiteX4" fmla="*/ 3089838 w 3755335"/>
              <a:gd name="connsiteY4" fmla="*/ 1534138 h 1534138"/>
              <a:gd name="connsiteX5" fmla="*/ 3753981 w 3755335"/>
              <a:gd name="connsiteY5" fmla="*/ 792993 h 1534138"/>
              <a:gd name="connsiteX6" fmla="*/ 1723050 w 3755335"/>
              <a:gd name="connsiteY6" fmla="*/ 42222 h 1534138"/>
              <a:gd name="connsiteX0" fmla="*/ 1723050 w 3755335"/>
              <a:gd name="connsiteY0" fmla="*/ 8145 h 1500061"/>
              <a:gd name="connsiteX1" fmla="*/ 128 w 3755335"/>
              <a:gd name="connsiteY1" fmla="*/ 268027 h 1500061"/>
              <a:gd name="connsiteX2" fmla="*/ 1694175 w 3755335"/>
              <a:gd name="connsiteY2" fmla="*/ 595286 h 1500061"/>
              <a:gd name="connsiteX3" fmla="*/ 2531572 w 3755335"/>
              <a:gd name="connsiteY3" fmla="*/ 1009172 h 1500061"/>
              <a:gd name="connsiteX4" fmla="*/ 3089838 w 3755335"/>
              <a:gd name="connsiteY4" fmla="*/ 1500061 h 1500061"/>
              <a:gd name="connsiteX5" fmla="*/ 3753981 w 3755335"/>
              <a:gd name="connsiteY5" fmla="*/ 758916 h 1500061"/>
              <a:gd name="connsiteX6" fmla="*/ 1723050 w 3755335"/>
              <a:gd name="connsiteY6" fmla="*/ 8145 h 1500061"/>
              <a:gd name="connsiteX0" fmla="*/ 1723089 w 3755374"/>
              <a:gd name="connsiteY0" fmla="*/ 8145 h 1500061"/>
              <a:gd name="connsiteX1" fmla="*/ 167 w 3755374"/>
              <a:gd name="connsiteY1" fmla="*/ 268027 h 1500061"/>
              <a:gd name="connsiteX2" fmla="*/ 1694214 w 3755374"/>
              <a:gd name="connsiteY2" fmla="*/ 595286 h 1500061"/>
              <a:gd name="connsiteX3" fmla="*/ 2531611 w 3755374"/>
              <a:gd name="connsiteY3" fmla="*/ 1009172 h 1500061"/>
              <a:gd name="connsiteX4" fmla="*/ 3089877 w 3755374"/>
              <a:gd name="connsiteY4" fmla="*/ 1500061 h 1500061"/>
              <a:gd name="connsiteX5" fmla="*/ 3754020 w 3755374"/>
              <a:gd name="connsiteY5" fmla="*/ 758916 h 1500061"/>
              <a:gd name="connsiteX6" fmla="*/ 1723089 w 3755374"/>
              <a:gd name="connsiteY6" fmla="*/ 8145 h 1500061"/>
              <a:gd name="connsiteX0" fmla="*/ 1723089 w 3761769"/>
              <a:gd name="connsiteY0" fmla="*/ 8145 h 1500061"/>
              <a:gd name="connsiteX1" fmla="*/ 167 w 3761769"/>
              <a:gd name="connsiteY1" fmla="*/ 268027 h 1500061"/>
              <a:gd name="connsiteX2" fmla="*/ 1694214 w 3761769"/>
              <a:gd name="connsiteY2" fmla="*/ 595286 h 1500061"/>
              <a:gd name="connsiteX3" fmla="*/ 2531611 w 3761769"/>
              <a:gd name="connsiteY3" fmla="*/ 1009172 h 1500061"/>
              <a:gd name="connsiteX4" fmla="*/ 3089877 w 3761769"/>
              <a:gd name="connsiteY4" fmla="*/ 1500061 h 1500061"/>
              <a:gd name="connsiteX5" fmla="*/ 3754020 w 3761769"/>
              <a:gd name="connsiteY5" fmla="*/ 758916 h 1500061"/>
              <a:gd name="connsiteX6" fmla="*/ 1723089 w 3761769"/>
              <a:gd name="connsiteY6" fmla="*/ 8145 h 1500061"/>
              <a:gd name="connsiteX0" fmla="*/ 1723089 w 3694368"/>
              <a:gd name="connsiteY0" fmla="*/ 41510 h 1533426"/>
              <a:gd name="connsiteX1" fmla="*/ 167 w 3694368"/>
              <a:gd name="connsiteY1" fmla="*/ 301392 h 1533426"/>
              <a:gd name="connsiteX2" fmla="*/ 1694214 w 3694368"/>
              <a:gd name="connsiteY2" fmla="*/ 628651 h 1533426"/>
              <a:gd name="connsiteX3" fmla="*/ 2531611 w 3694368"/>
              <a:gd name="connsiteY3" fmla="*/ 1042537 h 1533426"/>
              <a:gd name="connsiteX4" fmla="*/ 3089877 w 3694368"/>
              <a:gd name="connsiteY4" fmla="*/ 1533426 h 1533426"/>
              <a:gd name="connsiteX5" fmla="*/ 3677017 w 3694368"/>
              <a:gd name="connsiteY5" fmla="*/ 782656 h 1533426"/>
              <a:gd name="connsiteX6" fmla="*/ 1723089 w 3694368"/>
              <a:gd name="connsiteY6" fmla="*/ 41510 h 1533426"/>
              <a:gd name="connsiteX0" fmla="*/ 1723089 w 3694368"/>
              <a:gd name="connsiteY0" fmla="*/ 11682 h 1503598"/>
              <a:gd name="connsiteX1" fmla="*/ 167 w 3694368"/>
              <a:gd name="connsiteY1" fmla="*/ 271564 h 1503598"/>
              <a:gd name="connsiteX2" fmla="*/ 1694214 w 3694368"/>
              <a:gd name="connsiteY2" fmla="*/ 598823 h 1503598"/>
              <a:gd name="connsiteX3" fmla="*/ 2531611 w 3694368"/>
              <a:gd name="connsiteY3" fmla="*/ 1012709 h 1503598"/>
              <a:gd name="connsiteX4" fmla="*/ 3089877 w 3694368"/>
              <a:gd name="connsiteY4" fmla="*/ 1503598 h 1503598"/>
              <a:gd name="connsiteX5" fmla="*/ 3677017 w 3694368"/>
              <a:gd name="connsiteY5" fmla="*/ 752828 h 1503598"/>
              <a:gd name="connsiteX6" fmla="*/ 1723089 w 3694368"/>
              <a:gd name="connsiteY6" fmla="*/ 11682 h 1503598"/>
              <a:gd name="connsiteX0" fmla="*/ 1722940 w 3694219"/>
              <a:gd name="connsiteY0" fmla="*/ 8379 h 1500295"/>
              <a:gd name="connsiteX1" fmla="*/ 18 w 3694219"/>
              <a:gd name="connsiteY1" fmla="*/ 268261 h 1500295"/>
              <a:gd name="connsiteX2" fmla="*/ 1694065 w 3694219"/>
              <a:gd name="connsiteY2" fmla="*/ 595520 h 1500295"/>
              <a:gd name="connsiteX3" fmla="*/ 2531462 w 3694219"/>
              <a:gd name="connsiteY3" fmla="*/ 1009406 h 1500295"/>
              <a:gd name="connsiteX4" fmla="*/ 3089728 w 3694219"/>
              <a:gd name="connsiteY4" fmla="*/ 1500295 h 1500295"/>
              <a:gd name="connsiteX5" fmla="*/ 3676868 w 3694219"/>
              <a:gd name="connsiteY5" fmla="*/ 749525 h 1500295"/>
              <a:gd name="connsiteX6" fmla="*/ 1722940 w 3694219"/>
              <a:gd name="connsiteY6" fmla="*/ 8379 h 1500295"/>
              <a:gd name="connsiteX0" fmla="*/ 1722939 w 3888694"/>
              <a:gd name="connsiteY0" fmla="*/ 37195 h 1529111"/>
              <a:gd name="connsiteX1" fmla="*/ 17 w 3888694"/>
              <a:gd name="connsiteY1" fmla="*/ 297077 h 1529111"/>
              <a:gd name="connsiteX2" fmla="*/ 1694064 w 3888694"/>
              <a:gd name="connsiteY2" fmla="*/ 624336 h 1529111"/>
              <a:gd name="connsiteX3" fmla="*/ 2531461 w 3888694"/>
              <a:gd name="connsiteY3" fmla="*/ 1038222 h 1529111"/>
              <a:gd name="connsiteX4" fmla="*/ 3089727 w 3888694"/>
              <a:gd name="connsiteY4" fmla="*/ 1529111 h 1529111"/>
              <a:gd name="connsiteX5" fmla="*/ 3886094 w 3888694"/>
              <a:gd name="connsiteY5" fmla="*/ 770592 h 1529111"/>
              <a:gd name="connsiteX6" fmla="*/ 1722939 w 3888694"/>
              <a:gd name="connsiteY6" fmla="*/ 37195 h 1529111"/>
              <a:gd name="connsiteX0" fmla="*/ 1722939 w 3888694"/>
              <a:gd name="connsiteY0" fmla="*/ 23596 h 1515512"/>
              <a:gd name="connsiteX1" fmla="*/ 17 w 3888694"/>
              <a:gd name="connsiteY1" fmla="*/ 283478 h 1515512"/>
              <a:gd name="connsiteX2" fmla="*/ 1694064 w 3888694"/>
              <a:gd name="connsiteY2" fmla="*/ 610737 h 1515512"/>
              <a:gd name="connsiteX3" fmla="*/ 2531461 w 3888694"/>
              <a:gd name="connsiteY3" fmla="*/ 1024623 h 1515512"/>
              <a:gd name="connsiteX4" fmla="*/ 3089727 w 3888694"/>
              <a:gd name="connsiteY4" fmla="*/ 1515512 h 1515512"/>
              <a:gd name="connsiteX5" fmla="*/ 3886094 w 3888694"/>
              <a:gd name="connsiteY5" fmla="*/ 756993 h 1515512"/>
              <a:gd name="connsiteX6" fmla="*/ 1722939 w 3888694"/>
              <a:gd name="connsiteY6" fmla="*/ 23596 h 1515512"/>
              <a:gd name="connsiteX0" fmla="*/ 1722939 w 3888694"/>
              <a:gd name="connsiteY0" fmla="*/ 13478 h 1505394"/>
              <a:gd name="connsiteX1" fmla="*/ 17 w 3888694"/>
              <a:gd name="connsiteY1" fmla="*/ 273360 h 1505394"/>
              <a:gd name="connsiteX2" fmla="*/ 1694064 w 3888694"/>
              <a:gd name="connsiteY2" fmla="*/ 600619 h 1505394"/>
              <a:gd name="connsiteX3" fmla="*/ 2531461 w 3888694"/>
              <a:gd name="connsiteY3" fmla="*/ 1014505 h 1505394"/>
              <a:gd name="connsiteX4" fmla="*/ 3089727 w 3888694"/>
              <a:gd name="connsiteY4" fmla="*/ 1505394 h 1505394"/>
              <a:gd name="connsiteX5" fmla="*/ 3886094 w 3888694"/>
              <a:gd name="connsiteY5" fmla="*/ 746875 h 1505394"/>
              <a:gd name="connsiteX6" fmla="*/ 1722939 w 3888694"/>
              <a:gd name="connsiteY6" fmla="*/ 13478 h 1505394"/>
              <a:gd name="connsiteX0" fmla="*/ 1722939 w 3887689"/>
              <a:gd name="connsiteY0" fmla="*/ 13478 h 1616520"/>
              <a:gd name="connsiteX1" fmla="*/ 17 w 3887689"/>
              <a:gd name="connsiteY1" fmla="*/ 273360 h 1616520"/>
              <a:gd name="connsiteX2" fmla="*/ 1694064 w 3887689"/>
              <a:gd name="connsiteY2" fmla="*/ 600619 h 1616520"/>
              <a:gd name="connsiteX3" fmla="*/ 2531461 w 3887689"/>
              <a:gd name="connsiteY3" fmla="*/ 1014505 h 1616520"/>
              <a:gd name="connsiteX4" fmla="*/ 3089727 w 3887689"/>
              <a:gd name="connsiteY4" fmla="*/ 1505394 h 1616520"/>
              <a:gd name="connsiteX5" fmla="*/ 3886094 w 3887689"/>
              <a:gd name="connsiteY5" fmla="*/ 746875 h 1616520"/>
              <a:gd name="connsiteX6" fmla="*/ 1722939 w 3887689"/>
              <a:gd name="connsiteY6" fmla="*/ 13478 h 1616520"/>
              <a:gd name="connsiteX0" fmla="*/ 1722939 w 3890551"/>
              <a:gd name="connsiteY0" fmla="*/ 13478 h 1505394"/>
              <a:gd name="connsiteX1" fmla="*/ 17 w 3890551"/>
              <a:gd name="connsiteY1" fmla="*/ 273360 h 1505394"/>
              <a:gd name="connsiteX2" fmla="*/ 1694064 w 3890551"/>
              <a:gd name="connsiteY2" fmla="*/ 600619 h 1505394"/>
              <a:gd name="connsiteX3" fmla="*/ 2531461 w 3890551"/>
              <a:gd name="connsiteY3" fmla="*/ 1014505 h 1505394"/>
              <a:gd name="connsiteX4" fmla="*/ 3089727 w 3890551"/>
              <a:gd name="connsiteY4" fmla="*/ 1505394 h 1505394"/>
              <a:gd name="connsiteX5" fmla="*/ 3886094 w 3890551"/>
              <a:gd name="connsiteY5" fmla="*/ 746875 h 1505394"/>
              <a:gd name="connsiteX6" fmla="*/ 1722939 w 3890551"/>
              <a:gd name="connsiteY6" fmla="*/ 13478 h 150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0551" h="1505394">
                <a:moveTo>
                  <a:pt x="1722939" y="13478"/>
                </a:moveTo>
                <a:cubicBezTo>
                  <a:pt x="1013266" y="-11197"/>
                  <a:pt x="-4798" y="-36253"/>
                  <a:pt x="17" y="273360"/>
                </a:cubicBezTo>
                <a:cubicBezTo>
                  <a:pt x="4832" y="582973"/>
                  <a:pt x="906397" y="592599"/>
                  <a:pt x="1694064" y="600619"/>
                </a:cubicBezTo>
                <a:cubicBezTo>
                  <a:pt x="2481731" y="608639"/>
                  <a:pt x="2520231" y="680829"/>
                  <a:pt x="2531461" y="1014505"/>
                </a:cubicBezTo>
                <a:cubicBezTo>
                  <a:pt x="2542691" y="1348181"/>
                  <a:pt x="2459272" y="1500583"/>
                  <a:pt x="3089727" y="1505394"/>
                </a:cubicBezTo>
                <a:cubicBezTo>
                  <a:pt x="3874674" y="1498706"/>
                  <a:pt x="3908553" y="1446310"/>
                  <a:pt x="3886094" y="746875"/>
                </a:cubicBezTo>
                <a:cubicBezTo>
                  <a:pt x="3863635" y="47440"/>
                  <a:pt x="2432612" y="38153"/>
                  <a:pt x="1722939" y="13478"/>
                </a:cubicBezTo>
                <a:close/>
              </a:path>
            </a:pathLst>
          </a:custGeom>
          <a:noFill/>
          <a:ln>
            <a:solidFill>
              <a:srgbClr val="800000"/>
            </a:solidFill>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p>
        </p:txBody>
      </p:sp>
      <p:sp>
        <p:nvSpPr>
          <p:cNvPr id="20" name="Footer Placeholder 19">
            <a:extLst>
              <a:ext uri="{FF2B5EF4-FFF2-40B4-BE49-F238E27FC236}">
                <a16:creationId xmlns:a16="http://schemas.microsoft.com/office/drawing/2014/main" id="{6365894D-876F-734B-BF81-9DF60A04B6C9}"/>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23" name="Slide Number Placeholder 22">
            <a:extLst>
              <a:ext uri="{FF2B5EF4-FFF2-40B4-BE49-F238E27FC236}">
                <a16:creationId xmlns:a16="http://schemas.microsoft.com/office/drawing/2014/main" id="{23FA9E01-1E87-404B-889C-67662F0F4C22}"/>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36</a:t>
            </a:fld>
            <a:endParaRPr lang="en-US"/>
          </a:p>
        </p:txBody>
      </p:sp>
    </p:spTree>
    <p:extLst>
      <p:ext uri="{BB962C8B-B14F-4D97-AF65-F5344CB8AC3E}">
        <p14:creationId xmlns:p14="http://schemas.microsoft.com/office/powerpoint/2010/main" val="3271738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dirty="0"/>
              <a:t>Solution with Multiple Proposals</a:t>
            </a:r>
          </a:p>
        </p:txBody>
      </p:sp>
      <p:sp>
        <p:nvSpPr>
          <p:cNvPr id="35842" name="Content Placeholder 2"/>
          <p:cNvSpPr>
            <a:spLocks noGrp="1"/>
          </p:cNvSpPr>
          <p:nvPr>
            <p:ph idx="1"/>
          </p:nvPr>
        </p:nvSpPr>
        <p:spPr/>
        <p:txBody>
          <a:bodyPr/>
          <a:lstStyle/>
          <a:p>
            <a:r>
              <a:rPr lang="en-US"/>
              <a:t>Proposals are ordered by proposal number </a:t>
            </a:r>
          </a:p>
          <a:p>
            <a:r>
              <a:rPr lang="en-US"/>
              <a:t>We can allow multiple proposals but we must guarantee that all chosen proposals have the same value</a:t>
            </a:r>
          </a:p>
          <a:p>
            <a:r>
              <a:rPr lang="en-US"/>
              <a:t>Each acceptor may accept multiple proposals</a:t>
            </a:r>
          </a:p>
          <a:p>
            <a:pPr lvl="1"/>
            <a:r>
              <a:rPr lang="en-US"/>
              <a:t>If a proposal with value v is chosen, all higher-numbered proposals have value v</a:t>
            </a:r>
          </a:p>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37</a:t>
            </a:fld>
            <a:endParaRPr lang="en-US"/>
          </a:p>
        </p:txBody>
      </p:sp>
    </p:spTree>
    <p:extLst>
      <p:ext uri="{BB962C8B-B14F-4D97-AF65-F5344CB8AC3E}">
        <p14:creationId xmlns:p14="http://schemas.microsoft.com/office/powerpoint/2010/main" val="7969915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t>Invariant</a:t>
            </a:r>
          </a:p>
        </p:txBody>
      </p:sp>
      <p:sp>
        <p:nvSpPr>
          <p:cNvPr id="36866" name="Content Placeholder 2"/>
          <p:cNvSpPr>
            <a:spLocks noGrp="1"/>
          </p:cNvSpPr>
          <p:nvPr>
            <p:ph idx="1"/>
          </p:nvPr>
        </p:nvSpPr>
        <p:spPr/>
        <p:txBody>
          <a:bodyPr/>
          <a:lstStyle/>
          <a:p>
            <a:r>
              <a:rPr lang="en-US" dirty="0"/>
              <a:t>For any v and n, if a proposal with value v and number n is issued then there is a set S consisting of a majority of acceptors such that:</a:t>
            </a:r>
          </a:p>
          <a:p>
            <a:pPr lvl="1"/>
            <a:r>
              <a:rPr lang="en-US" dirty="0"/>
              <a:t>No acceptor in S has accepted any proposal numbered less than n, or</a:t>
            </a:r>
          </a:p>
          <a:p>
            <a:pPr lvl="1"/>
            <a:r>
              <a:rPr lang="en-US" dirty="0"/>
              <a:t>v is the value of the highest-numbered proposal among all proposals numbered less than n accepted by the acceptors in S </a:t>
            </a:r>
          </a:p>
          <a:p>
            <a:pPr lvl="1"/>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38</a:t>
            </a:fld>
            <a:endParaRPr lang="en-US"/>
          </a:p>
        </p:txBody>
      </p:sp>
    </p:spTree>
    <p:extLst>
      <p:ext uri="{BB962C8B-B14F-4D97-AF65-F5344CB8AC3E}">
        <p14:creationId xmlns:p14="http://schemas.microsoft.com/office/powerpoint/2010/main" val="1181608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t>How to Ensure the Invariant</a:t>
            </a:r>
          </a:p>
        </p:txBody>
      </p:sp>
      <p:sp>
        <p:nvSpPr>
          <p:cNvPr id="37890" name="Content Placeholder 2"/>
          <p:cNvSpPr>
            <a:spLocks noGrp="1"/>
          </p:cNvSpPr>
          <p:nvPr>
            <p:ph idx="1"/>
          </p:nvPr>
        </p:nvSpPr>
        <p:spPr/>
        <p:txBody>
          <a:bodyPr/>
          <a:lstStyle/>
          <a:p>
            <a:r>
              <a:rPr lang="en-US"/>
              <a:t>Can not predict the future, what acceptor will accept</a:t>
            </a:r>
          </a:p>
          <a:p>
            <a:r>
              <a:rPr lang="en-US"/>
              <a:t>Can obtain promise from acceptors with respect to what they will accept: </a:t>
            </a:r>
          </a:p>
          <a:p>
            <a:r>
              <a:rPr lang="ja-JP" altLang="en-US"/>
              <a:t>“</a:t>
            </a:r>
            <a:r>
              <a:rPr lang="en-US" altLang="ja-JP"/>
              <a:t>The proposer requests that the acceptors not accept any more proposals numbered less than n</a:t>
            </a:r>
            <a:r>
              <a:rPr lang="ja-JP" altLang="en-US"/>
              <a:t>”</a:t>
            </a:r>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39</a:t>
            </a:fld>
            <a:endParaRPr lang="en-US"/>
          </a:p>
        </p:txBody>
      </p:sp>
    </p:spTree>
    <p:extLst>
      <p:ext uri="{BB962C8B-B14F-4D97-AF65-F5344CB8AC3E}">
        <p14:creationId xmlns:p14="http://schemas.microsoft.com/office/powerpoint/2010/main" val="152062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t>The State Machine Approach</a:t>
            </a:r>
          </a:p>
        </p:txBody>
      </p:sp>
      <p:sp>
        <p:nvSpPr>
          <p:cNvPr id="17410" name="Rectangle 3"/>
          <p:cNvSpPr>
            <a:spLocks noGrp="1" noChangeArrowheads="1"/>
          </p:cNvSpPr>
          <p:nvPr>
            <p:ph sz="quarter" idx="1"/>
          </p:nvPr>
        </p:nvSpPr>
        <p:spPr/>
        <p:txBody>
          <a:bodyPr/>
          <a:lstStyle/>
          <a:p>
            <a:r>
              <a:rPr lang="en-US" dirty="0"/>
              <a:t>The system consists of clients that invoke commands on deterministic state machines</a:t>
            </a:r>
          </a:p>
          <a:p>
            <a:r>
              <a:rPr lang="en-US" dirty="0"/>
              <a:t>The state of a state machine depends only on its initial state and the sequence of (deterministic) commands it has been given</a:t>
            </a:r>
          </a:p>
          <a:p>
            <a:r>
              <a:rPr lang="en-US" dirty="0"/>
              <a:t>All non-faulty state machines, being deterministic, will give the same response to a command</a:t>
            </a: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a:t>
            </a:fld>
            <a:endParaRPr lang="en-US"/>
          </a:p>
        </p:txBody>
      </p:sp>
    </p:spTree>
    <p:extLst>
      <p:ext uri="{BB962C8B-B14F-4D97-AF65-F5344CB8AC3E}">
        <p14:creationId xmlns:p14="http://schemas.microsoft.com/office/powerpoint/2010/main" val="1109079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t>Issuing Proposals</a:t>
            </a:r>
          </a:p>
        </p:txBody>
      </p:sp>
      <p:sp>
        <p:nvSpPr>
          <p:cNvPr id="38914" name="Content Placeholder 2"/>
          <p:cNvSpPr>
            <a:spLocks noGrp="1"/>
          </p:cNvSpPr>
          <p:nvPr>
            <p:ph idx="1"/>
          </p:nvPr>
        </p:nvSpPr>
        <p:spPr/>
        <p:txBody>
          <a:bodyPr/>
          <a:lstStyle/>
          <a:p>
            <a:r>
              <a:rPr lang="en-US" dirty="0"/>
              <a:t>A proposer chooses a new proposal number n and sends a request to a set of acceptors, asking them:</a:t>
            </a:r>
          </a:p>
          <a:p>
            <a:pPr lvl="1"/>
            <a:r>
              <a:rPr lang="en-US" dirty="0"/>
              <a:t>Promise to never accept a proposal numbered less than n</a:t>
            </a:r>
          </a:p>
          <a:p>
            <a:pPr lvl="1"/>
            <a:r>
              <a:rPr lang="en-US" dirty="0"/>
              <a:t>Send the proposal with the highest number less than n that it has accepted, if any.</a:t>
            </a:r>
          </a:p>
          <a:p>
            <a:r>
              <a:rPr lang="en-US" dirty="0"/>
              <a:t>If the proposer receives the requested responses from a </a:t>
            </a:r>
            <a:r>
              <a:rPr lang="en-US" u="sng" dirty="0"/>
              <a:t>majority of acceptors </a:t>
            </a:r>
            <a:r>
              <a:rPr lang="en-US" dirty="0"/>
              <a:t>it can issue a proposal with number n and value v, where v is:</a:t>
            </a:r>
          </a:p>
          <a:p>
            <a:pPr lvl="1"/>
            <a:r>
              <a:rPr lang="en-US" dirty="0"/>
              <a:t>the value of the highest-numbered proposal among the responses, or </a:t>
            </a:r>
          </a:p>
          <a:p>
            <a:pPr lvl="1"/>
            <a:r>
              <a:rPr lang="en-US" dirty="0"/>
              <a:t>any value selected by the proposer if the responders reported no proposals.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40</a:t>
            </a:fld>
            <a:endParaRPr lang="en-US"/>
          </a:p>
        </p:txBody>
      </p:sp>
    </p:spTree>
    <p:extLst>
      <p:ext uri="{BB962C8B-B14F-4D97-AF65-F5344CB8AC3E}">
        <p14:creationId xmlns:p14="http://schemas.microsoft.com/office/powerpoint/2010/main" val="208158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Optimization</a:t>
            </a:r>
          </a:p>
        </p:txBody>
      </p:sp>
      <p:sp>
        <p:nvSpPr>
          <p:cNvPr id="39938" name="Content Placeholder 2"/>
          <p:cNvSpPr>
            <a:spLocks noGrp="1"/>
          </p:cNvSpPr>
          <p:nvPr>
            <p:ph idx="1"/>
          </p:nvPr>
        </p:nvSpPr>
        <p:spPr/>
        <p:txBody>
          <a:bodyPr/>
          <a:lstStyle/>
          <a:p>
            <a:r>
              <a:rPr lang="en-US" dirty="0"/>
              <a:t>Given that an acceptor receives a request numbered n, but it has already responded to a request numbered greater than n, thereby promising not to accept any new proposal numbered n. </a:t>
            </a:r>
          </a:p>
          <a:p>
            <a:r>
              <a:rPr lang="en-US" dirty="0"/>
              <a:t>Acceptor can ignore </a:t>
            </a:r>
          </a:p>
          <a:p>
            <a:pPr lvl="1"/>
            <a:r>
              <a:rPr lang="en-US" dirty="0"/>
              <a:t>such a request</a:t>
            </a:r>
          </a:p>
          <a:p>
            <a:pPr lvl="1"/>
            <a:r>
              <a:rPr lang="en-US" dirty="0"/>
              <a:t>a request for a proposal it has already accepted</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41</a:t>
            </a:fld>
            <a:endParaRPr lang="en-US"/>
          </a:p>
        </p:txBody>
      </p:sp>
    </p:spTree>
    <p:extLst>
      <p:ext uri="{BB962C8B-B14F-4D97-AF65-F5344CB8AC3E}">
        <p14:creationId xmlns:p14="http://schemas.microsoft.com/office/powerpoint/2010/main" val="4693870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t>Accepting Proposals</a:t>
            </a:r>
          </a:p>
        </p:txBody>
      </p:sp>
      <p:sp>
        <p:nvSpPr>
          <p:cNvPr id="40962" name="Content Placeholder 2"/>
          <p:cNvSpPr>
            <a:spLocks noGrp="1"/>
          </p:cNvSpPr>
          <p:nvPr>
            <p:ph idx="1"/>
          </p:nvPr>
        </p:nvSpPr>
        <p:spPr/>
        <p:txBody>
          <a:bodyPr/>
          <a:lstStyle/>
          <a:p>
            <a:r>
              <a:rPr lang="en-US" dirty="0"/>
              <a:t>Phase 1 (Prepare)</a:t>
            </a:r>
          </a:p>
          <a:p>
            <a:pPr lvl="1"/>
            <a:r>
              <a:rPr lang="en-US" sz="1800" dirty="0"/>
              <a:t>A proposer selects a proposal number n and sends a </a:t>
            </a:r>
            <a:r>
              <a:rPr lang="en-US" sz="1800" dirty="0" err="1"/>
              <a:t>Prepare_Request</a:t>
            </a:r>
            <a:r>
              <a:rPr lang="en-US" sz="1800" dirty="0"/>
              <a:t>&lt;n&gt; to a majority of acceptors.</a:t>
            </a:r>
          </a:p>
          <a:p>
            <a:pPr lvl="1"/>
            <a:r>
              <a:rPr lang="en-US" sz="1800" dirty="0"/>
              <a:t>If an acceptor receives a </a:t>
            </a:r>
            <a:r>
              <a:rPr lang="en-US" sz="1800" dirty="0" err="1"/>
              <a:t>Prepare_Request</a:t>
            </a:r>
            <a:r>
              <a:rPr lang="en-US" sz="1800" dirty="0"/>
              <a:t>&lt;n&gt; with  n greater than that of any </a:t>
            </a:r>
            <a:r>
              <a:rPr lang="en-US" sz="1800" dirty="0" err="1"/>
              <a:t>Prepare_Request</a:t>
            </a:r>
            <a:r>
              <a:rPr lang="en-US" sz="1800" dirty="0"/>
              <a:t> to which it has already responded, then it responds to the request with an ACK which promises not to accept any more proposals numbered less than n and includes the highest-numbered proposal (if any) that it has accepted.</a:t>
            </a:r>
          </a:p>
          <a:p>
            <a:r>
              <a:rPr lang="en-US" dirty="0"/>
              <a:t>Phase 2 (Accept)</a:t>
            </a:r>
          </a:p>
          <a:p>
            <a:pPr lvl="1"/>
            <a:r>
              <a:rPr lang="en-US" sz="1800" dirty="0"/>
              <a:t>If the proposer receives an ACK to its </a:t>
            </a:r>
            <a:r>
              <a:rPr lang="en-US" sz="1800" dirty="0" err="1"/>
              <a:t>Prepare_Request</a:t>
            </a:r>
            <a:r>
              <a:rPr lang="en-US" sz="1800" dirty="0"/>
              <a:t>&lt;n&gt; from a majority of acceptors, then it sends an </a:t>
            </a:r>
            <a:r>
              <a:rPr lang="en-US" sz="1800" dirty="0" err="1"/>
              <a:t>Accept_Request</a:t>
            </a:r>
            <a:r>
              <a:rPr lang="en-US" sz="1800" dirty="0"/>
              <a:t>&lt;, n, v&gt; to each of those acceptors, where v is the value of the highest-numbered proposal among the responses, or is any value if the responses reported no proposals.</a:t>
            </a:r>
          </a:p>
          <a:p>
            <a:pPr lvl="1"/>
            <a:r>
              <a:rPr lang="en-US" sz="1800" dirty="0"/>
              <a:t>If an acceptor receives an accept request for a proposal numbered n, it accepts the proposal unless it has already responded to a prepare request having a number greater than n.</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42</a:t>
            </a:fld>
            <a:endParaRPr lang="en-US"/>
          </a:p>
        </p:txBody>
      </p:sp>
    </p:spTree>
    <p:extLst>
      <p:ext uri="{BB962C8B-B14F-4D97-AF65-F5344CB8AC3E}">
        <p14:creationId xmlns:p14="http://schemas.microsoft.com/office/powerpoint/2010/main" val="1280932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a:t>Learning about Accepted Proposals</a:t>
            </a:r>
          </a:p>
        </p:txBody>
      </p:sp>
      <p:sp>
        <p:nvSpPr>
          <p:cNvPr id="41986" name="Content Placeholder 2"/>
          <p:cNvSpPr>
            <a:spLocks noGrp="1"/>
          </p:cNvSpPr>
          <p:nvPr>
            <p:ph idx="1"/>
          </p:nvPr>
        </p:nvSpPr>
        <p:spPr/>
        <p:txBody>
          <a:bodyPr/>
          <a:lstStyle/>
          <a:p>
            <a:r>
              <a:rPr lang="en-US"/>
              <a:t>Lower cost by using a leader for learners</a:t>
            </a:r>
          </a:p>
          <a:p>
            <a:r>
              <a:rPr lang="en-US"/>
              <a:t>Acceptors send their accepts to the leader for the learners</a:t>
            </a:r>
          </a:p>
          <a:p>
            <a:r>
              <a:rPr lang="en-US"/>
              <a:t>It is possible that a value has been accepted and some learners did not learn it</a:t>
            </a:r>
          </a:p>
          <a:p>
            <a:r>
              <a:rPr lang="en-US"/>
              <a:t>They will learn it when a new proposal is issued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43</a:t>
            </a:fld>
            <a:endParaRPr lang="en-US"/>
          </a:p>
        </p:txBody>
      </p:sp>
    </p:spTree>
    <p:extLst>
      <p:ext uri="{BB962C8B-B14F-4D97-AF65-F5344CB8AC3E}">
        <p14:creationId xmlns:p14="http://schemas.microsoft.com/office/powerpoint/2010/main" val="107453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Proposal Numbers</a:t>
            </a:r>
          </a:p>
        </p:txBody>
      </p:sp>
      <p:sp>
        <p:nvSpPr>
          <p:cNvPr id="2" name="Content Placeholder 1"/>
          <p:cNvSpPr>
            <a:spLocks noGrp="1"/>
          </p:cNvSpPr>
          <p:nvPr>
            <p:ph sz="quarter" idx="1"/>
          </p:nvPr>
        </p:nvSpPr>
        <p:spPr>
          <a:xfrm>
            <a:off x="203200" y="1600200"/>
            <a:ext cx="11785600" cy="5105400"/>
          </a:xfrm>
        </p:spPr>
        <p:txBody>
          <a:bodyPr>
            <a:normAutofit fontScale="92500" lnSpcReduction="20000"/>
          </a:bodyPr>
          <a:lstStyle/>
          <a:p>
            <a:r>
              <a:rPr lang="en-US" dirty="0"/>
              <a:t>Each proposal has a unique number</a:t>
            </a:r>
          </a:p>
          <a:p>
            <a:pPr lvl="1"/>
            <a:r>
              <a:rPr lang="en-US" dirty="0"/>
              <a:t>Higher numbers take priority over lower numbers</a:t>
            </a:r>
          </a:p>
          <a:p>
            <a:pPr lvl="1"/>
            <a:r>
              <a:rPr lang="en-US" dirty="0"/>
              <a:t>It must be possible for a proposer to choose a new proposal number higher than anything it has seen/used before</a:t>
            </a:r>
          </a:p>
          <a:p>
            <a:r>
              <a:rPr lang="en-US" dirty="0"/>
              <a:t>One simple approach:</a:t>
            </a:r>
          </a:p>
          <a:p>
            <a:pPr lvl="1"/>
            <a:endParaRPr lang="en-US" dirty="0"/>
          </a:p>
          <a:p>
            <a:pPr lvl="1"/>
            <a:endParaRPr lang="en-US" dirty="0"/>
          </a:p>
          <a:p>
            <a:pPr lvl="1"/>
            <a:r>
              <a:rPr lang="en-US" dirty="0"/>
              <a:t>Each server stores </a:t>
            </a:r>
            <a:r>
              <a:rPr lang="en-US" dirty="0" err="1"/>
              <a:t>maxRound</a:t>
            </a:r>
            <a:r>
              <a:rPr lang="en-US" dirty="0"/>
              <a:t>: the largest Round Number it has seen so far</a:t>
            </a:r>
          </a:p>
          <a:p>
            <a:pPr lvl="1"/>
            <a:r>
              <a:rPr lang="en-US" dirty="0"/>
              <a:t>To generate a new proposal number:</a:t>
            </a:r>
          </a:p>
          <a:p>
            <a:pPr lvl="2"/>
            <a:r>
              <a:rPr lang="en-US" dirty="0"/>
              <a:t>Increment </a:t>
            </a:r>
            <a:r>
              <a:rPr lang="en-US" dirty="0" err="1"/>
              <a:t>maxRound</a:t>
            </a:r>
            <a:endParaRPr lang="en-US" dirty="0"/>
          </a:p>
          <a:p>
            <a:pPr lvl="2"/>
            <a:r>
              <a:rPr lang="en-US" dirty="0"/>
              <a:t>Concatenate with Server Id</a:t>
            </a:r>
          </a:p>
          <a:p>
            <a:pPr lvl="1"/>
            <a:r>
              <a:rPr lang="en-US" dirty="0"/>
              <a:t>Proposers must persist </a:t>
            </a:r>
            <a:r>
              <a:rPr lang="en-US" dirty="0" err="1"/>
              <a:t>maxRound</a:t>
            </a:r>
            <a:r>
              <a:rPr lang="en-US" dirty="0"/>
              <a:t> on disk: must not reuse proposal numbers after crash/restart</a:t>
            </a:r>
          </a:p>
        </p:txBody>
      </p:sp>
      <p:sp>
        <p:nvSpPr>
          <p:cNvPr id="10" name="Footer Placeholder 9">
            <a:extLst>
              <a:ext uri="{FF2B5EF4-FFF2-40B4-BE49-F238E27FC236}">
                <a16:creationId xmlns:a16="http://schemas.microsoft.com/office/drawing/2014/main" id="{C8241E71-E5EB-AB47-9DC3-C03B6397CA1C}"/>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11" name="Slide Number Placeholder 10">
            <a:extLst>
              <a:ext uri="{FF2B5EF4-FFF2-40B4-BE49-F238E27FC236}">
                <a16:creationId xmlns:a16="http://schemas.microsoft.com/office/drawing/2014/main" id="{5BD91A7D-6F73-9146-BA0E-E7AC152A9F8B}"/>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44</a:t>
            </a:fld>
            <a:endParaRPr lang="en-US"/>
          </a:p>
        </p:txBody>
      </p:sp>
      <p:sp>
        <p:nvSpPr>
          <p:cNvPr id="7" name="Rectangle 6"/>
          <p:cNvSpPr/>
          <p:nvPr/>
        </p:nvSpPr>
        <p:spPr>
          <a:xfrm>
            <a:off x="6019800" y="3505200"/>
            <a:ext cx="1295400" cy="381000"/>
          </a:xfrm>
          <a:prstGeom prst="rect">
            <a:avLst/>
          </a:prstGeom>
          <a:solidFill>
            <a:srgbClr val="DCE5F8"/>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Server Id</a:t>
            </a:r>
          </a:p>
        </p:txBody>
      </p:sp>
      <p:sp>
        <p:nvSpPr>
          <p:cNvPr id="8" name="Rectangle 7"/>
          <p:cNvSpPr/>
          <p:nvPr/>
        </p:nvSpPr>
        <p:spPr>
          <a:xfrm>
            <a:off x="4419600" y="3505200"/>
            <a:ext cx="1600200" cy="381000"/>
          </a:xfrm>
          <a:prstGeom prst="rect">
            <a:avLst/>
          </a:prstGeom>
          <a:solidFill>
            <a:srgbClr val="D5FFD5"/>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Round Number</a:t>
            </a:r>
          </a:p>
        </p:txBody>
      </p:sp>
      <p:sp>
        <p:nvSpPr>
          <p:cNvPr id="9" name="TextBox 8"/>
          <p:cNvSpPr txBox="1"/>
          <p:nvPr/>
        </p:nvSpPr>
        <p:spPr>
          <a:xfrm>
            <a:off x="4419600" y="3200401"/>
            <a:ext cx="2895600" cy="246221"/>
          </a:xfrm>
          <a:prstGeom prst="rect">
            <a:avLst/>
          </a:prstGeom>
          <a:noFill/>
        </p:spPr>
        <p:txBody>
          <a:bodyPr wrap="square" lIns="0" tIns="0" rIns="0" bIns="0" rtlCol="0">
            <a:spAutoFit/>
          </a:bodyPr>
          <a:lstStyle/>
          <a:p>
            <a:r>
              <a:rPr lang="en-US" sz="1600" b="1" dirty="0"/>
              <a:t>Proposal Number</a:t>
            </a:r>
          </a:p>
        </p:txBody>
      </p:sp>
    </p:spTree>
    <p:extLst>
      <p:ext uri="{BB962C8B-B14F-4D97-AF65-F5344CB8AC3E}">
        <p14:creationId xmlns:p14="http://schemas.microsoft.com/office/powerpoint/2010/main" val="3278949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tx2"/>
                </a:solidFill>
              </a:rPr>
              <a:t>Two-phase approach:</a:t>
            </a:r>
          </a:p>
          <a:p>
            <a:r>
              <a:rPr lang="en-US" dirty="0"/>
              <a:t>Phase 1: broadcast </a:t>
            </a:r>
            <a:r>
              <a:rPr lang="en-US" dirty="0">
                <a:solidFill>
                  <a:srgbClr val="800000"/>
                </a:solidFill>
              </a:rPr>
              <a:t>Prepare</a:t>
            </a:r>
            <a:r>
              <a:rPr lang="en-US" dirty="0">
                <a:solidFill>
                  <a:schemeClr val="accent4"/>
                </a:solidFill>
              </a:rPr>
              <a:t> </a:t>
            </a:r>
            <a:endParaRPr lang="en-US" dirty="0"/>
          </a:p>
          <a:p>
            <a:pPr lvl="1"/>
            <a:r>
              <a:rPr lang="en-US" dirty="0"/>
              <a:t>Find out about any chosen values</a:t>
            </a:r>
          </a:p>
          <a:p>
            <a:pPr lvl="1"/>
            <a:r>
              <a:rPr lang="en-US" dirty="0"/>
              <a:t>Block older proposals that have not yet completed</a:t>
            </a:r>
          </a:p>
          <a:p>
            <a:r>
              <a:rPr lang="en-US" dirty="0"/>
              <a:t>Phase 2: broadcast </a:t>
            </a:r>
            <a:r>
              <a:rPr lang="en-US" dirty="0">
                <a:solidFill>
                  <a:srgbClr val="800000"/>
                </a:solidFill>
              </a:rPr>
              <a:t>Accept</a:t>
            </a:r>
            <a:r>
              <a:rPr lang="en-US" dirty="0">
                <a:solidFill>
                  <a:schemeClr val="accent4"/>
                </a:solidFill>
              </a:rPr>
              <a:t> </a:t>
            </a:r>
          </a:p>
          <a:p>
            <a:pPr lvl="1"/>
            <a:r>
              <a:rPr lang="en-US" dirty="0"/>
              <a:t>Ask acceptors to accept a specific value</a:t>
            </a:r>
          </a:p>
        </p:txBody>
      </p:sp>
      <p:sp>
        <p:nvSpPr>
          <p:cNvPr id="6" name="Title 5"/>
          <p:cNvSpPr>
            <a:spLocks noGrp="1"/>
          </p:cNvSpPr>
          <p:nvPr>
            <p:ph type="title"/>
          </p:nvPr>
        </p:nvSpPr>
        <p:spPr/>
        <p:txBody>
          <a:bodyPr/>
          <a:lstStyle/>
          <a:p>
            <a:r>
              <a:rPr lang="en-US" dirty="0" err="1"/>
              <a:t>Paxos</a:t>
            </a:r>
            <a:endParaRPr lang="en-US" dirty="0"/>
          </a:p>
        </p:txBody>
      </p:sp>
      <p:sp>
        <p:nvSpPr>
          <p:cNvPr id="7" name="Footer Placeholder 6">
            <a:extLst>
              <a:ext uri="{FF2B5EF4-FFF2-40B4-BE49-F238E27FC236}">
                <a16:creationId xmlns:a16="http://schemas.microsoft.com/office/drawing/2014/main" id="{32EEDE24-7F48-DB4A-BE3D-D4887D764310}"/>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8" name="Slide Number Placeholder 7">
            <a:extLst>
              <a:ext uri="{FF2B5EF4-FFF2-40B4-BE49-F238E27FC236}">
                <a16:creationId xmlns:a16="http://schemas.microsoft.com/office/drawing/2014/main" id="{CEAD4152-9371-2144-A4DC-EFCEA6C5EAED}"/>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45</a:t>
            </a:fld>
            <a:endParaRPr lang="en-US"/>
          </a:p>
        </p:txBody>
      </p:sp>
    </p:spTree>
    <p:extLst>
      <p:ext uri="{BB962C8B-B14F-4D97-AF65-F5344CB8AC3E}">
        <p14:creationId xmlns:p14="http://schemas.microsoft.com/office/powerpoint/2010/main" val="2202243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6019800" y="1289820"/>
            <a:ext cx="0" cy="4800600"/>
          </a:xfrm>
          <a:prstGeom prst="line">
            <a:avLst/>
          </a:prstGeom>
          <a:ln w="19050" cap="rnd">
            <a:solidFill>
              <a:srgbClr val="800000"/>
            </a:solidFill>
            <a:prstDash val="sysDot"/>
          </a:ln>
          <a:effectLst/>
        </p:spPr>
        <p:style>
          <a:lnRef idx="2">
            <a:schemeClr val="dk1"/>
          </a:lnRef>
          <a:fillRef idx="0">
            <a:schemeClr val="dk1"/>
          </a:fillRef>
          <a:effectRef idx="1">
            <a:schemeClr val="dk1"/>
          </a:effectRef>
          <a:fontRef idx="minor">
            <a:schemeClr val="tx1"/>
          </a:fontRef>
        </p:style>
      </p:cxnSp>
      <p:sp>
        <p:nvSpPr>
          <p:cNvPr id="9" name="Content Placeholder 8"/>
          <p:cNvSpPr>
            <a:spLocks noGrp="1"/>
          </p:cNvSpPr>
          <p:nvPr>
            <p:ph sz="half" idx="2"/>
          </p:nvPr>
        </p:nvSpPr>
        <p:spPr>
          <a:xfrm>
            <a:off x="6324600" y="1213620"/>
            <a:ext cx="4267200" cy="5486400"/>
          </a:xfrm>
        </p:spPr>
        <p:txBody>
          <a:bodyPr/>
          <a:lstStyle/>
          <a:p>
            <a:pPr marL="0" indent="0" algn="ctr">
              <a:buNone/>
            </a:pPr>
            <a:r>
              <a:rPr lang="en-US" sz="1800" dirty="0">
                <a:solidFill>
                  <a:srgbClr val="C00000"/>
                </a:solidFill>
              </a:rPr>
              <a:t>Acceptors</a:t>
            </a:r>
          </a:p>
          <a:p>
            <a:pPr marL="0" indent="0" algn="ctr">
              <a:buNone/>
            </a:pPr>
            <a:endParaRPr lang="en-US" sz="1400" dirty="0"/>
          </a:p>
          <a:p>
            <a:pPr marL="0" indent="0">
              <a:spcBef>
                <a:spcPts val="3600"/>
              </a:spcBef>
              <a:buNone/>
            </a:pPr>
            <a:r>
              <a:rPr lang="en-US" sz="1400" dirty="0"/>
              <a:t>3</a:t>
            </a:r>
            <a:r>
              <a:rPr lang="en-US" sz="1600" dirty="0"/>
              <a:t>) Respond to </a:t>
            </a:r>
            <a:r>
              <a:rPr lang="en-US" sz="1600" dirty="0">
                <a:solidFill>
                  <a:schemeClr val="tx2"/>
                </a:solidFill>
              </a:rPr>
              <a:t>Prepare(n)</a:t>
            </a:r>
            <a:r>
              <a:rPr lang="en-US" sz="1600" dirty="0"/>
              <a:t>:</a:t>
            </a:r>
          </a:p>
          <a:p>
            <a:pPr marL="404813" lvl="1" indent="-173038"/>
            <a:r>
              <a:rPr lang="en-US" sz="1400" dirty="0"/>
              <a:t>If n &gt; </a:t>
            </a:r>
            <a:r>
              <a:rPr lang="en-US" sz="1400" dirty="0" err="1"/>
              <a:t>minProposal</a:t>
            </a:r>
            <a:r>
              <a:rPr lang="en-US" sz="1400" dirty="0"/>
              <a:t> then </a:t>
            </a:r>
            <a:r>
              <a:rPr lang="en-US" sz="1400" dirty="0" err="1"/>
              <a:t>minProposal</a:t>
            </a:r>
            <a:r>
              <a:rPr lang="en-US" sz="1400" dirty="0"/>
              <a:t> = n</a:t>
            </a:r>
          </a:p>
          <a:p>
            <a:pPr marL="404813" lvl="1" indent="-173038"/>
            <a:r>
              <a:rPr lang="en-US" sz="1400" dirty="0"/>
              <a:t>Return(</a:t>
            </a:r>
            <a:r>
              <a:rPr lang="en-US" sz="1400" dirty="0" err="1"/>
              <a:t>acceptedProposal</a:t>
            </a:r>
            <a:r>
              <a:rPr lang="en-US" sz="1400" dirty="0"/>
              <a:t>, </a:t>
            </a:r>
            <a:r>
              <a:rPr lang="en-US" sz="1400" dirty="0" err="1"/>
              <a:t>acceptedValue</a:t>
            </a:r>
            <a:r>
              <a:rPr lang="en-US" sz="1400" dirty="0"/>
              <a:t>)</a:t>
            </a:r>
          </a:p>
          <a:p>
            <a:pPr marL="4763" indent="-173038"/>
            <a:endParaRPr lang="en-US" sz="1800" dirty="0"/>
          </a:p>
          <a:p>
            <a:pPr marL="0" indent="0">
              <a:spcBef>
                <a:spcPts val="1800"/>
              </a:spcBef>
              <a:buNone/>
            </a:pPr>
            <a:endParaRPr lang="en-US" sz="1800" dirty="0"/>
          </a:p>
          <a:p>
            <a:pPr marL="174625">
              <a:spcBef>
                <a:spcPts val="1800"/>
              </a:spcBef>
              <a:buFont typeface="+mj-lt"/>
              <a:buAutoNum type="arabicParenR" startAt="6"/>
            </a:pPr>
            <a:r>
              <a:rPr lang="en-US" sz="1600" dirty="0"/>
              <a:t>Respond to </a:t>
            </a:r>
            <a:r>
              <a:rPr lang="en-US" sz="1600" dirty="0">
                <a:solidFill>
                  <a:schemeClr val="tx2"/>
                </a:solidFill>
              </a:rPr>
              <a:t>Accept(n, value)</a:t>
            </a:r>
            <a:r>
              <a:rPr lang="en-US" sz="1600" dirty="0"/>
              <a:t>:</a:t>
            </a:r>
          </a:p>
          <a:p>
            <a:pPr marL="404813" lvl="1" indent="-173038">
              <a:tabLst>
                <a:tab pos="682625" algn="l"/>
              </a:tabLst>
            </a:pPr>
            <a:r>
              <a:rPr lang="en-US" sz="1400" dirty="0"/>
              <a:t>If n ≥ </a:t>
            </a:r>
            <a:r>
              <a:rPr lang="en-US" sz="1400" dirty="0" err="1"/>
              <a:t>minProposal</a:t>
            </a:r>
            <a:r>
              <a:rPr lang="en-US" sz="1400" dirty="0"/>
              <a:t> then</a:t>
            </a:r>
            <a:br>
              <a:rPr lang="en-US" sz="1400" dirty="0"/>
            </a:br>
            <a:r>
              <a:rPr lang="en-US" sz="1400" dirty="0"/>
              <a:t>	</a:t>
            </a:r>
            <a:r>
              <a:rPr lang="en-US" sz="1400" dirty="0" err="1"/>
              <a:t>acceptedProposal</a:t>
            </a:r>
            <a:r>
              <a:rPr lang="en-US" sz="1400" dirty="0"/>
              <a:t> = </a:t>
            </a:r>
            <a:r>
              <a:rPr lang="en-US" sz="1400" dirty="0" err="1"/>
              <a:t>minProposal</a:t>
            </a:r>
            <a:r>
              <a:rPr lang="en-US" sz="1400" dirty="0"/>
              <a:t> = n</a:t>
            </a:r>
            <a:br>
              <a:rPr lang="en-US" sz="1400" dirty="0"/>
            </a:br>
            <a:r>
              <a:rPr lang="en-US" sz="1400" dirty="0"/>
              <a:t>	</a:t>
            </a:r>
            <a:r>
              <a:rPr lang="en-US" sz="1400" dirty="0" err="1"/>
              <a:t>acceptedValue</a:t>
            </a:r>
            <a:r>
              <a:rPr lang="en-US" sz="1400" dirty="0"/>
              <a:t> = value</a:t>
            </a:r>
          </a:p>
          <a:p>
            <a:pPr marL="404813" lvl="1" indent="-173038"/>
            <a:r>
              <a:rPr lang="en-US" sz="1400" dirty="0"/>
              <a:t>Return(</a:t>
            </a:r>
            <a:r>
              <a:rPr lang="en-US" sz="1400" dirty="0" err="1"/>
              <a:t>minProposal</a:t>
            </a:r>
            <a:r>
              <a:rPr lang="en-US" sz="1400" dirty="0"/>
              <a:t>)</a:t>
            </a:r>
          </a:p>
        </p:txBody>
      </p:sp>
      <p:sp>
        <p:nvSpPr>
          <p:cNvPr id="8" name="Right Arrow 7"/>
          <p:cNvSpPr/>
          <p:nvPr/>
        </p:nvSpPr>
        <p:spPr>
          <a:xfrm>
            <a:off x="5791200" y="212802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2" name="Right Arrow 11"/>
          <p:cNvSpPr/>
          <p:nvPr/>
        </p:nvSpPr>
        <p:spPr>
          <a:xfrm flipH="1">
            <a:off x="5791200" y="281382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3" name="Right Arrow 12"/>
          <p:cNvSpPr/>
          <p:nvPr/>
        </p:nvSpPr>
        <p:spPr>
          <a:xfrm>
            <a:off x="5791200" y="403302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5" name="Right Arrow 14"/>
          <p:cNvSpPr/>
          <p:nvPr/>
        </p:nvSpPr>
        <p:spPr>
          <a:xfrm flipH="1">
            <a:off x="5791200" y="5252220"/>
            <a:ext cx="533400" cy="381000"/>
          </a:xfrm>
          <a:prstGeom prst="rightArrow">
            <a:avLst>
              <a:gd name="adj1" fmla="val 50000"/>
              <a:gd name="adj2" fmla="val 70210"/>
            </a:avLst>
          </a:prstGeom>
          <a:solidFill>
            <a:srgbClr val="CCD9F4"/>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6" name="TextBox 15"/>
          <p:cNvSpPr txBox="1"/>
          <p:nvPr/>
        </p:nvSpPr>
        <p:spPr>
          <a:xfrm>
            <a:off x="4398265" y="5886645"/>
            <a:ext cx="5334000" cy="584775"/>
          </a:xfrm>
          <a:prstGeom prst="rect">
            <a:avLst/>
          </a:prstGeom>
          <a:solidFill>
            <a:schemeClr val="bg1"/>
          </a:solidFill>
          <a:ln>
            <a:solidFill>
              <a:srgbClr val="800000"/>
            </a:solidFill>
          </a:ln>
        </p:spPr>
        <p:txBody>
          <a:bodyPr wrap="square" rtlCol="0">
            <a:spAutoFit/>
          </a:bodyPr>
          <a:lstStyle/>
          <a:p>
            <a:pPr algn="l"/>
            <a:r>
              <a:rPr lang="en-US" sz="1600" dirty="0">
                <a:solidFill>
                  <a:schemeClr val="tx2"/>
                </a:solidFill>
              </a:rPr>
              <a:t>Acceptors must record </a:t>
            </a:r>
            <a:r>
              <a:rPr lang="en-US" sz="1600" dirty="0" err="1">
                <a:solidFill>
                  <a:schemeClr val="tx2"/>
                </a:solidFill>
              </a:rPr>
              <a:t>minProposal</a:t>
            </a:r>
            <a:r>
              <a:rPr lang="en-US" sz="1600" dirty="0">
                <a:solidFill>
                  <a:schemeClr val="tx2"/>
                </a:solidFill>
              </a:rPr>
              <a:t>, </a:t>
            </a:r>
            <a:r>
              <a:rPr lang="en-US" sz="1600" dirty="0" err="1">
                <a:solidFill>
                  <a:schemeClr val="tx2"/>
                </a:solidFill>
              </a:rPr>
              <a:t>acceptedProposal</a:t>
            </a:r>
            <a:r>
              <a:rPr lang="en-US" sz="1600" dirty="0">
                <a:solidFill>
                  <a:schemeClr val="tx2"/>
                </a:solidFill>
              </a:rPr>
              <a:t>, and </a:t>
            </a:r>
            <a:r>
              <a:rPr lang="en-US" sz="1600" dirty="0" err="1">
                <a:solidFill>
                  <a:schemeClr val="tx2"/>
                </a:solidFill>
              </a:rPr>
              <a:t>acceptedValue</a:t>
            </a:r>
            <a:r>
              <a:rPr lang="en-US" sz="1600" dirty="0">
                <a:solidFill>
                  <a:schemeClr val="tx2"/>
                </a:solidFill>
              </a:rPr>
              <a:t> on stable storage (disk)</a:t>
            </a:r>
          </a:p>
        </p:txBody>
      </p:sp>
      <p:sp>
        <p:nvSpPr>
          <p:cNvPr id="7" name="Content Placeholder 6"/>
          <p:cNvSpPr>
            <a:spLocks noGrp="1"/>
          </p:cNvSpPr>
          <p:nvPr>
            <p:ph sz="half" idx="1"/>
          </p:nvPr>
        </p:nvSpPr>
        <p:spPr>
          <a:xfrm>
            <a:off x="1905000" y="1213620"/>
            <a:ext cx="4191000" cy="5638800"/>
          </a:xfrm>
        </p:spPr>
        <p:txBody>
          <a:bodyPr/>
          <a:lstStyle/>
          <a:p>
            <a:pPr marL="0" indent="0" algn="ctr">
              <a:buNone/>
            </a:pPr>
            <a:r>
              <a:rPr lang="en-US" sz="1800" dirty="0">
                <a:solidFill>
                  <a:srgbClr val="C00000"/>
                </a:solidFill>
              </a:rPr>
              <a:t>Proposers</a:t>
            </a:r>
          </a:p>
          <a:p>
            <a:pPr marL="0" indent="0">
              <a:buNone/>
            </a:pPr>
            <a:r>
              <a:rPr lang="en-US" sz="1600" dirty="0"/>
              <a:t>1) Choose new proposal number n</a:t>
            </a:r>
          </a:p>
          <a:p>
            <a:pPr marL="0" indent="0">
              <a:buNone/>
            </a:pPr>
            <a:r>
              <a:rPr lang="en-US" sz="1600" dirty="0"/>
              <a:t>2) Broadcast </a:t>
            </a:r>
            <a:r>
              <a:rPr lang="en-US" sz="1600" dirty="0">
                <a:solidFill>
                  <a:schemeClr val="tx2"/>
                </a:solidFill>
              </a:rPr>
              <a:t>Prepare(n)</a:t>
            </a:r>
            <a:r>
              <a:rPr lang="en-US" sz="1600" dirty="0"/>
              <a:t> to all servers</a:t>
            </a:r>
          </a:p>
          <a:p>
            <a:pPr>
              <a:buFont typeface="+mj-lt"/>
              <a:buAutoNum type="arabicParenR"/>
            </a:pPr>
            <a:endParaRPr lang="en-US" sz="1800" dirty="0"/>
          </a:p>
          <a:p>
            <a:pPr marL="0" indent="0">
              <a:buNone/>
            </a:pPr>
            <a:endParaRPr lang="en-US" sz="1800" dirty="0"/>
          </a:p>
          <a:p>
            <a:pPr marL="0" indent="0">
              <a:spcBef>
                <a:spcPts val="0"/>
              </a:spcBef>
              <a:buNone/>
            </a:pPr>
            <a:r>
              <a:rPr lang="en-US" sz="1600" dirty="0"/>
              <a:t>4) When responses received from majority:</a:t>
            </a:r>
          </a:p>
          <a:p>
            <a:pPr marL="404813" lvl="1" indent="-173038"/>
            <a:r>
              <a:rPr lang="en-US" sz="1400" dirty="0"/>
              <a:t>If any </a:t>
            </a:r>
            <a:r>
              <a:rPr lang="en-US" sz="1400" dirty="0" err="1"/>
              <a:t>acceptedValues</a:t>
            </a:r>
            <a:r>
              <a:rPr lang="en-US" sz="1400" dirty="0"/>
              <a:t> returned,  replace value with </a:t>
            </a:r>
            <a:r>
              <a:rPr lang="en-US" sz="1400" dirty="0" err="1"/>
              <a:t>acceptedValue</a:t>
            </a:r>
            <a:r>
              <a:rPr lang="en-US" sz="1400" dirty="0"/>
              <a:t> for highest </a:t>
            </a:r>
            <a:r>
              <a:rPr lang="en-US" sz="1400" dirty="0" err="1"/>
              <a:t>acceptedProposal</a:t>
            </a:r>
            <a:endParaRPr lang="en-US" sz="1400" dirty="0"/>
          </a:p>
          <a:p>
            <a:pPr marL="404813" lvl="1" indent="-173038"/>
            <a:endParaRPr lang="en-US" sz="1800" dirty="0"/>
          </a:p>
          <a:p>
            <a:pPr marL="0" indent="0">
              <a:buNone/>
            </a:pPr>
            <a:r>
              <a:rPr lang="en-US" sz="1600" dirty="0"/>
              <a:t>5) Broadcast </a:t>
            </a:r>
            <a:r>
              <a:rPr lang="en-US" sz="1600" dirty="0">
                <a:solidFill>
                  <a:schemeClr val="tx2"/>
                </a:solidFill>
              </a:rPr>
              <a:t>Accept(n, value) </a:t>
            </a:r>
            <a:r>
              <a:rPr lang="en-US" sz="1600" dirty="0"/>
              <a:t>to all servers</a:t>
            </a:r>
          </a:p>
          <a:p>
            <a:pPr>
              <a:buFont typeface="+mj-lt"/>
              <a:buAutoNum type="arabicParenR" startAt="5"/>
            </a:pPr>
            <a:endParaRPr lang="en-US" sz="1600" dirty="0"/>
          </a:p>
          <a:p>
            <a:pPr>
              <a:buFont typeface="+mj-lt"/>
              <a:buAutoNum type="arabicParenR" startAt="5"/>
            </a:pPr>
            <a:endParaRPr lang="en-US" sz="1600" dirty="0"/>
          </a:p>
          <a:p>
            <a:pPr marL="0" indent="0">
              <a:buNone/>
            </a:pPr>
            <a:r>
              <a:rPr lang="en-US" sz="1600" dirty="0"/>
              <a:t>7) When responses received from majority:</a:t>
            </a:r>
          </a:p>
          <a:p>
            <a:pPr marL="404813" lvl="1" indent="-173038"/>
            <a:r>
              <a:rPr lang="en-US" sz="1400" dirty="0"/>
              <a:t>Any rejections (result &gt; n)?  </a:t>
            </a:r>
            <a:r>
              <a:rPr lang="en-US" sz="1400" dirty="0" err="1"/>
              <a:t>goto</a:t>
            </a:r>
            <a:r>
              <a:rPr lang="en-US" sz="1400" dirty="0"/>
              <a:t> (1)</a:t>
            </a:r>
          </a:p>
          <a:p>
            <a:pPr marL="404813" lvl="1" indent="-173038"/>
            <a:r>
              <a:rPr lang="en-US" sz="1400" dirty="0"/>
              <a:t>Otherwise, </a:t>
            </a:r>
            <a:r>
              <a:rPr lang="en-US" sz="1400" b="1" dirty="0">
                <a:solidFill>
                  <a:srgbClr val="800000"/>
                </a:solidFill>
              </a:rPr>
              <a:t>value is chosen</a:t>
            </a:r>
          </a:p>
        </p:txBody>
      </p:sp>
      <p:sp>
        <p:nvSpPr>
          <p:cNvPr id="10" name="Title 9">
            <a:extLst>
              <a:ext uri="{FF2B5EF4-FFF2-40B4-BE49-F238E27FC236}">
                <a16:creationId xmlns:a16="http://schemas.microsoft.com/office/drawing/2014/main" id="{BA897A52-0A15-BC4B-9960-DA0F2FD01D35}"/>
              </a:ext>
            </a:extLst>
          </p:cNvPr>
          <p:cNvSpPr>
            <a:spLocks noGrp="1"/>
          </p:cNvSpPr>
          <p:nvPr>
            <p:ph type="title"/>
          </p:nvPr>
        </p:nvSpPr>
        <p:spPr>
          <a:xfrm>
            <a:off x="1981200" y="0"/>
            <a:ext cx="8229600" cy="914400"/>
          </a:xfrm>
        </p:spPr>
        <p:txBody>
          <a:bodyPr/>
          <a:lstStyle/>
          <a:p>
            <a:r>
              <a:rPr lang="en-US" dirty="0" err="1"/>
              <a:t>Paxos</a:t>
            </a:r>
            <a:r>
              <a:rPr lang="en-US" dirty="0"/>
              <a:t>: Putting it All Together</a:t>
            </a:r>
          </a:p>
        </p:txBody>
      </p:sp>
      <p:sp>
        <p:nvSpPr>
          <p:cNvPr id="17" name="Footer Placeholder 16">
            <a:extLst>
              <a:ext uri="{FF2B5EF4-FFF2-40B4-BE49-F238E27FC236}">
                <a16:creationId xmlns:a16="http://schemas.microsoft.com/office/drawing/2014/main" id="{C916C7E7-670B-1E4B-9777-32DD0D9EA0D5}"/>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18" name="Slide Number Placeholder 17">
            <a:extLst>
              <a:ext uri="{FF2B5EF4-FFF2-40B4-BE49-F238E27FC236}">
                <a16:creationId xmlns:a16="http://schemas.microsoft.com/office/drawing/2014/main" id="{14626972-298C-AF4E-83A9-773F4A6199AF}"/>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50BD7C7-C077-1842-B2BC-9DEAF7CE65E8}" type="slidenum">
              <a:rPr lang="en-US" smtClean="0"/>
              <a:pPr/>
              <a:t>46</a:t>
            </a:fld>
            <a:endParaRPr lang="en-US"/>
          </a:p>
        </p:txBody>
      </p:sp>
    </p:spTree>
    <p:extLst>
      <p:ext uri="{BB962C8B-B14F-4D97-AF65-F5344CB8AC3E}">
        <p14:creationId xmlns:p14="http://schemas.microsoft.com/office/powerpoint/2010/main" val="2300352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Examples: later proposal prepares</a:t>
            </a:r>
          </a:p>
        </p:txBody>
      </p:sp>
      <p:sp>
        <p:nvSpPr>
          <p:cNvPr id="2" name="Content Placeholder 1"/>
          <p:cNvSpPr>
            <a:spLocks noGrp="1"/>
          </p:cNvSpPr>
          <p:nvPr>
            <p:ph sz="quarter" idx="1"/>
          </p:nvPr>
        </p:nvSpPr>
        <p:spPr>
          <a:xfrm>
            <a:off x="203200" y="1600200"/>
            <a:ext cx="11785600" cy="5105400"/>
          </a:xfrm>
          <a:ln w="19050" cap="rnd">
            <a:noFill/>
            <a:tailEnd type="triangle" w="sm" len="lg"/>
          </a:ln>
          <a:effectLst/>
        </p:spPr>
        <p:txBody>
          <a:bodyPr/>
          <a:lstStyle/>
          <a:p>
            <a:r>
              <a:rPr lang="en-US" dirty="0"/>
              <a:t>Previous value already chosen:</a:t>
            </a:r>
          </a:p>
          <a:p>
            <a:pPr lvl="1"/>
            <a:r>
              <a:rPr lang="en-US" dirty="0"/>
              <a:t>New proposer will find it and use it</a:t>
            </a:r>
          </a:p>
          <a:p>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186F3275-F3B2-7C40-92D3-FAD826E5085D}"/>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19" name="Slide Number Placeholder 18">
            <a:extLst>
              <a:ext uri="{FF2B5EF4-FFF2-40B4-BE49-F238E27FC236}">
                <a16:creationId xmlns:a16="http://schemas.microsoft.com/office/drawing/2014/main" id="{F420A0DB-9893-9849-801E-BA9080DD91F8}"/>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47</a:t>
            </a:fld>
            <a:endParaRPr lang="en-US"/>
          </a:p>
        </p:txBody>
      </p:sp>
      <p:cxnSp>
        <p:nvCxnSpPr>
          <p:cNvPr id="8" name="Straight Arrow Connector 7"/>
          <p:cNvCxnSpPr/>
          <p:nvPr/>
        </p:nvCxnSpPr>
        <p:spPr>
          <a:xfrm>
            <a:off x="3429000" y="3595827"/>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429000" y="4053027"/>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429000" y="4510227"/>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429000" y="4967427"/>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429000" y="5424627"/>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534400" y="5407007"/>
            <a:ext cx="609600" cy="246221"/>
          </a:xfrm>
          <a:prstGeom prst="rect">
            <a:avLst/>
          </a:prstGeom>
          <a:noFill/>
        </p:spPr>
        <p:txBody>
          <a:bodyPr wrap="square" lIns="0" tIns="0" rIns="0" bIns="0" rtlCol="0">
            <a:spAutoFit/>
          </a:bodyPr>
          <a:lstStyle/>
          <a:p>
            <a:r>
              <a:rPr lang="en-US" sz="1600" dirty="0"/>
              <a:t>time</a:t>
            </a:r>
          </a:p>
        </p:txBody>
      </p:sp>
      <p:sp>
        <p:nvSpPr>
          <p:cNvPr id="14" name="TextBox 13"/>
          <p:cNvSpPr txBox="1"/>
          <p:nvPr/>
        </p:nvSpPr>
        <p:spPr>
          <a:xfrm>
            <a:off x="2971800" y="3367228"/>
            <a:ext cx="457200" cy="307777"/>
          </a:xfrm>
          <a:prstGeom prst="rect">
            <a:avLst/>
          </a:prstGeom>
          <a:noFill/>
        </p:spPr>
        <p:txBody>
          <a:bodyPr wrap="square" lIns="0" tIns="0" rIns="0" bIns="0" rtlCol="0">
            <a:spAutoFit/>
          </a:bodyPr>
          <a:lstStyle/>
          <a:p>
            <a:r>
              <a:rPr lang="en-US" sz="2000" dirty="0"/>
              <a:t>s</a:t>
            </a:r>
            <a:r>
              <a:rPr lang="en-US" sz="2000" baseline="-25000" dirty="0"/>
              <a:t>1</a:t>
            </a:r>
          </a:p>
        </p:txBody>
      </p:sp>
      <p:sp>
        <p:nvSpPr>
          <p:cNvPr id="15" name="TextBox 14"/>
          <p:cNvSpPr txBox="1"/>
          <p:nvPr/>
        </p:nvSpPr>
        <p:spPr>
          <a:xfrm>
            <a:off x="2971800" y="3824428"/>
            <a:ext cx="457200" cy="307777"/>
          </a:xfrm>
          <a:prstGeom prst="rect">
            <a:avLst/>
          </a:prstGeom>
          <a:noFill/>
        </p:spPr>
        <p:txBody>
          <a:bodyPr wrap="square" lIns="0" tIns="0" rIns="0" bIns="0" rtlCol="0">
            <a:spAutoFit/>
          </a:bodyPr>
          <a:lstStyle/>
          <a:p>
            <a:r>
              <a:rPr lang="en-US" sz="2000" dirty="0"/>
              <a:t>s</a:t>
            </a:r>
            <a:r>
              <a:rPr lang="en-US" sz="2000" baseline="-25000" dirty="0"/>
              <a:t>2</a:t>
            </a:r>
          </a:p>
        </p:txBody>
      </p:sp>
      <p:sp>
        <p:nvSpPr>
          <p:cNvPr id="16" name="TextBox 15"/>
          <p:cNvSpPr txBox="1"/>
          <p:nvPr/>
        </p:nvSpPr>
        <p:spPr>
          <a:xfrm>
            <a:off x="2971800" y="4278651"/>
            <a:ext cx="457200" cy="307777"/>
          </a:xfrm>
          <a:prstGeom prst="rect">
            <a:avLst/>
          </a:prstGeom>
          <a:noFill/>
        </p:spPr>
        <p:txBody>
          <a:bodyPr wrap="square" lIns="0" tIns="0" rIns="0" bIns="0" rtlCol="0">
            <a:spAutoFit/>
          </a:bodyPr>
          <a:lstStyle/>
          <a:p>
            <a:r>
              <a:rPr lang="en-US" sz="2000" dirty="0"/>
              <a:t>s</a:t>
            </a:r>
            <a:r>
              <a:rPr lang="en-US" sz="2000" baseline="-25000" dirty="0"/>
              <a:t>3</a:t>
            </a:r>
          </a:p>
        </p:txBody>
      </p:sp>
      <p:sp>
        <p:nvSpPr>
          <p:cNvPr id="17" name="TextBox 16"/>
          <p:cNvSpPr txBox="1"/>
          <p:nvPr/>
        </p:nvSpPr>
        <p:spPr>
          <a:xfrm>
            <a:off x="2971800" y="4735851"/>
            <a:ext cx="457200" cy="307777"/>
          </a:xfrm>
          <a:prstGeom prst="rect">
            <a:avLst/>
          </a:prstGeom>
          <a:noFill/>
        </p:spPr>
        <p:txBody>
          <a:bodyPr wrap="square" lIns="0" tIns="0" rIns="0" bIns="0" rtlCol="0">
            <a:spAutoFit/>
          </a:bodyPr>
          <a:lstStyle/>
          <a:p>
            <a:r>
              <a:rPr lang="en-US" sz="2000" dirty="0"/>
              <a:t>s</a:t>
            </a:r>
            <a:r>
              <a:rPr lang="en-US" sz="2000" baseline="-25000" dirty="0"/>
              <a:t>4</a:t>
            </a:r>
          </a:p>
        </p:txBody>
      </p:sp>
      <p:sp>
        <p:nvSpPr>
          <p:cNvPr id="18" name="TextBox 17"/>
          <p:cNvSpPr txBox="1"/>
          <p:nvPr/>
        </p:nvSpPr>
        <p:spPr>
          <a:xfrm>
            <a:off x="2971800" y="5193051"/>
            <a:ext cx="457200" cy="307777"/>
          </a:xfrm>
          <a:prstGeom prst="rect">
            <a:avLst/>
          </a:prstGeom>
          <a:noFill/>
        </p:spPr>
        <p:txBody>
          <a:bodyPr wrap="square" lIns="0" tIns="0" rIns="0" bIns="0" rtlCol="0">
            <a:spAutoFit/>
          </a:bodyPr>
          <a:lstStyle/>
          <a:p>
            <a:r>
              <a:rPr lang="en-US" sz="2000" dirty="0"/>
              <a:t>s</a:t>
            </a:r>
            <a:r>
              <a:rPr lang="en-US" sz="2000" baseline="-25000" dirty="0"/>
              <a:t>5</a:t>
            </a:r>
          </a:p>
        </p:txBody>
      </p:sp>
      <p:sp>
        <p:nvSpPr>
          <p:cNvPr id="58" name="Rounded Rectangle 57"/>
          <p:cNvSpPr/>
          <p:nvPr/>
        </p:nvSpPr>
        <p:spPr>
          <a:xfrm>
            <a:off x="5562600" y="4815027"/>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59" name="Rounded Rectangle 58"/>
          <p:cNvSpPr/>
          <p:nvPr/>
        </p:nvSpPr>
        <p:spPr>
          <a:xfrm>
            <a:off x="4495800" y="3443427"/>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67" name="Rounded Rectangle 66"/>
          <p:cNvSpPr/>
          <p:nvPr/>
        </p:nvSpPr>
        <p:spPr>
          <a:xfrm>
            <a:off x="3657600" y="3443427"/>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68" name="Rounded Rectangle 67"/>
          <p:cNvSpPr/>
          <p:nvPr/>
        </p:nvSpPr>
        <p:spPr>
          <a:xfrm>
            <a:off x="3657600" y="3900627"/>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1" name="Rounded Rectangle 80"/>
          <p:cNvSpPr/>
          <p:nvPr/>
        </p:nvSpPr>
        <p:spPr>
          <a:xfrm>
            <a:off x="3657600" y="4357827"/>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5" name="Rounded Rectangle 84"/>
          <p:cNvSpPr/>
          <p:nvPr/>
        </p:nvSpPr>
        <p:spPr>
          <a:xfrm>
            <a:off x="4495800" y="3900627"/>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86" name="Rounded Rectangle 85"/>
          <p:cNvSpPr/>
          <p:nvPr/>
        </p:nvSpPr>
        <p:spPr>
          <a:xfrm>
            <a:off x="4495800" y="4357827"/>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87" name="Rounded Rectangle 86"/>
          <p:cNvSpPr/>
          <p:nvPr/>
        </p:nvSpPr>
        <p:spPr>
          <a:xfrm>
            <a:off x="5562600" y="5272227"/>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95" name="Rounded Rectangle 94"/>
          <p:cNvSpPr/>
          <p:nvPr/>
        </p:nvSpPr>
        <p:spPr>
          <a:xfrm>
            <a:off x="5562600" y="4357827"/>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96" name="Rounded Rectangle 95"/>
          <p:cNvSpPr/>
          <p:nvPr/>
        </p:nvSpPr>
        <p:spPr>
          <a:xfrm>
            <a:off x="6400800" y="5272227"/>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X</a:t>
            </a:r>
          </a:p>
        </p:txBody>
      </p:sp>
      <p:sp>
        <p:nvSpPr>
          <p:cNvPr id="97" name="Rounded Rectangle 96"/>
          <p:cNvSpPr/>
          <p:nvPr/>
        </p:nvSpPr>
        <p:spPr>
          <a:xfrm>
            <a:off x="6400800" y="4815027"/>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X</a:t>
            </a:r>
          </a:p>
        </p:txBody>
      </p:sp>
      <p:sp>
        <p:nvSpPr>
          <p:cNvPr id="98" name="Rounded Rectangle 97"/>
          <p:cNvSpPr/>
          <p:nvPr/>
        </p:nvSpPr>
        <p:spPr>
          <a:xfrm>
            <a:off x="6400800" y="4357827"/>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X</a:t>
            </a:r>
          </a:p>
        </p:txBody>
      </p:sp>
      <p:sp>
        <p:nvSpPr>
          <p:cNvPr id="126" name="TextBox 125"/>
          <p:cNvSpPr txBox="1"/>
          <p:nvPr/>
        </p:nvSpPr>
        <p:spPr>
          <a:xfrm>
            <a:off x="2996242" y="6059943"/>
            <a:ext cx="2278349" cy="584775"/>
          </a:xfrm>
          <a:prstGeom prst="rect">
            <a:avLst/>
          </a:prstGeom>
          <a:noFill/>
        </p:spPr>
        <p:txBody>
          <a:bodyPr wrap="square" rtlCol="0">
            <a:spAutoFit/>
          </a:bodyPr>
          <a:lstStyle/>
          <a:p>
            <a:r>
              <a:rPr lang="en-US" sz="1600" dirty="0">
                <a:solidFill>
                  <a:srgbClr val="097536"/>
                </a:solidFill>
              </a:rPr>
              <a:t>“Prepare proposal 4.5 (from s</a:t>
            </a:r>
            <a:r>
              <a:rPr lang="en-US" sz="1600" baseline="-25000" dirty="0">
                <a:solidFill>
                  <a:srgbClr val="097536"/>
                </a:solidFill>
              </a:rPr>
              <a:t>5</a:t>
            </a:r>
            <a:r>
              <a:rPr lang="en-US" sz="1600" dirty="0">
                <a:solidFill>
                  <a:srgbClr val="097536"/>
                </a:solidFill>
              </a:rPr>
              <a:t>)”</a:t>
            </a:r>
          </a:p>
        </p:txBody>
      </p:sp>
      <p:sp>
        <p:nvSpPr>
          <p:cNvPr id="127" name="TextBox 126"/>
          <p:cNvSpPr txBox="1"/>
          <p:nvPr/>
        </p:nvSpPr>
        <p:spPr>
          <a:xfrm>
            <a:off x="7391400" y="2492296"/>
            <a:ext cx="2743200" cy="707886"/>
          </a:xfrm>
          <a:prstGeom prst="rect">
            <a:avLst/>
          </a:prstGeom>
          <a:noFill/>
        </p:spPr>
        <p:txBody>
          <a:bodyPr wrap="square" rtlCol="0">
            <a:spAutoFit/>
          </a:bodyPr>
          <a:lstStyle/>
          <a:p>
            <a:pPr algn="l"/>
            <a:r>
              <a:rPr lang="en-US" dirty="0">
                <a:solidFill>
                  <a:srgbClr val="007000"/>
                </a:solidFill>
              </a:rPr>
              <a:t>“</a:t>
            </a:r>
            <a:r>
              <a:rPr lang="en-US" sz="1600" dirty="0">
                <a:solidFill>
                  <a:srgbClr val="007000"/>
                </a:solidFill>
              </a:rPr>
              <a:t>Accept proposal 4.5</a:t>
            </a:r>
            <a:br>
              <a:rPr lang="en-US" sz="1600" dirty="0">
                <a:solidFill>
                  <a:srgbClr val="007000"/>
                </a:solidFill>
              </a:rPr>
            </a:br>
            <a:r>
              <a:rPr lang="en-US" sz="1600" dirty="0">
                <a:solidFill>
                  <a:srgbClr val="007000"/>
                </a:solidFill>
              </a:rPr>
              <a:t>with value X (from s</a:t>
            </a:r>
            <a:r>
              <a:rPr lang="en-US" sz="1600" baseline="-25000" dirty="0">
                <a:solidFill>
                  <a:srgbClr val="007000"/>
                </a:solidFill>
              </a:rPr>
              <a:t>5</a:t>
            </a:r>
            <a:r>
              <a:rPr lang="en-US" sz="1600" dirty="0">
                <a:solidFill>
                  <a:srgbClr val="007000"/>
                </a:solidFill>
              </a:rPr>
              <a:t>)”</a:t>
            </a:r>
          </a:p>
        </p:txBody>
      </p:sp>
      <p:sp>
        <p:nvSpPr>
          <p:cNvPr id="141" name="Rounded Rectangle 140"/>
          <p:cNvSpPr/>
          <p:nvPr/>
        </p:nvSpPr>
        <p:spPr>
          <a:xfrm>
            <a:off x="2133600" y="3443427"/>
            <a:ext cx="304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chemeClr val="tx2"/>
                </a:solidFill>
              </a:rPr>
              <a:t>X</a:t>
            </a:r>
          </a:p>
        </p:txBody>
      </p:sp>
      <p:sp>
        <p:nvSpPr>
          <p:cNvPr id="142" name="Rounded Rectangle 141"/>
          <p:cNvSpPr/>
          <p:nvPr/>
        </p:nvSpPr>
        <p:spPr>
          <a:xfrm>
            <a:off x="2133600" y="5272227"/>
            <a:ext cx="304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7000"/>
                </a:solidFill>
              </a:rPr>
              <a:t>Y</a:t>
            </a:r>
          </a:p>
        </p:txBody>
      </p:sp>
      <p:cxnSp>
        <p:nvCxnSpPr>
          <p:cNvPr id="143" name="Straight Connector 142"/>
          <p:cNvCxnSpPr/>
          <p:nvPr/>
        </p:nvCxnSpPr>
        <p:spPr>
          <a:xfrm>
            <a:off x="2438400" y="3595827"/>
            <a:ext cx="609600"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a:off x="2438400" y="5424627"/>
            <a:ext cx="609600" cy="0"/>
          </a:xfrm>
          <a:prstGeom prst="line">
            <a:avLst/>
          </a:prstGeom>
          <a:ln w="19050" cap="rnd">
            <a:solidFill>
              <a:srgbClr val="007000"/>
            </a:solidFill>
            <a:tailEnd type="triangle" w="sm" len="lg"/>
          </a:ln>
          <a:effectLst/>
        </p:spPr>
        <p:style>
          <a:lnRef idx="2">
            <a:schemeClr val="dk1"/>
          </a:lnRef>
          <a:fillRef idx="0">
            <a:schemeClr val="dk1"/>
          </a:fillRef>
          <a:effectRef idx="1">
            <a:schemeClr val="dk1"/>
          </a:effectRef>
          <a:fontRef idx="minor">
            <a:schemeClr val="tx1"/>
          </a:fontRef>
        </p:style>
      </p:cxnSp>
      <p:sp>
        <p:nvSpPr>
          <p:cNvPr id="44" name="Freeform 43"/>
          <p:cNvSpPr/>
          <p:nvPr/>
        </p:nvSpPr>
        <p:spPr>
          <a:xfrm>
            <a:off x="5274591" y="3957399"/>
            <a:ext cx="1759057" cy="431424"/>
          </a:xfrm>
          <a:custGeom>
            <a:avLst/>
            <a:gdLst>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22149 w 922149"/>
              <a:gd name="connsiteY0" fmla="*/ 1022888 h 1022888"/>
              <a:gd name="connsiteX1" fmla="*/ 0 w 922149"/>
              <a:gd name="connsiteY1" fmla="*/ 0 h 1022888"/>
              <a:gd name="connsiteX0" fmla="*/ 479 w 2549719"/>
              <a:gd name="connsiteY0" fmla="*/ 3029918 h 3029918"/>
              <a:gd name="connsiteX1" fmla="*/ 2456960 w 2549719"/>
              <a:gd name="connsiteY1" fmla="*/ 0 h 3029918"/>
              <a:gd name="connsiteX0" fmla="*/ 614 w 1867110"/>
              <a:gd name="connsiteY0" fmla="*/ 172848 h 210702"/>
              <a:gd name="connsiteX1" fmla="*/ 1751922 w 1867110"/>
              <a:gd name="connsiteY1" fmla="*/ 172848 h 210702"/>
              <a:gd name="connsiteX0" fmla="*/ 1090 w 1752398"/>
              <a:gd name="connsiteY0" fmla="*/ 416148 h 416148"/>
              <a:gd name="connsiteX1" fmla="*/ 1752398 w 1752398"/>
              <a:gd name="connsiteY1" fmla="*/ 416148 h 416148"/>
              <a:gd name="connsiteX0" fmla="*/ 0 w 1751308"/>
              <a:gd name="connsiteY0" fmla="*/ 424274 h 424274"/>
              <a:gd name="connsiteX1" fmla="*/ 1751308 w 1751308"/>
              <a:gd name="connsiteY1" fmla="*/ 424274 h 424274"/>
              <a:gd name="connsiteX0" fmla="*/ 0 w 1712562"/>
              <a:gd name="connsiteY0" fmla="*/ 407734 h 438731"/>
              <a:gd name="connsiteX1" fmla="*/ 1712562 w 1712562"/>
              <a:gd name="connsiteY1" fmla="*/ 438731 h 438731"/>
              <a:gd name="connsiteX0" fmla="*/ 0 w 1759057"/>
              <a:gd name="connsiteY0" fmla="*/ 415926 h 431424"/>
              <a:gd name="connsiteX1" fmla="*/ 1759057 w 1759057"/>
              <a:gd name="connsiteY1" fmla="*/ 431424 h 431424"/>
            </a:gdLst>
            <a:ahLst/>
            <a:cxnLst>
              <a:cxn ang="0">
                <a:pos x="connsiteX0" y="connsiteY0"/>
              </a:cxn>
              <a:cxn ang="0">
                <a:pos x="connsiteX1" y="connsiteY1"/>
              </a:cxn>
            </a:cxnLst>
            <a:rect l="l" t="t" r="r" b="b"/>
            <a:pathLst>
              <a:path w="1759057" h="431424">
                <a:moveTo>
                  <a:pt x="0" y="415926"/>
                </a:moveTo>
                <a:cubicBezTo>
                  <a:pt x="226017" y="-81312"/>
                  <a:pt x="1335437" y="-198841"/>
                  <a:pt x="1759057" y="431424"/>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3" name="Freeform 22"/>
          <p:cNvSpPr/>
          <p:nvPr/>
        </p:nvSpPr>
        <p:spPr>
          <a:xfrm>
            <a:off x="7381714" y="3156140"/>
            <a:ext cx="604433" cy="1263112"/>
          </a:xfrm>
          <a:custGeom>
            <a:avLst/>
            <a:gdLst>
              <a:gd name="connsiteX0" fmla="*/ 31891 w 31891"/>
              <a:gd name="connsiteY0" fmla="*/ 0 h 1301858"/>
              <a:gd name="connsiteX1" fmla="*/ 895 w 31891"/>
              <a:gd name="connsiteY1" fmla="*/ 1301858 h 1301858"/>
              <a:gd name="connsiteX0" fmla="*/ 31054 w 159037"/>
              <a:gd name="connsiteY0" fmla="*/ 0 h 1301858"/>
              <a:gd name="connsiteX1" fmla="*/ 58 w 159037"/>
              <a:gd name="connsiteY1" fmla="*/ 1301858 h 1301858"/>
              <a:gd name="connsiteX0" fmla="*/ 30996 w 224502"/>
              <a:gd name="connsiteY0" fmla="*/ 0 h 1301858"/>
              <a:gd name="connsiteX1" fmla="*/ 0 w 224502"/>
              <a:gd name="connsiteY1" fmla="*/ 1301858 h 1301858"/>
              <a:gd name="connsiteX0" fmla="*/ 356460 w 464585"/>
              <a:gd name="connsiteY0" fmla="*/ 0 h 1263112"/>
              <a:gd name="connsiteX1" fmla="*/ 0 w 464585"/>
              <a:gd name="connsiteY1" fmla="*/ 1263112 h 1263112"/>
              <a:gd name="connsiteX0" fmla="*/ 356460 w 373091"/>
              <a:gd name="connsiteY0" fmla="*/ 0 h 1263112"/>
              <a:gd name="connsiteX1" fmla="*/ 0 w 373091"/>
              <a:gd name="connsiteY1" fmla="*/ 1263112 h 1263112"/>
              <a:gd name="connsiteX0" fmla="*/ 604433 w 612961"/>
              <a:gd name="connsiteY0" fmla="*/ 0 h 1263112"/>
              <a:gd name="connsiteX1" fmla="*/ 0 w 612961"/>
              <a:gd name="connsiteY1" fmla="*/ 1263112 h 1263112"/>
              <a:gd name="connsiteX0" fmla="*/ 604433 w 604433"/>
              <a:gd name="connsiteY0" fmla="*/ 0 h 1263112"/>
              <a:gd name="connsiteX1" fmla="*/ 0 w 604433"/>
              <a:gd name="connsiteY1" fmla="*/ 1263112 h 1263112"/>
            </a:gdLst>
            <a:ahLst/>
            <a:cxnLst>
              <a:cxn ang="0">
                <a:pos x="connsiteX0" y="connsiteY0"/>
              </a:cxn>
              <a:cxn ang="0">
                <a:pos x="connsiteX1" y="connsiteY1"/>
              </a:cxn>
            </a:cxnLst>
            <a:rect l="l" t="t" r="r" b="b"/>
            <a:pathLst>
              <a:path w="604433" h="1263112">
                <a:moveTo>
                  <a:pt x="604433" y="0"/>
                </a:moveTo>
                <a:cubicBezTo>
                  <a:pt x="601850" y="980913"/>
                  <a:pt x="242807" y="1008681"/>
                  <a:pt x="0" y="1263112"/>
                </a:cubicBezTo>
              </a:path>
            </a:pathLst>
          </a:custGeom>
          <a:ln w="19050" cap="rnd">
            <a:solidFill>
              <a:srgbClr val="007000"/>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7" name="TextBox 46"/>
          <p:cNvSpPr txBox="1"/>
          <p:nvPr/>
        </p:nvSpPr>
        <p:spPr>
          <a:xfrm>
            <a:off x="1905000" y="4387118"/>
            <a:ext cx="762000" cy="246221"/>
          </a:xfrm>
          <a:prstGeom prst="rect">
            <a:avLst/>
          </a:prstGeom>
          <a:noFill/>
        </p:spPr>
        <p:txBody>
          <a:bodyPr wrap="square" lIns="0" tIns="0" rIns="0" bIns="0" rtlCol="0">
            <a:spAutoFit/>
          </a:bodyPr>
          <a:lstStyle/>
          <a:p>
            <a:r>
              <a:rPr lang="en-US" sz="1600" dirty="0">
                <a:solidFill>
                  <a:srgbClr val="777777"/>
                </a:solidFill>
              </a:rPr>
              <a:t>values</a:t>
            </a:r>
            <a:endParaRPr lang="en-US" sz="1600" baseline="-25000" dirty="0">
              <a:solidFill>
                <a:srgbClr val="777777"/>
              </a:solidFill>
            </a:endParaRPr>
          </a:p>
        </p:txBody>
      </p:sp>
      <p:cxnSp>
        <p:nvCxnSpPr>
          <p:cNvPr id="48" name="Straight Arrow Connector 47"/>
          <p:cNvCxnSpPr/>
          <p:nvPr/>
        </p:nvCxnSpPr>
        <p:spPr>
          <a:xfrm flipV="1">
            <a:off x="2286000" y="3824427"/>
            <a:ext cx="0" cy="533400"/>
          </a:xfrm>
          <a:prstGeom prst="straightConnector1">
            <a:avLst/>
          </a:prstGeom>
          <a:ln w="19050" cap="rnd">
            <a:solidFill>
              <a:srgbClr val="777777"/>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2286000" y="4662627"/>
            <a:ext cx="0" cy="533400"/>
          </a:xfrm>
          <a:prstGeom prst="straightConnector1">
            <a:avLst/>
          </a:prstGeom>
          <a:ln w="19050" cap="rnd">
            <a:solidFill>
              <a:srgbClr val="777777"/>
            </a:solidFill>
            <a:tailEnd type="triangle" w="sm" len="lg"/>
          </a:ln>
          <a:effectLst/>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EDB9FFCD-2518-8996-B506-5A5EBA4C1F89}"/>
              </a:ext>
            </a:extLst>
          </p:cNvPr>
          <p:cNvSpPr txBox="1"/>
          <p:nvPr/>
        </p:nvSpPr>
        <p:spPr>
          <a:xfrm>
            <a:off x="2683877" y="2568497"/>
            <a:ext cx="2438400" cy="584775"/>
          </a:xfrm>
          <a:prstGeom prst="rect">
            <a:avLst/>
          </a:prstGeom>
          <a:noFill/>
        </p:spPr>
        <p:txBody>
          <a:bodyPr wrap="square" rtlCol="0">
            <a:spAutoFit/>
          </a:bodyPr>
          <a:lstStyle/>
          <a:p>
            <a:pPr algn="l"/>
            <a:r>
              <a:rPr lang="en-US" sz="1600" dirty="0">
                <a:solidFill>
                  <a:srgbClr val="0070C0"/>
                </a:solidFill>
              </a:rPr>
              <a:t>“Prepare proposal 3.1 (from s3)</a:t>
            </a:r>
          </a:p>
        </p:txBody>
      </p:sp>
      <p:sp>
        <p:nvSpPr>
          <p:cNvPr id="4" name="Freeform 3">
            <a:extLst>
              <a:ext uri="{FF2B5EF4-FFF2-40B4-BE49-F238E27FC236}">
                <a16:creationId xmlns:a16="http://schemas.microsoft.com/office/drawing/2014/main" id="{464A1133-A24B-44C6-C0F1-F5FFF5FA4ABB}"/>
              </a:ext>
            </a:extLst>
          </p:cNvPr>
          <p:cNvSpPr/>
          <p:nvPr/>
        </p:nvSpPr>
        <p:spPr>
          <a:xfrm flipH="1">
            <a:off x="3285638" y="3143609"/>
            <a:ext cx="304800" cy="1313619"/>
          </a:xfrm>
          <a:custGeom>
            <a:avLst/>
            <a:gdLst>
              <a:gd name="connsiteX0" fmla="*/ 31891 w 31891"/>
              <a:gd name="connsiteY0" fmla="*/ 0 h 1301858"/>
              <a:gd name="connsiteX1" fmla="*/ 895 w 31891"/>
              <a:gd name="connsiteY1" fmla="*/ 1301858 h 1301858"/>
              <a:gd name="connsiteX0" fmla="*/ 31054 w 159037"/>
              <a:gd name="connsiteY0" fmla="*/ 0 h 1301858"/>
              <a:gd name="connsiteX1" fmla="*/ 58 w 159037"/>
              <a:gd name="connsiteY1" fmla="*/ 1301858 h 1301858"/>
              <a:gd name="connsiteX0" fmla="*/ 30996 w 224502"/>
              <a:gd name="connsiteY0" fmla="*/ 0 h 1301858"/>
              <a:gd name="connsiteX1" fmla="*/ 0 w 224502"/>
              <a:gd name="connsiteY1" fmla="*/ 1301858 h 1301858"/>
              <a:gd name="connsiteX0" fmla="*/ 356460 w 464585"/>
              <a:gd name="connsiteY0" fmla="*/ 0 h 1263112"/>
              <a:gd name="connsiteX1" fmla="*/ 0 w 464585"/>
              <a:gd name="connsiteY1" fmla="*/ 1263112 h 1263112"/>
              <a:gd name="connsiteX0" fmla="*/ 356460 w 373091"/>
              <a:gd name="connsiteY0" fmla="*/ 0 h 1263112"/>
              <a:gd name="connsiteX1" fmla="*/ 0 w 373091"/>
              <a:gd name="connsiteY1" fmla="*/ 1263112 h 1263112"/>
              <a:gd name="connsiteX0" fmla="*/ 604433 w 612961"/>
              <a:gd name="connsiteY0" fmla="*/ 0 h 1263112"/>
              <a:gd name="connsiteX1" fmla="*/ 0 w 612961"/>
              <a:gd name="connsiteY1" fmla="*/ 1263112 h 1263112"/>
              <a:gd name="connsiteX0" fmla="*/ 604433 w 604433"/>
              <a:gd name="connsiteY0" fmla="*/ 0 h 1263112"/>
              <a:gd name="connsiteX1" fmla="*/ 0 w 604433"/>
              <a:gd name="connsiteY1" fmla="*/ 1263112 h 1263112"/>
            </a:gdLst>
            <a:ahLst/>
            <a:cxnLst>
              <a:cxn ang="0">
                <a:pos x="connsiteX0" y="connsiteY0"/>
              </a:cxn>
              <a:cxn ang="0">
                <a:pos x="connsiteX1" y="connsiteY1"/>
              </a:cxn>
            </a:cxnLst>
            <a:rect l="l" t="t" r="r" b="b"/>
            <a:pathLst>
              <a:path w="604433" h="1263112">
                <a:moveTo>
                  <a:pt x="604433" y="0"/>
                </a:moveTo>
                <a:cubicBezTo>
                  <a:pt x="601850" y="980913"/>
                  <a:pt x="242807" y="1008681"/>
                  <a:pt x="0" y="1263112"/>
                </a:cubicBezTo>
              </a:path>
            </a:pathLst>
          </a:custGeom>
          <a:ln w="19050" cap="rnd">
            <a:solidFill>
              <a:srgbClr val="0070C0"/>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0070C0"/>
              </a:solidFill>
            </a:endParaRPr>
          </a:p>
        </p:txBody>
      </p:sp>
      <p:sp>
        <p:nvSpPr>
          <p:cNvPr id="5" name="TextBox 4">
            <a:extLst>
              <a:ext uri="{FF2B5EF4-FFF2-40B4-BE49-F238E27FC236}">
                <a16:creationId xmlns:a16="http://schemas.microsoft.com/office/drawing/2014/main" id="{640EF8A3-81D0-DF9A-76E0-ED9845CD9ABD}"/>
              </a:ext>
            </a:extLst>
          </p:cNvPr>
          <p:cNvSpPr txBox="1"/>
          <p:nvPr/>
        </p:nvSpPr>
        <p:spPr>
          <a:xfrm>
            <a:off x="5486400" y="5934826"/>
            <a:ext cx="4038600" cy="830997"/>
          </a:xfrm>
          <a:prstGeom prst="rect">
            <a:avLst/>
          </a:prstGeom>
          <a:noFill/>
        </p:spPr>
        <p:txBody>
          <a:bodyPr wrap="square" rtlCol="0">
            <a:spAutoFit/>
          </a:bodyPr>
          <a:lstStyle/>
          <a:p>
            <a:pPr algn="l"/>
            <a:r>
              <a:rPr lang="en-US" sz="1600" dirty="0">
                <a:solidFill>
                  <a:srgbClr val="007000"/>
                </a:solidFill>
              </a:rPr>
              <a:t>The response to prepare from s3  included the accepted proposal 3.1 with value x, so s5 generates Accept 4.5 value x</a:t>
            </a:r>
          </a:p>
        </p:txBody>
      </p:sp>
      <p:sp>
        <p:nvSpPr>
          <p:cNvPr id="20" name="Freeform 19">
            <a:extLst>
              <a:ext uri="{FF2B5EF4-FFF2-40B4-BE49-F238E27FC236}">
                <a16:creationId xmlns:a16="http://schemas.microsoft.com/office/drawing/2014/main" id="{5A95E76B-EFB2-CFC7-9356-A3A568C85D66}"/>
              </a:ext>
            </a:extLst>
          </p:cNvPr>
          <p:cNvSpPr/>
          <p:nvPr/>
        </p:nvSpPr>
        <p:spPr>
          <a:xfrm flipV="1">
            <a:off x="6781800" y="5630025"/>
            <a:ext cx="990600" cy="392535"/>
          </a:xfrm>
          <a:custGeom>
            <a:avLst/>
            <a:gdLst>
              <a:gd name="connsiteX0" fmla="*/ 31891 w 31891"/>
              <a:gd name="connsiteY0" fmla="*/ 0 h 1301858"/>
              <a:gd name="connsiteX1" fmla="*/ 895 w 31891"/>
              <a:gd name="connsiteY1" fmla="*/ 1301858 h 1301858"/>
              <a:gd name="connsiteX0" fmla="*/ 31054 w 159037"/>
              <a:gd name="connsiteY0" fmla="*/ 0 h 1301858"/>
              <a:gd name="connsiteX1" fmla="*/ 58 w 159037"/>
              <a:gd name="connsiteY1" fmla="*/ 1301858 h 1301858"/>
              <a:gd name="connsiteX0" fmla="*/ 30996 w 224502"/>
              <a:gd name="connsiteY0" fmla="*/ 0 h 1301858"/>
              <a:gd name="connsiteX1" fmla="*/ 0 w 224502"/>
              <a:gd name="connsiteY1" fmla="*/ 1301858 h 1301858"/>
              <a:gd name="connsiteX0" fmla="*/ 356460 w 464585"/>
              <a:gd name="connsiteY0" fmla="*/ 0 h 1263112"/>
              <a:gd name="connsiteX1" fmla="*/ 0 w 464585"/>
              <a:gd name="connsiteY1" fmla="*/ 1263112 h 1263112"/>
              <a:gd name="connsiteX0" fmla="*/ 356460 w 373091"/>
              <a:gd name="connsiteY0" fmla="*/ 0 h 1263112"/>
              <a:gd name="connsiteX1" fmla="*/ 0 w 373091"/>
              <a:gd name="connsiteY1" fmla="*/ 1263112 h 1263112"/>
              <a:gd name="connsiteX0" fmla="*/ 604433 w 612961"/>
              <a:gd name="connsiteY0" fmla="*/ 0 h 1263112"/>
              <a:gd name="connsiteX1" fmla="*/ 0 w 612961"/>
              <a:gd name="connsiteY1" fmla="*/ 1263112 h 1263112"/>
              <a:gd name="connsiteX0" fmla="*/ 604433 w 604433"/>
              <a:gd name="connsiteY0" fmla="*/ 0 h 1263112"/>
              <a:gd name="connsiteX1" fmla="*/ 0 w 604433"/>
              <a:gd name="connsiteY1" fmla="*/ 1263112 h 1263112"/>
            </a:gdLst>
            <a:ahLst/>
            <a:cxnLst>
              <a:cxn ang="0">
                <a:pos x="connsiteX0" y="connsiteY0"/>
              </a:cxn>
              <a:cxn ang="0">
                <a:pos x="connsiteX1" y="connsiteY1"/>
              </a:cxn>
            </a:cxnLst>
            <a:rect l="l" t="t" r="r" b="b"/>
            <a:pathLst>
              <a:path w="604433" h="1263112">
                <a:moveTo>
                  <a:pt x="604433" y="0"/>
                </a:moveTo>
                <a:cubicBezTo>
                  <a:pt x="601850" y="980913"/>
                  <a:pt x="242807" y="1008681"/>
                  <a:pt x="0" y="1263112"/>
                </a:cubicBezTo>
              </a:path>
            </a:pathLst>
          </a:custGeom>
          <a:ln w="19050" cap="rnd">
            <a:solidFill>
              <a:srgbClr val="007000"/>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1" name="Freeform 20">
            <a:extLst>
              <a:ext uri="{FF2B5EF4-FFF2-40B4-BE49-F238E27FC236}">
                <a16:creationId xmlns:a16="http://schemas.microsoft.com/office/drawing/2014/main" id="{0D8137B9-1ED4-6259-2A2B-68783E3370A1}"/>
              </a:ext>
            </a:extLst>
          </p:cNvPr>
          <p:cNvSpPr/>
          <p:nvPr/>
        </p:nvSpPr>
        <p:spPr>
          <a:xfrm flipH="1" flipV="1">
            <a:off x="4038600" y="4688342"/>
            <a:ext cx="1371589" cy="1350745"/>
          </a:xfrm>
          <a:custGeom>
            <a:avLst/>
            <a:gdLst>
              <a:gd name="connsiteX0" fmla="*/ 31891 w 31891"/>
              <a:gd name="connsiteY0" fmla="*/ 0 h 1301858"/>
              <a:gd name="connsiteX1" fmla="*/ 895 w 31891"/>
              <a:gd name="connsiteY1" fmla="*/ 1301858 h 1301858"/>
              <a:gd name="connsiteX0" fmla="*/ 31054 w 159037"/>
              <a:gd name="connsiteY0" fmla="*/ 0 h 1301858"/>
              <a:gd name="connsiteX1" fmla="*/ 58 w 159037"/>
              <a:gd name="connsiteY1" fmla="*/ 1301858 h 1301858"/>
              <a:gd name="connsiteX0" fmla="*/ 30996 w 224502"/>
              <a:gd name="connsiteY0" fmla="*/ 0 h 1301858"/>
              <a:gd name="connsiteX1" fmla="*/ 0 w 224502"/>
              <a:gd name="connsiteY1" fmla="*/ 1301858 h 1301858"/>
              <a:gd name="connsiteX0" fmla="*/ 356460 w 464585"/>
              <a:gd name="connsiteY0" fmla="*/ 0 h 1263112"/>
              <a:gd name="connsiteX1" fmla="*/ 0 w 464585"/>
              <a:gd name="connsiteY1" fmla="*/ 1263112 h 1263112"/>
              <a:gd name="connsiteX0" fmla="*/ 356460 w 373091"/>
              <a:gd name="connsiteY0" fmla="*/ 0 h 1263112"/>
              <a:gd name="connsiteX1" fmla="*/ 0 w 373091"/>
              <a:gd name="connsiteY1" fmla="*/ 1263112 h 1263112"/>
              <a:gd name="connsiteX0" fmla="*/ 604433 w 612961"/>
              <a:gd name="connsiteY0" fmla="*/ 0 h 1263112"/>
              <a:gd name="connsiteX1" fmla="*/ 0 w 612961"/>
              <a:gd name="connsiteY1" fmla="*/ 1263112 h 1263112"/>
              <a:gd name="connsiteX0" fmla="*/ 604433 w 604433"/>
              <a:gd name="connsiteY0" fmla="*/ 0 h 1263112"/>
              <a:gd name="connsiteX1" fmla="*/ 0 w 604433"/>
              <a:gd name="connsiteY1" fmla="*/ 1263112 h 1263112"/>
            </a:gdLst>
            <a:ahLst/>
            <a:cxnLst>
              <a:cxn ang="0">
                <a:pos x="connsiteX0" y="connsiteY0"/>
              </a:cxn>
              <a:cxn ang="0">
                <a:pos x="connsiteX1" y="connsiteY1"/>
              </a:cxn>
            </a:cxnLst>
            <a:rect l="l" t="t" r="r" b="b"/>
            <a:pathLst>
              <a:path w="604433" h="1263112">
                <a:moveTo>
                  <a:pt x="604433" y="0"/>
                </a:moveTo>
                <a:cubicBezTo>
                  <a:pt x="601850" y="980913"/>
                  <a:pt x="242807" y="1008681"/>
                  <a:pt x="0" y="1263112"/>
                </a:cubicBezTo>
              </a:path>
            </a:pathLst>
          </a:custGeom>
          <a:ln w="19050" cap="rnd">
            <a:solidFill>
              <a:srgbClr val="007000"/>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631CA46-96CE-9C6A-434D-8E001B9D1CE5}"/>
              </a:ext>
            </a:extLst>
          </p:cNvPr>
          <p:cNvSpPr txBox="1"/>
          <p:nvPr/>
        </p:nvSpPr>
        <p:spPr>
          <a:xfrm>
            <a:off x="4940729" y="2473296"/>
            <a:ext cx="2743200" cy="707886"/>
          </a:xfrm>
          <a:prstGeom prst="rect">
            <a:avLst/>
          </a:prstGeom>
          <a:noFill/>
        </p:spPr>
        <p:txBody>
          <a:bodyPr wrap="square" rtlCol="0">
            <a:spAutoFit/>
          </a:bodyPr>
          <a:lstStyle/>
          <a:p>
            <a:pPr algn="l"/>
            <a:r>
              <a:rPr lang="en-US" dirty="0">
                <a:solidFill>
                  <a:srgbClr val="0070C0"/>
                </a:solidFill>
              </a:rPr>
              <a:t>“</a:t>
            </a:r>
            <a:r>
              <a:rPr lang="en-US" sz="1600" dirty="0">
                <a:solidFill>
                  <a:srgbClr val="0070C0"/>
                </a:solidFill>
              </a:rPr>
              <a:t>Accept proposal 3.1</a:t>
            </a:r>
            <a:br>
              <a:rPr lang="en-US" sz="1600" dirty="0">
                <a:solidFill>
                  <a:srgbClr val="0070C0"/>
                </a:solidFill>
              </a:rPr>
            </a:br>
            <a:r>
              <a:rPr lang="en-US" sz="1600" dirty="0">
                <a:solidFill>
                  <a:srgbClr val="0070C0"/>
                </a:solidFill>
              </a:rPr>
              <a:t>with value X (from s</a:t>
            </a:r>
            <a:r>
              <a:rPr lang="en-US" sz="1600" baseline="-25000" dirty="0">
                <a:solidFill>
                  <a:srgbClr val="0070C0"/>
                </a:solidFill>
              </a:rPr>
              <a:t>1</a:t>
            </a:r>
            <a:r>
              <a:rPr lang="en-US" sz="1600" dirty="0">
                <a:solidFill>
                  <a:srgbClr val="0070C0"/>
                </a:solidFill>
              </a:rPr>
              <a:t>)”</a:t>
            </a:r>
          </a:p>
        </p:txBody>
      </p:sp>
      <p:sp>
        <p:nvSpPr>
          <p:cNvPr id="24" name="Freeform 23">
            <a:extLst>
              <a:ext uri="{FF2B5EF4-FFF2-40B4-BE49-F238E27FC236}">
                <a16:creationId xmlns:a16="http://schemas.microsoft.com/office/drawing/2014/main" id="{0986E6A7-7B47-78CE-E373-0E36622A6CD3}"/>
              </a:ext>
            </a:extLst>
          </p:cNvPr>
          <p:cNvSpPr/>
          <p:nvPr/>
        </p:nvSpPr>
        <p:spPr>
          <a:xfrm>
            <a:off x="5449035" y="3223300"/>
            <a:ext cx="865879" cy="729941"/>
          </a:xfrm>
          <a:custGeom>
            <a:avLst/>
            <a:gdLst>
              <a:gd name="connsiteX0" fmla="*/ 31891 w 31891"/>
              <a:gd name="connsiteY0" fmla="*/ 0 h 1301858"/>
              <a:gd name="connsiteX1" fmla="*/ 895 w 31891"/>
              <a:gd name="connsiteY1" fmla="*/ 1301858 h 1301858"/>
              <a:gd name="connsiteX0" fmla="*/ 31054 w 159037"/>
              <a:gd name="connsiteY0" fmla="*/ 0 h 1301858"/>
              <a:gd name="connsiteX1" fmla="*/ 58 w 159037"/>
              <a:gd name="connsiteY1" fmla="*/ 1301858 h 1301858"/>
              <a:gd name="connsiteX0" fmla="*/ 30996 w 224502"/>
              <a:gd name="connsiteY0" fmla="*/ 0 h 1301858"/>
              <a:gd name="connsiteX1" fmla="*/ 0 w 224502"/>
              <a:gd name="connsiteY1" fmla="*/ 1301858 h 1301858"/>
              <a:gd name="connsiteX0" fmla="*/ 356460 w 464585"/>
              <a:gd name="connsiteY0" fmla="*/ 0 h 1263112"/>
              <a:gd name="connsiteX1" fmla="*/ 0 w 464585"/>
              <a:gd name="connsiteY1" fmla="*/ 1263112 h 1263112"/>
              <a:gd name="connsiteX0" fmla="*/ 356460 w 373091"/>
              <a:gd name="connsiteY0" fmla="*/ 0 h 1263112"/>
              <a:gd name="connsiteX1" fmla="*/ 0 w 373091"/>
              <a:gd name="connsiteY1" fmla="*/ 1263112 h 1263112"/>
              <a:gd name="connsiteX0" fmla="*/ 604433 w 612961"/>
              <a:gd name="connsiteY0" fmla="*/ 0 h 1263112"/>
              <a:gd name="connsiteX1" fmla="*/ 0 w 612961"/>
              <a:gd name="connsiteY1" fmla="*/ 1263112 h 1263112"/>
              <a:gd name="connsiteX0" fmla="*/ 604433 w 604433"/>
              <a:gd name="connsiteY0" fmla="*/ 0 h 1263112"/>
              <a:gd name="connsiteX1" fmla="*/ 0 w 604433"/>
              <a:gd name="connsiteY1" fmla="*/ 1263112 h 1263112"/>
            </a:gdLst>
            <a:ahLst/>
            <a:cxnLst>
              <a:cxn ang="0">
                <a:pos x="connsiteX0" y="connsiteY0"/>
              </a:cxn>
              <a:cxn ang="0">
                <a:pos x="connsiteX1" y="connsiteY1"/>
              </a:cxn>
            </a:cxnLst>
            <a:rect l="l" t="t" r="r" b="b"/>
            <a:pathLst>
              <a:path w="604433" h="1263112">
                <a:moveTo>
                  <a:pt x="604433" y="0"/>
                </a:moveTo>
                <a:cubicBezTo>
                  <a:pt x="601850" y="980913"/>
                  <a:pt x="242807" y="1008681"/>
                  <a:pt x="0" y="1263112"/>
                </a:cubicBezTo>
              </a:path>
            </a:pathLst>
          </a:custGeom>
          <a:ln w="19050" cap="rnd">
            <a:solidFill>
              <a:srgbClr val="0070C0"/>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3236685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Examples: later proposal prepares:</a:t>
            </a:r>
          </a:p>
        </p:txBody>
      </p:sp>
      <p:sp>
        <p:nvSpPr>
          <p:cNvPr id="5" name="Slide Number Placeholder 4"/>
          <p:cNvSpPr>
            <a:spLocks noGrp="1"/>
          </p:cNvSpPr>
          <p:nvPr>
            <p:ph type="sldNum" sz="quarter" idx="12"/>
          </p:nvPr>
        </p:nvSpPr>
        <p:spPr bwMode="auto">
          <a:xfrm>
            <a:off x="0" y="1256270"/>
            <a:ext cx="711200" cy="304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smtClean="0">
                <a:solidFill>
                  <a:schemeClr val="bg2"/>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Slide </a:t>
            </a:r>
            <a:fld id="{E2162002-2512-45FD-82AF-2FE8F2E91859}" type="slidenum">
              <a:rPr lang="en-US" smtClean="0"/>
              <a:pPr/>
              <a:t>48</a:t>
            </a:fld>
            <a:endParaRPr lang="en-US" dirty="0"/>
          </a:p>
        </p:txBody>
      </p:sp>
      <p:sp>
        <p:nvSpPr>
          <p:cNvPr id="2" name="Content Placeholder 1"/>
          <p:cNvSpPr>
            <a:spLocks noGrp="1"/>
          </p:cNvSpPr>
          <p:nvPr>
            <p:ph sz="quarter" idx="1"/>
          </p:nvPr>
        </p:nvSpPr>
        <p:spPr>
          <a:xfrm>
            <a:off x="203200" y="1600200"/>
            <a:ext cx="11785600" cy="5105400"/>
          </a:xfrm>
        </p:spPr>
        <p:txBody>
          <a:bodyPr/>
          <a:lstStyle/>
          <a:p>
            <a:r>
              <a:rPr lang="en-US" dirty="0"/>
              <a:t>Previous value not chosen, but new proposer sees it:</a:t>
            </a:r>
          </a:p>
          <a:p>
            <a:pPr lvl="1"/>
            <a:r>
              <a:rPr lang="en-US" dirty="0"/>
              <a:t>New proposer will use existing value</a:t>
            </a:r>
          </a:p>
          <a:p>
            <a:pPr lvl="1"/>
            <a:r>
              <a:rPr lang="en-US" dirty="0"/>
              <a:t>Both proposers can succeed</a:t>
            </a:r>
          </a:p>
          <a:p>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C0A42E1B-EE55-0D48-862D-0CC20225E007}"/>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9" name="Slide Number Placeholder 2">
            <a:extLst>
              <a:ext uri="{FF2B5EF4-FFF2-40B4-BE49-F238E27FC236}">
                <a16:creationId xmlns:a16="http://schemas.microsoft.com/office/drawing/2014/main" id="{507F5EFE-2DDD-A545-BE9A-10C3048F2836}"/>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48</a:t>
            </a:fld>
            <a:endParaRPr lang="en-US"/>
          </a:p>
        </p:txBody>
      </p:sp>
      <p:cxnSp>
        <p:nvCxnSpPr>
          <p:cNvPr id="8" name="Straight Arrow Connector 7"/>
          <p:cNvCxnSpPr/>
          <p:nvPr/>
        </p:nvCxnSpPr>
        <p:spPr>
          <a:xfrm>
            <a:off x="3505200" y="379141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505200" y="424861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505200" y="470581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505200" y="516301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505200" y="562021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610600" y="5602595"/>
            <a:ext cx="609600" cy="246221"/>
          </a:xfrm>
          <a:prstGeom prst="rect">
            <a:avLst/>
          </a:prstGeom>
          <a:noFill/>
        </p:spPr>
        <p:txBody>
          <a:bodyPr wrap="square" lIns="0" tIns="0" rIns="0" bIns="0" rtlCol="0">
            <a:spAutoFit/>
          </a:bodyPr>
          <a:lstStyle/>
          <a:p>
            <a:r>
              <a:rPr lang="en-US" sz="1600" dirty="0"/>
              <a:t>time</a:t>
            </a:r>
          </a:p>
        </p:txBody>
      </p:sp>
      <p:sp>
        <p:nvSpPr>
          <p:cNvPr id="14" name="TextBox 13"/>
          <p:cNvSpPr txBox="1"/>
          <p:nvPr/>
        </p:nvSpPr>
        <p:spPr>
          <a:xfrm>
            <a:off x="3048000" y="3562816"/>
            <a:ext cx="457200" cy="307777"/>
          </a:xfrm>
          <a:prstGeom prst="rect">
            <a:avLst/>
          </a:prstGeom>
          <a:noFill/>
        </p:spPr>
        <p:txBody>
          <a:bodyPr wrap="square" lIns="0" tIns="0" rIns="0" bIns="0" rtlCol="0">
            <a:spAutoFit/>
          </a:bodyPr>
          <a:lstStyle/>
          <a:p>
            <a:r>
              <a:rPr lang="en-US" sz="2000" dirty="0"/>
              <a:t>s</a:t>
            </a:r>
            <a:r>
              <a:rPr lang="en-US" sz="2000" baseline="-25000" dirty="0"/>
              <a:t>1</a:t>
            </a:r>
          </a:p>
        </p:txBody>
      </p:sp>
      <p:sp>
        <p:nvSpPr>
          <p:cNvPr id="15" name="TextBox 14"/>
          <p:cNvSpPr txBox="1"/>
          <p:nvPr/>
        </p:nvSpPr>
        <p:spPr>
          <a:xfrm>
            <a:off x="3048000" y="4020016"/>
            <a:ext cx="457200" cy="307777"/>
          </a:xfrm>
          <a:prstGeom prst="rect">
            <a:avLst/>
          </a:prstGeom>
          <a:noFill/>
        </p:spPr>
        <p:txBody>
          <a:bodyPr wrap="square" lIns="0" tIns="0" rIns="0" bIns="0" rtlCol="0">
            <a:spAutoFit/>
          </a:bodyPr>
          <a:lstStyle/>
          <a:p>
            <a:r>
              <a:rPr lang="en-US" sz="2000" dirty="0"/>
              <a:t>s</a:t>
            </a:r>
            <a:r>
              <a:rPr lang="en-US" sz="2000" baseline="-25000" dirty="0"/>
              <a:t>2</a:t>
            </a:r>
          </a:p>
        </p:txBody>
      </p:sp>
      <p:sp>
        <p:nvSpPr>
          <p:cNvPr id="16" name="TextBox 15"/>
          <p:cNvSpPr txBox="1"/>
          <p:nvPr/>
        </p:nvSpPr>
        <p:spPr>
          <a:xfrm>
            <a:off x="3048000" y="4474239"/>
            <a:ext cx="457200" cy="307777"/>
          </a:xfrm>
          <a:prstGeom prst="rect">
            <a:avLst/>
          </a:prstGeom>
          <a:noFill/>
        </p:spPr>
        <p:txBody>
          <a:bodyPr wrap="square" lIns="0" tIns="0" rIns="0" bIns="0" rtlCol="0">
            <a:spAutoFit/>
          </a:bodyPr>
          <a:lstStyle/>
          <a:p>
            <a:r>
              <a:rPr lang="en-US" sz="2000" dirty="0"/>
              <a:t>s</a:t>
            </a:r>
            <a:r>
              <a:rPr lang="en-US" sz="2000" baseline="-25000" dirty="0"/>
              <a:t>3</a:t>
            </a:r>
          </a:p>
        </p:txBody>
      </p:sp>
      <p:sp>
        <p:nvSpPr>
          <p:cNvPr id="17" name="TextBox 16"/>
          <p:cNvSpPr txBox="1"/>
          <p:nvPr/>
        </p:nvSpPr>
        <p:spPr>
          <a:xfrm>
            <a:off x="3048000" y="4931439"/>
            <a:ext cx="457200" cy="307777"/>
          </a:xfrm>
          <a:prstGeom prst="rect">
            <a:avLst/>
          </a:prstGeom>
          <a:noFill/>
        </p:spPr>
        <p:txBody>
          <a:bodyPr wrap="square" lIns="0" tIns="0" rIns="0" bIns="0" rtlCol="0">
            <a:spAutoFit/>
          </a:bodyPr>
          <a:lstStyle/>
          <a:p>
            <a:r>
              <a:rPr lang="en-US" sz="2000" dirty="0"/>
              <a:t>s</a:t>
            </a:r>
            <a:r>
              <a:rPr lang="en-US" sz="2000" baseline="-25000" dirty="0"/>
              <a:t>4</a:t>
            </a:r>
          </a:p>
        </p:txBody>
      </p:sp>
      <p:sp>
        <p:nvSpPr>
          <p:cNvPr id="18" name="TextBox 17"/>
          <p:cNvSpPr txBox="1"/>
          <p:nvPr/>
        </p:nvSpPr>
        <p:spPr>
          <a:xfrm>
            <a:off x="3048000" y="5388639"/>
            <a:ext cx="457200" cy="307777"/>
          </a:xfrm>
          <a:prstGeom prst="rect">
            <a:avLst/>
          </a:prstGeom>
          <a:noFill/>
        </p:spPr>
        <p:txBody>
          <a:bodyPr wrap="square" lIns="0" tIns="0" rIns="0" bIns="0" rtlCol="0">
            <a:spAutoFit/>
          </a:bodyPr>
          <a:lstStyle/>
          <a:p>
            <a:r>
              <a:rPr lang="en-US" sz="2000" dirty="0"/>
              <a:t>s</a:t>
            </a:r>
            <a:r>
              <a:rPr lang="en-US" sz="2000" baseline="-25000" dirty="0"/>
              <a:t>5</a:t>
            </a:r>
          </a:p>
        </p:txBody>
      </p:sp>
      <p:sp>
        <p:nvSpPr>
          <p:cNvPr id="58" name="Rounded Rectangle 57"/>
          <p:cNvSpPr/>
          <p:nvPr/>
        </p:nvSpPr>
        <p:spPr>
          <a:xfrm>
            <a:off x="5638800" y="5010615"/>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59" name="Rounded Rectangle 58"/>
          <p:cNvSpPr/>
          <p:nvPr/>
        </p:nvSpPr>
        <p:spPr>
          <a:xfrm>
            <a:off x="6477000" y="3639015"/>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67" name="Rounded Rectangle 66"/>
          <p:cNvSpPr/>
          <p:nvPr/>
        </p:nvSpPr>
        <p:spPr>
          <a:xfrm>
            <a:off x="3733800" y="3639015"/>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68" name="Rounded Rectangle 67"/>
          <p:cNvSpPr/>
          <p:nvPr/>
        </p:nvSpPr>
        <p:spPr>
          <a:xfrm>
            <a:off x="3733800" y="4096215"/>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1" name="Rounded Rectangle 80"/>
          <p:cNvSpPr/>
          <p:nvPr/>
        </p:nvSpPr>
        <p:spPr>
          <a:xfrm>
            <a:off x="3733800" y="4553415"/>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5" name="Rounded Rectangle 84"/>
          <p:cNvSpPr/>
          <p:nvPr/>
        </p:nvSpPr>
        <p:spPr>
          <a:xfrm>
            <a:off x="6477000" y="4096215"/>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86" name="Rounded Rectangle 85"/>
          <p:cNvSpPr/>
          <p:nvPr/>
        </p:nvSpPr>
        <p:spPr>
          <a:xfrm>
            <a:off x="4572000" y="4553415"/>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87" name="Rounded Rectangle 86"/>
          <p:cNvSpPr/>
          <p:nvPr/>
        </p:nvSpPr>
        <p:spPr>
          <a:xfrm>
            <a:off x="5638800" y="5467815"/>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95" name="Rounded Rectangle 94"/>
          <p:cNvSpPr/>
          <p:nvPr/>
        </p:nvSpPr>
        <p:spPr>
          <a:xfrm>
            <a:off x="5638800" y="4553415"/>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96" name="Rounded Rectangle 95"/>
          <p:cNvSpPr/>
          <p:nvPr/>
        </p:nvSpPr>
        <p:spPr>
          <a:xfrm>
            <a:off x="6477000" y="5467815"/>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X</a:t>
            </a:r>
          </a:p>
        </p:txBody>
      </p:sp>
      <p:sp>
        <p:nvSpPr>
          <p:cNvPr id="97" name="Rounded Rectangle 96"/>
          <p:cNvSpPr/>
          <p:nvPr/>
        </p:nvSpPr>
        <p:spPr>
          <a:xfrm>
            <a:off x="6477000" y="5010615"/>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X</a:t>
            </a:r>
          </a:p>
        </p:txBody>
      </p:sp>
      <p:sp>
        <p:nvSpPr>
          <p:cNvPr id="98" name="Rounded Rectangle 97"/>
          <p:cNvSpPr/>
          <p:nvPr/>
        </p:nvSpPr>
        <p:spPr>
          <a:xfrm>
            <a:off x="6477000" y="4553415"/>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X</a:t>
            </a:r>
          </a:p>
        </p:txBody>
      </p:sp>
      <p:sp>
        <p:nvSpPr>
          <p:cNvPr id="141" name="Rounded Rectangle 140"/>
          <p:cNvSpPr/>
          <p:nvPr/>
        </p:nvSpPr>
        <p:spPr>
          <a:xfrm>
            <a:off x="2209800" y="3639015"/>
            <a:ext cx="304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chemeClr val="tx2"/>
                </a:solidFill>
              </a:rPr>
              <a:t>X</a:t>
            </a:r>
          </a:p>
        </p:txBody>
      </p:sp>
      <p:sp>
        <p:nvSpPr>
          <p:cNvPr id="142" name="Rounded Rectangle 141"/>
          <p:cNvSpPr/>
          <p:nvPr/>
        </p:nvSpPr>
        <p:spPr>
          <a:xfrm>
            <a:off x="2209800" y="5467815"/>
            <a:ext cx="304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7000"/>
                </a:solidFill>
              </a:rPr>
              <a:t>Y</a:t>
            </a:r>
          </a:p>
        </p:txBody>
      </p:sp>
      <p:cxnSp>
        <p:nvCxnSpPr>
          <p:cNvPr id="143" name="Straight Connector 142"/>
          <p:cNvCxnSpPr/>
          <p:nvPr/>
        </p:nvCxnSpPr>
        <p:spPr>
          <a:xfrm>
            <a:off x="2514600" y="3791415"/>
            <a:ext cx="609600"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a:off x="2514600" y="5620215"/>
            <a:ext cx="609600" cy="0"/>
          </a:xfrm>
          <a:prstGeom prst="line">
            <a:avLst/>
          </a:prstGeom>
          <a:ln w="19050" cap="rnd">
            <a:solidFill>
              <a:srgbClr val="007000"/>
            </a:solidFill>
            <a:tailEnd type="triangle" w="sm" len="lg"/>
          </a:ln>
          <a:effectLst/>
        </p:spPr>
        <p:style>
          <a:lnRef idx="2">
            <a:schemeClr val="dk1"/>
          </a:lnRef>
          <a:fillRef idx="0">
            <a:schemeClr val="dk1"/>
          </a:fillRef>
          <a:effectRef idx="1">
            <a:schemeClr val="dk1"/>
          </a:effectRef>
          <a:fontRef idx="minor">
            <a:schemeClr val="tx1"/>
          </a:fontRef>
        </p:style>
      </p:cxnSp>
      <p:sp>
        <p:nvSpPr>
          <p:cNvPr id="40" name="Freeform 39"/>
          <p:cNvSpPr/>
          <p:nvPr/>
        </p:nvSpPr>
        <p:spPr>
          <a:xfrm>
            <a:off x="5350791" y="4152987"/>
            <a:ext cx="1759057" cy="431424"/>
          </a:xfrm>
          <a:custGeom>
            <a:avLst/>
            <a:gdLst>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22149 w 922149"/>
              <a:gd name="connsiteY0" fmla="*/ 1022888 h 1022888"/>
              <a:gd name="connsiteX1" fmla="*/ 0 w 922149"/>
              <a:gd name="connsiteY1" fmla="*/ 0 h 1022888"/>
              <a:gd name="connsiteX0" fmla="*/ 479 w 2549719"/>
              <a:gd name="connsiteY0" fmla="*/ 3029918 h 3029918"/>
              <a:gd name="connsiteX1" fmla="*/ 2456960 w 2549719"/>
              <a:gd name="connsiteY1" fmla="*/ 0 h 3029918"/>
              <a:gd name="connsiteX0" fmla="*/ 614 w 1867110"/>
              <a:gd name="connsiteY0" fmla="*/ 172848 h 210702"/>
              <a:gd name="connsiteX1" fmla="*/ 1751922 w 1867110"/>
              <a:gd name="connsiteY1" fmla="*/ 172848 h 210702"/>
              <a:gd name="connsiteX0" fmla="*/ 1090 w 1752398"/>
              <a:gd name="connsiteY0" fmla="*/ 416148 h 416148"/>
              <a:gd name="connsiteX1" fmla="*/ 1752398 w 1752398"/>
              <a:gd name="connsiteY1" fmla="*/ 416148 h 416148"/>
              <a:gd name="connsiteX0" fmla="*/ 0 w 1751308"/>
              <a:gd name="connsiteY0" fmla="*/ 424274 h 424274"/>
              <a:gd name="connsiteX1" fmla="*/ 1751308 w 1751308"/>
              <a:gd name="connsiteY1" fmla="*/ 424274 h 424274"/>
              <a:gd name="connsiteX0" fmla="*/ 0 w 1712562"/>
              <a:gd name="connsiteY0" fmla="*/ 407734 h 438731"/>
              <a:gd name="connsiteX1" fmla="*/ 1712562 w 1712562"/>
              <a:gd name="connsiteY1" fmla="*/ 438731 h 438731"/>
              <a:gd name="connsiteX0" fmla="*/ 0 w 1759057"/>
              <a:gd name="connsiteY0" fmla="*/ 415926 h 431424"/>
              <a:gd name="connsiteX1" fmla="*/ 1759057 w 1759057"/>
              <a:gd name="connsiteY1" fmla="*/ 431424 h 431424"/>
            </a:gdLst>
            <a:ahLst/>
            <a:cxnLst>
              <a:cxn ang="0">
                <a:pos x="connsiteX0" y="connsiteY0"/>
              </a:cxn>
              <a:cxn ang="0">
                <a:pos x="connsiteX1" y="connsiteY1"/>
              </a:cxn>
            </a:cxnLst>
            <a:rect l="l" t="t" r="r" b="b"/>
            <a:pathLst>
              <a:path w="1759057" h="431424">
                <a:moveTo>
                  <a:pt x="0" y="415926"/>
                </a:moveTo>
                <a:cubicBezTo>
                  <a:pt x="226017" y="-81312"/>
                  <a:pt x="1335437" y="-198841"/>
                  <a:pt x="1759057" y="431424"/>
                </a:cubicBezTo>
              </a:path>
            </a:pathLst>
          </a:custGeom>
          <a:ln w="57150" cap="rnd">
            <a:solidFill>
              <a:schemeClr val="accent4"/>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41" name="TextBox 40"/>
          <p:cNvSpPr txBox="1"/>
          <p:nvPr/>
        </p:nvSpPr>
        <p:spPr>
          <a:xfrm>
            <a:off x="1981200" y="4582706"/>
            <a:ext cx="762000" cy="246221"/>
          </a:xfrm>
          <a:prstGeom prst="rect">
            <a:avLst/>
          </a:prstGeom>
          <a:noFill/>
        </p:spPr>
        <p:txBody>
          <a:bodyPr wrap="square" lIns="0" tIns="0" rIns="0" bIns="0" rtlCol="0">
            <a:spAutoFit/>
          </a:bodyPr>
          <a:lstStyle/>
          <a:p>
            <a:r>
              <a:rPr lang="en-US" sz="1600" dirty="0">
                <a:solidFill>
                  <a:srgbClr val="777777"/>
                </a:solidFill>
              </a:rPr>
              <a:t>values</a:t>
            </a:r>
            <a:endParaRPr lang="en-US" sz="1600" baseline="-25000" dirty="0">
              <a:solidFill>
                <a:srgbClr val="777777"/>
              </a:solidFill>
            </a:endParaRPr>
          </a:p>
        </p:txBody>
      </p:sp>
      <p:cxnSp>
        <p:nvCxnSpPr>
          <p:cNvPr id="42" name="Straight Arrow Connector 41"/>
          <p:cNvCxnSpPr/>
          <p:nvPr/>
        </p:nvCxnSpPr>
        <p:spPr>
          <a:xfrm flipV="1">
            <a:off x="2362200" y="4020015"/>
            <a:ext cx="0" cy="533400"/>
          </a:xfrm>
          <a:prstGeom prst="straightConnector1">
            <a:avLst/>
          </a:prstGeom>
          <a:ln w="19050" cap="rnd">
            <a:solidFill>
              <a:srgbClr val="777777"/>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2362200" y="4858215"/>
            <a:ext cx="0" cy="533400"/>
          </a:xfrm>
          <a:prstGeom prst="straightConnector1">
            <a:avLst/>
          </a:prstGeom>
          <a:ln w="19050" cap="rnd">
            <a:solidFill>
              <a:srgbClr val="777777"/>
            </a:solidFill>
            <a:tailEnd type="triangle" w="sm" len="lg"/>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12582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a:t>Examples: later proposal prepares</a:t>
            </a:r>
          </a:p>
        </p:txBody>
      </p:sp>
      <p:sp>
        <p:nvSpPr>
          <p:cNvPr id="5" name="Slide Number Placeholder 4"/>
          <p:cNvSpPr>
            <a:spLocks noGrp="1"/>
          </p:cNvSpPr>
          <p:nvPr>
            <p:ph type="sldNum" sz="quarter" idx="12"/>
          </p:nvPr>
        </p:nvSpPr>
        <p:spPr bwMode="auto">
          <a:xfrm>
            <a:off x="0" y="1256270"/>
            <a:ext cx="711200" cy="304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kern="1200" smtClean="0">
                <a:solidFill>
                  <a:schemeClr val="bg2"/>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Slide </a:t>
            </a:r>
            <a:fld id="{E2162002-2512-45FD-82AF-2FE8F2E91859}" type="slidenum">
              <a:rPr lang="en-US" smtClean="0"/>
              <a:pPr/>
              <a:t>49</a:t>
            </a:fld>
            <a:endParaRPr lang="en-US" dirty="0"/>
          </a:p>
        </p:txBody>
      </p:sp>
      <p:sp>
        <p:nvSpPr>
          <p:cNvPr id="2" name="Content Placeholder 1"/>
          <p:cNvSpPr>
            <a:spLocks noGrp="1"/>
          </p:cNvSpPr>
          <p:nvPr>
            <p:ph sz="quarter" idx="1"/>
          </p:nvPr>
        </p:nvSpPr>
        <p:spPr>
          <a:xfrm>
            <a:off x="203200" y="1600200"/>
            <a:ext cx="11785600" cy="5105400"/>
          </a:xfrm>
        </p:spPr>
        <p:txBody>
          <a:bodyPr>
            <a:normAutofit/>
          </a:bodyPr>
          <a:lstStyle/>
          <a:p>
            <a:r>
              <a:rPr lang="en-US" dirty="0"/>
              <a:t>Previous value not chosen, new proposer doesn’t see it:</a:t>
            </a:r>
          </a:p>
          <a:p>
            <a:pPr lvl="1"/>
            <a:r>
              <a:rPr lang="en-US" dirty="0"/>
              <a:t>New proposer chooses its own value</a:t>
            </a:r>
          </a:p>
          <a:p>
            <a:pPr lvl="1"/>
            <a:r>
              <a:rPr lang="en-US" dirty="0"/>
              <a:t>Older proposal blocked</a:t>
            </a:r>
          </a:p>
          <a:p>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E5369817-1845-F74F-8A2E-198BB3422CB4}"/>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41" name="Slide Number Placeholder 2">
            <a:extLst>
              <a:ext uri="{FF2B5EF4-FFF2-40B4-BE49-F238E27FC236}">
                <a16:creationId xmlns:a16="http://schemas.microsoft.com/office/drawing/2014/main" id="{C8A80D67-7898-284F-8FBE-690005AD203C}"/>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49</a:t>
            </a:fld>
            <a:endParaRPr lang="en-US"/>
          </a:p>
        </p:txBody>
      </p:sp>
      <p:cxnSp>
        <p:nvCxnSpPr>
          <p:cNvPr id="8" name="Straight Arrow Connector 7"/>
          <p:cNvCxnSpPr/>
          <p:nvPr/>
        </p:nvCxnSpPr>
        <p:spPr>
          <a:xfrm>
            <a:off x="3429000" y="408134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429000" y="453854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429000" y="499574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3429000" y="545294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429000" y="5910145"/>
            <a:ext cx="57912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8534400" y="5892525"/>
            <a:ext cx="609600" cy="246221"/>
          </a:xfrm>
          <a:prstGeom prst="rect">
            <a:avLst/>
          </a:prstGeom>
          <a:noFill/>
        </p:spPr>
        <p:txBody>
          <a:bodyPr wrap="square" lIns="0" tIns="0" rIns="0" bIns="0" rtlCol="0">
            <a:spAutoFit/>
          </a:bodyPr>
          <a:lstStyle/>
          <a:p>
            <a:r>
              <a:rPr lang="en-US" sz="1600" dirty="0"/>
              <a:t>time</a:t>
            </a:r>
          </a:p>
        </p:txBody>
      </p:sp>
      <p:sp>
        <p:nvSpPr>
          <p:cNvPr id="14" name="TextBox 13"/>
          <p:cNvSpPr txBox="1"/>
          <p:nvPr/>
        </p:nvSpPr>
        <p:spPr>
          <a:xfrm>
            <a:off x="2971800" y="3852746"/>
            <a:ext cx="457200" cy="307777"/>
          </a:xfrm>
          <a:prstGeom prst="rect">
            <a:avLst/>
          </a:prstGeom>
          <a:noFill/>
        </p:spPr>
        <p:txBody>
          <a:bodyPr wrap="square" lIns="0" tIns="0" rIns="0" bIns="0" rtlCol="0">
            <a:spAutoFit/>
          </a:bodyPr>
          <a:lstStyle/>
          <a:p>
            <a:r>
              <a:rPr lang="en-US" sz="2000" dirty="0"/>
              <a:t>s</a:t>
            </a:r>
            <a:r>
              <a:rPr lang="en-US" sz="2000" baseline="-25000" dirty="0"/>
              <a:t>1</a:t>
            </a:r>
          </a:p>
        </p:txBody>
      </p:sp>
      <p:sp>
        <p:nvSpPr>
          <p:cNvPr id="15" name="TextBox 14"/>
          <p:cNvSpPr txBox="1"/>
          <p:nvPr/>
        </p:nvSpPr>
        <p:spPr>
          <a:xfrm>
            <a:off x="2971800" y="4309946"/>
            <a:ext cx="457200" cy="307777"/>
          </a:xfrm>
          <a:prstGeom prst="rect">
            <a:avLst/>
          </a:prstGeom>
          <a:noFill/>
        </p:spPr>
        <p:txBody>
          <a:bodyPr wrap="square" lIns="0" tIns="0" rIns="0" bIns="0" rtlCol="0">
            <a:spAutoFit/>
          </a:bodyPr>
          <a:lstStyle/>
          <a:p>
            <a:r>
              <a:rPr lang="en-US" sz="2000" dirty="0"/>
              <a:t>s</a:t>
            </a:r>
            <a:r>
              <a:rPr lang="en-US" sz="2000" baseline="-25000" dirty="0"/>
              <a:t>2</a:t>
            </a:r>
          </a:p>
        </p:txBody>
      </p:sp>
      <p:sp>
        <p:nvSpPr>
          <p:cNvPr id="16" name="TextBox 15"/>
          <p:cNvSpPr txBox="1"/>
          <p:nvPr/>
        </p:nvSpPr>
        <p:spPr>
          <a:xfrm>
            <a:off x="2971800" y="4764169"/>
            <a:ext cx="457200" cy="307777"/>
          </a:xfrm>
          <a:prstGeom prst="rect">
            <a:avLst/>
          </a:prstGeom>
          <a:noFill/>
        </p:spPr>
        <p:txBody>
          <a:bodyPr wrap="square" lIns="0" tIns="0" rIns="0" bIns="0" rtlCol="0">
            <a:spAutoFit/>
          </a:bodyPr>
          <a:lstStyle/>
          <a:p>
            <a:r>
              <a:rPr lang="en-US" sz="2000" dirty="0"/>
              <a:t>s</a:t>
            </a:r>
            <a:r>
              <a:rPr lang="en-US" sz="2000" baseline="-25000" dirty="0"/>
              <a:t>3</a:t>
            </a:r>
          </a:p>
        </p:txBody>
      </p:sp>
      <p:sp>
        <p:nvSpPr>
          <p:cNvPr id="17" name="TextBox 16"/>
          <p:cNvSpPr txBox="1"/>
          <p:nvPr/>
        </p:nvSpPr>
        <p:spPr>
          <a:xfrm>
            <a:off x="2971800" y="5221369"/>
            <a:ext cx="457200" cy="307777"/>
          </a:xfrm>
          <a:prstGeom prst="rect">
            <a:avLst/>
          </a:prstGeom>
          <a:noFill/>
        </p:spPr>
        <p:txBody>
          <a:bodyPr wrap="square" lIns="0" tIns="0" rIns="0" bIns="0" rtlCol="0">
            <a:spAutoFit/>
          </a:bodyPr>
          <a:lstStyle/>
          <a:p>
            <a:r>
              <a:rPr lang="en-US" sz="2000" dirty="0"/>
              <a:t>s</a:t>
            </a:r>
            <a:r>
              <a:rPr lang="en-US" sz="2000" baseline="-25000" dirty="0"/>
              <a:t>4</a:t>
            </a:r>
          </a:p>
        </p:txBody>
      </p:sp>
      <p:sp>
        <p:nvSpPr>
          <p:cNvPr id="18" name="TextBox 17"/>
          <p:cNvSpPr txBox="1"/>
          <p:nvPr/>
        </p:nvSpPr>
        <p:spPr>
          <a:xfrm>
            <a:off x="2971800" y="5678569"/>
            <a:ext cx="457200" cy="307777"/>
          </a:xfrm>
          <a:prstGeom prst="rect">
            <a:avLst/>
          </a:prstGeom>
          <a:noFill/>
        </p:spPr>
        <p:txBody>
          <a:bodyPr wrap="square" lIns="0" tIns="0" rIns="0" bIns="0" rtlCol="0">
            <a:spAutoFit/>
          </a:bodyPr>
          <a:lstStyle/>
          <a:p>
            <a:r>
              <a:rPr lang="en-US" sz="2000" dirty="0"/>
              <a:t>s</a:t>
            </a:r>
            <a:r>
              <a:rPr lang="en-US" sz="2000" baseline="-25000" dirty="0"/>
              <a:t>5</a:t>
            </a:r>
          </a:p>
        </p:txBody>
      </p:sp>
      <p:sp>
        <p:nvSpPr>
          <p:cNvPr id="58" name="Rounded Rectangle 57"/>
          <p:cNvSpPr/>
          <p:nvPr/>
        </p:nvSpPr>
        <p:spPr>
          <a:xfrm>
            <a:off x="5562600" y="5300545"/>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59" name="Rounded Rectangle 58"/>
          <p:cNvSpPr/>
          <p:nvPr/>
        </p:nvSpPr>
        <p:spPr>
          <a:xfrm>
            <a:off x="4495800" y="3928945"/>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67" name="Rounded Rectangle 66"/>
          <p:cNvSpPr/>
          <p:nvPr/>
        </p:nvSpPr>
        <p:spPr>
          <a:xfrm>
            <a:off x="3657600" y="3928945"/>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68" name="Rounded Rectangle 67"/>
          <p:cNvSpPr/>
          <p:nvPr/>
        </p:nvSpPr>
        <p:spPr>
          <a:xfrm>
            <a:off x="3657600" y="4386145"/>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1" name="Rounded Rectangle 80"/>
          <p:cNvSpPr/>
          <p:nvPr/>
        </p:nvSpPr>
        <p:spPr>
          <a:xfrm>
            <a:off x="3657600" y="4843345"/>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5" name="Rounded Rectangle 84"/>
          <p:cNvSpPr/>
          <p:nvPr/>
        </p:nvSpPr>
        <p:spPr>
          <a:xfrm>
            <a:off x="6400800" y="4386145"/>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86" name="Rounded Rectangle 85"/>
          <p:cNvSpPr/>
          <p:nvPr/>
        </p:nvSpPr>
        <p:spPr>
          <a:xfrm>
            <a:off x="6400800" y="4843345"/>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87" name="Rounded Rectangle 86"/>
          <p:cNvSpPr/>
          <p:nvPr/>
        </p:nvSpPr>
        <p:spPr>
          <a:xfrm>
            <a:off x="5562600" y="5757745"/>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95" name="Rounded Rectangle 94"/>
          <p:cNvSpPr/>
          <p:nvPr/>
        </p:nvSpPr>
        <p:spPr>
          <a:xfrm>
            <a:off x="5562600" y="4843345"/>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4.5</a:t>
            </a:r>
          </a:p>
        </p:txBody>
      </p:sp>
      <p:sp>
        <p:nvSpPr>
          <p:cNvPr id="96" name="Rounded Rectangle 95"/>
          <p:cNvSpPr/>
          <p:nvPr/>
        </p:nvSpPr>
        <p:spPr>
          <a:xfrm>
            <a:off x="6400800" y="5757745"/>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Y</a:t>
            </a:r>
          </a:p>
        </p:txBody>
      </p:sp>
      <p:sp>
        <p:nvSpPr>
          <p:cNvPr id="97" name="Rounded Rectangle 96"/>
          <p:cNvSpPr/>
          <p:nvPr/>
        </p:nvSpPr>
        <p:spPr>
          <a:xfrm>
            <a:off x="6400800" y="5300545"/>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Y</a:t>
            </a:r>
          </a:p>
        </p:txBody>
      </p:sp>
      <p:sp>
        <p:nvSpPr>
          <p:cNvPr id="98" name="Rounded Rectangle 97"/>
          <p:cNvSpPr/>
          <p:nvPr/>
        </p:nvSpPr>
        <p:spPr>
          <a:xfrm>
            <a:off x="7467600" y="4843345"/>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4.5 Y</a:t>
            </a:r>
          </a:p>
        </p:txBody>
      </p:sp>
      <p:sp>
        <p:nvSpPr>
          <p:cNvPr id="141" name="Rounded Rectangle 140"/>
          <p:cNvSpPr/>
          <p:nvPr/>
        </p:nvSpPr>
        <p:spPr>
          <a:xfrm>
            <a:off x="2133600" y="3928945"/>
            <a:ext cx="304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chemeClr val="tx2"/>
                </a:solidFill>
              </a:rPr>
              <a:t>X</a:t>
            </a:r>
          </a:p>
        </p:txBody>
      </p:sp>
      <p:sp>
        <p:nvSpPr>
          <p:cNvPr id="142" name="Rounded Rectangle 141"/>
          <p:cNvSpPr/>
          <p:nvPr/>
        </p:nvSpPr>
        <p:spPr>
          <a:xfrm>
            <a:off x="2133600" y="5757745"/>
            <a:ext cx="304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solidFill>
                  <a:srgbClr val="007000"/>
                </a:solidFill>
              </a:rPr>
              <a:t>Y</a:t>
            </a:r>
          </a:p>
        </p:txBody>
      </p:sp>
      <p:cxnSp>
        <p:nvCxnSpPr>
          <p:cNvPr id="143" name="Straight Connector 142"/>
          <p:cNvCxnSpPr/>
          <p:nvPr/>
        </p:nvCxnSpPr>
        <p:spPr>
          <a:xfrm>
            <a:off x="2438400" y="4081345"/>
            <a:ext cx="609600" cy="0"/>
          </a:xfrm>
          <a:prstGeom prst="line">
            <a:avLst/>
          </a:prstGeom>
          <a:ln w="19050" cap="rnd">
            <a:solidFill>
              <a:schemeClr val="tx2"/>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4" name="Straight Connector 143"/>
          <p:cNvCxnSpPr/>
          <p:nvPr/>
        </p:nvCxnSpPr>
        <p:spPr>
          <a:xfrm>
            <a:off x="2438400" y="5910145"/>
            <a:ext cx="609600" cy="0"/>
          </a:xfrm>
          <a:prstGeom prst="line">
            <a:avLst/>
          </a:prstGeom>
          <a:ln w="19050" cap="rnd">
            <a:solidFill>
              <a:srgbClr val="007000"/>
            </a:solidFill>
            <a:tailEnd type="triangle" w="sm" len="lg"/>
          </a:ln>
          <a:effectLst/>
        </p:spPr>
        <p:style>
          <a:lnRef idx="2">
            <a:schemeClr val="dk1"/>
          </a:lnRef>
          <a:fillRef idx="0">
            <a:schemeClr val="dk1"/>
          </a:fillRef>
          <a:effectRef idx="1">
            <a:schemeClr val="dk1"/>
          </a:effectRef>
          <a:fontRef idx="minor">
            <a:schemeClr val="tx1"/>
          </a:fontRef>
        </p:style>
      </p:cxnSp>
      <p:sp>
        <p:nvSpPr>
          <p:cNvPr id="92" name="Cross 91"/>
          <p:cNvSpPr/>
          <p:nvPr/>
        </p:nvSpPr>
        <p:spPr>
          <a:xfrm rot="2688255">
            <a:off x="6587469" y="4725214"/>
            <a:ext cx="533400" cy="533400"/>
          </a:xfrm>
          <a:prstGeom prst="plus">
            <a:avLst>
              <a:gd name="adj" fmla="val 38895"/>
            </a:avLst>
          </a:prstGeom>
          <a:solidFill>
            <a:srgbClr val="C00000">
              <a:alpha val="50000"/>
            </a:srgbClr>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38" name="TextBox 37"/>
          <p:cNvSpPr txBox="1"/>
          <p:nvPr/>
        </p:nvSpPr>
        <p:spPr>
          <a:xfrm>
            <a:off x="1905000" y="4872636"/>
            <a:ext cx="762000" cy="246221"/>
          </a:xfrm>
          <a:prstGeom prst="rect">
            <a:avLst/>
          </a:prstGeom>
          <a:noFill/>
        </p:spPr>
        <p:txBody>
          <a:bodyPr wrap="square" lIns="0" tIns="0" rIns="0" bIns="0" rtlCol="0">
            <a:spAutoFit/>
          </a:bodyPr>
          <a:lstStyle/>
          <a:p>
            <a:r>
              <a:rPr lang="en-US" sz="1600" dirty="0">
                <a:solidFill>
                  <a:srgbClr val="777777"/>
                </a:solidFill>
              </a:rPr>
              <a:t>values</a:t>
            </a:r>
            <a:endParaRPr lang="en-US" sz="1600" baseline="-25000" dirty="0">
              <a:solidFill>
                <a:srgbClr val="777777"/>
              </a:solidFill>
            </a:endParaRPr>
          </a:p>
        </p:txBody>
      </p:sp>
      <p:cxnSp>
        <p:nvCxnSpPr>
          <p:cNvPr id="39" name="Straight Arrow Connector 38"/>
          <p:cNvCxnSpPr/>
          <p:nvPr/>
        </p:nvCxnSpPr>
        <p:spPr>
          <a:xfrm flipV="1">
            <a:off x="2286000" y="4309945"/>
            <a:ext cx="0" cy="533400"/>
          </a:xfrm>
          <a:prstGeom prst="straightConnector1">
            <a:avLst/>
          </a:prstGeom>
          <a:ln w="19050" cap="rnd">
            <a:solidFill>
              <a:srgbClr val="777777"/>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2286000" y="5148145"/>
            <a:ext cx="0" cy="533400"/>
          </a:xfrm>
          <a:prstGeom prst="straightConnector1">
            <a:avLst/>
          </a:prstGeom>
          <a:ln w="19050" cap="rnd">
            <a:solidFill>
              <a:srgbClr val="777777"/>
            </a:solidFill>
            <a:tailEnd type="triangle" w="sm" len="lg"/>
          </a:ln>
          <a:effectLst/>
        </p:spPr>
        <p:style>
          <a:lnRef idx="2">
            <a:schemeClr val="dk1"/>
          </a:lnRef>
          <a:fillRef idx="0">
            <a:schemeClr val="dk1"/>
          </a:fillRef>
          <a:effectRef idx="1">
            <a:schemeClr val="dk1"/>
          </a:effectRef>
          <a:fontRef idx="minor">
            <a:schemeClr val="tx1"/>
          </a:fontRef>
        </p:style>
      </p:cxnSp>
      <p:sp>
        <p:nvSpPr>
          <p:cNvPr id="3" name="TextBox 2">
            <a:extLst>
              <a:ext uri="{FF2B5EF4-FFF2-40B4-BE49-F238E27FC236}">
                <a16:creationId xmlns:a16="http://schemas.microsoft.com/office/drawing/2014/main" id="{6503C6A4-186E-2419-0F8D-A09DC7CFC04D}"/>
              </a:ext>
            </a:extLst>
          </p:cNvPr>
          <p:cNvSpPr txBox="1"/>
          <p:nvPr/>
        </p:nvSpPr>
        <p:spPr>
          <a:xfrm>
            <a:off x="5410202" y="2982600"/>
            <a:ext cx="3352798" cy="954107"/>
          </a:xfrm>
          <a:prstGeom prst="rect">
            <a:avLst/>
          </a:prstGeom>
          <a:noFill/>
        </p:spPr>
        <p:txBody>
          <a:bodyPr wrap="square" rtlCol="0">
            <a:spAutoFit/>
          </a:bodyPr>
          <a:lstStyle/>
          <a:p>
            <a:pPr algn="l"/>
            <a:r>
              <a:rPr lang="en-US" dirty="0">
                <a:solidFill>
                  <a:srgbClr val="0070C0"/>
                </a:solidFill>
              </a:rPr>
              <a:t>“</a:t>
            </a:r>
            <a:r>
              <a:rPr lang="en-US" sz="1600" dirty="0">
                <a:solidFill>
                  <a:srgbClr val="0070C0"/>
                </a:solidFill>
              </a:rPr>
              <a:t>Accept proposal 3.1</a:t>
            </a:r>
            <a:br>
              <a:rPr lang="en-US" sz="1600" dirty="0">
                <a:solidFill>
                  <a:srgbClr val="0070C0"/>
                </a:solidFill>
              </a:rPr>
            </a:br>
            <a:r>
              <a:rPr lang="en-US" sz="1600" dirty="0">
                <a:solidFill>
                  <a:srgbClr val="0070C0"/>
                </a:solidFill>
              </a:rPr>
              <a:t>with value X from s3 will return proposal 4.5 so s1 will abort 3.1</a:t>
            </a:r>
          </a:p>
        </p:txBody>
      </p:sp>
      <p:sp>
        <p:nvSpPr>
          <p:cNvPr id="4" name="Freeform 3">
            <a:extLst>
              <a:ext uri="{FF2B5EF4-FFF2-40B4-BE49-F238E27FC236}">
                <a16:creationId xmlns:a16="http://schemas.microsoft.com/office/drawing/2014/main" id="{9331E440-26E7-D1C5-7311-9B3486F39C9E}"/>
              </a:ext>
            </a:extLst>
          </p:cNvPr>
          <p:cNvSpPr/>
          <p:nvPr/>
        </p:nvSpPr>
        <p:spPr>
          <a:xfrm>
            <a:off x="7204731" y="3818731"/>
            <a:ext cx="457200" cy="1026881"/>
          </a:xfrm>
          <a:custGeom>
            <a:avLst/>
            <a:gdLst>
              <a:gd name="connsiteX0" fmla="*/ 31891 w 31891"/>
              <a:gd name="connsiteY0" fmla="*/ 0 h 1301858"/>
              <a:gd name="connsiteX1" fmla="*/ 895 w 31891"/>
              <a:gd name="connsiteY1" fmla="*/ 1301858 h 1301858"/>
              <a:gd name="connsiteX0" fmla="*/ 31054 w 159037"/>
              <a:gd name="connsiteY0" fmla="*/ 0 h 1301858"/>
              <a:gd name="connsiteX1" fmla="*/ 58 w 159037"/>
              <a:gd name="connsiteY1" fmla="*/ 1301858 h 1301858"/>
              <a:gd name="connsiteX0" fmla="*/ 30996 w 224502"/>
              <a:gd name="connsiteY0" fmla="*/ 0 h 1301858"/>
              <a:gd name="connsiteX1" fmla="*/ 0 w 224502"/>
              <a:gd name="connsiteY1" fmla="*/ 1301858 h 1301858"/>
              <a:gd name="connsiteX0" fmla="*/ 356460 w 464585"/>
              <a:gd name="connsiteY0" fmla="*/ 0 h 1263112"/>
              <a:gd name="connsiteX1" fmla="*/ 0 w 464585"/>
              <a:gd name="connsiteY1" fmla="*/ 1263112 h 1263112"/>
              <a:gd name="connsiteX0" fmla="*/ 356460 w 373091"/>
              <a:gd name="connsiteY0" fmla="*/ 0 h 1263112"/>
              <a:gd name="connsiteX1" fmla="*/ 0 w 373091"/>
              <a:gd name="connsiteY1" fmla="*/ 1263112 h 1263112"/>
              <a:gd name="connsiteX0" fmla="*/ 604433 w 612961"/>
              <a:gd name="connsiteY0" fmla="*/ 0 h 1263112"/>
              <a:gd name="connsiteX1" fmla="*/ 0 w 612961"/>
              <a:gd name="connsiteY1" fmla="*/ 1263112 h 1263112"/>
              <a:gd name="connsiteX0" fmla="*/ 604433 w 604433"/>
              <a:gd name="connsiteY0" fmla="*/ 0 h 1263112"/>
              <a:gd name="connsiteX1" fmla="*/ 0 w 604433"/>
              <a:gd name="connsiteY1" fmla="*/ 1263112 h 1263112"/>
            </a:gdLst>
            <a:ahLst/>
            <a:cxnLst>
              <a:cxn ang="0">
                <a:pos x="connsiteX0" y="connsiteY0"/>
              </a:cxn>
              <a:cxn ang="0">
                <a:pos x="connsiteX1" y="connsiteY1"/>
              </a:cxn>
            </a:cxnLst>
            <a:rect l="l" t="t" r="r" b="b"/>
            <a:pathLst>
              <a:path w="604433" h="1263112">
                <a:moveTo>
                  <a:pt x="604433" y="0"/>
                </a:moveTo>
                <a:cubicBezTo>
                  <a:pt x="601850" y="980913"/>
                  <a:pt x="242807" y="1008681"/>
                  <a:pt x="0" y="1263112"/>
                </a:cubicBezTo>
              </a:path>
            </a:pathLst>
          </a:custGeom>
          <a:ln w="19050" cap="rnd">
            <a:solidFill>
              <a:srgbClr val="0070C0"/>
            </a:solidFill>
            <a:tailEnd type="triangle" w="sm"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solidFill>
                <a:srgbClr val="0070C0"/>
              </a:solidFill>
            </a:endParaRPr>
          </a:p>
        </p:txBody>
      </p:sp>
    </p:spTree>
    <p:extLst>
      <p:ext uri="{BB962C8B-B14F-4D97-AF65-F5344CB8AC3E}">
        <p14:creationId xmlns:p14="http://schemas.microsoft.com/office/powerpoint/2010/main" val="70890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it works</a:t>
            </a:r>
          </a:p>
        </p:txBody>
      </p:sp>
      <p:sp>
        <p:nvSpPr>
          <p:cNvPr id="2" name="Content Placeholder 1"/>
          <p:cNvSpPr>
            <a:spLocks noGrp="1"/>
          </p:cNvSpPr>
          <p:nvPr>
            <p:ph sz="quarter" idx="1"/>
          </p:nvPr>
        </p:nvSpPr>
        <p:spPr>
          <a:xfrm>
            <a:off x="609600" y="4348962"/>
            <a:ext cx="10972800" cy="2051837"/>
          </a:xfrm>
        </p:spPr>
        <p:txBody>
          <a:bodyPr/>
          <a:lstStyle/>
          <a:p>
            <a:r>
              <a:rPr lang="en-US" sz="2000" dirty="0"/>
              <a:t>Replicated log =&gt; </a:t>
            </a:r>
            <a:r>
              <a:rPr lang="en-US" sz="2000" dirty="0">
                <a:solidFill>
                  <a:srgbClr val="800000"/>
                </a:solidFill>
              </a:rPr>
              <a:t>replicated state machine</a:t>
            </a:r>
          </a:p>
          <a:p>
            <a:pPr lvl="1"/>
            <a:r>
              <a:rPr lang="en-US" sz="1600" dirty="0"/>
              <a:t>All servers execute same commands in same order</a:t>
            </a:r>
            <a:endParaRPr lang="en-US" sz="2000" dirty="0">
              <a:solidFill>
                <a:schemeClr val="accent4"/>
              </a:solidFill>
            </a:endParaRPr>
          </a:p>
          <a:p>
            <a:r>
              <a:rPr lang="en-US" sz="2000" dirty="0"/>
              <a:t>Consensus module ensures proper log replication</a:t>
            </a:r>
          </a:p>
          <a:p>
            <a:r>
              <a:rPr lang="en-US" sz="2000" dirty="0"/>
              <a:t>System makes progress as long as any majority of servers are up</a:t>
            </a:r>
          </a:p>
          <a:p>
            <a:r>
              <a:rPr lang="en-US" sz="2000" dirty="0"/>
              <a:t>Failure model: fail-stop (not Byzantine), delayed/lost messages</a:t>
            </a:r>
          </a:p>
          <a:p>
            <a:endParaRPr lang="en-US" sz="2000" dirty="0"/>
          </a:p>
        </p:txBody>
      </p:sp>
      <p:sp>
        <p:nvSpPr>
          <p:cNvPr id="8" name="Footer Placeholder 7">
            <a:extLst>
              <a:ext uri="{FF2B5EF4-FFF2-40B4-BE49-F238E27FC236}">
                <a16:creationId xmlns:a16="http://schemas.microsoft.com/office/drawing/2014/main" id="{48FEF509-567E-4C43-AF61-CEE06FC9F683}"/>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 name="Slide Number Placeholder 8">
            <a:extLst>
              <a:ext uri="{FF2B5EF4-FFF2-40B4-BE49-F238E27FC236}">
                <a16:creationId xmlns:a16="http://schemas.microsoft.com/office/drawing/2014/main" id="{0207F1A4-F34A-904D-BD8C-F2FED5E375E8}"/>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a:t>
            </a:fld>
            <a:endParaRPr lang="en-US"/>
          </a:p>
        </p:txBody>
      </p:sp>
      <p:grpSp>
        <p:nvGrpSpPr>
          <p:cNvPr id="194" name="Group 193"/>
          <p:cNvGrpSpPr/>
          <p:nvPr/>
        </p:nvGrpSpPr>
        <p:grpSpPr>
          <a:xfrm>
            <a:off x="2057400" y="2133600"/>
            <a:ext cx="2286000" cy="1905000"/>
            <a:chOff x="533400" y="2133600"/>
            <a:chExt cx="2286000" cy="1905000"/>
          </a:xfrm>
        </p:grpSpPr>
        <p:sp>
          <p:nvSpPr>
            <p:cNvPr id="64" name="Rounded Rectangle 63"/>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91" name="Group 90"/>
            <p:cNvGrpSpPr/>
            <p:nvPr/>
          </p:nvGrpSpPr>
          <p:grpSpPr>
            <a:xfrm>
              <a:off x="838200" y="3657600"/>
              <a:ext cx="1524000" cy="228600"/>
              <a:chOff x="1828800" y="3733800"/>
              <a:chExt cx="1524000" cy="228600"/>
            </a:xfrm>
          </p:grpSpPr>
          <p:sp>
            <p:nvSpPr>
              <p:cNvPr id="66" name="Rectangle 6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a:t>add</a:t>
                </a:r>
              </a:p>
            </p:txBody>
          </p:sp>
          <p:sp>
            <p:nvSpPr>
              <p:cNvPr id="67" name="Rectangle 6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jmp</a:t>
                </a:r>
                <a:endParaRPr lang="en-US" sz="1400" dirty="0"/>
              </a:p>
            </p:txBody>
          </p:sp>
          <p:sp>
            <p:nvSpPr>
              <p:cNvPr id="68" name="Rectangle 6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mov</a:t>
                </a:r>
                <a:endParaRPr lang="en-US" sz="1400" dirty="0"/>
              </a:p>
            </p:txBody>
          </p:sp>
          <p:sp>
            <p:nvSpPr>
              <p:cNvPr id="69" name="Rectangle 6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shl</a:t>
                </a:r>
                <a:endParaRPr lang="en-US" sz="1400" dirty="0"/>
              </a:p>
            </p:txBody>
          </p:sp>
        </p:grpSp>
        <p:sp>
          <p:nvSpPr>
            <p:cNvPr id="70" name="TextBox 69"/>
            <p:cNvSpPr txBox="1"/>
            <p:nvPr/>
          </p:nvSpPr>
          <p:spPr>
            <a:xfrm>
              <a:off x="1436694" y="3429000"/>
              <a:ext cx="327013" cy="215444"/>
            </a:xfrm>
            <a:prstGeom prst="rect">
              <a:avLst/>
            </a:prstGeom>
            <a:noFill/>
          </p:spPr>
          <p:txBody>
            <a:bodyPr wrap="none" lIns="0" tIns="0" rIns="0" bIns="0" rtlCol="0">
              <a:spAutoFit/>
            </a:bodyPr>
            <a:lstStyle/>
            <a:p>
              <a:r>
                <a:rPr lang="en-US" sz="1400" b="1" dirty="0"/>
                <a:t>Log</a:t>
              </a:r>
            </a:p>
          </p:txBody>
        </p:sp>
        <p:grpSp>
          <p:nvGrpSpPr>
            <p:cNvPr id="90" name="Group 89"/>
            <p:cNvGrpSpPr/>
            <p:nvPr/>
          </p:nvGrpSpPr>
          <p:grpSpPr>
            <a:xfrm>
              <a:off x="1932167" y="2667000"/>
              <a:ext cx="658633" cy="609600"/>
              <a:chOff x="3075167" y="2286000"/>
              <a:chExt cx="658633" cy="609600"/>
            </a:xfrm>
          </p:grpSpPr>
          <p:sp>
            <p:nvSpPr>
              <p:cNvPr id="72" name="Oval 71"/>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3" name="Oval 72"/>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Oval 73"/>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Oval 74"/>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Freeform 75"/>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Freeform 76"/>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Freeform 77"/>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Freeform 78"/>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Freeform 79"/>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1" name="Straight Connector 80"/>
              <p:cNvCxnSpPr>
                <a:stCxn id="74" idx="0"/>
                <a:endCxn id="72"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89" name="Group 88"/>
            <p:cNvGrpSpPr/>
            <p:nvPr/>
          </p:nvGrpSpPr>
          <p:grpSpPr>
            <a:xfrm>
              <a:off x="901728" y="2667000"/>
              <a:ext cx="531549" cy="533400"/>
              <a:chOff x="2057400" y="2438400"/>
              <a:chExt cx="379678" cy="381000"/>
            </a:xfrm>
          </p:grpSpPr>
          <p:sp>
            <p:nvSpPr>
              <p:cNvPr id="84"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7" name="TextBox 86"/>
            <p:cNvSpPr txBox="1"/>
            <p:nvPr/>
          </p:nvSpPr>
          <p:spPr>
            <a:xfrm>
              <a:off x="685800" y="2209800"/>
              <a:ext cx="963405" cy="384721"/>
            </a:xfrm>
            <a:prstGeom prst="rect">
              <a:avLst/>
            </a:prstGeom>
            <a:noFill/>
          </p:spPr>
          <p:txBody>
            <a:bodyPr wrap="none" lIns="0" tIns="0" rIns="0" bIns="0" rtlCol="0">
              <a:spAutoFit/>
            </a:bodyPr>
            <a:lstStyle/>
            <a:p>
              <a:pPr>
                <a:lnSpc>
                  <a:spcPts val="1500"/>
                </a:lnSpc>
              </a:pPr>
              <a:r>
                <a:rPr lang="en-US" sz="1400" b="1" dirty="0"/>
                <a:t>Consensus</a:t>
              </a:r>
              <a:br>
                <a:rPr lang="en-US" sz="1400" b="1" dirty="0"/>
              </a:br>
              <a:r>
                <a:rPr lang="en-US" sz="1400" b="1" dirty="0"/>
                <a:t>Module</a:t>
              </a:r>
            </a:p>
          </p:txBody>
        </p:sp>
        <p:sp>
          <p:nvSpPr>
            <p:cNvPr id="63" name="TextBox 62"/>
            <p:cNvSpPr txBox="1"/>
            <p:nvPr/>
          </p:nvSpPr>
          <p:spPr>
            <a:xfrm>
              <a:off x="1905000" y="2209800"/>
              <a:ext cx="714939" cy="384721"/>
            </a:xfrm>
            <a:prstGeom prst="rect">
              <a:avLst/>
            </a:prstGeom>
            <a:noFill/>
          </p:spPr>
          <p:txBody>
            <a:bodyPr wrap="none" lIns="0" tIns="0" rIns="0" bIns="0" rtlCol="0">
              <a:spAutoFit/>
            </a:bodyPr>
            <a:lstStyle/>
            <a:p>
              <a:pPr>
                <a:lnSpc>
                  <a:spcPts val="1500"/>
                </a:lnSpc>
              </a:pPr>
              <a:r>
                <a:rPr lang="en-US" sz="1400" b="1" dirty="0"/>
                <a:t>State</a:t>
              </a:r>
              <a:br>
                <a:rPr lang="en-US" sz="1400" b="1" dirty="0"/>
              </a:br>
              <a:r>
                <a:rPr lang="en-US" sz="1400" b="1" dirty="0"/>
                <a:t>Machine</a:t>
              </a:r>
            </a:p>
          </p:txBody>
        </p:sp>
      </p:grpSp>
      <p:grpSp>
        <p:nvGrpSpPr>
          <p:cNvPr id="195" name="Group 194"/>
          <p:cNvGrpSpPr/>
          <p:nvPr/>
        </p:nvGrpSpPr>
        <p:grpSpPr>
          <a:xfrm>
            <a:off x="4495800" y="2133600"/>
            <a:ext cx="2286000" cy="1905000"/>
            <a:chOff x="533400" y="2133600"/>
            <a:chExt cx="2286000" cy="1905000"/>
          </a:xfrm>
        </p:grpSpPr>
        <p:sp>
          <p:nvSpPr>
            <p:cNvPr id="196" name="Rounded Rectangle 195"/>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97" name="Group 196"/>
            <p:cNvGrpSpPr/>
            <p:nvPr/>
          </p:nvGrpSpPr>
          <p:grpSpPr>
            <a:xfrm>
              <a:off x="838200" y="3657600"/>
              <a:ext cx="1524000" cy="228600"/>
              <a:chOff x="1828800" y="3733800"/>
              <a:chExt cx="1524000" cy="228600"/>
            </a:xfrm>
          </p:grpSpPr>
          <p:sp>
            <p:nvSpPr>
              <p:cNvPr id="216" name="Rectangle 215"/>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a:t>add</a:t>
                </a:r>
              </a:p>
            </p:txBody>
          </p:sp>
          <p:sp>
            <p:nvSpPr>
              <p:cNvPr id="217" name="Rectangle 216"/>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jmp</a:t>
                </a:r>
                <a:endParaRPr lang="en-US" sz="1400" dirty="0"/>
              </a:p>
            </p:txBody>
          </p:sp>
          <p:sp>
            <p:nvSpPr>
              <p:cNvPr id="218" name="Rectangle 217"/>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mov</a:t>
                </a:r>
                <a:endParaRPr lang="en-US" sz="1400" dirty="0"/>
              </a:p>
            </p:txBody>
          </p:sp>
          <p:sp>
            <p:nvSpPr>
              <p:cNvPr id="219" name="Rectangle 218"/>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shl</a:t>
                </a:r>
                <a:endParaRPr lang="en-US" sz="1400" dirty="0"/>
              </a:p>
            </p:txBody>
          </p:sp>
        </p:grpSp>
        <p:sp>
          <p:nvSpPr>
            <p:cNvPr id="198" name="TextBox 197"/>
            <p:cNvSpPr txBox="1"/>
            <p:nvPr/>
          </p:nvSpPr>
          <p:spPr>
            <a:xfrm>
              <a:off x="1436694" y="3429000"/>
              <a:ext cx="327013" cy="215444"/>
            </a:xfrm>
            <a:prstGeom prst="rect">
              <a:avLst/>
            </a:prstGeom>
            <a:noFill/>
          </p:spPr>
          <p:txBody>
            <a:bodyPr wrap="none" lIns="0" tIns="0" rIns="0" bIns="0" rtlCol="0">
              <a:spAutoFit/>
            </a:bodyPr>
            <a:lstStyle/>
            <a:p>
              <a:r>
                <a:rPr lang="en-US" sz="1400" b="1" dirty="0"/>
                <a:t>Log</a:t>
              </a:r>
            </a:p>
          </p:txBody>
        </p:sp>
        <p:grpSp>
          <p:nvGrpSpPr>
            <p:cNvPr id="199" name="Group 198"/>
            <p:cNvGrpSpPr/>
            <p:nvPr/>
          </p:nvGrpSpPr>
          <p:grpSpPr>
            <a:xfrm>
              <a:off x="1932167" y="2667000"/>
              <a:ext cx="658633" cy="609600"/>
              <a:chOff x="3075167" y="2286000"/>
              <a:chExt cx="658633" cy="609600"/>
            </a:xfrm>
          </p:grpSpPr>
          <p:sp>
            <p:nvSpPr>
              <p:cNvPr id="206" name="Oval 205"/>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7" name="Oval 206"/>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8" name="Oval 207"/>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9" name="Oval 208"/>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Freeform 209"/>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1" name="Freeform 210"/>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2" name="Freeform 211"/>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3" name="Freeform 212"/>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4" name="Freeform 213"/>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15" name="Straight Connector 214"/>
              <p:cNvCxnSpPr>
                <a:stCxn id="208" idx="0"/>
                <a:endCxn id="206"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00" name="Group 199"/>
            <p:cNvGrpSpPr/>
            <p:nvPr/>
          </p:nvGrpSpPr>
          <p:grpSpPr>
            <a:xfrm>
              <a:off x="901728" y="2667000"/>
              <a:ext cx="531549" cy="533400"/>
              <a:chOff x="2057400" y="2438400"/>
              <a:chExt cx="379678" cy="381000"/>
            </a:xfrm>
          </p:grpSpPr>
          <p:sp>
            <p:nvSpPr>
              <p:cNvPr id="203"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1" name="TextBox 200"/>
            <p:cNvSpPr txBox="1"/>
            <p:nvPr/>
          </p:nvSpPr>
          <p:spPr>
            <a:xfrm>
              <a:off x="685800" y="2209800"/>
              <a:ext cx="963405" cy="384721"/>
            </a:xfrm>
            <a:prstGeom prst="rect">
              <a:avLst/>
            </a:prstGeom>
            <a:noFill/>
          </p:spPr>
          <p:txBody>
            <a:bodyPr wrap="none" lIns="0" tIns="0" rIns="0" bIns="0" rtlCol="0">
              <a:spAutoFit/>
            </a:bodyPr>
            <a:lstStyle/>
            <a:p>
              <a:pPr>
                <a:lnSpc>
                  <a:spcPts val="1500"/>
                </a:lnSpc>
              </a:pPr>
              <a:r>
                <a:rPr lang="en-US" sz="1400" b="1" dirty="0"/>
                <a:t>Consensus</a:t>
              </a:r>
              <a:br>
                <a:rPr lang="en-US" sz="1400" b="1" dirty="0"/>
              </a:br>
              <a:r>
                <a:rPr lang="en-US" sz="1400" b="1" dirty="0"/>
                <a:t>Module</a:t>
              </a:r>
            </a:p>
          </p:txBody>
        </p:sp>
        <p:sp>
          <p:nvSpPr>
            <p:cNvPr id="202" name="TextBox 201"/>
            <p:cNvSpPr txBox="1"/>
            <p:nvPr/>
          </p:nvSpPr>
          <p:spPr>
            <a:xfrm>
              <a:off x="1905000" y="2209800"/>
              <a:ext cx="714939" cy="384721"/>
            </a:xfrm>
            <a:prstGeom prst="rect">
              <a:avLst/>
            </a:prstGeom>
            <a:noFill/>
          </p:spPr>
          <p:txBody>
            <a:bodyPr wrap="none" lIns="0" tIns="0" rIns="0" bIns="0" rtlCol="0">
              <a:spAutoFit/>
            </a:bodyPr>
            <a:lstStyle/>
            <a:p>
              <a:pPr>
                <a:lnSpc>
                  <a:spcPts val="1500"/>
                </a:lnSpc>
              </a:pPr>
              <a:r>
                <a:rPr lang="en-US" sz="1400" b="1" dirty="0"/>
                <a:t>State</a:t>
              </a:r>
              <a:br>
                <a:rPr lang="en-US" sz="1400" b="1" dirty="0"/>
              </a:br>
              <a:r>
                <a:rPr lang="en-US" sz="1400" b="1" dirty="0"/>
                <a:t>Machine</a:t>
              </a:r>
            </a:p>
          </p:txBody>
        </p:sp>
      </p:grpSp>
      <p:grpSp>
        <p:nvGrpSpPr>
          <p:cNvPr id="220" name="Group 219"/>
          <p:cNvGrpSpPr/>
          <p:nvPr/>
        </p:nvGrpSpPr>
        <p:grpSpPr>
          <a:xfrm>
            <a:off x="6934200" y="2133600"/>
            <a:ext cx="2286000" cy="1905000"/>
            <a:chOff x="533400" y="2133600"/>
            <a:chExt cx="2286000" cy="1905000"/>
          </a:xfrm>
        </p:grpSpPr>
        <p:sp>
          <p:nvSpPr>
            <p:cNvPr id="221" name="Rounded Rectangle 220"/>
            <p:cNvSpPr/>
            <p:nvPr/>
          </p:nvSpPr>
          <p:spPr>
            <a:xfrm>
              <a:off x="533400" y="2133600"/>
              <a:ext cx="2286000" cy="1905000"/>
            </a:xfrm>
            <a:prstGeom prst="roundRect">
              <a:avLst>
                <a:gd name="adj" fmla="val 11074"/>
              </a:avLst>
            </a:prstGeom>
            <a:solidFill>
              <a:srgbClr val="E3EAF9"/>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2" name="Group 221"/>
            <p:cNvGrpSpPr/>
            <p:nvPr/>
          </p:nvGrpSpPr>
          <p:grpSpPr>
            <a:xfrm>
              <a:off x="838200" y="3657600"/>
              <a:ext cx="1524000" cy="228600"/>
              <a:chOff x="1828800" y="3733800"/>
              <a:chExt cx="1524000" cy="228600"/>
            </a:xfrm>
          </p:grpSpPr>
          <p:sp>
            <p:nvSpPr>
              <p:cNvPr id="241" name="Rectangle 240"/>
              <p:cNvSpPr/>
              <p:nvPr/>
            </p:nvSpPr>
            <p:spPr>
              <a:xfrm>
                <a:off x="1828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a:t>add</a:t>
                </a:r>
              </a:p>
            </p:txBody>
          </p:sp>
          <p:sp>
            <p:nvSpPr>
              <p:cNvPr id="242" name="Rectangle 241"/>
              <p:cNvSpPr/>
              <p:nvPr/>
            </p:nvSpPr>
            <p:spPr>
              <a:xfrm>
                <a:off x="2209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jmp</a:t>
                </a:r>
                <a:endParaRPr lang="en-US" sz="1400" dirty="0"/>
              </a:p>
            </p:txBody>
          </p:sp>
          <p:sp>
            <p:nvSpPr>
              <p:cNvPr id="243" name="Rectangle 242"/>
              <p:cNvSpPr/>
              <p:nvPr/>
            </p:nvSpPr>
            <p:spPr>
              <a:xfrm>
                <a:off x="2590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mov</a:t>
                </a:r>
                <a:endParaRPr lang="en-US" sz="1400" dirty="0"/>
              </a:p>
            </p:txBody>
          </p:sp>
          <p:sp>
            <p:nvSpPr>
              <p:cNvPr id="244" name="Rectangle 243"/>
              <p:cNvSpPr/>
              <p:nvPr/>
            </p:nvSpPr>
            <p:spPr>
              <a:xfrm>
                <a:off x="2971800" y="3733800"/>
                <a:ext cx="381000" cy="228600"/>
              </a:xfrm>
              <a:prstGeom prst="rect">
                <a:avLst/>
              </a:prstGeom>
              <a:solidFill>
                <a:srgbClr val="EDFFED"/>
              </a:solidFill>
              <a:ln w="12700" algn="ctr">
                <a:solidFill>
                  <a:srgbClr val="43A34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400" dirty="0" err="1"/>
                  <a:t>shl</a:t>
                </a:r>
                <a:endParaRPr lang="en-US" sz="1400" dirty="0"/>
              </a:p>
            </p:txBody>
          </p:sp>
        </p:grpSp>
        <p:sp>
          <p:nvSpPr>
            <p:cNvPr id="223" name="TextBox 222"/>
            <p:cNvSpPr txBox="1"/>
            <p:nvPr/>
          </p:nvSpPr>
          <p:spPr>
            <a:xfrm>
              <a:off x="1436694" y="3429000"/>
              <a:ext cx="327013" cy="215444"/>
            </a:xfrm>
            <a:prstGeom prst="rect">
              <a:avLst/>
            </a:prstGeom>
            <a:noFill/>
          </p:spPr>
          <p:txBody>
            <a:bodyPr wrap="none" lIns="0" tIns="0" rIns="0" bIns="0" rtlCol="0">
              <a:spAutoFit/>
            </a:bodyPr>
            <a:lstStyle/>
            <a:p>
              <a:r>
                <a:rPr lang="en-US" sz="1400" b="1" dirty="0"/>
                <a:t>Log</a:t>
              </a:r>
            </a:p>
          </p:txBody>
        </p:sp>
        <p:grpSp>
          <p:nvGrpSpPr>
            <p:cNvPr id="224" name="Group 223"/>
            <p:cNvGrpSpPr/>
            <p:nvPr/>
          </p:nvGrpSpPr>
          <p:grpSpPr>
            <a:xfrm>
              <a:off x="1932167" y="2667000"/>
              <a:ext cx="658633" cy="609600"/>
              <a:chOff x="3075167" y="2286000"/>
              <a:chExt cx="658633" cy="609600"/>
            </a:xfrm>
          </p:grpSpPr>
          <p:sp>
            <p:nvSpPr>
              <p:cNvPr id="231" name="Oval 230"/>
              <p:cNvSpPr/>
              <p:nvPr/>
            </p:nvSpPr>
            <p:spPr>
              <a:xfrm>
                <a:off x="3322154" y="2401625"/>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2" name="Oval 231"/>
              <p:cNvSpPr/>
              <p:nvPr/>
            </p:nvSpPr>
            <p:spPr>
              <a:xfrm>
                <a:off x="3569142"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3" name="Oval 232"/>
              <p:cNvSpPr/>
              <p:nvPr/>
            </p:nvSpPr>
            <p:spPr>
              <a:xfrm>
                <a:off x="3322154" y="2730942"/>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4" name="Oval 233"/>
              <p:cNvSpPr/>
              <p:nvPr/>
            </p:nvSpPr>
            <p:spPr>
              <a:xfrm>
                <a:off x="3075167" y="2566284"/>
                <a:ext cx="164658" cy="164658"/>
              </a:xfrm>
              <a:prstGeom prst="ellipse">
                <a:avLst/>
              </a:prstGeom>
              <a:solidFill>
                <a:srgbClr val="F3DCC4"/>
              </a:solidFill>
              <a:ln w="19050">
                <a:solidFill>
                  <a:srgbClr val="B26B24"/>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5" name="Freeform 234"/>
              <p:cNvSpPr/>
              <p:nvPr/>
            </p:nvSpPr>
            <p:spPr>
              <a:xfrm>
                <a:off x="3492394" y="2479551"/>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6" name="Freeform 235"/>
              <p:cNvSpPr/>
              <p:nvPr/>
            </p:nvSpPr>
            <p:spPr>
              <a:xfrm rot="10800000">
                <a:off x="3157496" y="2725143"/>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7" name="Freeform 236"/>
              <p:cNvSpPr/>
              <p:nvPr/>
            </p:nvSpPr>
            <p:spPr>
              <a:xfrm flipH="1">
                <a:off x="3158892" y="248395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8" name="Freeform 237"/>
              <p:cNvSpPr/>
              <p:nvPr/>
            </p:nvSpPr>
            <p:spPr>
              <a:xfrm rot="10800000" flipH="1">
                <a:off x="3488208" y="2725144"/>
                <a:ext cx="163263" cy="88127"/>
              </a:xfrm>
              <a:custGeom>
                <a:avLst/>
                <a:gdLst>
                  <a:gd name="connsiteX0" fmla="*/ 0 w 302217"/>
                  <a:gd name="connsiteY0" fmla="*/ 0 h 162791"/>
                  <a:gd name="connsiteX1" fmla="*/ 302217 w 302217"/>
                  <a:gd name="connsiteY1" fmla="*/ 162732 h 162791"/>
                  <a:gd name="connsiteX0" fmla="*/ 0 w 302217"/>
                  <a:gd name="connsiteY0" fmla="*/ 23898 h 186630"/>
                  <a:gd name="connsiteX1" fmla="*/ 302217 w 302217"/>
                  <a:gd name="connsiteY1" fmla="*/ 186630 h 186630"/>
                  <a:gd name="connsiteX0" fmla="*/ 0 w 321571"/>
                  <a:gd name="connsiteY0" fmla="*/ 44231 h 206963"/>
                  <a:gd name="connsiteX1" fmla="*/ 302217 w 321571"/>
                  <a:gd name="connsiteY1" fmla="*/ 206963 h 206963"/>
                  <a:gd name="connsiteX0" fmla="*/ 0 w 321571"/>
                  <a:gd name="connsiteY0" fmla="*/ 0 h 162732"/>
                  <a:gd name="connsiteX1" fmla="*/ 302217 w 321571"/>
                  <a:gd name="connsiteY1" fmla="*/ 162732 h 162732"/>
                  <a:gd name="connsiteX0" fmla="*/ 0 w 302217"/>
                  <a:gd name="connsiteY0" fmla="*/ 2667 h 165399"/>
                  <a:gd name="connsiteX1" fmla="*/ 302217 w 302217"/>
                  <a:gd name="connsiteY1" fmla="*/ 165399 h 165399"/>
                  <a:gd name="connsiteX0" fmla="*/ 0 w 302217"/>
                  <a:gd name="connsiteY0" fmla="*/ 0 h 162732"/>
                  <a:gd name="connsiteX1" fmla="*/ 302217 w 302217"/>
                  <a:gd name="connsiteY1" fmla="*/ 162732 h 162732"/>
                  <a:gd name="connsiteX0" fmla="*/ 0 w 302217"/>
                  <a:gd name="connsiteY0" fmla="*/ 401 h 163133"/>
                  <a:gd name="connsiteX1" fmla="*/ 302217 w 302217"/>
                  <a:gd name="connsiteY1" fmla="*/ 163133 h 163133"/>
                </a:gdLst>
                <a:ahLst/>
                <a:cxnLst>
                  <a:cxn ang="0">
                    <a:pos x="connsiteX0" y="connsiteY0"/>
                  </a:cxn>
                  <a:cxn ang="0">
                    <a:pos x="connsiteX1" y="connsiteY1"/>
                  </a:cxn>
                </a:cxnLst>
                <a:rect l="l" t="t" r="r" b="b"/>
                <a:pathLst>
                  <a:path w="302217" h="163133">
                    <a:moveTo>
                      <a:pt x="0" y="401"/>
                    </a:moveTo>
                    <a:cubicBezTo>
                      <a:pt x="190500" y="-2182"/>
                      <a:pt x="295760" y="2984"/>
                      <a:pt x="302217" y="163133"/>
                    </a:cubicBezTo>
                  </a:path>
                </a:pathLst>
              </a:custGeom>
              <a:noFill/>
              <a:ln w="19050">
                <a:headEnd type="triangle" w="sm" len="med"/>
                <a:tailEnd type="non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9" name="Freeform 238"/>
              <p:cNvSpPr/>
              <p:nvPr/>
            </p:nvSpPr>
            <p:spPr>
              <a:xfrm>
                <a:off x="3334455" y="2286000"/>
                <a:ext cx="136991" cy="126788"/>
              </a:xfrm>
              <a:custGeom>
                <a:avLst/>
                <a:gdLst>
                  <a:gd name="connsiteX0" fmla="*/ 0 w 185980"/>
                  <a:gd name="connsiteY0" fmla="*/ 0 h 6711"/>
                  <a:gd name="connsiteX1" fmla="*/ 185980 w 185980"/>
                  <a:gd name="connsiteY1" fmla="*/ 0 h 6711"/>
                  <a:gd name="connsiteX0" fmla="*/ 2160 w 12160"/>
                  <a:gd name="connsiteY0" fmla="*/ 223289 h 223707"/>
                  <a:gd name="connsiteX1" fmla="*/ 12160 w 12160"/>
                  <a:gd name="connsiteY1" fmla="*/ 223289 h 223707"/>
                  <a:gd name="connsiteX0" fmla="*/ 1366 w 13800"/>
                  <a:gd name="connsiteY0" fmla="*/ 342290 h 342290"/>
                  <a:gd name="connsiteX1" fmla="*/ 11366 w 13800"/>
                  <a:gd name="connsiteY1" fmla="*/ 342290 h 342290"/>
                  <a:gd name="connsiteX0" fmla="*/ 1989 w 14293"/>
                  <a:gd name="connsiteY0" fmla="*/ 324153 h 324153"/>
                  <a:gd name="connsiteX1" fmla="*/ 11989 w 14293"/>
                  <a:gd name="connsiteY1" fmla="*/ 324153 h 324153"/>
                  <a:gd name="connsiteX0" fmla="*/ 2255 w 14511"/>
                  <a:gd name="connsiteY0" fmla="*/ 370090 h 370090"/>
                  <a:gd name="connsiteX1" fmla="*/ 12255 w 14511"/>
                  <a:gd name="connsiteY1" fmla="*/ 370090 h 370090"/>
                  <a:gd name="connsiteX0" fmla="*/ 2329 w 14189"/>
                  <a:gd name="connsiteY0" fmla="*/ 440603 h 440603"/>
                  <a:gd name="connsiteX1" fmla="*/ 12329 w 14189"/>
                  <a:gd name="connsiteY1" fmla="*/ 440603 h 440603"/>
                  <a:gd name="connsiteX0" fmla="*/ 2751 w 14550"/>
                  <a:gd name="connsiteY0" fmla="*/ 444918 h 444918"/>
                  <a:gd name="connsiteX1" fmla="*/ 12751 w 14550"/>
                  <a:gd name="connsiteY1" fmla="*/ 444918 h 444918"/>
                  <a:gd name="connsiteX0" fmla="*/ 2670 w 14857"/>
                  <a:gd name="connsiteY0" fmla="*/ 449265 h 449265"/>
                  <a:gd name="connsiteX1" fmla="*/ 12670 w 14857"/>
                  <a:gd name="connsiteY1" fmla="*/ 449265 h 449265"/>
                  <a:gd name="connsiteX0" fmla="*/ 2810 w 14974"/>
                  <a:gd name="connsiteY0" fmla="*/ 403354 h 403354"/>
                  <a:gd name="connsiteX1" fmla="*/ 12810 w 14974"/>
                  <a:gd name="connsiteY1" fmla="*/ 403354 h 403354"/>
                  <a:gd name="connsiteX0" fmla="*/ 2954 w 14489"/>
                  <a:gd name="connsiteY0" fmla="*/ 354005 h 354005"/>
                  <a:gd name="connsiteX1" fmla="*/ 12954 w 14489"/>
                  <a:gd name="connsiteY1" fmla="*/ 354005 h 354005"/>
                  <a:gd name="connsiteX0" fmla="*/ 1970 w 13635"/>
                  <a:gd name="connsiteY0" fmla="*/ 349722 h 349722"/>
                  <a:gd name="connsiteX1" fmla="*/ 11970 w 13635"/>
                  <a:gd name="connsiteY1" fmla="*/ 349722 h 349722"/>
                </a:gdLst>
                <a:ahLst/>
                <a:cxnLst>
                  <a:cxn ang="0">
                    <a:pos x="connsiteX0" y="connsiteY0"/>
                  </a:cxn>
                  <a:cxn ang="0">
                    <a:pos x="connsiteX1" y="connsiteY1"/>
                  </a:cxn>
                </a:cxnLst>
                <a:rect l="l" t="t" r="r" b="b"/>
                <a:pathLst>
                  <a:path w="13635" h="349722">
                    <a:moveTo>
                      <a:pt x="1970" y="349722"/>
                    </a:moveTo>
                    <a:cubicBezTo>
                      <a:pt x="-7474" y="-103494"/>
                      <a:pt x="20582" y="-129473"/>
                      <a:pt x="11970" y="349722"/>
                    </a:cubicBezTo>
                  </a:path>
                </a:pathLst>
              </a:custGeom>
              <a:noFill/>
              <a:ln w="19050">
                <a:tailEnd type="triangle" w="sm" len="me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0" name="Straight Connector 239"/>
              <p:cNvCxnSpPr>
                <a:stCxn id="233" idx="0"/>
                <a:endCxn id="231" idx="4"/>
              </p:cNvCxnSpPr>
              <p:nvPr/>
            </p:nvCxnSpPr>
            <p:spPr>
              <a:xfrm flipV="1">
                <a:off x="3404484" y="2566284"/>
                <a:ext cx="0" cy="164658"/>
              </a:xfrm>
              <a:prstGeom prst="line">
                <a:avLst/>
              </a:prstGeom>
              <a:noFill/>
              <a:ln w="19050">
                <a:tailEnd type="triangle" w="sm" len="med"/>
              </a:ln>
            </p:spPr>
            <p:style>
              <a:lnRef idx="2">
                <a:schemeClr val="dk1"/>
              </a:lnRef>
              <a:fillRef idx="1">
                <a:schemeClr val="lt1"/>
              </a:fillRef>
              <a:effectRef idx="0">
                <a:schemeClr val="dk1"/>
              </a:effectRef>
              <a:fontRef idx="minor">
                <a:schemeClr val="dk1"/>
              </a:fontRef>
            </p:style>
          </p:cxnSp>
        </p:grpSp>
        <p:grpSp>
          <p:nvGrpSpPr>
            <p:cNvPr id="225" name="Group 224"/>
            <p:cNvGrpSpPr/>
            <p:nvPr/>
          </p:nvGrpSpPr>
          <p:grpSpPr>
            <a:xfrm>
              <a:off x="901728" y="2667000"/>
              <a:ext cx="531549" cy="533400"/>
              <a:chOff x="2057400" y="2438400"/>
              <a:chExt cx="379678" cy="381000"/>
            </a:xfrm>
          </p:grpSpPr>
          <p:sp>
            <p:nvSpPr>
              <p:cNvPr id="228" name="AutoShape 568"/>
              <p:cNvSpPr>
                <a:spLocks noChangeArrowheads="1"/>
              </p:cNvSpPr>
              <p:nvPr/>
            </p:nvSpPr>
            <p:spPr bwMode="auto">
              <a:xfrm>
                <a:off x="2057400" y="2438400"/>
                <a:ext cx="379678" cy="379204"/>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AutoShape 569"/>
              <p:cNvSpPr>
                <a:spLocks noChangeArrowheads="1"/>
              </p:cNvSpPr>
              <p:nvPr/>
            </p:nvSpPr>
            <p:spPr bwMode="auto">
              <a:xfrm rot="7281778">
                <a:off x="2057637" y="2439959"/>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AutoShape 570"/>
              <p:cNvSpPr>
                <a:spLocks noChangeArrowheads="1"/>
              </p:cNvSpPr>
              <p:nvPr/>
            </p:nvSpPr>
            <p:spPr bwMode="auto">
              <a:xfrm rot="14395787">
                <a:off x="2057637" y="2438163"/>
                <a:ext cx="379204" cy="379678"/>
              </a:xfrm>
              <a:custGeom>
                <a:avLst/>
                <a:gdLst>
                  <a:gd name="T0" fmla="*/ 101 w 21600"/>
                  <a:gd name="T1" fmla="*/ 217 h 21600"/>
                  <a:gd name="T2" fmla="*/ 134 w 21600"/>
                  <a:gd name="T3" fmla="*/ 528 h 21600"/>
                  <a:gd name="T4" fmla="*/ 317 w 21600"/>
                  <a:gd name="T5" fmla="*/ 375 h 21600"/>
                  <a:gd name="T6" fmla="*/ 325 w 21600"/>
                  <a:gd name="T7" fmla="*/ -100 h 21600"/>
                  <a:gd name="T8" fmla="*/ 660 w 21600"/>
                  <a:gd name="T9" fmla="*/ 71 h 21600"/>
                  <a:gd name="T10" fmla="*/ 488 w 21600"/>
                  <a:gd name="T11" fmla="*/ 406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9164" y="5727"/>
                    </a:moveTo>
                    <a:cubicBezTo>
                      <a:pt x="6962" y="6437"/>
                      <a:pt x="5470" y="8486"/>
                      <a:pt x="5470" y="10799"/>
                    </a:cubicBezTo>
                    <a:lnTo>
                      <a:pt x="0" y="10800"/>
                    </a:lnTo>
                    <a:cubicBezTo>
                      <a:pt x="0" y="6112"/>
                      <a:pt x="3023" y="1960"/>
                      <a:pt x="7485" y="521"/>
                    </a:cubicBezTo>
                    <a:lnTo>
                      <a:pt x="6656" y="-2049"/>
                    </a:lnTo>
                    <a:lnTo>
                      <a:pt x="13496" y="1456"/>
                    </a:lnTo>
                    <a:lnTo>
                      <a:pt x="9992" y="8296"/>
                    </a:lnTo>
                    <a:lnTo>
                      <a:pt x="9164" y="5727"/>
                    </a:lnTo>
                    <a:close/>
                  </a:path>
                </a:pathLst>
              </a:custGeom>
              <a:solidFill>
                <a:srgbClr val="7171E5"/>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6" name="TextBox 225"/>
            <p:cNvSpPr txBox="1"/>
            <p:nvPr/>
          </p:nvSpPr>
          <p:spPr>
            <a:xfrm>
              <a:off x="685800" y="2209800"/>
              <a:ext cx="963405" cy="384721"/>
            </a:xfrm>
            <a:prstGeom prst="rect">
              <a:avLst/>
            </a:prstGeom>
            <a:noFill/>
          </p:spPr>
          <p:txBody>
            <a:bodyPr wrap="none" lIns="0" tIns="0" rIns="0" bIns="0" rtlCol="0">
              <a:spAutoFit/>
            </a:bodyPr>
            <a:lstStyle/>
            <a:p>
              <a:pPr>
                <a:lnSpc>
                  <a:spcPts val="1500"/>
                </a:lnSpc>
              </a:pPr>
              <a:r>
                <a:rPr lang="en-US" sz="1400" b="1" dirty="0"/>
                <a:t>Consensus</a:t>
              </a:r>
              <a:br>
                <a:rPr lang="en-US" sz="1400" b="1" dirty="0"/>
              </a:br>
              <a:r>
                <a:rPr lang="en-US" sz="1400" b="1" dirty="0"/>
                <a:t>Module</a:t>
              </a:r>
            </a:p>
          </p:txBody>
        </p:sp>
        <p:sp>
          <p:nvSpPr>
            <p:cNvPr id="227" name="TextBox 226"/>
            <p:cNvSpPr txBox="1"/>
            <p:nvPr/>
          </p:nvSpPr>
          <p:spPr>
            <a:xfrm>
              <a:off x="1905000" y="2209800"/>
              <a:ext cx="714939" cy="384721"/>
            </a:xfrm>
            <a:prstGeom prst="rect">
              <a:avLst/>
            </a:prstGeom>
            <a:noFill/>
          </p:spPr>
          <p:txBody>
            <a:bodyPr wrap="none" lIns="0" tIns="0" rIns="0" bIns="0" rtlCol="0">
              <a:spAutoFit/>
            </a:bodyPr>
            <a:lstStyle/>
            <a:p>
              <a:pPr>
                <a:lnSpc>
                  <a:spcPts val="1500"/>
                </a:lnSpc>
              </a:pPr>
              <a:r>
                <a:rPr lang="en-US" sz="1400" b="1" dirty="0"/>
                <a:t>State</a:t>
              </a:r>
              <a:br>
                <a:rPr lang="en-US" sz="1400" b="1" dirty="0"/>
              </a:br>
              <a:r>
                <a:rPr lang="en-US" sz="1400" b="1" dirty="0"/>
                <a:t>Machine</a:t>
              </a:r>
            </a:p>
          </p:txBody>
        </p:sp>
      </p:grpSp>
      <p:sp>
        <p:nvSpPr>
          <p:cNvPr id="245" name="TextBox 244"/>
          <p:cNvSpPr txBox="1"/>
          <p:nvPr/>
        </p:nvSpPr>
        <p:spPr>
          <a:xfrm>
            <a:off x="9250746" y="2402161"/>
            <a:ext cx="1316386" cy="461665"/>
          </a:xfrm>
          <a:prstGeom prst="rect">
            <a:avLst/>
          </a:prstGeom>
          <a:noFill/>
        </p:spPr>
        <p:txBody>
          <a:bodyPr wrap="none" rtlCol="0">
            <a:spAutoFit/>
          </a:bodyPr>
          <a:lstStyle/>
          <a:p>
            <a:r>
              <a:rPr lang="en-US" b="1" dirty="0"/>
              <a:t>Servers</a:t>
            </a:r>
          </a:p>
        </p:txBody>
      </p:sp>
      <p:sp>
        <p:nvSpPr>
          <p:cNvPr id="262" name="TextBox 261"/>
          <p:cNvSpPr txBox="1"/>
          <p:nvPr/>
        </p:nvSpPr>
        <p:spPr>
          <a:xfrm>
            <a:off x="8066632" y="1162336"/>
            <a:ext cx="1210588" cy="461665"/>
          </a:xfrm>
          <a:prstGeom prst="rect">
            <a:avLst/>
          </a:prstGeom>
          <a:noFill/>
        </p:spPr>
        <p:txBody>
          <a:bodyPr wrap="none" rtlCol="0">
            <a:spAutoFit/>
          </a:bodyPr>
          <a:lstStyle/>
          <a:p>
            <a:r>
              <a:rPr lang="en-US" b="1" dirty="0"/>
              <a:t>Clients</a:t>
            </a:r>
          </a:p>
        </p:txBody>
      </p:sp>
      <p:pic>
        <p:nvPicPr>
          <p:cNvPr id="263"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7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559" descr="j0431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1138428"/>
            <a:ext cx="685800" cy="69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2" name="Straight Connector 271"/>
          <p:cNvCxnSpPr/>
          <p:nvPr/>
        </p:nvCxnSpPr>
        <p:spPr>
          <a:xfrm>
            <a:off x="7543800" y="1828800"/>
            <a:ext cx="0" cy="7620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273" name="Freeform 272"/>
          <p:cNvSpPr/>
          <p:nvPr/>
        </p:nvSpPr>
        <p:spPr>
          <a:xfrm>
            <a:off x="5352082" y="2325423"/>
            <a:ext cx="2007031" cy="355783"/>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Lst>
            <a:ahLst/>
            <a:cxnLst>
              <a:cxn ang="0">
                <a:pos x="connsiteX0" y="connsiteY0"/>
              </a:cxn>
              <a:cxn ang="0">
                <a:pos x="connsiteX1" y="connsiteY1"/>
              </a:cxn>
            </a:cxnLst>
            <a:rect l="l" t="t" r="r" b="b"/>
            <a:pathLst>
              <a:path w="2007031" h="355783">
                <a:moveTo>
                  <a:pt x="2007031" y="324786"/>
                </a:moveTo>
                <a:cubicBezTo>
                  <a:pt x="1444571" y="-30384"/>
                  <a:pt x="796872" y="-191824"/>
                  <a:pt x="0" y="355783"/>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4" name="Freeform 273"/>
          <p:cNvSpPr/>
          <p:nvPr/>
        </p:nvSpPr>
        <p:spPr>
          <a:xfrm>
            <a:off x="2895601" y="2081773"/>
            <a:ext cx="4463512" cy="599432"/>
          </a:xfrm>
          <a:custGeom>
            <a:avLst/>
            <a:gdLst>
              <a:gd name="connsiteX0" fmla="*/ 1983783 w 1983783"/>
              <a:gd name="connsiteY0" fmla="*/ 25352 h 25352"/>
              <a:gd name="connsiteX1" fmla="*/ 0 w 1983783"/>
              <a:gd name="connsiteY1" fmla="*/ 25352 h 25352"/>
              <a:gd name="connsiteX0" fmla="*/ 1983783 w 1983783"/>
              <a:gd name="connsiteY0" fmla="*/ 203577 h 203577"/>
              <a:gd name="connsiteX1" fmla="*/ 0 w 1983783"/>
              <a:gd name="connsiteY1" fmla="*/ 203577 h 203577"/>
              <a:gd name="connsiteX0" fmla="*/ 1983783 w 1983783"/>
              <a:gd name="connsiteY0" fmla="*/ 283044 h 283044"/>
              <a:gd name="connsiteX1" fmla="*/ 0 w 1983783"/>
              <a:gd name="connsiteY1" fmla="*/ 283044 h 283044"/>
              <a:gd name="connsiteX0" fmla="*/ 2007031 w 2007031"/>
              <a:gd name="connsiteY0" fmla="*/ 265800 h 296797"/>
              <a:gd name="connsiteX1" fmla="*/ 0 w 2007031"/>
              <a:gd name="connsiteY1" fmla="*/ 296797 h 296797"/>
              <a:gd name="connsiteX0" fmla="*/ 2007031 w 2007031"/>
              <a:gd name="connsiteY0" fmla="*/ 306367 h 337364"/>
              <a:gd name="connsiteX1" fmla="*/ 0 w 2007031"/>
              <a:gd name="connsiteY1" fmla="*/ 337364 h 337364"/>
              <a:gd name="connsiteX0" fmla="*/ 2007031 w 2007031"/>
              <a:gd name="connsiteY0" fmla="*/ 324786 h 355783"/>
              <a:gd name="connsiteX1" fmla="*/ 0 w 2007031"/>
              <a:gd name="connsiteY1" fmla="*/ 355783 h 355783"/>
              <a:gd name="connsiteX0" fmla="*/ 2007031 w 2007031"/>
              <a:gd name="connsiteY0" fmla="*/ 375253 h 406250"/>
              <a:gd name="connsiteX1" fmla="*/ 0 w 2007031"/>
              <a:gd name="connsiteY1" fmla="*/ 406250 h 406250"/>
              <a:gd name="connsiteX0" fmla="*/ 2007031 w 2007031"/>
              <a:gd name="connsiteY0" fmla="*/ 568435 h 599432"/>
              <a:gd name="connsiteX1" fmla="*/ 0 w 2007031"/>
              <a:gd name="connsiteY1" fmla="*/ 599432 h 599432"/>
            </a:gdLst>
            <a:ahLst/>
            <a:cxnLst>
              <a:cxn ang="0">
                <a:pos x="connsiteX0" y="connsiteY0"/>
              </a:cxn>
              <a:cxn ang="0">
                <a:pos x="connsiteX1" y="connsiteY1"/>
              </a:cxn>
            </a:cxnLst>
            <a:rect l="l" t="t" r="r" b="b"/>
            <a:pathLst>
              <a:path w="2007031" h="599432">
                <a:moveTo>
                  <a:pt x="2007031" y="568435"/>
                </a:moveTo>
                <a:cubicBezTo>
                  <a:pt x="1570010" y="-305928"/>
                  <a:pt x="605228" y="-72162"/>
                  <a:pt x="0" y="599432"/>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275" name="Freeform 274"/>
          <p:cNvSpPr/>
          <p:nvPr/>
        </p:nvSpPr>
        <p:spPr>
          <a:xfrm>
            <a:off x="5135106" y="3239147"/>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77" name="Straight Connector 276"/>
          <p:cNvCxnSpPr/>
          <p:nvPr/>
        </p:nvCxnSpPr>
        <p:spPr>
          <a:xfrm flipV="1">
            <a:off x="6218694" y="3306306"/>
            <a:ext cx="0" cy="4572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278" name="Freeform 277"/>
          <p:cNvSpPr/>
          <p:nvPr/>
        </p:nvSpPr>
        <p:spPr>
          <a:xfrm>
            <a:off x="7567049" y="3239147"/>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9" name="Freeform 278"/>
          <p:cNvSpPr/>
          <p:nvPr/>
        </p:nvSpPr>
        <p:spPr>
          <a:xfrm>
            <a:off x="2690249" y="3239147"/>
            <a:ext cx="867905" cy="371959"/>
          </a:xfrm>
          <a:custGeom>
            <a:avLst/>
            <a:gdLst>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 name="connsiteX0" fmla="*/ 0 w 867905"/>
              <a:gd name="connsiteY0" fmla="*/ 0 h 371959"/>
              <a:gd name="connsiteX1" fmla="*/ 867905 w 867905"/>
              <a:gd name="connsiteY1" fmla="*/ 371959 h 371959"/>
            </a:gdLst>
            <a:ahLst/>
            <a:cxnLst>
              <a:cxn ang="0">
                <a:pos x="connsiteX0" y="connsiteY0"/>
              </a:cxn>
              <a:cxn ang="0">
                <a:pos x="connsiteX1" y="connsiteY1"/>
              </a:cxn>
            </a:cxnLst>
            <a:rect l="l" t="t" r="r" b="b"/>
            <a:pathLst>
              <a:path w="867905" h="371959">
                <a:moveTo>
                  <a:pt x="0" y="0"/>
                </a:moveTo>
                <a:cubicBezTo>
                  <a:pt x="12916" y="335796"/>
                  <a:pt x="552773" y="-41330"/>
                  <a:pt x="867905" y="371959"/>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283" name="Straight Connector 282"/>
          <p:cNvCxnSpPr/>
          <p:nvPr/>
        </p:nvCxnSpPr>
        <p:spPr>
          <a:xfrm flipV="1">
            <a:off x="8655804" y="3306306"/>
            <a:ext cx="0" cy="4572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cxnSp>
        <p:nvCxnSpPr>
          <p:cNvPr id="284" name="Straight Connector 283"/>
          <p:cNvCxnSpPr/>
          <p:nvPr/>
        </p:nvCxnSpPr>
        <p:spPr>
          <a:xfrm flipV="1">
            <a:off x="3779004" y="3306306"/>
            <a:ext cx="0" cy="457200"/>
          </a:xfrm>
          <a:prstGeom prst="line">
            <a:avLst/>
          </a:pr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285" name="Freeform 284"/>
          <p:cNvSpPr/>
          <p:nvPr/>
        </p:nvSpPr>
        <p:spPr>
          <a:xfrm>
            <a:off x="7731072" y="1557580"/>
            <a:ext cx="922149" cy="1022888"/>
          </a:xfrm>
          <a:custGeom>
            <a:avLst/>
            <a:gdLst>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68644 w 968644"/>
              <a:gd name="connsiteY0" fmla="*/ 759417 h 759417"/>
              <a:gd name="connsiteX1" fmla="*/ 0 w 968644"/>
              <a:gd name="connsiteY1" fmla="*/ 0 h 759417"/>
              <a:gd name="connsiteX0" fmla="*/ 922149 w 922149"/>
              <a:gd name="connsiteY0" fmla="*/ 1022888 h 1022888"/>
              <a:gd name="connsiteX1" fmla="*/ 0 w 922149"/>
              <a:gd name="connsiteY1" fmla="*/ 0 h 1022888"/>
            </a:gdLst>
            <a:ahLst/>
            <a:cxnLst>
              <a:cxn ang="0">
                <a:pos x="connsiteX0" y="connsiteY0"/>
              </a:cxn>
              <a:cxn ang="0">
                <a:pos x="connsiteX1" y="connsiteY1"/>
              </a:cxn>
            </a:cxnLst>
            <a:rect l="l" t="t" r="r" b="b"/>
            <a:pathLst>
              <a:path w="922149" h="1022888">
                <a:moveTo>
                  <a:pt x="922149" y="1022888"/>
                </a:moveTo>
                <a:cubicBezTo>
                  <a:pt x="876945" y="548898"/>
                  <a:pt x="669011" y="198894"/>
                  <a:pt x="0" y="0"/>
                </a:cubicBezTo>
              </a:path>
            </a:pathLst>
          </a:custGeom>
          <a:ln w="57150" cap="rnd">
            <a:solidFill>
              <a:srgbClr val="80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7" name="TextBox 6"/>
          <p:cNvSpPr txBox="1"/>
          <p:nvPr/>
        </p:nvSpPr>
        <p:spPr>
          <a:xfrm>
            <a:off x="7172426" y="1800726"/>
            <a:ext cx="413895" cy="307777"/>
          </a:xfrm>
          <a:prstGeom prst="rect">
            <a:avLst/>
          </a:prstGeom>
          <a:noFill/>
        </p:spPr>
        <p:txBody>
          <a:bodyPr wrap="none" rtlCol="0">
            <a:spAutoFit/>
          </a:bodyPr>
          <a:lstStyle/>
          <a:p>
            <a:r>
              <a:rPr lang="en-US" sz="1400" dirty="0" err="1"/>
              <a:t>shl</a:t>
            </a:r>
            <a:endParaRPr lang="en-US" sz="1400" dirty="0"/>
          </a:p>
        </p:txBody>
      </p:sp>
    </p:spTree>
    <p:extLst>
      <p:ext uri="{BB962C8B-B14F-4D97-AF65-F5344CB8AC3E}">
        <p14:creationId xmlns:p14="http://schemas.microsoft.com/office/powerpoint/2010/main" val="320950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03200" y="228600"/>
            <a:ext cx="11785600" cy="990600"/>
          </a:xfrm>
        </p:spPr>
        <p:txBody>
          <a:bodyPr/>
          <a:lstStyle/>
          <a:p>
            <a:r>
              <a:rPr lang="en-US"/>
              <a:t>Need for one Leader for Proposers</a:t>
            </a:r>
          </a:p>
        </p:txBody>
      </p:sp>
      <p:sp>
        <p:nvSpPr>
          <p:cNvPr id="43010" name="Content Placeholder 2"/>
          <p:cNvSpPr>
            <a:spLocks noGrp="1"/>
          </p:cNvSpPr>
          <p:nvPr>
            <p:ph sz="quarter" idx="1"/>
          </p:nvPr>
        </p:nvSpPr>
        <p:spPr>
          <a:xfrm>
            <a:off x="203200" y="1600200"/>
            <a:ext cx="11785600" cy="5105400"/>
          </a:xfrm>
        </p:spPr>
        <p:txBody>
          <a:bodyPr/>
          <a:lstStyle/>
          <a:p>
            <a:r>
              <a:rPr lang="en-US" dirty="0"/>
              <a:t>Scenario where there will be no progress with two proposers</a:t>
            </a:r>
          </a:p>
          <a:p>
            <a:r>
              <a:rPr lang="en-US" dirty="0"/>
              <a:t>Proposer p completes phase 1 for a proposal number n1</a:t>
            </a:r>
          </a:p>
          <a:p>
            <a:r>
              <a:rPr lang="en-US" dirty="0"/>
              <a:t>Proposer q then completes phase 1 for a proposal number n2 &gt; n1 </a:t>
            </a:r>
          </a:p>
          <a:p>
            <a:r>
              <a:rPr lang="en-US" dirty="0"/>
              <a:t>Proposer p</a:t>
            </a:r>
            <a:r>
              <a:rPr lang="ja-JP" altLang="en-US" dirty="0"/>
              <a:t>’</a:t>
            </a:r>
            <a:r>
              <a:rPr lang="en-US" altLang="ja-JP" dirty="0"/>
              <a:t>s phase 2 accept requests for a proposal numbered n1 are ignored because the acceptors have all promised not to accept any new proposal numbered less than n2 </a:t>
            </a:r>
          </a:p>
          <a:p>
            <a:r>
              <a:rPr lang="en-US" dirty="0"/>
              <a:t>Proposer p then begins and completes phase 1 for a new proposal number n3 &gt; n2, causing the second phase 2 accept requests of proposer q to be ignored</a:t>
            </a:r>
          </a:p>
        </p:txBody>
      </p:sp>
      <p:sp>
        <p:nvSpPr>
          <p:cNvPr id="2" name="Footer Placeholder 1"/>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50</a:t>
            </a:fld>
            <a:endParaRPr lang="en-US" dirty="0"/>
          </a:p>
        </p:txBody>
      </p:sp>
    </p:spTree>
    <p:extLst>
      <p:ext uri="{BB962C8B-B14F-4D97-AF65-F5344CB8AC3E}">
        <p14:creationId xmlns:p14="http://schemas.microsoft.com/office/powerpoint/2010/main" val="2087988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t>Leader</a:t>
            </a:r>
          </a:p>
        </p:txBody>
      </p:sp>
      <p:sp>
        <p:nvSpPr>
          <p:cNvPr id="44034" name="Content Placeholder 2"/>
          <p:cNvSpPr>
            <a:spLocks noGrp="1"/>
          </p:cNvSpPr>
          <p:nvPr>
            <p:ph idx="1"/>
          </p:nvPr>
        </p:nvSpPr>
        <p:spPr/>
        <p:txBody>
          <a:bodyPr/>
          <a:lstStyle/>
          <a:p>
            <a:r>
              <a:rPr lang="en-US" dirty="0"/>
              <a:t>One leader, it’s</a:t>
            </a:r>
            <a:r>
              <a:rPr lang="en-US" altLang="ja-JP" dirty="0"/>
              <a:t> the leader for the proposers and for the learners</a:t>
            </a:r>
          </a:p>
          <a:p>
            <a:pPr lvl="1"/>
            <a:r>
              <a:rPr lang="en-US" altLang="ja-JP" dirty="0"/>
              <a:t>Issues proposals and informs all learners of the outcome</a:t>
            </a:r>
          </a:p>
          <a:p>
            <a:r>
              <a:rPr lang="en-US" dirty="0"/>
              <a:t>How to select leader? </a:t>
            </a:r>
          </a:p>
          <a:p>
            <a:pPr lvl="1"/>
            <a:r>
              <a:rPr lang="en-US" dirty="0"/>
              <a:t>FLP implies that to select a leader we need to use timeouts or randomization</a:t>
            </a:r>
          </a:p>
          <a:p>
            <a:r>
              <a:rPr lang="en-US" dirty="0"/>
              <a:t>A new leader must not violate previously established ordering! </a:t>
            </a:r>
          </a:p>
          <a:p>
            <a:pPr lvl="1"/>
            <a:r>
              <a:rPr lang="en-US" dirty="0">
                <a:solidFill>
                  <a:srgbClr val="C00000"/>
                </a:solidFill>
              </a:rPr>
              <a:t>The new leader must know about all updates that may have been ordered. </a:t>
            </a:r>
          </a:p>
          <a:p>
            <a:pPr lvl="1"/>
            <a:r>
              <a:rPr lang="en-US" dirty="0">
                <a:solidFill>
                  <a:srgbClr val="C00000"/>
                </a:solidFill>
              </a:rPr>
              <a:t>If a new leader gets information from any majority of acceptors, it can determine what may have been ordered!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51</a:t>
            </a:fld>
            <a:endParaRPr lang="en-US"/>
          </a:p>
        </p:txBody>
      </p:sp>
    </p:spTree>
    <p:extLst>
      <p:ext uri="{BB962C8B-B14F-4D97-AF65-F5344CB8AC3E}">
        <p14:creationId xmlns:p14="http://schemas.microsoft.com/office/powerpoint/2010/main" val="790511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3200" y="228600"/>
            <a:ext cx="11785600" cy="990600"/>
          </a:xfrm>
        </p:spPr>
        <p:txBody>
          <a:bodyPr/>
          <a:lstStyle/>
          <a:p>
            <a:r>
              <a:rPr lang="en-US" dirty="0" err="1"/>
              <a:t>Liveness</a:t>
            </a:r>
            <a:endParaRPr lang="en-US" dirty="0"/>
          </a:p>
        </p:txBody>
      </p:sp>
      <p:sp>
        <p:nvSpPr>
          <p:cNvPr id="2" name="Content Placeholder 1"/>
          <p:cNvSpPr>
            <a:spLocks noGrp="1"/>
          </p:cNvSpPr>
          <p:nvPr>
            <p:ph sz="quarter" idx="1"/>
          </p:nvPr>
        </p:nvSpPr>
        <p:spPr>
          <a:xfrm>
            <a:off x="203200" y="1600200"/>
            <a:ext cx="11785600" cy="5105400"/>
          </a:xfrm>
        </p:spPr>
        <p:txBody>
          <a:bodyPr>
            <a:normAutofit lnSpcReduction="10000"/>
          </a:bodyPr>
          <a:lstStyle/>
          <a:p>
            <a:r>
              <a:rPr lang="en-US" dirty="0"/>
              <a:t>Competing proposers can </a:t>
            </a:r>
            <a:r>
              <a:rPr lang="en-US" dirty="0" err="1"/>
              <a:t>livelock</a:t>
            </a:r>
            <a:r>
              <a:rPr lang="en-US" dirty="0"/>
              <a:t>:</a:t>
            </a:r>
          </a:p>
          <a:p>
            <a:endParaRPr lang="en-US" dirty="0"/>
          </a:p>
          <a:p>
            <a:endParaRPr lang="en-US" dirty="0"/>
          </a:p>
          <a:p>
            <a:endParaRPr lang="en-US" dirty="0"/>
          </a:p>
          <a:p>
            <a:endParaRPr lang="en-US" dirty="0"/>
          </a:p>
          <a:p>
            <a:endParaRPr lang="en-US" dirty="0"/>
          </a:p>
          <a:p>
            <a:endParaRPr lang="en-US" dirty="0"/>
          </a:p>
          <a:p>
            <a:r>
              <a:rPr lang="en-US" dirty="0"/>
              <a:t>One solution: randomized delay before restarting</a:t>
            </a:r>
          </a:p>
          <a:p>
            <a:pPr lvl="1"/>
            <a:r>
              <a:rPr lang="en-US" dirty="0"/>
              <a:t>Give other proposers a chance to finish choosing</a:t>
            </a:r>
          </a:p>
          <a:p>
            <a:r>
              <a:rPr lang="en-US" dirty="0"/>
              <a:t>Multi-</a:t>
            </a:r>
            <a:r>
              <a:rPr lang="en-US" dirty="0" err="1"/>
              <a:t>Paxos</a:t>
            </a:r>
            <a:r>
              <a:rPr lang="en-US" dirty="0"/>
              <a:t> will use leader election instead</a:t>
            </a:r>
          </a:p>
        </p:txBody>
      </p:sp>
      <p:sp>
        <p:nvSpPr>
          <p:cNvPr id="42" name="Slide Number Placeholder 2">
            <a:extLst>
              <a:ext uri="{FF2B5EF4-FFF2-40B4-BE49-F238E27FC236}">
                <a16:creationId xmlns:a16="http://schemas.microsoft.com/office/drawing/2014/main" id="{B79A4EAB-2AB2-B448-BF8C-2B042AA53D9A}"/>
              </a:ext>
            </a:extLst>
          </p:cNvPr>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52</a:t>
            </a:fld>
            <a:endParaRPr lang="en-US"/>
          </a:p>
        </p:txBody>
      </p:sp>
      <p:sp>
        <p:nvSpPr>
          <p:cNvPr id="7" name="Footer Placeholder 6">
            <a:extLst>
              <a:ext uri="{FF2B5EF4-FFF2-40B4-BE49-F238E27FC236}">
                <a16:creationId xmlns:a16="http://schemas.microsoft.com/office/drawing/2014/main" id="{C8344445-C37D-0A43-AD13-C43822874C52}"/>
              </a:ext>
            </a:extLst>
          </p:cNvPr>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cxnSp>
        <p:nvCxnSpPr>
          <p:cNvPr id="8" name="Straight Arrow Connector 7"/>
          <p:cNvCxnSpPr/>
          <p:nvPr/>
        </p:nvCxnSpPr>
        <p:spPr>
          <a:xfrm>
            <a:off x="2438400" y="2635402"/>
            <a:ext cx="76200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2438400" y="3092602"/>
            <a:ext cx="76200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2438400" y="3549802"/>
            <a:ext cx="76200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2438400" y="4007002"/>
            <a:ext cx="76200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2438400" y="4464202"/>
            <a:ext cx="7620000" cy="0"/>
          </a:xfrm>
          <a:prstGeom prst="straightConnector1">
            <a:avLst/>
          </a:prstGeom>
          <a:ln w="19050" cap="rnd">
            <a:prstDash val="sysDot"/>
            <a:tailEnd type="triangle" w="med" len="lg"/>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9448800" y="4446582"/>
            <a:ext cx="609600" cy="246221"/>
          </a:xfrm>
          <a:prstGeom prst="rect">
            <a:avLst/>
          </a:prstGeom>
          <a:noFill/>
        </p:spPr>
        <p:txBody>
          <a:bodyPr wrap="square" lIns="0" tIns="0" rIns="0" bIns="0" rtlCol="0">
            <a:spAutoFit/>
          </a:bodyPr>
          <a:lstStyle/>
          <a:p>
            <a:r>
              <a:rPr lang="en-US" sz="1600" dirty="0"/>
              <a:t>time</a:t>
            </a:r>
          </a:p>
        </p:txBody>
      </p:sp>
      <p:sp>
        <p:nvSpPr>
          <p:cNvPr id="14" name="TextBox 13"/>
          <p:cNvSpPr txBox="1"/>
          <p:nvPr/>
        </p:nvSpPr>
        <p:spPr>
          <a:xfrm>
            <a:off x="1981200" y="2406803"/>
            <a:ext cx="457200" cy="307777"/>
          </a:xfrm>
          <a:prstGeom prst="rect">
            <a:avLst/>
          </a:prstGeom>
          <a:noFill/>
        </p:spPr>
        <p:txBody>
          <a:bodyPr wrap="square" lIns="0" tIns="0" rIns="0" bIns="0" rtlCol="0">
            <a:spAutoFit/>
          </a:bodyPr>
          <a:lstStyle/>
          <a:p>
            <a:r>
              <a:rPr lang="en-US" sz="2000" dirty="0"/>
              <a:t>s</a:t>
            </a:r>
            <a:r>
              <a:rPr lang="en-US" sz="2000" baseline="-25000" dirty="0"/>
              <a:t>1</a:t>
            </a:r>
          </a:p>
        </p:txBody>
      </p:sp>
      <p:sp>
        <p:nvSpPr>
          <p:cNvPr id="15" name="TextBox 14"/>
          <p:cNvSpPr txBox="1"/>
          <p:nvPr/>
        </p:nvSpPr>
        <p:spPr>
          <a:xfrm>
            <a:off x="1981200" y="2864003"/>
            <a:ext cx="457200" cy="307777"/>
          </a:xfrm>
          <a:prstGeom prst="rect">
            <a:avLst/>
          </a:prstGeom>
          <a:noFill/>
        </p:spPr>
        <p:txBody>
          <a:bodyPr wrap="square" lIns="0" tIns="0" rIns="0" bIns="0" rtlCol="0">
            <a:spAutoFit/>
          </a:bodyPr>
          <a:lstStyle/>
          <a:p>
            <a:r>
              <a:rPr lang="en-US" sz="2000" dirty="0"/>
              <a:t>s</a:t>
            </a:r>
            <a:r>
              <a:rPr lang="en-US" sz="2000" baseline="-25000" dirty="0"/>
              <a:t>2</a:t>
            </a:r>
          </a:p>
        </p:txBody>
      </p:sp>
      <p:sp>
        <p:nvSpPr>
          <p:cNvPr id="16" name="TextBox 15"/>
          <p:cNvSpPr txBox="1"/>
          <p:nvPr/>
        </p:nvSpPr>
        <p:spPr>
          <a:xfrm>
            <a:off x="1981200" y="3318226"/>
            <a:ext cx="457200" cy="307777"/>
          </a:xfrm>
          <a:prstGeom prst="rect">
            <a:avLst/>
          </a:prstGeom>
          <a:noFill/>
        </p:spPr>
        <p:txBody>
          <a:bodyPr wrap="square" lIns="0" tIns="0" rIns="0" bIns="0" rtlCol="0">
            <a:spAutoFit/>
          </a:bodyPr>
          <a:lstStyle/>
          <a:p>
            <a:r>
              <a:rPr lang="en-US" sz="2000" dirty="0"/>
              <a:t>s</a:t>
            </a:r>
            <a:r>
              <a:rPr lang="en-US" sz="2000" baseline="-25000" dirty="0"/>
              <a:t>3</a:t>
            </a:r>
          </a:p>
        </p:txBody>
      </p:sp>
      <p:sp>
        <p:nvSpPr>
          <p:cNvPr id="17" name="TextBox 16"/>
          <p:cNvSpPr txBox="1"/>
          <p:nvPr/>
        </p:nvSpPr>
        <p:spPr>
          <a:xfrm>
            <a:off x="1981200" y="3775426"/>
            <a:ext cx="457200" cy="307777"/>
          </a:xfrm>
          <a:prstGeom prst="rect">
            <a:avLst/>
          </a:prstGeom>
          <a:noFill/>
        </p:spPr>
        <p:txBody>
          <a:bodyPr wrap="square" lIns="0" tIns="0" rIns="0" bIns="0" rtlCol="0">
            <a:spAutoFit/>
          </a:bodyPr>
          <a:lstStyle/>
          <a:p>
            <a:r>
              <a:rPr lang="en-US" sz="2000" dirty="0"/>
              <a:t>s</a:t>
            </a:r>
            <a:r>
              <a:rPr lang="en-US" sz="2000" baseline="-25000" dirty="0"/>
              <a:t>4</a:t>
            </a:r>
          </a:p>
        </p:txBody>
      </p:sp>
      <p:sp>
        <p:nvSpPr>
          <p:cNvPr id="18" name="TextBox 17"/>
          <p:cNvSpPr txBox="1"/>
          <p:nvPr/>
        </p:nvSpPr>
        <p:spPr>
          <a:xfrm>
            <a:off x="1981200" y="4232626"/>
            <a:ext cx="457200" cy="307777"/>
          </a:xfrm>
          <a:prstGeom prst="rect">
            <a:avLst/>
          </a:prstGeom>
          <a:noFill/>
        </p:spPr>
        <p:txBody>
          <a:bodyPr wrap="square" lIns="0" tIns="0" rIns="0" bIns="0" rtlCol="0">
            <a:spAutoFit/>
          </a:bodyPr>
          <a:lstStyle/>
          <a:p>
            <a:r>
              <a:rPr lang="en-US" sz="2000" dirty="0"/>
              <a:t>s</a:t>
            </a:r>
            <a:r>
              <a:rPr lang="en-US" sz="2000" baseline="-25000" dirty="0"/>
              <a:t>5</a:t>
            </a:r>
          </a:p>
        </p:txBody>
      </p:sp>
      <p:sp>
        <p:nvSpPr>
          <p:cNvPr id="66" name="Rounded Rectangle 65"/>
          <p:cNvSpPr/>
          <p:nvPr/>
        </p:nvSpPr>
        <p:spPr>
          <a:xfrm>
            <a:off x="4191000" y="2483002"/>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67" name="Rounded Rectangle 66"/>
          <p:cNvSpPr/>
          <p:nvPr/>
        </p:nvSpPr>
        <p:spPr>
          <a:xfrm>
            <a:off x="2514600" y="2483002"/>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68" name="Rounded Rectangle 67"/>
          <p:cNvSpPr/>
          <p:nvPr/>
        </p:nvSpPr>
        <p:spPr>
          <a:xfrm>
            <a:off x="3352800" y="3397402"/>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3.5</a:t>
            </a:r>
          </a:p>
        </p:txBody>
      </p:sp>
      <p:sp>
        <p:nvSpPr>
          <p:cNvPr id="81" name="Rounded Rectangle 80"/>
          <p:cNvSpPr/>
          <p:nvPr/>
        </p:nvSpPr>
        <p:spPr>
          <a:xfrm>
            <a:off x="6096000" y="4311802"/>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3.5 Y</a:t>
            </a:r>
          </a:p>
        </p:txBody>
      </p:sp>
      <p:sp>
        <p:nvSpPr>
          <p:cNvPr id="83" name="Rounded Rectangle 82"/>
          <p:cNvSpPr/>
          <p:nvPr/>
        </p:nvSpPr>
        <p:spPr>
          <a:xfrm>
            <a:off x="2514600" y="2940202"/>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4" name="Rounded Rectangle 83"/>
          <p:cNvSpPr/>
          <p:nvPr/>
        </p:nvSpPr>
        <p:spPr>
          <a:xfrm>
            <a:off x="2514600" y="3397402"/>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3.1</a:t>
            </a:r>
          </a:p>
        </p:txBody>
      </p:sp>
      <p:sp>
        <p:nvSpPr>
          <p:cNvPr id="85" name="Rounded Rectangle 84"/>
          <p:cNvSpPr/>
          <p:nvPr/>
        </p:nvSpPr>
        <p:spPr>
          <a:xfrm>
            <a:off x="3352800" y="3854602"/>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3.5</a:t>
            </a:r>
          </a:p>
        </p:txBody>
      </p:sp>
      <p:sp>
        <p:nvSpPr>
          <p:cNvPr id="86" name="Rounded Rectangle 85"/>
          <p:cNvSpPr/>
          <p:nvPr/>
        </p:nvSpPr>
        <p:spPr>
          <a:xfrm>
            <a:off x="3352800" y="4311802"/>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3.5</a:t>
            </a:r>
          </a:p>
        </p:txBody>
      </p:sp>
      <p:sp>
        <p:nvSpPr>
          <p:cNvPr id="87" name="Rounded Rectangle 86"/>
          <p:cNvSpPr/>
          <p:nvPr/>
        </p:nvSpPr>
        <p:spPr>
          <a:xfrm>
            <a:off x="4191000" y="2940202"/>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95" name="Rounded Rectangle 94"/>
          <p:cNvSpPr/>
          <p:nvPr/>
        </p:nvSpPr>
        <p:spPr>
          <a:xfrm>
            <a:off x="4191000" y="3397402"/>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3.1 X</a:t>
            </a:r>
          </a:p>
        </p:txBody>
      </p:sp>
      <p:sp>
        <p:nvSpPr>
          <p:cNvPr id="96" name="Cross 95"/>
          <p:cNvSpPr/>
          <p:nvPr/>
        </p:nvSpPr>
        <p:spPr>
          <a:xfrm rot="2688255">
            <a:off x="4377669" y="3279270"/>
            <a:ext cx="533400" cy="533400"/>
          </a:xfrm>
          <a:prstGeom prst="plus">
            <a:avLst>
              <a:gd name="adj" fmla="val 38895"/>
            </a:avLst>
          </a:prstGeom>
          <a:solidFill>
            <a:srgbClr val="C00000">
              <a:alpha val="50000"/>
            </a:srgbClr>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97" name="Rounded Rectangle 96"/>
          <p:cNvSpPr/>
          <p:nvPr/>
        </p:nvSpPr>
        <p:spPr>
          <a:xfrm>
            <a:off x="5257800" y="2483002"/>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4.1</a:t>
            </a:r>
          </a:p>
        </p:txBody>
      </p:sp>
      <p:sp>
        <p:nvSpPr>
          <p:cNvPr id="98" name="Rounded Rectangle 97"/>
          <p:cNvSpPr/>
          <p:nvPr/>
        </p:nvSpPr>
        <p:spPr>
          <a:xfrm>
            <a:off x="5257800" y="2940202"/>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4.1</a:t>
            </a:r>
          </a:p>
        </p:txBody>
      </p:sp>
      <p:sp>
        <p:nvSpPr>
          <p:cNvPr id="99" name="Rounded Rectangle 98"/>
          <p:cNvSpPr/>
          <p:nvPr/>
        </p:nvSpPr>
        <p:spPr>
          <a:xfrm>
            <a:off x="5257800" y="3397402"/>
            <a:ext cx="6858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4.1</a:t>
            </a:r>
          </a:p>
        </p:txBody>
      </p:sp>
      <p:sp>
        <p:nvSpPr>
          <p:cNvPr id="100" name="Rounded Rectangle 99"/>
          <p:cNvSpPr/>
          <p:nvPr/>
        </p:nvSpPr>
        <p:spPr>
          <a:xfrm>
            <a:off x="6096000" y="3854602"/>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3.5 Y</a:t>
            </a:r>
          </a:p>
        </p:txBody>
      </p:sp>
      <p:sp>
        <p:nvSpPr>
          <p:cNvPr id="101" name="Rounded Rectangle 100"/>
          <p:cNvSpPr/>
          <p:nvPr/>
        </p:nvSpPr>
        <p:spPr>
          <a:xfrm>
            <a:off x="6096000" y="3397402"/>
            <a:ext cx="9144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3.5 Y</a:t>
            </a:r>
          </a:p>
        </p:txBody>
      </p:sp>
      <p:sp>
        <p:nvSpPr>
          <p:cNvPr id="102" name="Cross 101"/>
          <p:cNvSpPr/>
          <p:nvPr/>
        </p:nvSpPr>
        <p:spPr>
          <a:xfrm rot="2688255">
            <a:off x="6290331" y="3279271"/>
            <a:ext cx="533400" cy="533400"/>
          </a:xfrm>
          <a:prstGeom prst="plus">
            <a:avLst>
              <a:gd name="adj" fmla="val 38895"/>
            </a:avLst>
          </a:prstGeom>
          <a:solidFill>
            <a:srgbClr val="C00000">
              <a:alpha val="50000"/>
            </a:srgbClr>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
        <p:nvSpPr>
          <p:cNvPr id="103" name="Rounded Rectangle 102"/>
          <p:cNvSpPr/>
          <p:nvPr/>
        </p:nvSpPr>
        <p:spPr>
          <a:xfrm>
            <a:off x="7162800" y="4311802"/>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5.5</a:t>
            </a:r>
          </a:p>
        </p:txBody>
      </p:sp>
      <p:sp>
        <p:nvSpPr>
          <p:cNvPr id="104" name="Rounded Rectangle 103"/>
          <p:cNvSpPr/>
          <p:nvPr/>
        </p:nvSpPr>
        <p:spPr>
          <a:xfrm>
            <a:off x="7162800" y="3854602"/>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5.5</a:t>
            </a:r>
          </a:p>
        </p:txBody>
      </p:sp>
      <p:sp>
        <p:nvSpPr>
          <p:cNvPr id="105" name="Rounded Rectangle 104"/>
          <p:cNvSpPr/>
          <p:nvPr/>
        </p:nvSpPr>
        <p:spPr>
          <a:xfrm>
            <a:off x="7162800" y="3397402"/>
            <a:ext cx="685800" cy="304800"/>
          </a:xfrm>
          <a:prstGeom prst="roundRect">
            <a:avLst/>
          </a:prstGeom>
          <a:solidFill>
            <a:srgbClr val="D5FFD5"/>
          </a:solidFill>
          <a:ln w="19050">
            <a:solidFill>
              <a:srgbClr val="00A400"/>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P 5.5</a:t>
            </a:r>
          </a:p>
        </p:txBody>
      </p:sp>
      <p:sp>
        <p:nvSpPr>
          <p:cNvPr id="106" name="Rounded Rectangle 105"/>
          <p:cNvSpPr/>
          <p:nvPr/>
        </p:nvSpPr>
        <p:spPr>
          <a:xfrm>
            <a:off x="8001000" y="3397402"/>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4.1 X</a:t>
            </a:r>
          </a:p>
        </p:txBody>
      </p:sp>
      <p:sp>
        <p:nvSpPr>
          <p:cNvPr id="107" name="Rounded Rectangle 106"/>
          <p:cNvSpPr/>
          <p:nvPr/>
        </p:nvSpPr>
        <p:spPr>
          <a:xfrm>
            <a:off x="8001000" y="2940202"/>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4.1 X</a:t>
            </a:r>
          </a:p>
        </p:txBody>
      </p:sp>
      <p:sp>
        <p:nvSpPr>
          <p:cNvPr id="108" name="Rounded Rectangle 107"/>
          <p:cNvSpPr/>
          <p:nvPr/>
        </p:nvSpPr>
        <p:spPr>
          <a:xfrm>
            <a:off x="8001000" y="2483002"/>
            <a:ext cx="914400" cy="304800"/>
          </a:xfrm>
          <a:prstGeom prst="roundRect">
            <a:avLst/>
          </a:prstGeom>
          <a:solidFill>
            <a:srgbClr val="CCD9F4"/>
          </a:solidFill>
          <a:ln w="19050">
            <a:solidFill>
              <a:srgbClr val="2E65D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r>
              <a:rPr lang="en-US" sz="1600" dirty="0"/>
              <a:t>A 4.1 X</a:t>
            </a:r>
          </a:p>
        </p:txBody>
      </p:sp>
      <p:sp>
        <p:nvSpPr>
          <p:cNvPr id="109" name="Cross 108"/>
          <p:cNvSpPr/>
          <p:nvPr/>
        </p:nvSpPr>
        <p:spPr>
          <a:xfrm rot="2688255">
            <a:off x="8195331" y="3279271"/>
            <a:ext cx="533400" cy="533400"/>
          </a:xfrm>
          <a:prstGeom prst="plus">
            <a:avLst>
              <a:gd name="adj" fmla="val 38895"/>
            </a:avLst>
          </a:prstGeom>
          <a:solidFill>
            <a:srgbClr val="C00000">
              <a:alpha val="50000"/>
            </a:srgbClr>
          </a:solidFill>
          <a:ln w="19050"/>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1700"/>
              </a:lnSpc>
            </a:pPr>
            <a:endParaRPr lang="en-US" sz="1600"/>
          </a:p>
        </p:txBody>
      </p:sp>
    </p:spTree>
    <p:extLst>
      <p:ext uri="{BB962C8B-B14F-4D97-AF65-F5344CB8AC3E}">
        <p14:creationId xmlns:p14="http://schemas.microsoft.com/office/powerpoint/2010/main" val="1366173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solidFill>
                  <a:schemeClr val="bg1">
                    <a:lumMod val="65000"/>
                  </a:schemeClr>
                </a:solidFill>
              </a:rPr>
              <a:t>Decompose the problem:</a:t>
            </a:r>
          </a:p>
          <a:p>
            <a:r>
              <a:rPr lang="en-US" dirty="0">
                <a:solidFill>
                  <a:schemeClr val="bg1">
                    <a:lumMod val="65000"/>
                  </a:schemeClr>
                </a:solidFill>
              </a:rPr>
              <a:t>Basic </a:t>
            </a:r>
            <a:r>
              <a:rPr lang="en-US" dirty="0" err="1">
                <a:solidFill>
                  <a:schemeClr val="bg1">
                    <a:lumMod val="65000"/>
                  </a:schemeClr>
                </a:solidFill>
              </a:rPr>
              <a:t>Paxos</a:t>
            </a:r>
            <a:r>
              <a:rPr lang="en-US" dirty="0">
                <a:solidFill>
                  <a:schemeClr val="bg1">
                    <a:lumMod val="65000"/>
                  </a:schemeClr>
                </a:solidFill>
              </a:rPr>
              <a:t> (aka </a:t>
            </a:r>
            <a:r>
              <a:rPr lang="en-US" dirty="0" err="1">
                <a:solidFill>
                  <a:schemeClr val="bg1">
                    <a:lumMod val="65000"/>
                  </a:schemeClr>
                </a:solidFill>
              </a:rPr>
              <a:t>Paxos</a:t>
            </a:r>
            <a:r>
              <a:rPr lang="en-US" dirty="0">
                <a:solidFill>
                  <a:schemeClr val="bg1">
                    <a:lumMod val="65000"/>
                  </a:schemeClr>
                </a:solidFill>
              </a:rPr>
              <a:t>) (“single decree”):</a:t>
            </a:r>
          </a:p>
          <a:p>
            <a:pPr lvl="1"/>
            <a:r>
              <a:rPr lang="en-US" dirty="0">
                <a:solidFill>
                  <a:schemeClr val="bg1">
                    <a:lumMod val="65000"/>
                  </a:schemeClr>
                </a:solidFill>
              </a:rPr>
              <a:t>One or more servers propose values</a:t>
            </a:r>
          </a:p>
          <a:p>
            <a:pPr lvl="1"/>
            <a:r>
              <a:rPr lang="en-US" dirty="0">
                <a:solidFill>
                  <a:schemeClr val="bg1">
                    <a:lumMod val="65000"/>
                  </a:schemeClr>
                </a:solidFill>
              </a:rPr>
              <a:t>System must agree on a single value as chosen</a:t>
            </a:r>
          </a:p>
          <a:p>
            <a:pPr lvl="1"/>
            <a:r>
              <a:rPr lang="en-US" dirty="0">
                <a:solidFill>
                  <a:schemeClr val="bg1">
                    <a:lumMod val="65000"/>
                  </a:schemeClr>
                </a:solidFill>
              </a:rPr>
              <a:t>Only one value is ever chosen</a:t>
            </a:r>
          </a:p>
          <a:p>
            <a:r>
              <a:rPr lang="en-US" dirty="0"/>
              <a:t>Multi-</a:t>
            </a:r>
            <a:r>
              <a:rPr lang="en-US" dirty="0" err="1"/>
              <a:t>Paxos</a:t>
            </a:r>
            <a:r>
              <a:rPr lang="en-US" dirty="0"/>
              <a:t>:</a:t>
            </a:r>
          </a:p>
          <a:p>
            <a:pPr lvl="1"/>
            <a:r>
              <a:rPr lang="en-US" dirty="0"/>
              <a:t>Combine several instances of Basic </a:t>
            </a:r>
            <a:r>
              <a:rPr lang="en-US" dirty="0" err="1"/>
              <a:t>Paxos</a:t>
            </a:r>
            <a:r>
              <a:rPr lang="en-US" dirty="0"/>
              <a:t> to agree on a series of values forming the log</a:t>
            </a:r>
          </a:p>
        </p:txBody>
      </p:sp>
      <p:sp>
        <p:nvSpPr>
          <p:cNvPr id="6" name="Title 5"/>
          <p:cNvSpPr>
            <a:spLocks noGrp="1"/>
          </p:cNvSpPr>
          <p:nvPr>
            <p:ph type="title"/>
          </p:nvPr>
        </p:nvSpPr>
        <p:spPr/>
        <p:txBody>
          <a:bodyPr/>
          <a:lstStyle/>
          <a:p>
            <a:r>
              <a:rPr lang="en-US" dirty="0"/>
              <a:t>The </a:t>
            </a:r>
            <a:r>
              <a:rPr lang="en-US" dirty="0" err="1"/>
              <a:t>Paxos</a:t>
            </a:r>
            <a:r>
              <a:rPr lang="en-US" dirty="0"/>
              <a:t> Approach</a:t>
            </a:r>
          </a:p>
        </p:txBody>
      </p:sp>
      <p:sp>
        <p:nvSpPr>
          <p:cNvPr id="7" name="Footer Placeholder 6">
            <a:extLst>
              <a:ext uri="{FF2B5EF4-FFF2-40B4-BE49-F238E27FC236}">
                <a16:creationId xmlns:a16="http://schemas.microsoft.com/office/drawing/2014/main" id="{14CAE455-6555-FB41-9D4A-DA3692DDAFC4}"/>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8" name="Slide Number Placeholder 7">
            <a:extLst>
              <a:ext uri="{FF2B5EF4-FFF2-40B4-BE49-F238E27FC236}">
                <a16:creationId xmlns:a16="http://schemas.microsoft.com/office/drawing/2014/main" id="{80791AE0-0562-524A-8EA9-C5834E8613A2}"/>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53</a:t>
            </a:fld>
            <a:endParaRPr lang="en-US"/>
          </a:p>
        </p:txBody>
      </p:sp>
    </p:spTree>
    <p:extLst>
      <p:ext uri="{BB962C8B-B14F-4D97-AF65-F5344CB8AC3E}">
        <p14:creationId xmlns:p14="http://schemas.microsoft.com/office/powerpoint/2010/main" val="4129788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t>Recovery Case</a:t>
            </a:r>
          </a:p>
        </p:txBody>
      </p:sp>
      <p:sp>
        <p:nvSpPr>
          <p:cNvPr id="52226" name="Content Placeholder 2"/>
          <p:cNvSpPr>
            <a:spLocks noGrp="1"/>
          </p:cNvSpPr>
          <p:nvPr>
            <p:ph idx="1"/>
          </p:nvPr>
        </p:nvSpPr>
        <p:spPr/>
        <p:txBody>
          <a:bodyPr/>
          <a:lstStyle/>
          <a:p>
            <a:r>
              <a:rPr lang="en-US" dirty="0"/>
              <a:t>If leader fails, new leader is elected, known as </a:t>
            </a:r>
            <a:r>
              <a:rPr lang="en-US" i="1" dirty="0"/>
              <a:t>view change</a:t>
            </a:r>
          </a:p>
          <a:p>
            <a:r>
              <a:rPr lang="en-US" dirty="0"/>
              <a:t>The new leader cannot propose updates until it collects information from a majority of servers! </a:t>
            </a:r>
          </a:p>
          <a:p>
            <a:pPr lvl="1"/>
            <a:r>
              <a:rPr lang="en-US" dirty="0"/>
              <a:t>New leader must learn the outcome of all pending requests</a:t>
            </a:r>
          </a:p>
          <a:p>
            <a:pPr lvl="1"/>
            <a:r>
              <a:rPr lang="en-US" dirty="0"/>
              <a:t>For all pending requests, the leader sends accept messages</a:t>
            </a:r>
          </a:p>
          <a:p>
            <a:pPr lvl="1"/>
            <a:r>
              <a:rPr lang="en-US" dirty="0"/>
              <a:t>New leader sends a sequence n  </a:t>
            </a:r>
          </a:p>
          <a:p>
            <a:pPr lvl="1"/>
            <a:r>
              <a:rPr lang="en-US" dirty="0"/>
              <a:t>Every node sends a higher </a:t>
            </a:r>
            <a:r>
              <a:rPr lang="en-US" dirty="0" err="1"/>
              <a:t>n</a:t>
            </a:r>
            <a:r>
              <a:rPr lang="en-US" baseline="-25000" dirty="0" err="1"/>
              <a:t>i</a:t>
            </a:r>
            <a:r>
              <a:rPr lang="en-US" dirty="0"/>
              <a:t> representing proposals it has ordered or </a:t>
            </a:r>
            <a:r>
              <a:rPr lang="en-US" dirty="0" err="1"/>
              <a:t>ackd</a:t>
            </a:r>
            <a:r>
              <a:rPr lang="en-US" dirty="0"/>
              <a:t> </a:t>
            </a:r>
          </a:p>
          <a:p>
            <a:pPr lvl="1"/>
            <a:r>
              <a:rPr lang="en-US" dirty="0"/>
              <a:t>Leader collects f+1 responses, eliminates duplicates, selects proposals with highest number and broadcasts it to everybody, computes also the list of missed messages</a:t>
            </a:r>
          </a:p>
          <a:p>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54</a:t>
            </a:fld>
            <a:endParaRPr lang="en-US"/>
          </a:p>
        </p:txBody>
      </p:sp>
    </p:spTree>
    <p:extLst>
      <p:ext uri="{BB962C8B-B14F-4D97-AF65-F5344CB8AC3E}">
        <p14:creationId xmlns:p14="http://schemas.microsoft.com/office/powerpoint/2010/main" val="771145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a:t>Questions</a:t>
            </a:r>
          </a:p>
        </p:txBody>
      </p:sp>
      <p:sp>
        <p:nvSpPr>
          <p:cNvPr id="53250" name="Rectangle 3"/>
          <p:cNvSpPr>
            <a:spLocks noGrp="1" noChangeArrowheads="1"/>
          </p:cNvSpPr>
          <p:nvPr>
            <p:ph type="body" idx="1"/>
          </p:nvPr>
        </p:nvSpPr>
        <p:spPr/>
        <p:txBody>
          <a:bodyPr/>
          <a:lstStyle/>
          <a:p>
            <a:r>
              <a:rPr lang="en-US"/>
              <a:t>What if more than one leader is active and issues two different proposal numbers, can both leaders see a majority of Prepare_Ok?</a:t>
            </a:r>
          </a:p>
          <a:p>
            <a:r>
              <a:rPr lang="en-US"/>
              <a:t>What if leader fails while sending accept?</a:t>
            </a:r>
          </a:p>
          <a:p>
            <a:r>
              <a:rPr lang="en-US"/>
              <a:t>What if a node fails after receiving Accept?</a:t>
            </a:r>
          </a:p>
          <a:p>
            <a:r>
              <a:rPr lang="en-US"/>
              <a:t>What if a node fails after sending Prepare_Ok?</a:t>
            </a:r>
          </a:p>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55</a:t>
            </a:fld>
            <a:endParaRPr lang="en-US"/>
          </a:p>
        </p:txBody>
      </p:sp>
    </p:spTree>
    <p:extLst>
      <p:ext uri="{BB962C8B-B14F-4D97-AF65-F5344CB8AC3E}">
        <p14:creationId xmlns:p14="http://schemas.microsoft.com/office/powerpoint/2010/main" val="572222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B5F68-E0F5-1745-8799-41BC2A3D1D6E}"/>
              </a:ext>
            </a:extLst>
          </p:cNvPr>
          <p:cNvSpPr>
            <a:spLocks noGrp="1"/>
          </p:cNvSpPr>
          <p:nvPr>
            <p:ph type="title"/>
          </p:nvPr>
        </p:nvSpPr>
        <p:spPr/>
        <p:txBody>
          <a:bodyPr/>
          <a:lstStyle/>
          <a:p>
            <a:r>
              <a:rPr lang="en-US" dirty="0"/>
              <a:t>Liveness</a:t>
            </a:r>
          </a:p>
        </p:txBody>
      </p:sp>
      <p:sp>
        <p:nvSpPr>
          <p:cNvPr id="3" name="Content Placeholder 2">
            <a:extLst>
              <a:ext uri="{FF2B5EF4-FFF2-40B4-BE49-F238E27FC236}">
                <a16:creationId xmlns:a16="http://schemas.microsoft.com/office/drawing/2014/main" id="{58144CB7-1E44-C045-907D-F95531C40071}"/>
              </a:ext>
            </a:extLst>
          </p:cNvPr>
          <p:cNvSpPr>
            <a:spLocks noGrp="1"/>
          </p:cNvSpPr>
          <p:nvPr>
            <p:ph sz="quarter" idx="1"/>
          </p:nvPr>
        </p:nvSpPr>
        <p:spPr/>
        <p:txBody>
          <a:bodyPr/>
          <a:lstStyle/>
          <a:p>
            <a:r>
              <a:rPr lang="en-US" dirty="0"/>
              <a:t>A leader can get conflicting Proposal messages! </a:t>
            </a:r>
          </a:p>
          <a:p>
            <a:r>
              <a:rPr lang="en-US" dirty="0"/>
              <a:t>Why? Some nodes might think somebody else is the leader</a:t>
            </a:r>
          </a:p>
          <a:p>
            <a:r>
              <a:rPr lang="en-US" dirty="0"/>
              <a:t>How to fix? Add view numbers, each proposal is made within a view, view number is attached to each proposal</a:t>
            </a:r>
          </a:p>
          <a:p>
            <a:r>
              <a:rPr lang="en-US" dirty="0"/>
              <a:t>Leader selects the proposal with the highest view id</a:t>
            </a:r>
          </a:p>
        </p:txBody>
      </p:sp>
      <p:sp>
        <p:nvSpPr>
          <p:cNvPr id="4" name="Footer Placeholder 3">
            <a:extLst>
              <a:ext uri="{FF2B5EF4-FFF2-40B4-BE49-F238E27FC236}">
                <a16:creationId xmlns:a16="http://schemas.microsoft.com/office/drawing/2014/main" id="{B3AD109C-D3BB-C247-A7AC-E3F0261FC9AD}"/>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a:extLst>
              <a:ext uri="{FF2B5EF4-FFF2-40B4-BE49-F238E27FC236}">
                <a16:creationId xmlns:a16="http://schemas.microsoft.com/office/drawing/2014/main" id="{155590A1-95E2-D64E-BCE0-5CF8761A19CD}"/>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56</a:t>
            </a:fld>
            <a:endParaRPr lang="en-US"/>
          </a:p>
        </p:txBody>
      </p:sp>
    </p:spTree>
    <p:extLst>
      <p:ext uri="{BB962C8B-B14F-4D97-AF65-F5344CB8AC3E}">
        <p14:creationId xmlns:p14="http://schemas.microsoft.com/office/powerpoint/2010/main" val="1385403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EE12-D6D2-8748-BD5A-114155F6AD33}"/>
              </a:ext>
            </a:extLst>
          </p:cNvPr>
          <p:cNvSpPr>
            <a:spLocks noGrp="1"/>
          </p:cNvSpPr>
          <p:nvPr>
            <p:ph type="title"/>
          </p:nvPr>
        </p:nvSpPr>
        <p:spPr/>
        <p:txBody>
          <a:bodyPr/>
          <a:lstStyle/>
          <a:p>
            <a:r>
              <a:rPr lang="en-US" dirty="0"/>
              <a:t>View Change</a:t>
            </a:r>
          </a:p>
        </p:txBody>
      </p:sp>
      <p:sp>
        <p:nvSpPr>
          <p:cNvPr id="3" name="Content Placeholder 2">
            <a:extLst>
              <a:ext uri="{FF2B5EF4-FFF2-40B4-BE49-F238E27FC236}">
                <a16:creationId xmlns:a16="http://schemas.microsoft.com/office/drawing/2014/main" id="{1B26804C-3C12-AC4A-BDA1-5C648B641E2B}"/>
              </a:ext>
            </a:extLst>
          </p:cNvPr>
          <p:cNvSpPr>
            <a:spLocks noGrp="1"/>
          </p:cNvSpPr>
          <p:nvPr>
            <p:ph sz="quarter" idx="1"/>
          </p:nvPr>
        </p:nvSpPr>
        <p:spPr/>
        <p:txBody>
          <a:bodyPr/>
          <a:lstStyle/>
          <a:p>
            <a:r>
              <a:rPr lang="en-US" dirty="0"/>
              <a:t>A set of 2f+1 replicas, replica id: 0,1,…,2f</a:t>
            </a:r>
          </a:p>
          <a:p>
            <a:r>
              <a:rPr lang="en-US" dirty="0"/>
              <a:t>Each view: one and only one leader</a:t>
            </a:r>
          </a:p>
          <a:p>
            <a:r>
              <a:rPr lang="en-US" dirty="0"/>
              <a:t>Initially replica 0 assumes the leader role for view=0</a:t>
            </a:r>
          </a:p>
          <a:p>
            <a:r>
              <a:rPr lang="en-US" dirty="0"/>
              <a:t>Subsequently, replicas take the primary (leader) role in a round-robin fashion</a:t>
            </a:r>
          </a:p>
          <a:p>
            <a:r>
              <a:rPr lang="en-US" dirty="0"/>
              <a:t>To ensure liveness</a:t>
            </a:r>
          </a:p>
          <a:p>
            <a:pPr lvl="1"/>
            <a:r>
              <a:rPr lang="en-US" dirty="0"/>
              <a:t>A replica starts a view change timer on the initiation of each instance of </a:t>
            </a:r>
            <a:r>
              <a:rPr lang="en-US" dirty="0" err="1"/>
              <a:t>Paxos</a:t>
            </a:r>
            <a:endParaRPr lang="en-US" dirty="0"/>
          </a:p>
          <a:p>
            <a:pPr lvl="1"/>
            <a:r>
              <a:rPr lang="en-US" dirty="0"/>
              <a:t>If the replica does not learn the request chosen before timer expires =&gt; suspect the primary</a:t>
            </a:r>
          </a:p>
        </p:txBody>
      </p:sp>
      <p:sp>
        <p:nvSpPr>
          <p:cNvPr id="4" name="Footer Placeholder 3">
            <a:extLst>
              <a:ext uri="{FF2B5EF4-FFF2-40B4-BE49-F238E27FC236}">
                <a16:creationId xmlns:a16="http://schemas.microsoft.com/office/drawing/2014/main" id="{C4DB1867-E5C2-B549-ABEE-6AAA2C64EC6E}"/>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a:extLst>
              <a:ext uri="{FF2B5EF4-FFF2-40B4-BE49-F238E27FC236}">
                <a16:creationId xmlns:a16="http://schemas.microsoft.com/office/drawing/2014/main" id="{2359A942-106C-794B-AB52-8D3CFE636BB3}"/>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57</a:t>
            </a:fld>
            <a:endParaRPr lang="en-US"/>
          </a:p>
        </p:txBody>
      </p:sp>
    </p:spTree>
    <p:extLst>
      <p:ext uri="{BB962C8B-B14F-4D97-AF65-F5344CB8AC3E}">
        <p14:creationId xmlns:p14="http://schemas.microsoft.com/office/powerpoint/2010/main" val="42235799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CCDF-04EE-DA48-9AD8-51D37F1C9459}"/>
              </a:ext>
            </a:extLst>
          </p:cNvPr>
          <p:cNvSpPr>
            <a:spLocks noGrp="1"/>
          </p:cNvSpPr>
          <p:nvPr>
            <p:ph type="title"/>
          </p:nvPr>
        </p:nvSpPr>
        <p:spPr/>
        <p:txBody>
          <a:bodyPr/>
          <a:lstStyle/>
          <a:p>
            <a:r>
              <a:rPr lang="en-US" dirty="0"/>
              <a:t>View Change: Start </a:t>
            </a:r>
          </a:p>
        </p:txBody>
      </p:sp>
      <p:sp>
        <p:nvSpPr>
          <p:cNvPr id="3" name="Content Placeholder 2">
            <a:extLst>
              <a:ext uri="{FF2B5EF4-FFF2-40B4-BE49-F238E27FC236}">
                <a16:creationId xmlns:a16="http://schemas.microsoft.com/office/drawing/2014/main" id="{1BD2630E-8485-AC48-AF70-11CEF5E4B74E}"/>
              </a:ext>
            </a:extLst>
          </p:cNvPr>
          <p:cNvSpPr>
            <a:spLocks noGrp="1"/>
          </p:cNvSpPr>
          <p:nvPr>
            <p:ph sz="quarter" idx="1"/>
          </p:nvPr>
        </p:nvSpPr>
        <p:spPr/>
        <p:txBody>
          <a:bodyPr/>
          <a:lstStyle/>
          <a:p>
            <a:r>
              <a:rPr lang="en-US" dirty="0"/>
              <a:t>On suspecting the leader, a replica broadcasts a </a:t>
            </a:r>
            <a:r>
              <a:rPr lang="en-US" b="1" dirty="0"/>
              <a:t>View Change</a:t>
            </a:r>
            <a:r>
              <a:rPr lang="en-US" dirty="0"/>
              <a:t> message to all</a:t>
            </a:r>
          </a:p>
          <a:p>
            <a:r>
              <a:rPr lang="en-US" dirty="0"/>
              <a:t>Current leader, if it is wrongly suspected, joins the view change anyway (i.e., it steps down from leader role)</a:t>
            </a:r>
          </a:p>
          <a:p>
            <a:r>
              <a:rPr lang="en-US" dirty="0"/>
              <a:t>A replica joins the view change even if it’s view change timer has not expired yet</a:t>
            </a:r>
          </a:p>
          <a:p>
            <a:r>
              <a:rPr lang="en-US" dirty="0"/>
              <a:t>On joining view change, a replica stops accepting normal control </a:t>
            </a:r>
            <a:r>
              <a:rPr lang="en-US" dirty="0" err="1"/>
              <a:t>msgs</a:t>
            </a:r>
            <a:r>
              <a:rPr lang="en-US" dirty="0"/>
              <a:t> and respond to only checkpointing and view change </a:t>
            </a:r>
            <a:r>
              <a:rPr lang="en-US" dirty="0" err="1"/>
              <a:t>msgs</a:t>
            </a:r>
            <a:endParaRPr lang="en-US" dirty="0"/>
          </a:p>
        </p:txBody>
      </p:sp>
      <p:sp>
        <p:nvSpPr>
          <p:cNvPr id="4" name="Footer Placeholder 3">
            <a:extLst>
              <a:ext uri="{FF2B5EF4-FFF2-40B4-BE49-F238E27FC236}">
                <a16:creationId xmlns:a16="http://schemas.microsoft.com/office/drawing/2014/main" id="{0F70BADA-595C-6745-B2E1-8FAA7D42F025}"/>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a:extLst>
              <a:ext uri="{FF2B5EF4-FFF2-40B4-BE49-F238E27FC236}">
                <a16:creationId xmlns:a16="http://schemas.microsoft.com/office/drawing/2014/main" id="{9C7F4A72-F5C1-7348-9270-BC5BB40A7AEF}"/>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58</a:t>
            </a:fld>
            <a:endParaRPr lang="en-US"/>
          </a:p>
        </p:txBody>
      </p:sp>
    </p:spTree>
    <p:extLst>
      <p:ext uri="{BB962C8B-B14F-4D97-AF65-F5344CB8AC3E}">
        <p14:creationId xmlns:p14="http://schemas.microsoft.com/office/powerpoint/2010/main" val="2752134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F154-9119-884D-8692-6CC519E4C77E}"/>
              </a:ext>
            </a:extLst>
          </p:cNvPr>
          <p:cNvSpPr>
            <a:spLocks noGrp="1"/>
          </p:cNvSpPr>
          <p:nvPr>
            <p:ph type="title"/>
          </p:nvPr>
        </p:nvSpPr>
        <p:spPr/>
        <p:txBody>
          <a:bodyPr/>
          <a:lstStyle/>
          <a:p>
            <a:r>
              <a:rPr lang="en-US" dirty="0"/>
              <a:t>View Change: Installing a new view</a:t>
            </a:r>
          </a:p>
        </p:txBody>
      </p:sp>
      <p:sp>
        <p:nvSpPr>
          <p:cNvPr id="3" name="Content Placeholder 2">
            <a:extLst>
              <a:ext uri="{FF2B5EF4-FFF2-40B4-BE49-F238E27FC236}">
                <a16:creationId xmlns:a16="http://schemas.microsoft.com/office/drawing/2014/main" id="{244278FE-9085-2E4A-9415-F1FFAA4D300E}"/>
              </a:ext>
            </a:extLst>
          </p:cNvPr>
          <p:cNvSpPr>
            <a:spLocks noGrp="1"/>
          </p:cNvSpPr>
          <p:nvPr>
            <p:ph sz="quarter" idx="1"/>
          </p:nvPr>
        </p:nvSpPr>
        <p:spPr/>
        <p:txBody>
          <a:bodyPr/>
          <a:lstStyle/>
          <a:p>
            <a:r>
              <a:rPr lang="en-US" dirty="0"/>
              <a:t>New view # Seq# of last stable checkpoint</a:t>
            </a:r>
          </a:p>
          <a:p>
            <a:r>
              <a:rPr lang="en-US" dirty="0"/>
              <a:t>A set of accepted records since last stable checkpoint</a:t>
            </a:r>
          </a:p>
          <a:p>
            <a:r>
              <a:rPr lang="en-US" dirty="0"/>
              <a:t>Each record consists of view#, seq#, request msg</a:t>
            </a:r>
          </a:p>
          <a:p>
            <a:r>
              <a:rPr lang="en-US" dirty="0"/>
              <a:t>On receiving f+1 View Change </a:t>
            </a:r>
            <a:r>
              <a:rPr lang="en-US" dirty="0" err="1"/>
              <a:t>msgs</a:t>
            </a:r>
            <a:r>
              <a:rPr lang="en-US" dirty="0"/>
              <a:t>, new leader sends</a:t>
            </a:r>
            <a:r>
              <a:rPr lang="en-US" b="1" dirty="0"/>
              <a:t> New View</a:t>
            </a:r>
            <a:r>
              <a:rPr lang="en-US" dirty="0"/>
              <a:t> msg</a:t>
            </a:r>
          </a:p>
          <a:p>
            <a:r>
              <a:rPr lang="en-US" dirty="0"/>
              <a:t>Include a set of accept </a:t>
            </a:r>
            <a:r>
              <a:rPr lang="en-US" dirty="0" err="1"/>
              <a:t>msgs</a:t>
            </a:r>
            <a:endParaRPr lang="en-US" dirty="0"/>
          </a:p>
          <a:p>
            <a:r>
              <a:rPr lang="en-US" dirty="0"/>
              <a:t>Include all accepted </a:t>
            </a:r>
            <a:r>
              <a:rPr lang="en-US" dirty="0" err="1"/>
              <a:t>msgs</a:t>
            </a:r>
            <a:r>
              <a:rPr lang="en-US" dirty="0"/>
              <a:t> as part of View Change msg</a:t>
            </a:r>
          </a:p>
          <a:p>
            <a:r>
              <a:rPr lang="en-US" dirty="0"/>
              <a:t>When a gap in seq# is detected, create an accept request with no op</a:t>
            </a:r>
          </a:p>
          <a:p>
            <a:r>
              <a:rPr lang="en-US" dirty="0"/>
              <a:t>A replica accepts new view msg if it has not installed a newer view</a:t>
            </a:r>
          </a:p>
        </p:txBody>
      </p:sp>
      <p:sp>
        <p:nvSpPr>
          <p:cNvPr id="4" name="Footer Placeholder 3">
            <a:extLst>
              <a:ext uri="{FF2B5EF4-FFF2-40B4-BE49-F238E27FC236}">
                <a16:creationId xmlns:a16="http://schemas.microsoft.com/office/drawing/2014/main" id="{4ABA454E-F86F-9E4E-A142-19708349A62A}"/>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a:extLst>
              <a:ext uri="{FF2B5EF4-FFF2-40B4-BE49-F238E27FC236}">
                <a16:creationId xmlns:a16="http://schemas.microsoft.com/office/drawing/2014/main" id="{637340BE-09C7-4A49-9836-1A7E369A7A18}"/>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59</a:t>
            </a:fld>
            <a:endParaRPr lang="en-US"/>
          </a:p>
        </p:txBody>
      </p:sp>
    </p:spTree>
    <p:extLst>
      <p:ext uri="{BB962C8B-B14F-4D97-AF65-F5344CB8AC3E}">
        <p14:creationId xmlns:p14="http://schemas.microsoft.com/office/powerpoint/2010/main" val="368071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t>How it works …</a:t>
            </a:r>
          </a:p>
        </p:txBody>
      </p:sp>
      <p:sp>
        <p:nvSpPr>
          <p:cNvPr id="19458" name="Content Placeholder 2"/>
          <p:cNvSpPr>
            <a:spLocks noGrp="1"/>
          </p:cNvSpPr>
          <p:nvPr>
            <p:ph sz="quarter" idx="1"/>
          </p:nvPr>
        </p:nvSpPr>
        <p:spPr/>
        <p:txBody>
          <a:bodyPr/>
          <a:lstStyle/>
          <a:p>
            <a:endParaRPr lang="en-US"/>
          </a:p>
          <a:p>
            <a:r>
              <a:rPr lang="en-US"/>
              <a:t>All replicas start in the same initial state</a:t>
            </a:r>
          </a:p>
          <a:p>
            <a:r>
              <a:rPr lang="en-US"/>
              <a:t>Every replica apply operations in the same order</a:t>
            </a:r>
          </a:p>
          <a:p>
            <a:r>
              <a:rPr lang="en-US"/>
              <a:t>All operations must be deterministic</a:t>
            </a:r>
          </a:p>
          <a:p>
            <a:r>
              <a:rPr lang="en-US"/>
              <a:t>All replicas end up in the same state</a:t>
            </a:r>
          </a:p>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a:t>
            </a:fld>
            <a:endParaRPr lang="en-US"/>
          </a:p>
        </p:txBody>
      </p:sp>
    </p:spTree>
    <p:extLst>
      <p:ext uri="{BB962C8B-B14F-4D97-AF65-F5344CB8AC3E}">
        <p14:creationId xmlns:p14="http://schemas.microsoft.com/office/powerpoint/2010/main" val="14376991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3" name="Picture 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4191000"/>
            <a:ext cx="557212"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4" name="Picture 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3276600"/>
            <a:ext cx="5572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5" name="Picture 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438400"/>
            <a:ext cx="5572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6" name="Rectangle 6"/>
          <p:cNvSpPr>
            <a:spLocks noChangeArrowheads="1"/>
          </p:cNvSpPr>
          <p:nvPr/>
        </p:nvSpPr>
        <p:spPr bwMode="auto">
          <a:xfrm>
            <a:off x="2886076" y="2205039"/>
            <a:ext cx="6734175" cy="20637"/>
          </a:xfrm>
          <a:prstGeom prst="rect">
            <a:avLst/>
          </a:prstGeom>
          <a:solidFill>
            <a:srgbClr val="25221E"/>
          </a:solidFill>
          <a:ln w="3175">
            <a:solidFill>
              <a:srgbClr val="000000"/>
            </a:solidFill>
            <a:miter lim="800000"/>
            <a:headEnd/>
            <a:tailEnd/>
          </a:ln>
        </p:spPr>
        <p:txBody>
          <a:bodyPr/>
          <a:lstStyle/>
          <a:p>
            <a:endParaRPr lang="en-US"/>
          </a:p>
        </p:txBody>
      </p:sp>
      <p:sp>
        <p:nvSpPr>
          <p:cNvPr id="51207" name="Rectangle 10"/>
          <p:cNvSpPr>
            <a:spLocks noChangeArrowheads="1"/>
          </p:cNvSpPr>
          <p:nvPr/>
        </p:nvSpPr>
        <p:spPr bwMode="auto">
          <a:xfrm>
            <a:off x="2524125" y="2044700"/>
            <a:ext cx="20518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C</a:t>
            </a:r>
            <a:endParaRPr lang="en-US"/>
          </a:p>
        </p:txBody>
      </p:sp>
      <p:sp>
        <p:nvSpPr>
          <p:cNvPr id="51208" name="Rectangle 11"/>
          <p:cNvSpPr>
            <a:spLocks noChangeArrowheads="1"/>
          </p:cNvSpPr>
          <p:nvPr/>
        </p:nvSpPr>
        <p:spPr bwMode="auto">
          <a:xfrm>
            <a:off x="2438400" y="2833688"/>
            <a:ext cx="1538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0</a:t>
            </a:r>
            <a:endParaRPr lang="en-US"/>
          </a:p>
        </p:txBody>
      </p:sp>
      <p:sp>
        <p:nvSpPr>
          <p:cNvPr id="51209" name="Rectangle 12"/>
          <p:cNvSpPr>
            <a:spLocks noChangeArrowheads="1"/>
          </p:cNvSpPr>
          <p:nvPr/>
        </p:nvSpPr>
        <p:spPr bwMode="auto">
          <a:xfrm>
            <a:off x="2562225" y="3643313"/>
            <a:ext cx="1538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1</a:t>
            </a:r>
            <a:endParaRPr lang="en-US"/>
          </a:p>
        </p:txBody>
      </p:sp>
      <p:sp>
        <p:nvSpPr>
          <p:cNvPr id="51210" name="Rectangle 13"/>
          <p:cNvSpPr>
            <a:spLocks noChangeArrowheads="1"/>
          </p:cNvSpPr>
          <p:nvPr/>
        </p:nvSpPr>
        <p:spPr bwMode="auto">
          <a:xfrm>
            <a:off x="2667000" y="4511675"/>
            <a:ext cx="1538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2</a:t>
            </a:r>
            <a:endParaRPr lang="en-US"/>
          </a:p>
        </p:txBody>
      </p:sp>
      <p:sp>
        <p:nvSpPr>
          <p:cNvPr id="51211" name="Rectangle 14"/>
          <p:cNvSpPr>
            <a:spLocks noChangeArrowheads="1"/>
          </p:cNvSpPr>
          <p:nvPr/>
        </p:nvSpPr>
        <p:spPr bwMode="auto">
          <a:xfrm>
            <a:off x="4549775" y="1927226"/>
            <a:ext cx="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2" name="Rectangle 15"/>
          <p:cNvSpPr>
            <a:spLocks noChangeArrowheads="1"/>
          </p:cNvSpPr>
          <p:nvPr/>
        </p:nvSpPr>
        <p:spPr bwMode="auto">
          <a:xfrm>
            <a:off x="4549775" y="2033588"/>
            <a:ext cx="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3" name="Rectangle 16"/>
          <p:cNvSpPr>
            <a:spLocks noChangeArrowheads="1"/>
          </p:cNvSpPr>
          <p:nvPr/>
        </p:nvSpPr>
        <p:spPr bwMode="auto">
          <a:xfrm>
            <a:off x="4549775" y="2162175"/>
            <a:ext cx="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4" name="Rectangle 17"/>
          <p:cNvSpPr>
            <a:spLocks noChangeArrowheads="1"/>
          </p:cNvSpPr>
          <p:nvPr/>
        </p:nvSpPr>
        <p:spPr bwMode="auto">
          <a:xfrm>
            <a:off x="4549775" y="2268538"/>
            <a:ext cx="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5" name="Rectangle 18"/>
          <p:cNvSpPr>
            <a:spLocks noChangeArrowheads="1"/>
          </p:cNvSpPr>
          <p:nvPr/>
        </p:nvSpPr>
        <p:spPr bwMode="auto">
          <a:xfrm>
            <a:off x="4549775" y="2374901"/>
            <a:ext cx="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6" name="Rectangle 19"/>
          <p:cNvSpPr>
            <a:spLocks noChangeArrowheads="1"/>
          </p:cNvSpPr>
          <p:nvPr/>
        </p:nvSpPr>
        <p:spPr bwMode="auto">
          <a:xfrm>
            <a:off x="4549775" y="2503489"/>
            <a:ext cx="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7" name="Rectangle 20"/>
          <p:cNvSpPr>
            <a:spLocks noChangeArrowheads="1"/>
          </p:cNvSpPr>
          <p:nvPr/>
        </p:nvSpPr>
        <p:spPr bwMode="auto">
          <a:xfrm>
            <a:off x="4549775" y="2609851"/>
            <a:ext cx="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8" name="Rectangle 21"/>
          <p:cNvSpPr>
            <a:spLocks noChangeArrowheads="1"/>
          </p:cNvSpPr>
          <p:nvPr/>
        </p:nvSpPr>
        <p:spPr bwMode="auto">
          <a:xfrm>
            <a:off x="4549775" y="2736851"/>
            <a:ext cx="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19" name="Rectangle 22"/>
          <p:cNvSpPr>
            <a:spLocks noChangeArrowheads="1"/>
          </p:cNvSpPr>
          <p:nvPr/>
        </p:nvSpPr>
        <p:spPr bwMode="auto">
          <a:xfrm>
            <a:off x="4549775" y="2843213"/>
            <a:ext cx="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0" name="Rectangle 23"/>
          <p:cNvSpPr>
            <a:spLocks noChangeArrowheads="1"/>
          </p:cNvSpPr>
          <p:nvPr/>
        </p:nvSpPr>
        <p:spPr bwMode="auto">
          <a:xfrm>
            <a:off x="4549775" y="2949576"/>
            <a:ext cx="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1" name="Rectangle 24"/>
          <p:cNvSpPr>
            <a:spLocks noChangeArrowheads="1"/>
          </p:cNvSpPr>
          <p:nvPr/>
        </p:nvSpPr>
        <p:spPr bwMode="auto">
          <a:xfrm>
            <a:off x="4549775" y="3078164"/>
            <a:ext cx="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2" name="Rectangle 25"/>
          <p:cNvSpPr>
            <a:spLocks noChangeArrowheads="1"/>
          </p:cNvSpPr>
          <p:nvPr/>
        </p:nvSpPr>
        <p:spPr bwMode="auto">
          <a:xfrm>
            <a:off x="4549775" y="3184526"/>
            <a:ext cx="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3" name="Rectangle 26"/>
          <p:cNvSpPr>
            <a:spLocks noChangeArrowheads="1"/>
          </p:cNvSpPr>
          <p:nvPr/>
        </p:nvSpPr>
        <p:spPr bwMode="auto">
          <a:xfrm>
            <a:off x="4549775" y="3313114"/>
            <a:ext cx="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4" name="Rectangle 27"/>
          <p:cNvSpPr>
            <a:spLocks noChangeArrowheads="1"/>
          </p:cNvSpPr>
          <p:nvPr/>
        </p:nvSpPr>
        <p:spPr bwMode="auto">
          <a:xfrm>
            <a:off x="4549775" y="3419476"/>
            <a:ext cx="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5" name="Rectangle 28"/>
          <p:cNvSpPr>
            <a:spLocks noChangeArrowheads="1"/>
          </p:cNvSpPr>
          <p:nvPr/>
        </p:nvSpPr>
        <p:spPr bwMode="auto">
          <a:xfrm>
            <a:off x="4549775" y="3525838"/>
            <a:ext cx="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6" name="Rectangle 29"/>
          <p:cNvSpPr>
            <a:spLocks noChangeArrowheads="1"/>
          </p:cNvSpPr>
          <p:nvPr/>
        </p:nvSpPr>
        <p:spPr bwMode="auto">
          <a:xfrm>
            <a:off x="4549775" y="3652839"/>
            <a:ext cx="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7" name="Rectangle 30"/>
          <p:cNvSpPr>
            <a:spLocks noChangeArrowheads="1"/>
          </p:cNvSpPr>
          <p:nvPr/>
        </p:nvSpPr>
        <p:spPr bwMode="auto">
          <a:xfrm>
            <a:off x="4549775" y="3759201"/>
            <a:ext cx="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8" name="Rectangle 31"/>
          <p:cNvSpPr>
            <a:spLocks noChangeArrowheads="1"/>
          </p:cNvSpPr>
          <p:nvPr/>
        </p:nvSpPr>
        <p:spPr bwMode="auto">
          <a:xfrm>
            <a:off x="4549775" y="3887789"/>
            <a:ext cx="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29" name="Rectangle 32"/>
          <p:cNvSpPr>
            <a:spLocks noChangeArrowheads="1"/>
          </p:cNvSpPr>
          <p:nvPr/>
        </p:nvSpPr>
        <p:spPr bwMode="auto">
          <a:xfrm>
            <a:off x="4549775" y="3994150"/>
            <a:ext cx="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0" name="Rectangle 33"/>
          <p:cNvSpPr>
            <a:spLocks noChangeArrowheads="1"/>
          </p:cNvSpPr>
          <p:nvPr/>
        </p:nvSpPr>
        <p:spPr bwMode="auto">
          <a:xfrm>
            <a:off x="4549775" y="4100513"/>
            <a:ext cx="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1" name="Rectangle 34"/>
          <p:cNvSpPr>
            <a:spLocks noChangeArrowheads="1"/>
          </p:cNvSpPr>
          <p:nvPr/>
        </p:nvSpPr>
        <p:spPr bwMode="auto">
          <a:xfrm>
            <a:off x="4549775" y="4229100"/>
            <a:ext cx="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2" name="Rectangle 35"/>
          <p:cNvSpPr>
            <a:spLocks noChangeArrowheads="1"/>
          </p:cNvSpPr>
          <p:nvPr/>
        </p:nvSpPr>
        <p:spPr bwMode="auto">
          <a:xfrm>
            <a:off x="4549775" y="4335463"/>
            <a:ext cx="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3" name="Rectangle 36"/>
          <p:cNvSpPr>
            <a:spLocks noChangeArrowheads="1"/>
          </p:cNvSpPr>
          <p:nvPr/>
        </p:nvSpPr>
        <p:spPr bwMode="auto">
          <a:xfrm>
            <a:off x="4549775" y="4462464"/>
            <a:ext cx="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4" name="Rectangle 37"/>
          <p:cNvSpPr>
            <a:spLocks noChangeArrowheads="1"/>
          </p:cNvSpPr>
          <p:nvPr/>
        </p:nvSpPr>
        <p:spPr bwMode="auto">
          <a:xfrm>
            <a:off x="4549775" y="4568826"/>
            <a:ext cx="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5" name="Rectangle 38"/>
          <p:cNvSpPr>
            <a:spLocks noChangeArrowheads="1"/>
          </p:cNvSpPr>
          <p:nvPr/>
        </p:nvSpPr>
        <p:spPr bwMode="auto">
          <a:xfrm>
            <a:off x="4549775" y="4676776"/>
            <a:ext cx="0" cy="4127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6" name="Rectangle 39"/>
          <p:cNvSpPr>
            <a:spLocks noChangeArrowheads="1"/>
          </p:cNvSpPr>
          <p:nvPr/>
        </p:nvSpPr>
        <p:spPr bwMode="auto">
          <a:xfrm>
            <a:off x="4549775" y="4803775"/>
            <a:ext cx="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7" name="Rectangle 40"/>
          <p:cNvSpPr>
            <a:spLocks noChangeArrowheads="1"/>
          </p:cNvSpPr>
          <p:nvPr/>
        </p:nvSpPr>
        <p:spPr bwMode="auto">
          <a:xfrm>
            <a:off x="4549775" y="4910138"/>
            <a:ext cx="0" cy="0"/>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8" name="Rectangle 41"/>
          <p:cNvSpPr>
            <a:spLocks noChangeArrowheads="1"/>
          </p:cNvSpPr>
          <p:nvPr/>
        </p:nvSpPr>
        <p:spPr bwMode="auto">
          <a:xfrm>
            <a:off x="6273800" y="1927226"/>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39" name="Rectangle 42"/>
          <p:cNvSpPr>
            <a:spLocks noChangeArrowheads="1"/>
          </p:cNvSpPr>
          <p:nvPr/>
        </p:nvSpPr>
        <p:spPr bwMode="auto">
          <a:xfrm>
            <a:off x="6273800" y="2033588"/>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0" name="Rectangle 43"/>
          <p:cNvSpPr>
            <a:spLocks noChangeArrowheads="1"/>
          </p:cNvSpPr>
          <p:nvPr/>
        </p:nvSpPr>
        <p:spPr bwMode="auto">
          <a:xfrm>
            <a:off x="6273800" y="2162175"/>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1" name="Rectangle 44"/>
          <p:cNvSpPr>
            <a:spLocks noChangeArrowheads="1"/>
          </p:cNvSpPr>
          <p:nvPr/>
        </p:nvSpPr>
        <p:spPr bwMode="auto">
          <a:xfrm>
            <a:off x="6273800" y="2268538"/>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2" name="Rectangle 45"/>
          <p:cNvSpPr>
            <a:spLocks noChangeArrowheads="1"/>
          </p:cNvSpPr>
          <p:nvPr/>
        </p:nvSpPr>
        <p:spPr bwMode="auto">
          <a:xfrm>
            <a:off x="6273800" y="2374901"/>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3" name="Rectangle 46"/>
          <p:cNvSpPr>
            <a:spLocks noChangeArrowheads="1"/>
          </p:cNvSpPr>
          <p:nvPr/>
        </p:nvSpPr>
        <p:spPr bwMode="auto">
          <a:xfrm>
            <a:off x="6273800" y="2503489"/>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4" name="Rectangle 47"/>
          <p:cNvSpPr>
            <a:spLocks noChangeArrowheads="1"/>
          </p:cNvSpPr>
          <p:nvPr/>
        </p:nvSpPr>
        <p:spPr bwMode="auto">
          <a:xfrm>
            <a:off x="6273800" y="2609851"/>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5" name="Rectangle 48"/>
          <p:cNvSpPr>
            <a:spLocks noChangeArrowheads="1"/>
          </p:cNvSpPr>
          <p:nvPr/>
        </p:nvSpPr>
        <p:spPr bwMode="auto">
          <a:xfrm>
            <a:off x="6273800" y="2736851"/>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6" name="Rectangle 49"/>
          <p:cNvSpPr>
            <a:spLocks noChangeArrowheads="1"/>
          </p:cNvSpPr>
          <p:nvPr/>
        </p:nvSpPr>
        <p:spPr bwMode="auto">
          <a:xfrm>
            <a:off x="6273800" y="2843213"/>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7" name="Rectangle 50"/>
          <p:cNvSpPr>
            <a:spLocks noChangeArrowheads="1"/>
          </p:cNvSpPr>
          <p:nvPr/>
        </p:nvSpPr>
        <p:spPr bwMode="auto">
          <a:xfrm>
            <a:off x="6273800" y="2949576"/>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8" name="Rectangle 51"/>
          <p:cNvSpPr>
            <a:spLocks noChangeArrowheads="1"/>
          </p:cNvSpPr>
          <p:nvPr/>
        </p:nvSpPr>
        <p:spPr bwMode="auto">
          <a:xfrm>
            <a:off x="6273800" y="3078164"/>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49" name="Rectangle 52"/>
          <p:cNvSpPr>
            <a:spLocks noChangeArrowheads="1"/>
          </p:cNvSpPr>
          <p:nvPr/>
        </p:nvSpPr>
        <p:spPr bwMode="auto">
          <a:xfrm>
            <a:off x="6273800" y="3184526"/>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0" name="Rectangle 53"/>
          <p:cNvSpPr>
            <a:spLocks noChangeArrowheads="1"/>
          </p:cNvSpPr>
          <p:nvPr/>
        </p:nvSpPr>
        <p:spPr bwMode="auto">
          <a:xfrm>
            <a:off x="6273800" y="3313114"/>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1" name="Rectangle 54"/>
          <p:cNvSpPr>
            <a:spLocks noChangeArrowheads="1"/>
          </p:cNvSpPr>
          <p:nvPr/>
        </p:nvSpPr>
        <p:spPr bwMode="auto">
          <a:xfrm>
            <a:off x="6273800" y="3419476"/>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2" name="Rectangle 55"/>
          <p:cNvSpPr>
            <a:spLocks noChangeArrowheads="1"/>
          </p:cNvSpPr>
          <p:nvPr/>
        </p:nvSpPr>
        <p:spPr bwMode="auto">
          <a:xfrm>
            <a:off x="6273800" y="3525838"/>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3" name="Rectangle 56"/>
          <p:cNvSpPr>
            <a:spLocks noChangeArrowheads="1"/>
          </p:cNvSpPr>
          <p:nvPr/>
        </p:nvSpPr>
        <p:spPr bwMode="auto">
          <a:xfrm>
            <a:off x="6273800" y="3652839"/>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4" name="Rectangle 57"/>
          <p:cNvSpPr>
            <a:spLocks noChangeArrowheads="1"/>
          </p:cNvSpPr>
          <p:nvPr/>
        </p:nvSpPr>
        <p:spPr bwMode="auto">
          <a:xfrm>
            <a:off x="6273800" y="3759201"/>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5" name="Rectangle 58"/>
          <p:cNvSpPr>
            <a:spLocks noChangeArrowheads="1"/>
          </p:cNvSpPr>
          <p:nvPr/>
        </p:nvSpPr>
        <p:spPr bwMode="auto">
          <a:xfrm>
            <a:off x="6273800" y="3887789"/>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6" name="Rectangle 59"/>
          <p:cNvSpPr>
            <a:spLocks noChangeArrowheads="1"/>
          </p:cNvSpPr>
          <p:nvPr/>
        </p:nvSpPr>
        <p:spPr bwMode="auto">
          <a:xfrm>
            <a:off x="6273800" y="3994150"/>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7" name="Rectangle 60"/>
          <p:cNvSpPr>
            <a:spLocks noChangeArrowheads="1"/>
          </p:cNvSpPr>
          <p:nvPr/>
        </p:nvSpPr>
        <p:spPr bwMode="auto">
          <a:xfrm>
            <a:off x="6273800" y="4100513"/>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8" name="Rectangle 61"/>
          <p:cNvSpPr>
            <a:spLocks noChangeArrowheads="1"/>
          </p:cNvSpPr>
          <p:nvPr/>
        </p:nvSpPr>
        <p:spPr bwMode="auto">
          <a:xfrm>
            <a:off x="6273800" y="4229100"/>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59" name="Rectangle 62"/>
          <p:cNvSpPr>
            <a:spLocks noChangeArrowheads="1"/>
          </p:cNvSpPr>
          <p:nvPr/>
        </p:nvSpPr>
        <p:spPr bwMode="auto">
          <a:xfrm>
            <a:off x="6273800" y="4335463"/>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0" name="Rectangle 63"/>
          <p:cNvSpPr>
            <a:spLocks noChangeArrowheads="1"/>
          </p:cNvSpPr>
          <p:nvPr/>
        </p:nvSpPr>
        <p:spPr bwMode="auto">
          <a:xfrm>
            <a:off x="6273800" y="4462464"/>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1" name="Rectangle 64"/>
          <p:cNvSpPr>
            <a:spLocks noChangeArrowheads="1"/>
          </p:cNvSpPr>
          <p:nvPr/>
        </p:nvSpPr>
        <p:spPr bwMode="auto">
          <a:xfrm>
            <a:off x="6273800" y="4568826"/>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2" name="Rectangle 65"/>
          <p:cNvSpPr>
            <a:spLocks noChangeArrowheads="1"/>
          </p:cNvSpPr>
          <p:nvPr/>
        </p:nvSpPr>
        <p:spPr bwMode="auto">
          <a:xfrm>
            <a:off x="6273800" y="4676776"/>
            <a:ext cx="19050" cy="4127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3" name="Rectangle 66"/>
          <p:cNvSpPr>
            <a:spLocks noChangeArrowheads="1"/>
          </p:cNvSpPr>
          <p:nvPr/>
        </p:nvSpPr>
        <p:spPr bwMode="auto">
          <a:xfrm>
            <a:off x="6273800" y="4803775"/>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4" name="Rectangle 67"/>
          <p:cNvSpPr>
            <a:spLocks noChangeArrowheads="1"/>
          </p:cNvSpPr>
          <p:nvPr/>
        </p:nvSpPr>
        <p:spPr bwMode="auto">
          <a:xfrm>
            <a:off x="6273800" y="4910138"/>
            <a:ext cx="19050" cy="0"/>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5" name="Rectangle 68"/>
          <p:cNvSpPr>
            <a:spLocks noChangeArrowheads="1"/>
          </p:cNvSpPr>
          <p:nvPr/>
        </p:nvSpPr>
        <p:spPr bwMode="auto">
          <a:xfrm>
            <a:off x="8015288" y="1927226"/>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6" name="Rectangle 69"/>
          <p:cNvSpPr>
            <a:spLocks noChangeArrowheads="1"/>
          </p:cNvSpPr>
          <p:nvPr/>
        </p:nvSpPr>
        <p:spPr bwMode="auto">
          <a:xfrm>
            <a:off x="8015288" y="2033588"/>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7" name="Rectangle 70"/>
          <p:cNvSpPr>
            <a:spLocks noChangeArrowheads="1"/>
          </p:cNvSpPr>
          <p:nvPr/>
        </p:nvSpPr>
        <p:spPr bwMode="auto">
          <a:xfrm>
            <a:off x="8015288" y="2162175"/>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8" name="Rectangle 71"/>
          <p:cNvSpPr>
            <a:spLocks noChangeArrowheads="1"/>
          </p:cNvSpPr>
          <p:nvPr/>
        </p:nvSpPr>
        <p:spPr bwMode="auto">
          <a:xfrm>
            <a:off x="8015288" y="2268538"/>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69" name="Rectangle 72"/>
          <p:cNvSpPr>
            <a:spLocks noChangeArrowheads="1"/>
          </p:cNvSpPr>
          <p:nvPr/>
        </p:nvSpPr>
        <p:spPr bwMode="auto">
          <a:xfrm>
            <a:off x="8015288" y="2374901"/>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0" name="Rectangle 73"/>
          <p:cNvSpPr>
            <a:spLocks noChangeArrowheads="1"/>
          </p:cNvSpPr>
          <p:nvPr/>
        </p:nvSpPr>
        <p:spPr bwMode="auto">
          <a:xfrm>
            <a:off x="8015288" y="2503489"/>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1" name="Rectangle 74"/>
          <p:cNvSpPr>
            <a:spLocks noChangeArrowheads="1"/>
          </p:cNvSpPr>
          <p:nvPr/>
        </p:nvSpPr>
        <p:spPr bwMode="auto">
          <a:xfrm>
            <a:off x="8015288" y="2609851"/>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2" name="Rectangle 75"/>
          <p:cNvSpPr>
            <a:spLocks noChangeArrowheads="1"/>
          </p:cNvSpPr>
          <p:nvPr/>
        </p:nvSpPr>
        <p:spPr bwMode="auto">
          <a:xfrm>
            <a:off x="8015288" y="2736851"/>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3" name="Rectangle 76"/>
          <p:cNvSpPr>
            <a:spLocks noChangeArrowheads="1"/>
          </p:cNvSpPr>
          <p:nvPr/>
        </p:nvSpPr>
        <p:spPr bwMode="auto">
          <a:xfrm>
            <a:off x="8015288" y="2843213"/>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4" name="Rectangle 77"/>
          <p:cNvSpPr>
            <a:spLocks noChangeArrowheads="1"/>
          </p:cNvSpPr>
          <p:nvPr/>
        </p:nvSpPr>
        <p:spPr bwMode="auto">
          <a:xfrm>
            <a:off x="8015288" y="2949576"/>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5" name="Rectangle 78"/>
          <p:cNvSpPr>
            <a:spLocks noChangeArrowheads="1"/>
          </p:cNvSpPr>
          <p:nvPr/>
        </p:nvSpPr>
        <p:spPr bwMode="auto">
          <a:xfrm>
            <a:off x="8015288" y="3078164"/>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6" name="Rectangle 79"/>
          <p:cNvSpPr>
            <a:spLocks noChangeArrowheads="1"/>
          </p:cNvSpPr>
          <p:nvPr/>
        </p:nvSpPr>
        <p:spPr bwMode="auto">
          <a:xfrm>
            <a:off x="8015288" y="3184526"/>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7" name="Rectangle 80"/>
          <p:cNvSpPr>
            <a:spLocks noChangeArrowheads="1"/>
          </p:cNvSpPr>
          <p:nvPr/>
        </p:nvSpPr>
        <p:spPr bwMode="auto">
          <a:xfrm>
            <a:off x="8015288" y="3313114"/>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8" name="Rectangle 81"/>
          <p:cNvSpPr>
            <a:spLocks noChangeArrowheads="1"/>
          </p:cNvSpPr>
          <p:nvPr/>
        </p:nvSpPr>
        <p:spPr bwMode="auto">
          <a:xfrm>
            <a:off x="8015288" y="3419476"/>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79" name="Rectangle 82"/>
          <p:cNvSpPr>
            <a:spLocks noChangeArrowheads="1"/>
          </p:cNvSpPr>
          <p:nvPr/>
        </p:nvSpPr>
        <p:spPr bwMode="auto">
          <a:xfrm>
            <a:off x="8015288" y="3525838"/>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0" name="Rectangle 83"/>
          <p:cNvSpPr>
            <a:spLocks noChangeArrowheads="1"/>
          </p:cNvSpPr>
          <p:nvPr/>
        </p:nvSpPr>
        <p:spPr bwMode="auto">
          <a:xfrm>
            <a:off x="8015288" y="3652839"/>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1" name="Rectangle 84"/>
          <p:cNvSpPr>
            <a:spLocks noChangeArrowheads="1"/>
          </p:cNvSpPr>
          <p:nvPr/>
        </p:nvSpPr>
        <p:spPr bwMode="auto">
          <a:xfrm>
            <a:off x="8015288" y="3759201"/>
            <a:ext cx="19050" cy="42863"/>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2" name="Rectangle 85"/>
          <p:cNvSpPr>
            <a:spLocks noChangeArrowheads="1"/>
          </p:cNvSpPr>
          <p:nvPr/>
        </p:nvSpPr>
        <p:spPr bwMode="auto">
          <a:xfrm>
            <a:off x="8015288" y="3887789"/>
            <a:ext cx="19050" cy="20637"/>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3" name="Rectangle 86"/>
          <p:cNvSpPr>
            <a:spLocks noChangeArrowheads="1"/>
          </p:cNvSpPr>
          <p:nvPr/>
        </p:nvSpPr>
        <p:spPr bwMode="auto">
          <a:xfrm>
            <a:off x="8015288" y="3994150"/>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4" name="Rectangle 87"/>
          <p:cNvSpPr>
            <a:spLocks noChangeArrowheads="1"/>
          </p:cNvSpPr>
          <p:nvPr/>
        </p:nvSpPr>
        <p:spPr bwMode="auto">
          <a:xfrm>
            <a:off x="8015288" y="4100513"/>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5" name="Rectangle 88"/>
          <p:cNvSpPr>
            <a:spLocks noChangeArrowheads="1"/>
          </p:cNvSpPr>
          <p:nvPr/>
        </p:nvSpPr>
        <p:spPr bwMode="auto">
          <a:xfrm>
            <a:off x="8015288" y="4229100"/>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6" name="Rectangle 89"/>
          <p:cNvSpPr>
            <a:spLocks noChangeArrowheads="1"/>
          </p:cNvSpPr>
          <p:nvPr/>
        </p:nvSpPr>
        <p:spPr bwMode="auto">
          <a:xfrm>
            <a:off x="8015288" y="4335463"/>
            <a:ext cx="19050" cy="42862"/>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7" name="Rectangle 90"/>
          <p:cNvSpPr>
            <a:spLocks noChangeArrowheads="1"/>
          </p:cNvSpPr>
          <p:nvPr/>
        </p:nvSpPr>
        <p:spPr bwMode="auto">
          <a:xfrm>
            <a:off x="8015288" y="4462464"/>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8" name="Rectangle 91"/>
          <p:cNvSpPr>
            <a:spLocks noChangeArrowheads="1"/>
          </p:cNvSpPr>
          <p:nvPr/>
        </p:nvSpPr>
        <p:spPr bwMode="auto">
          <a:xfrm>
            <a:off x="8015288" y="4568826"/>
            <a:ext cx="19050" cy="2222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89" name="Rectangle 92"/>
          <p:cNvSpPr>
            <a:spLocks noChangeArrowheads="1"/>
          </p:cNvSpPr>
          <p:nvPr/>
        </p:nvSpPr>
        <p:spPr bwMode="auto">
          <a:xfrm>
            <a:off x="8015288" y="4676776"/>
            <a:ext cx="19050" cy="41275"/>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90" name="Rectangle 93"/>
          <p:cNvSpPr>
            <a:spLocks noChangeArrowheads="1"/>
          </p:cNvSpPr>
          <p:nvPr/>
        </p:nvSpPr>
        <p:spPr bwMode="auto">
          <a:xfrm>
            <a:off x="8015288" y="4803775"/>
            <a:ext cx="19050" cy="20638"/>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91" name="Rectangle 94"/>
          <p:cNvSpPr>
            <a:spLocks noChangeArrowheads="1"/>
          </p:cNvSpPr>
          <p:nvPr/>
        </p:nvSpPr>
        <p:spPr bwMode="auto">
          <a:xfrm>
            <a:off x="8015288" y="4910138"/>
            <a:ext cx="19050" cy="0"/>
          </a:xfrm>
          <a:prstGeom prst="rect">
            <a:avLst/>
          </a:prstGeom>
          <a:solidFill>
            <a:srgbClr val="25221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51292" name="Freeform 105"/>
          <p:cNvSpPr>
            <a:spLocks/>
          </p:cNvSpPr>
          <p:nvPr/>
        </p:nvSpPr>
        <p:spPr bwMode="auto">
          <a:xfrm>
            <a:off x="6429375" y="3121026"/>
            <a:ext cx="1390650" cy="1490663"/>
          </a:xfrm>
          <a:custGeom>
            <a:avLst/>
            <a:gdLst>
              <a:gd name="T0" fmla="*/ 2147483647 w 876"/>
              <a:gd name="T1" fmla="*/ 0 h 939"/>
              <a:gd name="T2" fmla="*/ 0 w 876"/>
              <a:gd name="T3" fmla="*/ 2147483647 h 939"/>
              <a:gd name="T4" fmla="*/ 0 w 876"/>
              <a:gd name="T5" fmla="*/ 2147483647 h 939"/>
              <a:gd name="T6" fmla="*/ 2147483647 w 876"/>
              <a:gd name="T7" fmla="*/ 0 h 939"/>
              <a:gd name="T8" fmla="*/ 2147483647 w 876"/>
              <a:gd name="T9" fmla="*/ 0 h 939"/>
              <a:gd name="T10" fmla="*/ 0 60000 65536"/>
              <a:gd name="T11" fmla="*/ 0 60000 65536"/>
              <a:gd name="T12" fmla="*/ 0 60000 65536"/>
              <a:gd name="T13" fmla="*/ 0 60000 65536"/>
              <a:gd name="T14" fmla="*/ 0 60000 65536"/>
              <a:gd name="T15" fmla="*/ 0 w 876"/>
              <a:gd name="T16" fmla="*/ 0 h 939"/>
              <a:gd name="T17" fmla="*/ 876 w 876"/>
              <a:gd name="T18" fmla="*/ 939 h 939"/>
            </a:gdLst>
            <a:ahLst/>
            <a:cxnLst>
              <a:cxn ang="T10">
                <a:pos x="T0" y="T1"/>
              </a:cxn>
              <a:cxn ang="T11">
                <a:pos x="T2" y="T3"/>
              </a:cxn>
              <a:cxn ang="T12">
                <a:pos x="T4" y="T5"/>
              </a:cxn>
              <a:cxn ang="T13">
                <a:pos x="T6" y="T7"/>
              </a:cxn>
              <a:cxn ang="T14">
                <a:pos x="T8" y="T9"/>
              </a:cxn>
            </a:cxnLst>
            <a:rect l="T15" t="T16" r="T17" b="T18"/>
            <a:pathLst>
              <a:path w="876" h="939">
                <a:moveTo>
                  <a:pt x="876" y="0"/>
                </a:moveTo>
                <a:lnTo>
                  <a:pt x="0" y="939"/>
                </a:lnTo>
                <a:lnTo>
                  <a:pt x="876" y="0"/>
                </a:lnTo>
                <a:close/>
              </a:path>
            </a:pathLst>
          </a:custGeom>
          <a:solidFill>
            <a:srgbClr val="25221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1293" name="Rectangle 111"/>
          <p:cNvSpPr>
            <a:spLocks noChangeArrowheads="1"/>
          </p:cNvSpPr>
          <p:nvPr/>
        </p:nvSpPr>
        <p:spPr bwMode="auto">
          <a:xfrm>
            <a:off x="3208338" y="1852613"/>
            <a:ext cx="88806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request</a:t>
            </a:r>
            <a:endParaRPr lang="en-US"/>
          </a:p>
        </p:txBody>
      </p:sp>
      <p:sp>
        <p:nvSpPr>
          <p:cNvPr id="51294" name="Rectangle 112"/>
          <p:cNvSpPr>
            <a:spLocks noChangeArrowheads="1"/>
          </p:cNvSpPr>
          <p:nvPr/>
        </p:nvSpPr>
        <p:spPr bwMode="auto">
          <a:xfrm>
            <a:off x="4930775" y="1852614"/>
            <a:ext cx="92233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prepare</a:t>
            </a:r>
            <a:endParaRPr lang="en-US"/>
          </a:p>
        </p:txBody>
      </p:sp>
      <p:sp>
        <p:nvSpPr>
          <p:cNvPr id="51295" name="Rectangle 113"/>
          <p:cNvSpPr>
            <a:spLocks noChangeArrowheads="1"/>
          </p:cNvSpPr>
          <p:nvPr/>
        </p:nvSpPr>
        <p:spPr bwMode="auto">
          <a:xfrm>
            <a:off x="6831014" y="1852613"/>
            <a:ext cx="7838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accept</a:t>
            </a:r>
            <a:endParaRPr lang="en-US"/>
          </a:p>
        </p:txBody>
      </p:sp>
      <p:sp>
        <p:nvSpPr>
          <p:cNvPr id="51296" name="Rectangle 114"/>
          <p:cNvSpPr>
            <a:spLocks noChangeArrowheads="1"/>
          </p:cNvSpPr>
          <p:nvPr/>
        </p:nvSpPr>
        <p:spPr bwMode="auto">
          <a:xfrm>
            <a:off x="8474076" y="1852613"/>
            <a:ext cx="63158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25221E"/>
                </a:solidFill>
                <a:latin typeface="Times New Roman" charset="0"/>
              </a:rPr>
              <a:t>reply</a:t>
            </a:r>
            <a:endParaRPr lang="en-US"/>
          </a:p>
        </p:txBody>
      </p:sp>
      <p:sp>
        <p:nvSpPr>
          <p:cNvPr id="51297" name="Rectangle 5"/>
          <p:cNvSpPr>
            <a:spLocks noGrp="1" noChangeArrowheads="1"/>
          </p:cNvSpPr>
          <p:nvPr>
            <p:ph type="title"/>
          </p:nvPr>
        </p:nvSpPr>
        <p:spPr/>
        <p:txBody>
          <a:bodyPr/>
          <a:lstStyle/>
          <a:p>
            <a:pPr eaLnBrk="1" hangingPunct="1"/>
            <a:r>
              <a:rPr lang="en-US" dirty="0"/>
              <a:t>Optimization</a:t>
            </a:r>
            <a:endParaRPr lang="en-US" sz="2500" dirty="0"/>
          </a:p>
        </p:txBody>
      </p:sp>
      <p:sp>
        <p:nvSpPr>
          <p:cNvPr id="51298" name="Line 116"/>
          <p:cNvSpPr>
            <a:spLocks noChangeShapeType="1"/>
          </p:cNvSpPr>
          <p:nvPr/>
        </p:nvSpPr>
        <p:spPr bwMode="auto">
          <a:xfrm flipV="1">
            <a:off x="6324600" y="3048000"/>
            <a:ext cx="1676400" cy="16002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1299" name="Line 117"/>
          <p:cNvSpPr>
            <a:spLocks noChangeShapeType="1"/>
          </p:cNvSpPr>
          <p:nvPr/>
        </p:nvSpPr>
        <p:spPr bwMode="auto">
          <a:xfrm>
            <a:off x="2819400" y="2209800"/>
            <a:ext cx="1828800" cy="7620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1300" name="Line 118"/>
          <p:cNvSpPr>
            <a:spLocks noChangeShapeType="1"/>
          </p:cNvSpPr>
          <p:nvPr/>
        </p:nvSpPr>
        <p:spPr bwMode="auto">
          <a:xfrm>
            <a:off x="4572000" y="3048000"/>
            <a:ext cx="1524000" cy="15240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1301" name="Line 119"/>
          <p:cNvSpPr>
            <a:spLocks noChangeShapeType="1"/>
          </p:cNvSpPr>
          <p:nvPr/>
        </p:nvSpPr>
        <p:spPr bwMode="auto">
          <a:xfrm>
            <a:off x="4572000" y="3048000"/>
            <a:ext cx="1676400" cy="6858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1302" name="Rectangle 120"/>
          <p:cNvSpPr>
            <a:spLocks noChangeArrowheads="1"/>
          </p:cNvSpPr>
          <p:nvPr/>
        </p:nvSpPr>
        <p:spPr bwMode="auto">
          <a:xfrm>
            <a:off x="2895601" y="3027364"/>
            <a:ext cx="6734175" cy="20637"/>
          </a:xfrm>
          <a:prstGeom prst="rect">
            <a:avLst/>
          </a:prstGeom>
          <a:solidFill>
            <a:srgbClr val="25221E"/>
          </a:solidFill>
          <a:ln w="3175">
            <a:solidFill>
              <a:srgbClr val="000000"/>
            </a:solidFill>
            <a:miter lim="800000"/>
            <a:headEnd/>
            <a:tailEnd/>
          </a:ln>
        </p:spPr>
        <p:txBody>
          <a:bodyPr/>
          <a:lstStyle/>
          <a:p>
            <a:endParaRPr lang="en-US"/>
          </a:p>
        </p:txBody>
      </p:sp>
      <p:sp>
        <p:nvSpPr>
          <p:cNvPr id="51303" name="Rectangle 121"/>
          <p:cNvSpPr>
            <a:spLocks noChangeArrowheads="1"/>
          </p:cNvSpPr>
          <p:nvPr/>
        </p:nvSpPr>
        <p:spPr bwMode="auto">
          <a:xfrm>
            <a:off x="2867026" y="3789364"/>
            <a:ext cx="6734175" cy="20637"/>
          </a:xfrm>
          <a:prstGeom prst="rect">
            <a:avLst/>
          </a:prstGeom>
          <a:solidFill>
            <a:srgbClr val="25221E"/>
          </a:solidFill>
          <a:ln w="3175">
            <a:solidFill>
              <a:srgbClr val="000000"/>
            </a:solidFill>
            <a:miter lim="800000"/>
            <a:headEnd/>
            <a:tailEnd/>
          </a:ln>
        </p:spPr>
        <p:txBody>
          <a:bodyPr/>
          <a:lstStyle/>
          <a:p>
            <a:endParaRPr lang="en-US"/>
          </a:p>
        </p:txBody>
      </p:sp>
      <p:sp>
        <p:nvSpPr>
          <p:cNvPr id="51304" name="Rectangle 122"/>
          <p:cNvSpPr>
            <a:spLocks noChangeArrowheads="1"/>
          </p:cNvSpPr>
          <p:nvPr/>
        </p:nvSpPr>
        <p:spPr bwMode="auto">
          <a:xfrm>
            <a:off x="2895601" y="4627564"/>
            <a:ext cx="6734175" cy="20637"/>
          </a:xfrm>
          <a:prstGeom prst="rect">
            <a:avLst/>
          </a:prstGeom>
          <a:solidFill>
            <a:srgbClr val="25221E"/>
          </a:solidFill>
          <a:ln w="3175">
            <a:solidFill>
              <a:srgbClr val="000000"/>
            </a:solidFill>
            <a:miter lim="800000"/>
            <a:headEnd/>
            <a:tailEnd/>
          </a:ln>
        </p:spPr>
        <p:txBody>
          <a:bodyPr/>
          <a:lstStyle/>
          <a:p>
            <a:endParaRPr lang="en-US"/>
          </a:p>
        </p:txBody>
      </p:sp>
      <p:sp>
        <p:nvSpPr>
          <p:cNvPr id="51305" name="Line 123"/>
          <p:cNvSpPr>
            <a:spLocks noChangeShapeType="1"/>
          </p:cNvSpPr>
          <p:nvPr/>
        </p:nvSpPr>
        <p:spPr bwMode="auto">
          <a:xfrm flipV="1">
            <a:off x="6248400" y="3048000"/>
            <a:ext cx="1676400" cy="6858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1306" name="Line 124"/>
          <p:cNvSpPr>
            <a:spLocks noChangeShapeType="1"/>
          </p:cNvSpPr>
          <p:nvPr/>
        </p:nvSpPr>
        <p:spPr bwMode="auto">
          <a:xfrm>
            <a:off x="6248400" y="3810000"/>
            <a:ext cx="1752600" cy="7620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1307" name="Line 125"/>
          <p:cNvSpPr>
            <a:spLocks noChangeShapeType="1"/>
          </p:cNvSpPr>
          <p:nvPr/>
        </p:nvSpPr>
        <p:spPr bwMode="auto">
          <a:xfrm flipV="1">
            <a:off x="6400800" y="3810000"/>
            <a:ext cx="1600200" cy="7620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1308" name="Line 126"/>
          <p:cNvSpPr>
            <a:spLocks noChangeShapeType="1"/>
          </p:cNvSpPr>
          <p:nvPr/>
        </p:nvSpPr>
        <p:spPr bwMode="auto">
          <a:xfrm flipV="1">
            <a:off x="8001000" y="2209800"/>
            <a:ext cx="1600200" cy="7620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pic>
        <p:nvPicPr>
          <p:cNvPr id="51309" name="Picture 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600200"/>
            <a:ext cx="958850" cy="966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0" name="Text Box 132"/>
          <p:cNvSpPr txBox="1">
            <a:spLocks noChangeArrowheads="1"/>
          </p:cNvSpPr>
          <p:nvPr/>
        </p:nvSpPr>
        <p:spPr bwMode="auto">
          <a:xfrm>
            <a:off x="3733800" y="5348288"/>
            <a:ext cx="44196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t>f servers can crash, f = 1 in this example</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60</a:t>
            </a:fld>
            <a:endParaRPr lang="en-US"/>
          </a:p>
        </p:txBody>
      </p:sp>
    </p:spTree>
    <p:extLst>
      <p:ext uri="{BB962C8B-B14F-4D97-AF65-F5344CB8AC3E}">
        <p14:creationId xmlns:p14="http://schemas.microsoft.com/office/powerpoint/2010/main" val="1733800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High-Level Example of </a:t>
            </a:r>
            <a:r>
              <a:rPr lang="en-US" dirty="0" err="1"/>
              <a:t>Paxos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Replicas elect a </a:t>
            </a:r>
            <a:r>
              <a:rPr lang="en-US" dirty="0">
                <a:solidFill>
                  <a:schemeClr val="accent1"/>
                </a:solidFill>
              </a:rPr>
              <a:t>leader</a:t>
            </a:r>
            <a:r>
              <a:rPr lang="en-US" dirty="0"/>
              <a:t> and agree on the </a:t>
            </a:r>
            <a:r>
              <a:rPr lang="en-US" dirty="0">
                <a:solidFill>
                  <a:schemeClr val="accent1"/>
                </a:solidFill>
              </a:rPr>
              <a:t>view</a:t>
            </a:r>
            <a:r>
              <a:rPr lang="en-US" dirty="0"/>
              <a:t> number</a:t>
            </a:r>
          </a:p>
          <a:p>
            <a:pPr lvl="1"/>
            <a:r>
              <a:rPr lang="en-US" dirty="0"/>
              <a:t>The view is a logical clock that divides time into epochs</a:t>
            </a:r>
          </a:p>
          <a:p>
            <a:pPr lvl="1"/>
            <a:r>
              <a:rPr lang="en-US" dirty="0"/>
              <a:t>During each view, there is a single leader</a:t>
            </a:r>
          </a:p>
          <a:p>
            <a:pPr marL="514350" indent="-514350">
              <a:buFont typeface="+mj-lt"/>
              <a:buAutoNum type="arabicPeriod"/>
            </a:pPr>
            <a:r>
              <a:rPr lang="en-US" dirty="0"/>
              <a:t>The leader collects </a:t>
            </a:r>
            <a:r>
              <a:rPr lang="en-US" dirty="0">
                <a:solidFill>
                  <a:schemeClr val="accent1"/>
                </a:solidFill>
              </a:rPr>
              <a:t>promises</a:t>
            </a:r>
            <a:r>
              <a:rPr lang="en-US" dirty="0"/>
              <a:t> from the replicas</a:t>
            </a:r>
          </a:p>
          <a:p>
            <a:pPr lvl="1"/>
            <a:r>
              <a:rPr lang="en-US" dirty="0"/>
              <a:t>Replicas promise to only accept proposals from the current or future views</a:t>
            </a:r>
          </a:p>
          <a:p>
            <a:pPr lvl="1"/>
            <a:r>
              <a:rPr lang="en-US" dirty="0"/>
              <a:t>Prevents replicas from going “back in time”</a:t>
            </a:r>
          </a:p>
          <a:p>
            <a:pPr lvl="1"/>
            <a:r>
              <a:rPr lang="en-US" dirty="0"/>
              <a:t>Leader learns about proposed updates from the previous view that haven’t yet been accepted</a:t>
            </a:r>
          </a:p>
          <a:p>
            <a:pPr marL="514350" indent="-514350">
              <a:buFont typeface="+mj-lt"/>
              <a:buAutoNum type="arabicPeriod"/>
            </a:pPr>
            <a:r>
              <a:rPr lang="en-US" dirty="0"/>
              <a:t>The leader proposes updates and replicas accept them</a:t>
            </a:r>
          </a:p>
          <a:p>
            <a:pPr lvl="1"/>
            <a:r>
              <a:rPr lang="en-US" dirty="0"/>
              <a:t>Start by completing unfished updates from the previous view</a:t>
            </a:r>
          </a:p>
          <a:p>
            <a:pPr lvl="1"/>
            <a:r>
              <a:rPr lang="en-US" dirty="0"/>
              <a:t>Then move on to new writes from clients</a:t>
            </a:r>
          </a:p>
        </p:txBody>
      </p:sp>
    </p:spTree>
    <p:extLst>
      <p:ext uri="{BB962C8B-B14F-4D97-AF65-F5344CB8AC3E}">
        <p14:creationId xmlns:p14="http://schemas.microsoft.com/office/powerpoint/2010/main" val="420398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anim calcmode="lin" valueType="num">
                                      <p:cBhvr>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anim calcmode="lin" valueType="num">
                                      <p:cBhvr>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anim calcmode="lin" valueType="num">
                                      <p:cBhvr>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anim calcmode="lin" valueType="num">
                                      <p:cBhvr>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anim calcmode="lin" valueType="num">
                                      <p:cBhvr>
                                        <p:cTn id="4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85" y="-3750"/>
            <a:ext cx="11139115" cy="1325563"/>
          </a:xfrm>
        </p:spPr>
        <p:txBody>
          <a:bodyPr/>
          <a:lstStyle/>
          <a:p>
            <a:r>
              <a:rPr lang="en-US" dirty="0"/>
              <a:t>View Selection</a:t>
            </a:r>
          </a:p>
        </p:txBody>
      </p:sp>
      <p:grpSp>
        <p:nvGrpSpPr>
          <p:cNvPr id="3" name="Group 2"/>
          <p:cNvGrpSpPr/>
          <p:nvPr/>
        </p:nvGrpSpPr>
        <p:grpSpPr>
          <a:xfrm>
            <a:off x="5118122" y="388055"/>
            <a:ext cx="1119024" cy="6103579"/>
            <a:chOff x="5243421" y="388055"/>
            <a:chExt cx="1119024" cy="6103579"/>
          </a:xfrm>
        </p:grpSpPr>
        <p:cxnSp>
          <p:nvCxnSpPr>
            <p:cNvPr id="30" name="Straight Connector 29"/>
            <p:cNvCxnSpPr/>
            <p:nvPr/>
          </p:nvCxnSpPr>
          <p:spPr>
            <a:xfrm>
              <a:off x="580293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8" name="TextBox 7"/>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12" name="Group 11"/>
          <p:cNvGrpSpPr/>
          <p:nvPr/>
        </p:nvGrpSpPr>
        <p:grpSpPr>
          <a:xfrm>
            <a:off x="6494553" y="388055"/>
            <a:ext cx="1119024" cy="6103579"/>
            <a:chOff x="6576639" y="388055"/>
            <a:chExt cx="1119024" cy="6103579"/>
          </a:xfrm>
        </p:grpSpPr>
        <p:cxnSp>
          <p:nvCxnSpPr>
            <p:cNvPr id="31" name="Straight Connector 30"/>
            <p:cNvCxnSpPr/>
            <p:nvPr/>
          </p:nvCxnSpPr>
          <p:spPr>
            <a:xfrm>
              <a:off x="715216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9" name="TextBox 8"/>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5" name="Group 14"/>
          <p:cNvGrpSpPr/>
          <p:nvPr/>
        </p:nvGrpSpPr>
        <p:grpSpPr>
          <a:xfrm>
            <a:off x="7870984" y="388055"/>
            <a:ext cx="1119024" cy="6103578"/>
            <a:chOff x="7986238" y="388055"/>
            <a:chExt cx="1119024" cy="6103578"/>
          </a:xfrm>
        </p:grpSpPr>
        <p:cxnSp>
          <p:nvCxnSpPr>
            <p:cNvPr id="32" name="Straight Connector 31"/>
            <p:cNvCxnSpPr/>
            <p:nvPr/>
          </p:nvCxnSpPr>
          <p:spPr>
            <a:xfrm>
              <a:off x="8562262" y="172880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0" name="TextBox 9"/>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7" name="Group 16"/>
          <p:cNvGrpSpPr/>
          <p:nvPr/>
        </p:nvGrpSpPr>
        <p:grpSpPr>
          <a:xfrm>
            <a:off x="9247414" y="388055"/>
            <a:ext cx="1119024" cy="6073668"/>
            <a:chOff x="9388883" y="388055"/>
            <a:chExt cx="1119024" cy="6073668"/>
          </a:xfrm>
        </p:grpSpPr>
        <p:cxnSp>
          <p:nvCxnSpPr>
            <p:cNvPr id="33" name="Straight Connector 32"/>
            <p:cNvCxnSpPr/>
            <p:nvPr/>
          </p:nvCxnSpPr>
          <p:spPr>
            <a:xfrm>
              <a:off x="10017459"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1" name="TextBox 10"/>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3" name="Straight Arrow Connector 12"/>
          <p:cNvCxnSpPr/>
          <p:nvPr/>
        </p:nvCxnSpPr>
        <p:spPr>
          <a:xfrm>
            <a:off x="11795944" y="1538130"/>
            <a:ext cx="0" cy="4953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11591705" y="3880253"/>
            <a:ext cx="702436" cy="400110"/>
          </a:xfrm>
          <a:prstGeom prst="rect">
            <a:avLst/>
          </a:prstGeom>
          <a:noFill/>
        </p:spPr>
        <p:txBody>
          <a:bodyPr wrap="none" rtlCol="0">
            <a:spAutoFit/>
          </a:bodyPr>
          <a:lstStyle/>
          <a:p>
            <a:pPr algn="ctr"/>
            <a:r>
              <a:rPr lang="en-US" sz="2000">
                <a:solidFill>
                  <a:schemeClr val="tx2"/>
                </a:solidFill>
              </a:rPr>
              <a:t>Time</a:t>
            </a:r>
          </a:p>
        </p:txBody>
      </p:sp>
      <p:sp>
        <p:nvSpPr>
          <p:cNvPr id="71" name="TextBox 70"/>
          <p:cNvSpPr txBox="1"/>
          <p:nvPr/>
        </p:nvSpPr>
        <p:spPr>
          <a:xfrm>
            <a:off x="76351" y="1503212"/>
            <a:ext cx="4271087"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All replicas have a </a:t>
            </a:r>
            <a:r>
              <a:rPr lang="en-US" sz="2000" dirty="0">
                <a:solidFill>
                  <a:schemeClr val="accent1"/>
                </a:solidFill>
              </a:rPr>
              <a:t>view</a:t>
            </a:r>
            <a:r>
              <a:rPr lang="en-US" sz="2000" dirty="0"/>
              <a:t> number</a:t>
            </a:r>
          </a:p>
          <a:p>
            <a:pPr marL="342900" indent="-342900">
              <a:buFont typeface="Arial" panose="020B0604020202020204" pitchFamily="34" charset="0"/>
              <a:buChar char="•"/>
            </a:pPr>
            <a:r>
              <a:rPr lang="en-US" sz="2000" dirty="0"/>
              <a:t>Goal is to have all replicas agree on the view</a:t>
            </a:r>
          </a:p>
        </p:txBody>
      </p:sp>
      <p:grpSp>
        <p:nvGrpSpPr>
          <p:cNvPr id="19" name="Group 18"/>
          <p:cNvGrpSpPr/>
          <p:nvPr/>
        </p:nvGrpSpPr>
        <p:grpSpPr>
          <a:xfrm>
            <a:off x="10623844" y="388055"/>
            <a:ext cx="1119024" cy="6073668"/>
            <a:chOff x="10749143" y="388055"/>
            <a:chExt cx="1119024" cy="6073668"/>
          </a:xfrm>
        </p:grpSpPr>
        <p:cxnSp>
          <p:nvCxnSpPr>
            <p:cNvPr id="65" name="Straight Connector 64"/>
            <p:cNvCxnSpPr/>
            <p:nvPr/>
          </p:nvCxnSpPr>
          <p:spPr>
            <a:xfrm>
              <a:off x="11308655"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67" name="TextBox 66"/>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grpSp>
        <p:nvGrpSpPr>
          <p:cNvPr id="179" name="Group 178"/>
          <p:cNvGrpSpPr/>
          <p:nvPr/>
        </p:nvGrpSpPr>
        <p:grpSpPr>
          <a:xfrm>
            <a:off x="5683776" y="2179670"/>
            <a:ext cx="5482078" cy="934441"/>
            <a:chOff x="5669626" y="2171170"/>
            <a:chExt cx="5482078" cy="773740"/>
          </a:xfrm>
        </p:grpSpPr>
        <p:cxnSp>
          <p:nvCxnSpPr>
            <p:cNvPr id="21" name="Straight Arrow Connector 20"/>
            <p:cNvCxnSpPr/>
            <p:nvPr/>
          </p:nvCxnSpPr>
          <p:spPr>
            <a:xfrm>
              <a:off x="5677631" y="2171171"/>
              <a:ext cx="1366670" cy="73553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685636" y="2171171"/>
              <a:ext cx="2761372" cy="72067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669627" y="2178421"/>
              <a:ext cx="4196653" cy="73095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669626" y="2171170"/>
              <a:ext cx="5482078" cy="77374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5742921" y="2156237"/>
            <a:ext cx="5422934" cy="935225"/>
            <a:chOff x="5730708" y="4003114"/>
            <a:chExt cx="5422934" cy="774389"/>
          </a:xfrm>
        </p:grpSpPr>
        <p:cxnSp>
          <p:nvCxnSpPr>
            <p:cNvPr id="92" name="Straight Arrow Connector 91"/>
            <p:cNvCxnSpPr/>
            <p:nvPr/>
          </p:nvCxnSpPr>
          <p:spPr>
            <a:xfrm flipH="1">
              <a:off x="5730708" y="4003114"/>
              <a:ext cx="1356366" cy="7088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054685" y="4019994"/>
              <a:ext cx="1360421" cy="72368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087074" y="4027452"/>
              <a:ext cx="2799077" cy="73095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7079444" y="4013394"/>
              <a:ext cx="4074198" cy="76410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5710390" y="2176502"/>
            <a:ext cx="5422878" cy="923853"/>
            <a:chOff x="5734574" y="4860640"/>
            <a:chExt cx="5422878" cy="764973"/>
          </a:xfrm>
        </p:grpSpPr>
        <p:cxnSp>
          <p:nvCxnSpPr>
            <p:cNvPr id="104" name="Straight Arrow Connector 103"/>
            <p:cNvCxnSpPr/>
            <p:nvPr/>
          </p:nvCxnSpPr>
          <p:spPr>
            <a:xfrm flipH="1">
              <a:off x="5734574" y="4865447"/>
              <a:ext cx="2735597" cy="7042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7123151" y="4860906"/>
              <a:ext cx="1345434" cy="69895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8444752" y="4860640"/>
              <a:ext cx="1382732" cy="73095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8454513" y="4865932"/>
              <a:ext cx="2702939" cy="7596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5724534" y="2197702"/>
            <a:ext cx="5408353" cy="921032"/>
            <a:chOff x="5699714" y="5885829"/>
            <a:chExt cx="5408353" cy="762637"/>
          </a:xfrm>
        </p:grpSpPr>
        <p:cxnSp>
          <p:nvCxnSpPr>
            <p:cNvPr id="116" name="Straight Arrow Connector 115"/>
            <p:cNvCxnSpPr/>
            <p:nvPr/>
          </p:nvCxnSpPr>
          <p:spPr>
            <a:xfrm flipH="1">
              <a:off x="5699714" y="5889629"/>
              <a:ext cx="4149738" cy="6776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7070074" y="5885829"/>
              <a:ext cx="2787734" cy="6776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9848416" y="5891708"/>
              <a:ext cx="1259651" cy="7567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8480869" y="5918746"/>
              <a:ext cx="1379985" cy="67983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707346" y="2182458"/>
            <a:ext cx="5463766" cy="876463"/>
            <a:chOff x="5720074" y="3199232"/>
            <a:chExt cx="5463766" cy="725733"/>
          </a:xfrm>
        </p:grpSpPr>
        <p:cxnSp>
          <p:nvCxnSpPr>
            <p:cNvPr id="128" name="Straight Arrow Connector 127"/>
            <p:cNvCxnSpPr/>
            <p:nvPr/>
          </p:nvCxnSpPr>
          <p:spPr>
            <a:xfrm flipH="1">
              <a:off x="5720074" y="3199232"/>
              <a:ext cx="5463766" cy="6923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7101491" y="3215573"/>
              <a:ext cx="4066039" cy="65617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8439814" y="3218270"/>
              <a:ext cx="2734224" cy="6418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9905989" y="3207260"/>
              <a:ext cx="1277764" cy="71770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0" name="TextBox 139"/>
              <p:cNvSpPr txBox="1"/>
              <p:nvPr/>
            </p:nvSpPr>
            <p:spPr>
              <a:xfrm>
                <a:off x="76351" y="3032906"/>
                <a:ext cx="453198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Broadcast view to all other replicas</a:t>
                </a:r>
              </a:p>
              <a:p>
                <a:pPr marL="342900" indent="-342900">
                  <a:buFont typeface="Arial" panose="020B0604020202020204" pitchFamily="34" charset="0"/>
                  <a:buChar char="•"/>
                </a:pPr>
                <a:r>
                  <a:rPr lang="en-US" sz="2000" dirty="0"/>
                  <a:t>If a replica receives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𝑁</m:t>
                        </m:r>
                        <m:r>
                          <a:rPr lang="en-US" sz="2000" i="1">
                            <a:latin typeface="Cambria Math" panose="02040503050406030204" pitchFamily="18" charset="0"/>
                          </a:rPr>
                          <m:t>/2</m:t>
                        </m:r>
                      </m:e>
                    </m:d>
                    <m:r>
                      <a:rPr lang="en-US" sz="2000" i="1">
                        <a:latin typeface="Cambria Math" panose="02040503050406030204" pitchFamily="18" charset="0"/>
                      </a:rPr>
                      <m:t>+1</m:t>
                    </m:r>
                  </m:oMath>
                </a14:m>
                <a:r>
                  <a:rPr lang="en-US" sz="2000" dirty="0"/>
                  <a:t> broadcasts with the same view, assume the view is correct</a:t>
                </a:r>
              </a:p>
              <a:p>
                <a:pPr marL="342900" indent="-342900">
                  <a:buFont typeface="Arial" panose="020B0604020202020204" pitchFamily="34" charset="0"/>
                  <a:buChar char="•"/>
                </a:pPr>
                <a:r>
                  <a:rPr lang="en-US" sz="2000" dirty="0"/>
                  <a:t>If a replica receives a broadcast with a larger view, adopt it and rebroadcast</a:t>
                </a:r>
              </a:p>
            </p:txBody>
          </p:sp>
        </mc:Choice>
        <mc:Fallback xmlns="">
          <p:sp>
            <p:nvSpPr>
              <p:cNvPr id="140" name="TextBox 139"/>
              <p:cNvSpPr txBox="1">
                <a:spLocks noRot="1" noChangeAspect="1" noMove="1" noResize="1" noEditPoints="1" noAdjustHandles="1" noChangeArrowheads="1" noChangeShapeType="1" noTextEdit="1"/>
              </p:cNvSpPr>
              <p:nvPr/>
            </p:nvSpPr>
            <p:spPr>
              <a:xfrm>
                <a:off x="76351" y="3032906"/>
                <a:ext cx="4531983" cy="1938992"/>
              </a:xfrm>
              <a:prstGeom prst="rect">
                <a:avLst/>
              </a:prstGeom>
              <a:blipFill>
                <a:blip r:embed="rId3"/>
                <a:stretch>
                  <a:fillRect l="-1211" t="-1887" r="-808" b="-4717"/>
                </a:stretch>
              </a:blipFill>
            </p:spPr>
            <p:txBody>
              <a:bodyPr/>
              <a:lstStyle/>
              <a:p>
                <a:r>
                  <a:rPr lang="en-US">
                    <a:noFill/>
                  </a:rPr>
                  <a:t> </a:t>
                </a:r>
              </a:p>
            </p:txBody>
          </p:sp>
        </mc:Fallback>
      </mc:AlternateContent>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118" y="1017547"/>
            <a:ext cx="473314" cy="473314"/>
          </a:xfrm>
          <a:prstGeom prst="rect">
            <a:avLst/>
          </a:prstGeom>
        </p:spPr>
      </p:pic>
      <p:grpSp>
        <p:nvGrpSpPr>
          <p:cNvPr id="199" name="Group 198"/>
          <p:cNvGrpSpPr/>
          <p:nvPr/>
        </p:nvGrpSpPr>
        <p:grpSpPr>
          <a:xfrm>
            <a:off x="5688498" y="4132909"/>
            <a:ext cx="5482078" cy="934441"/>
            <a:chOff x="5669626" y="2171170"/>
            <a:chExt cx="5482078" cy="773740"/>
          </a:xfrm>
        </p:grpSpPr>
        <p:cxnSp>
          <p:nvCxnSpPr>
            <p:cNvPr id="200" name="Straight Arrow Connector 199"/>
            <p:cNvCxnSpPr/>
            <p:nvPr/>
          </p:nvCxnSpPr>
          <p:spPr>
            <a:xfrm>
              <a:off x="5677631" y="2171171"/>
              <a:ext cx="1366670" cy="73553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5685636" y="2171171"/>
              <a:ext cx="2761372" cy="72067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5669627" y="2178421"/>
              <a:ext cx="4196653" cy="73095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a:off x="5669626" y="2171170"/>
              <a:ext cx="5482078" cy="77374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5747643" y="4109476"/>
            <a:ext cx="5422934" cy="935225"/>
            <a:chOff x="5730708" y="4003114"/>
            <a:chExt cx="5422934" cy="774389"/>
          </a:xfrm>
        </p:grpSpPr>
        <p:cxnSp>
          <p:nvCxnSpPr>
            <p:cNvPr id="205" name="Straight Arrow Connector 204"/>
            <p:cNvCxnSpPr/>
            <p:nvPr/>
          </p:nvCxnSpPr>
          <p:spPr>
            <a:xfrm flipH="1">
              <a:off x="5730708" y="4003114"/>
              <a:ext cx="1356366" cy="7088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054685" y="4019994"/>
              <a:ext cx="1360421" cy="72368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7087074" y="4027452"/>
              <a:ext cx="2799077" cy="73095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7079444" y="4013394"/>
              <a:ext cx="4074198" cy="76410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5715112" y="4129741"/>
            <a:ext cx="5422878" cy="923853"/>
            <a:chOff x="5734574" y="4860640"/>
            <a:chExt cx="5422878" cy="764973"/>
          </a:xfrm>
        </p:grpSpPr>
        <p:cxnSp>
          <p:nvCxnSpPr>
            <p:cNvPr id="210" name="Straight Arrow Connector 209"/>
            <p:cNvCxnSpPr/>
            <p:nvPr/>
          </p:nvCxnSpPr>
          <p:spPr>
            <a:xfrm flipH="1">
              <a:off x="5734574" y="4865447"/>
              <a:ext cx="2735597" cy="7042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7123151" y="4860906"/>
              <a:ext cx="1345434" cy="69895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8444752" y="4860640"/>
              <a:ext cx="1382732" cy="73095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8454513" y="4865932"/>
              <a:ext cx="2702939" cy="7596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4" name="Group 213"/>
          <p:cNvGrpSpPr/>
          <p:nvPr/>
        </p:nvGrpSpPr>
        <p:grpSpPr>
          <a:xfrm>
            <a:off x="5729256" y="4150941"/>
            <a:ext cx="5408353" cy="921032"/>
            <a:chOff x="5699714" y="5885829"/>
            <a:chExt cx="5408353" cy="762637"/>
          </a:xfrm>
        </p:grpSpPr>
        <p:cxnSp>
          <p:nvCxnSpPr>
            <p:cNvPr id="215" name="Straight Arrow Connector 214"/>
            <p:cNvCxnSpPr/>
            <p:nvPr/>
          </p:nvCxnSpPr>
          <p:spPr>
            <a:xfrm flipH="1">
              <a:off x="5699714" y="5889629"/>
              <a:ext cx="4149738" cy="6776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7070074" y="5885829"/>
              <a:ext cx="2787734" cy="6776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a:off x="9848416" y="5891708"/>
              <a:ext cx="1259651" cy="7567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8480869" y="5918746"/>
              <a:ext cx="1379985" cy="67983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5712068" y="4135697"/>
            <a:ext cx="5463766" cy="876463"/>
            <a:chOff x="5720074" y="3199232"/>
            <a:chExt cx="5463766" cy="725733"/>
          </a:xfrm>
        </p:grpSpPr>
        <p:cxnSp>
          <p:nvCxnSpPr>
            <p:cNvPr id="220" name="Straight Arrow Connector 219"/>
            <p:cNvCxnSpPr/>
            <p:nvPr/>
          </p:nvCxnSpPr>
          <p:spPr>
            <a:xfrm flipH="1">
              <a:off x="5720074" y="3199232"/>
              <a:ext cx="5463766" cy="6923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a:off x="7101491" y="3215573"/>
              <a:ext cx="4066039" cy="65617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a:off x="8439814" y="3218270"/>
              <a:ext cx="2734224" cy="6418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a:off x="9905989" y="3207260"/>
              <a:ext cx="1277764" cy="71770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5672111" y="5623500"/>
            <a:ext cx="5482078" cy="934441"/>
            <a:chOff x="5669626" y="2171170"/>
            <a:chExt cx="5482078" cy="773740"/>
          </a:xfrm>
        </p:grpSpPr>
        <p:cxnSp>
          <p:nvCxnSpPr>
            <p:cNvPr id="234" name="Straight Arrow Connector 233"/>
            <p:cNvCxnSpPr/>
            <p:nvPr/>
          </p:nvCxnSpPr>
          <p:spPr>
            <a:xfrm>
              <a:off x="5677631" y="2171171"/>
              <a:ext cx="1366670" cy="73553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a:off x="5685636" y="2171171"/>
              <a:ext cx="2761372" cy="72067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5669627" y="2178421"/>
              <a:ext cx="4196653" cy="73095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5669626" y="2171170"/>
              <a:ext cx="5482078" cy="77374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5731256" y="5600067"/>
            <a:ext cx="5422934" cy="935225"/>
            <a:chOff x="5730708" y="4003114"/>
            <a:chExt cx="5422934" cy="774389"/>
          </a:xfrm>
        </p:grpSpPr>
        <p:cxnSp>
          <p:nvCxnSpPr>
            <p:cNvPr id="239" name="Straight Arrow Connector 238"/>
            <p:cNvCxnSpPr/>
            <p:nvPr/>
          </p:nvCxnSpPr>
          <p:spPr>
            <a:xfrm flipH="1">
              <a:off x="5730708" y="4003114"/>
              <a:ext cx="1356366" cy="70883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054685" y="4019994"/>
              <a:ext cx="1360421" cy="72368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a:off x="7087074" y="4027452"/>
              <a:ext cx="2799077" cy="73095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a:off x="7079444" y="4013394"/>
              <a:ext cx="4074198" cy="76410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a:off x="5698725" y="5620332"/>
            <a:ext cx="5422878" cy="923853"/>
            <a:chOff x="5734574" y="4860640"/>
            <a:chExt cx="5422878" cy="764973"/>
          </a:xfrm>
        </p:grpSpPr>
        <p:cxnSp>
          <p:nvCxnSpPr>
            <p:cNvPr id="244" name="Straight Arrow Connector 243"/>
            <p:cNvCxnSpPr/>
            <p:nvPr/>
          </p:nvCxnSpPr>
          <p:spPr>
            <a:xfrm flipH="1">
              <a:off x="5734574" y="4865447"/>
              <a:ext cx="2735597" cy="7042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a:off x="7123151" y="4860906"/>
              <a:ext cx="1345434" cy="69895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8444752" y="4860640"/>
              <a:ext cx="1382732" cy="73095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a:off x="8454513" y="4865932"/>
              <a:ext cx="2702939" cy="7596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258" name="Picture 2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7414" y="1013262"/>
            <a:ext cx="473314" cy="473314"/>
          </a:xfrm>
          <a:prstGeom prst="rect">
            <a:avLst/>
          </a:prstGeom>
        </p:spPr>
      </p:pic>
      <p:cxnSp>
        <p:nvCxnSpPr>
          <p:cNvPr id="260" name="Straight Connector 259"/>
          <p:cNvCxnSpPr/>
          <p:nvPr/>
        </p:nvCxnSpPr>
        <p:spPr>
          <a:xfrm>
            <a:off x="5354775" y="3336652"/>
            <a:ext cx="6160438" cy="0"/>
          </a:xfrm>
          <a:prstGeom prst="line">
            <a:avLst/>
          </a:prstGeom>
          <a:ln w="1143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262" name="Group 261"/>
          <p:cNvGrpSpPr/>
          <p:nvPr/>
        </p:nvGrpSpPr>
        <p:grpSpPr>
          <a:xfrm>
            <a:off x="11000249" y="1654872"/>
            <a:ext cx="672219" cy="400110"/>
            <a:chOff x="11000249" y="1654872"/>
            <a:chExt cx="672219" cy="400110"/>
          </a:xfrm>
        </p:grpSpPr>
        <p:sp>
          <p:nvSpPr>
            <p:cNvPr id="88" name="TextBox 87"/>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1" name="Picture 2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3" name="Group 262"/>
          <p:cNvGrpSpPr/>
          <p:nvPr/>
        </p:nvGrpSpPr>
        <p:grpSpPr>
          <a:xfrm>
            <a:off x="9694219" y="1659583"/>
            <a:ext cx="672219" cy="400110"/>
            <a:chOff x="11000249" y="1654872"/>
            <a:chExt cx="672219" cy="400110"/>
          </a:xfrm>
        </p:grpSpPr>
        <p:sp>
          <p:nvSpPr>
            <p:cNvPr id="264" name="TextBox 263"/>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5" name="Picture 2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6" name="Group 265"/>
          <p:cNvGrpSpPr/>
          <p:nvPr/>
        </p:nvGrpSpPr>
        <p:grpSpPr>
          <a:xfrm>
            <a:off x="8261681" y="1654824"/>
            <a:ext cx="672219" cy="400110"/>
            <a:chOff x="11000249" y="1654872"/>
            <a:chExt cx="672219" cy="400110"/>
          </a:xfrm>
        </p:grpSpPr>
        <p:sp>
          <p:nvSpPr>
            <p:cNvPr id="267" name="TextBox 266"/>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8" name="Picture 2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9" name="Group 268"/>
          <p:cNvGrpSpPr/>
          <p:nvPr/>
        </p:nvGrpSpPr>
        <p:grpSpPr>
          <a:xfrm>
            <a:off x="6898553" y="1659583"/>
            <a:ext cx="672219" cy="400110"/>
            <a:chOff x="11000249" y="1654872"/>
            <a:chExt cx="672219" cy="400110"/>
          </a:xfrm>
        </p:grpSpPr>
        <p:sp>
          <p:nvSpPr>
            <p:cNvPr id="270" name="TextBox 269"/>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71" name="Picture 2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72" name="Group 271"/>
          <p:cNvGrpSpPr/>
          <p:nvPr/>
        </p:nvGrpSpPr>
        <p:grpSpPr>
          <a:xfrm>
            <a:off x="5498409" y="1666638"/>
            <a:ext cx="672219" cy="400110"/>
            <a:chOff x="11000249" y="1654872"/>
            <a:chExt cx="672219" cy="400110"/>
          </a:xfrm>
        </p:grpSpPr>
        <p:sp>
          <p:nvSpPr>
            <p:cNvPr id="273" name="TextBox 272"/>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74" name="Picture 2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99" name="Group 298"/>
          <p:cNvGrpSpPr/>
          <p:nvPr/>
        </p:nvGrpSpPr>
        <p:grpSpPr>
          <a:xfrm>
            <a:off x="5488331" y="3520360"/>
            <a:ext cx="6174059" cy="411924"/>
            <a:chOff x="5488331" y="3520360"/>
            <a:chExt cx="6174059" cy="411924"/>
          </a:xfrm>
        </p:grpSpPr>
        <p:grpSp>
          <p:nvGrpSpPr>
            <p:cNvPr id="275" name="Group 274"/>
            <p:cNvGrpSpPr/>
            <p:nvPr/>
          </p:nvGrpSpPr>
          <p:grpSpPr>
            <a:xfrm>
              <a:off x="10990171" y="3520408"/>
              <a:ext cx="672219" cy="400110"/>
              <a:chOff x="11000249" y="1654872"/>
              <a:chExt cx="672219" cy="400110"/>
            </a:xfrm>
          </p:grpSpPr>
          <p:sp>
            <p:nvSpPr>
              <p:cNvPr id="276" name="TextBox 275"/>
              <p:cNvSpPr txBox="1"/>
              <p:nvPr/>
            </p:nvSpPr>
            <p:spPr>
              <a:xfrm>
                <a:off x="11357958" y="1654872"/>
                <a:ext cx="314510" cy="400110"/>
              </a:xfrm>
              <a:prstGeom prst="rect">
                <a:avLst/>
              </a:prstGeom>
              <a:noFill/>
            </p:spPr>
            <p:txBody>
              <a:bodyPr wrap="none" rtlCol="0">
                <a:spAutoFit/>
              </a:bodyPr>
              <a:lstStyle/>
              <a:p>
                <a:r>
                  <a:rPr lang="en-US" sz="2000" b="1"/>
                  <a:t>3</a:t>
                </a:r>
              </a:p>
            </p:txBody>
          </p:sp>
          <p:pic>
            <p:nvPicPr>
              <p:cNvPr id="277" name="Picture 2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78" name="Group 277"/>
            <p:cNvGrpSpPr/>
            <p:nvPr/>
          </p:nvGrpSpPr>
          <p:grpSpPr>
            <a:xfrm>
              <a:off x="9684141" y="3525119"/>
              <a:ext cx="672219" cy="400110"/>
              <a:chOff x="11000249" y="1654872"/>
              <a:chExt cx="672219" cy="400110"/>
            </a:xfrm>
          </p:grpSpPr>
          <p:sp>
            <p:nvSpPr>
              <p:cNvPr id="279" name="TextBox 278"/>
              <p:cNvSpPr txBox="1"/>
              <p:nvPr/>
            </p:nvSpPr>
            <p:spPr>
              <a:xfrm>
                <a:off x="11357958" y="1654872"/>
                <a:ext cx="314510" cy="400110"/>
              </a:xfrm>
              <a:prstGeom prst="rect">
                <a:avLst/>
              </a:prstGeom>
              <a:noFill/>
            </p:spPr>
            <p:txBody>
              <a:bodyPr wrap="none" rtlCol="0">
                <a:spAutoFit/>
              </a:bodyPr>
              <a:lstStyle/>
              <a:p>
                <a:r>
                  <a:rPr lang="en-US" sz="2000" b="1"/>
                  <a:t>3</a:t>
                </a:r>
              </a:p>
            </p:txBody>
          </p:sp>
          <p:pic>
            <p:nvPicPr>
              <p:cNvPr id="280" name="Picture 2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81" name="Group 280"/>
            <p:cNvGrpSpPr/>
            <p:nvPr/>
          </p:nvGrpSpPr>
          <p:grpSpPr>
            <a:xfrm>
              <a:off x="8251603" y="3520360"/>
              <a:ext cx="672219" cy="400110"/>
              <a:chOff x="11000249" y="1654872"/>
              <a:chExt cx="672219" cy="400110"/>
            </a:xfrm>
          </p:grpSpPr>
          <p:sp>
            <p:nvSpPr>
              <p:cNvPr id="282" name="TextBox 281"/>
              <p:cNvSpPr txBox="1"/>
              <p:nvPr/>
            </p:nvSpPr>
            <p:spPr>
              <a:xfrm>
                <a:off x="11357958" y="1654872"/>
                <a:ext cx="314510" cy="400110"/>
              </a:xfrm>
              <a:prstGeom prst="rect">
                <a:avLst/>
              </a:prstGeom>
              <a:noFill/>
            </p:spPr>
            <p:txBody>
              <a:bodyPr wrap="none" rtlCol="0">
                <a:spAutoFit/>
              </a:bodyPr>
              <a:lstStyle/>
              <a:p>
                <a:r>
                  <a:rPr lang="en-US" sz="2000" b="1"/>
                  <a:t>2</a:t>
                </a:r>
              </a:p>
            </p:txBody>
          </p:sp>
          <p:pic>
            <p:nvPicPr>
              <p:cNvPr id="283" name="Picture 2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84" name="Group 283"/>
            <p:cNvGrpSpPr/>
            <p:nvPr/>
          </p:nvGrpSpPr>
          <p:grpSpPr>
            <a:xfrm>
              <a:off x="6888475" y="3525119"/>
              <a:ext cx="672219" cy="400110"/>
              <a:chOff x="11000249" y="1654872"/>
              <a:chExt cx="672219" cy="400110"/>
            </a:xfrm>
          </p:grpSpPr>
          <p:sp>
            <p:nvSpPr>
              <p:cNvPr id="285" name="TextBox 284"/>
              <p:cNvSpPr txBox="1"/>
              <p:nvPr/>
            </p:nvSpPr>
            <p:spPr>
              <a:xfrm>
                <a:off x="11357958" y="1654872"/>
                <a:ext cx="314510" cy="400110"/>
              </a:xfrm>
              <a:prstGeom prst="rect">
                <a:avLst/>
              </a:prstGeom>
              <a:noFill/>
            </p:spPr>
            <p:txBody>
              <a:bodyPr wrap="none" rtlCol="0">
                <a:spAutoFit/>
              </a:bodyPr>
              <a:lstStyle/>
              <a:p>
                <a:r>
                  <a:rPr lang="en-US" sz="2000" b="1"/>
                  <a:t>2</a:t>
                </a:r>
              </a:p>
            </p:txBody>
          </p:sp>
          <p:pic>
            <p:nvPicPr>
              <p:cNvPr id="286" name="Picture 2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87" name="Group 286"/>
            <p:cNvGrpSpPr/>
            <p:nvPr/>
          </p:nvGrpSpPr>
          <p:grpSpPr>
            <a:xfrm>
              <a:off x="5488331" y="3532174"/>
              <a:ext cx="672219" cy="400110"/>
              <a:chOff x="11000249" y="1654872"/>
              <a:chExt cx="672219" cy="400110"/>
            </a:xfrm>
          </p:grpSpPr>
          <p:sp>
            <p:nvSpPr>
              <p:cNvPr id="288" name="TextBox 287"/>
              <p:cNvSpPr txBox="1"/>
              <p:nvPr/>
            </p:nvSpPr>
            <p:spPr>
              <a:xfrm>
                <a:off x="11357958" y="1654872"/>
                <a:ext cx="314510" cy="400110"/>
              </a:xfrm>
              <a:prstGeom prst="rect">
                <a:avLst/>
              </a:prstGeom>
              <a:noFill/>
            </p:spPr>
            <p:txBody>
              <a:bodyPr wrap="none" rtlCol="0">
                <a:spAutoFit/>
              </a:bodyPr>
              <a:lstStyle/>
              <a:p>
                <a:r>
                  <a:rPr lang="en-US" sz="2000" b="1"/>
                  <a:t>2</a:t>
                </a:r>
              </a:p>
            </p:txBody>
          </p:sp>
          <p:pic>
            <p:nvPicPr>
              <p:cNvPr id="289" name="Picture 2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grpSp>
        <p:nvGrpSpPr>
          <p:cNvPr id="290" name="Group 289"/>
          <p:cNvGrpSpPr/>
          <p:nvPr/>
        </p:nvGrpSpPr>
        <p:grpSpPr>
          <a:xfrm>
            <a:off x="6898466" y="5132718"/>
            <a:ext cx="672219" cy="400110"/>
            <a:chOff x="11000249" y="1654872"/>
            <a:chExt cx="672219" cy="400110"/>
          </a:xfrm>
        </p:grpSpPr>
        <p:sp>
          <p:nvSpPr>
            <p:cNvPr id="291" name="TextBox 290"/>
            <p:cNvSpPr txBox="1"/>
            <p:nvPr/>
          </p:nvSpPr>
          <p:spPr>
            <a:xfrm>
              <a:off x="11357958" y="1654872"/>
              <a:ext cx="314510" cy="400110"/>
            </a:xfrm>
            <a:prstGeom prst="rect">
              <a:avLst/>
            </a:prstGeom>
            <a:noFill/>
          </p:spPr>
          <p:txBody>
            <a:bodyPr wrap="none" rtlCol="0">
              <a:spAutoFit/>
            </a:bodyPr>
            <a:lstStyle/>
            <a:p>
              <a:r>
                <a:rPr lang="en-US" sz="2000" b="1"/>
                <a:t>3</a:t>
              </a:r>
            </a:p>
          </p:txBody>
        </p:sp>
        <p:pic>
          <p:nvPicPr>
            <p:cNvPr id="292" name="Picture 2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93" name="Group 292"/>
          <p:cNvGrpSpPr/>
          <p:nvPr/>
        </p:nvGrpSpPr>
        <p:grpSpPr>
          <a:xfrm>
            <a:off x="5508976" y="5136509"/>
            <a:ext cx="672219" cy="400110"/>
            <a:chOff x="11000249" y="1654872"/>
            <a:chExt cx="672219" cy="400110"/>
          </a:xfrm>
        </p:grpSpPr>
        <p:sp>
          <p:nvSpPr>
            <p:cNvPr id="294" name="TextBox 293"/>
            <p:cNvSpPr txBox="1"/>
            <p:nvPr/>
          </p:nvSpPr>
          <p:spPr>
            <a:xfrm>
              <a:off x="11357958" y="1654872"/>
              <a:ext cx="314510" cy="400110"/>
            </a:xfrm>
            <a:prstGeom prst="rect">
              <a:avLst/>
            </a:prstGeom>
            <a:noFill/>
          </p:spPr>
          <p:txBody>
            <a:bodyPr wrap="none" rtlCol="0">
              <a:spAutoFit/>
            </a:bodyPr>
            <a:lstStyle/>
            <a:p>
              <a:r>
                <a:rPr lang="en-US" sz="2000" b="1"/>
                <a:t>3</a:t>
              </a:r>
            </a:p>
          </p:txBody>
        </p:sp>
        <p:pic>
          <p:nvPicPr>
            <p:cNvPr id="295" name="Picture 2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96" name="Group 295"/>
          <p:cNvGrpSpPr/>
          <p:nvPr/>
        </p:nvGrpSpPr>
        <p:grpSpPr>
          <a:xfrm>
            <a:off x="8265216" y="5144464"/>
            <a:ext cx="672219" cy="400110"/>
            <a:chOff x="11000249" y="1654872"/>
            <a:chExt cx="672219" cy="400110"/>
          </a:xfrm>
        </p:grpSpPr>
        <p:sp>
          <p:nvSpPr>
            <p:cNvPr id="297" name="TextBox 296"/>
            <p:cNvSpPr txBox="1"/>
            <p:nvPr/>
          </p:nvSpPr>
          <p:spPr>
            <a:xfrm>
              <a:off x="11357958" y="1654872"/>
              <a:ext cx="314510" cy="400110"/>
            </a:xfrm>
            <a:prstGeom prst="rect">
              <a:avLst/>
            </a:prstGeom>
            <a:noFill/>
          </p:spPr>
          <p:txBody>
            <a:bodyPr wrap="none" rtlCol="0">
              <a:spAutoFit/>
            </a:bodyPr>
            <a:lstStyle/>
            <a:p>
              <a:r>
                <a:rPr lang="en-US" sz="2000" b="1"/>
                <a:t>3</a:t>
              </a:r>
            </a:p>
          </p:txBody>
        </p:sp>
        <p:pic>
          <p:nvPicPr>
            <p:cNvPr id="298" name="Picture 2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sp>
        <p:nvSpPr>
          <p:cNvPr id="300" name="Rectangle 299"/>
          <p:cNvSpPr/>
          <p:nvPr/>
        </p:nvSpPr>
        <p:spPr>
          <a:xfrm>
            <a:off x="76351" y="5485929"/>
            <a:ext cx="4387163" cy="400110"/>
          </a:xfrm>
          <a:prstGeom prst="rect">
            <a:avLst/>
          </a:prstGeom>
        </p:spPr>
        <p:txBody>
          <a:bodyPr wrap="none">
            <a:spAutoFit/>
          </a:bodyPr>
          <a:lstStyle/>
          <a:p>
            <a:pPr marL="342900" indent="-342900">
              <a:buFont typeface="Arial" panose="020B0604020202020204" pitchFamily="34" charset="0"/>
              <a:buChar char="•"/>
            </a:pPr>
            <a:r>
              <a:rPr lang="en-US" sz="2000" dirty="0"/>
              <a:t>Leader is replica with </a:t>
            </a:r>
            <a:r>
              <a:rPr lang="en-US" sz="2000" i="1" dirty="0"/>
              <a:t>ID = hash(view)</a:t>
            </a:r>
          </a:p>
        </p:txBody>
      </p:sp>
    </p:spTree>
    <p:extLst>
      <p:ext uri="{BB962C8B-B14F-4D97-AF65-F5344CB8AC3E}">
        <p14:creationId xmlns:p14="http://schemas.microsoft.com/office/powerpoint/2010/main" val="28577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500"/>
                                        <p:tgtEl>
                                          <p:spTgt spid="140"/>
                                        </p:tgtEl>
                                      </p:cBhvr>
                                    </p:animEffect>
                                    <p:anim calcmode="lin" valueType="num">
                                      <p:cBhvr>
                                        <p:cTn id="8" dur="500" fill="hold"/>
                                        <p:tgtEl>
                                          <p:spTgt spid="140"/>
                                        </p:tgtEl>
                                        <p:attrNameLst>
                                          <p:attrName>ppt_x</p:attrName>
                                        </p:attrNameLst>
                                      </p:cBhvr>
                                      <p:tavLst>
                                        <p:tav tm="0">
                                          <p:val>
                                            <p:strVal val="#ppt_x"/>
                                          </p:val>
                                        </p:tav>
                                        <p:tav tm="100000">
                                          <p:val>
                                            <p:strVal val="#ppt_x"/>
                                          </p:val>
                                        </p:tav>
                                      </p:tavLst>
                                    </p:anim>
                                    <p:anim calcmode="lin" valueType="num">
                                      <p:cBhvr>
                                        <p:cTn id="9" dur="5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83"/>
                                        </p:tgtEl>
                                        <p:attrNameLst>
                                          <p:attrName>style.visibility</p:attrName>
                                        </p:attrNameLst>
                                      </p:cBhvr>
                                      <p:to>
                                        <p:strVal val="visible"/>
                                      </p:to>
                                    </p:set>
                                    <p:animEffect transition="in" filter="wipe(up)">
                                      <p:cBhvr>
                                        <p:cTn id="14" dur="500"/>
                                        <p:tgtEl>
                                          <p:spTgt spid="183"/>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wipe(up)">
                                      <p:cBhvr>
                                        <p:cTn id="18" dur="500"/>
                                        <p:tgtEl>
                                          <p:spTgt spid="182"/>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wipe(up)">
                                      <p:cBhvr>
                                        <p:cTn id="22" dur="500"/>
                                        <p:tgtEl>
                                          <p:spTgt spid="181"/>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180"/>
                                        </p:tgtEl>
                                        <p:attrNameLst>
                                          <p:attrName>style.visibility</p:attrName>
                                        </p:attrNameLst>
                                      </p:cBhvr>
                                      <p:to>
                                        <p:strVal val="visible"/>
                                      </p:to>
                                    </p:set>
                                    <p:animEffect transition="in" filter="wipe(up)">
                                      <p:cBhvr>
                                        <p:cTn id="26" dur="500"/>
                                        <p:tgtEl>
                                          <p:spTgt spid="180"/>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79"/>
                                        </p:tgtEl>
                                        <p:attrNameLst>
                                          <p:attrName>style.visibility</p:attrName>
                                        </p:attrNameLst>
                                      </p:cBhvr>
                                      <p:to>
                                        <p:strVal val="visible"/>
                                      </p:to>
                                    </p:set>
                                    <p:animEffect transition="in" filter="wipe(up)">
                                      <p:cBhvr>
                                        <p:cTn id="30" dur="500"/>
                                        <p:tgtEl>
                                          <p:spTgt spid="17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0"/>
                                        </p:tgtEl>
                                        <p:attrNameLst>
                                          <p:attrName>style.visibility</p:attrName>
                                        </p:attrNameLst>
                                      </p:cBhvr>
                                      <p:to>
                                        <p:strVal val="visible"/>
                                      </p:to>
                                    </p:set>
                                    <p:animEffect transition="in" filter="fade">
                                      <p:cBhvr>
                                        <p:cTn id="35" dur="500"/>
                                        <p:tgtEl>
                                          <p:spTgt spid="300"/>
                                        </p:tgtEl>
                                      </p:cBhvr>
                                    </p:animEffect>
                                    <p:anim calcmode="lin" valueType="num">
                                      <p:cBhvr>
                                        <p:cTn id="36" dur="500" fill="hold"/>
                                        <p:tgtEl>
                                          <p:spTgt spid="300"/>
                                        </p:tgtEl>
                                        <p:attrNameLst>
                                          <p:attrName>ppt_x</p:attrName>
                                        </p:attrNameLst>
                                      </p:cBhvr>
                                      <p:tavLst>
                                        <p:tav tm="0">
                                          <p:val>
                                            <p:strVal val="#ppt_x"/>
                                          </p:val>
                                        </p:tav>
                                        <p:tav tm="100000">
                                          <p:val>
                                            <p:strVal val="#ppt_x"/>
                                          </p:val>
                                        </p:tav>
                                      </p:tavLst>
                                    </p:anim>
                                    <p:anim calcmode="lin" valueType="num">
                                      <p:cBhvr>
                                        <p:cTn id="37" dur="500" fill="hold"/>
                                        <p:tgtEl>
                                          <p:spTgt spid="300"/>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14" presetClass="entr" presetSubtype="10" fill="hold" nodeType="afterEffect">
                                  <p:stCondLst>
                                    <p:cond delay="0"/>
                                  </p:stCondLst>
                                  <p:childTnLst>
                                    <p:set>
                                      <p:cBhvr>
                                        <p:cTn id="40" dur="1" fill="hold">
                                          <p:stCondLst>
                                            <p:cond delay="0"/>
                                          </p:stCondLst>
                                        </p:cTn>
                                        <p:tgtEl>
                                          <p:spTgt spid="141"/>
                                        </p:tgtEl>
                                        <p:attrNameLst>
                                          <p:attrName>style.visibility</p:attrName>
                                        </p:attrNameLst>
                                      </p:cBhvr>
                                      <p:to>
                                        <p:strVal val="visible"/>
                                      </p:to>
                                    </p:set>
                                    <p:animEffect transition="in" filter="randombar(horizontal)">
                                      <p:cBhvr>
                                        <p:cTn id="41" dur="500"/>
                                        <p:tgtEl>
                                          <p:spTgt spid="14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41"/>
                                        </p:tgtEl>
                                      </p:cBhvr>
                                    </p:animEffect>
                                    <p:set>
                                      <p:cBhvr>
                                        <p:cTn id="46" dur="1" fill="hold">
                                          <p:stCondLst>
                                            <p:cond delay="499"/>
                                          </p:stCondLst>
                                        </p:cTn>
                                        <p:tgtEl>
                                          <p:spTgt spid="141"/>
                                        </p:tgtEl>
                                        <p:attrNameLst>
                                          <p:attrName>style.visibility</p:attrName>
                                        </p:attrNameLst>
                                      </p:cBhvr>
                                      <p:to>
                                        <p:strVal val="hidden"/>
                                      </p:to>
                                    </p:se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260"/>
                                        </p:tgtEl>
                                        <p:attrNameLst>
                                          <p:attrName>style.visibility</p:attrName>
                                        </p:attrNameLst>
                                      </p:cBhvr>
                                      <p:to>
                                        <p:strVal val="visible"/>
                                      </p:to>
                                    </p:set>
                                    <p:animEffect transition="in" filter="barn(inVertical)">
                                      <p:cBhvr>
                                        <p:cTn id="50" dur="500"/>
                                        <p:tgtEl>
                                          <p:spTgt spid="260"/>
                                        </p:tgtEl>
                                      </p:cBhvr>
                                    </p:animEffect>
                                  </p:childTnLst>
                                </p:cTn>
                              </p:par>
                              <p:par>
                                <p:cTn id="51" presetID="16" presetClass="entr" presetSubtype="21" fill="hold" nodeType="withEffect">
                                  <p:stCondLst>
                                    <p:cond delay="0"/>
                                  </p:stCondLst>
                                  <p:childTnLst>
                                    <p:set>
                                      <p:cBhvr>
                                        <p:cTn id="52" dur="1" fill="hold">
                                          <p:stCondLst>
                                            <p:cond delay="0"/>
                                          </p:stCondLst>
                                        </p:cTn>
                                        <p:tgtEl>
                                          <p:spTgt spid="299"/>
                                        </p:tgtEl>
                                        <p:attrNameLst>
                                          <p:attrName>style.visibility</p:attrName>
                                        </p:attrNameLst>
                                      </p:cBhvr>
                                      <p:to>
                                        <p:strVal val="visible"/>
                                      </p:to>
                                    </p:set>
                                    <p:animEffect transition="in" filter="barn(inVertical)">
                                      <p:cBhvr>
                                        <p:cTn id="53" dur="500"/>
                                        <p:tgtEl>
                                          <p:spTgt spid="2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14"/>
                                        </p:tgtEl>
                                        <p:attrNameLst>
                                          <p:attrName>style.visibility</p:attrName>
                                        </p:attrNameLst>
                                      </p:cBhvr>
                                      <p:to>
                                        <p:strVal val="visible"/>
                                      </p:to>
                                    </p:set>
                                    <p:animEffect transition="in" filter="wipe(up)">
                                      <p:cBhvr>
                                        <p:cTn id="58" dur="500"/>
                                        <p:tgtEl>
                                          <p:spTgt spid="214"/>
                                        </p:tgtEl>
                                      </p:cBhvr>
                                    </p:animEffect>
                                  </p:childTnLst>
                                </p:cTn>
                              </p:par>
                            </p:childTnLst>
                          </p:cTn>
                        </p:par>
                        <p:par>
                          <p:cTn id="59" fill="hold">
                            <p:stCondLst>
                              <p:cond delay="500"/>
                            </p:stCondLst>
                            <p:childTnLst>
                              <p:par>
                                <p:cTn id="60" presetID="22" presetClass="entr" presetSubtype="1" fill="hold" nodeType="afterEffect">
                                  <p:stCondLst>
                                    <p:cond delay="0"/>
                                  </p:stCondLst>
                                  <p:childTnLst>
                                    <p:set>
                                      <p:cBhvr>
                                        <p:cTn id="61" dur="1" fill="hold">
                                          <p:stCondLst>
                                            <p:cond delay="0"/>
                                          </p:stCondLst>
                                        </p:cTn>
                                        <p:tgtEl>
                                          <p:spTgt spid="209"/>
                                        </p:tgtEl>
                                        <p:attrNameLst>
                                          <p:attrName>style.visibility</p:attrName>
                                        </p:attrNameLst>
                                      </p:cBhvr>
                                      <p:to>
                                        <p:strVal val="visible"/>
                                      </p:to>
                                    </p:set>
                                    <p:animEffect transition="in" filter="wipe(up)">
                                      <p:cBhvr>
                                        <p:cTn id="62" dur="500"/>
                                        <p:tgtEl>
                                          <p:spTgt spid="209"/>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204"/>
                                        </p:tgtEl>
                                        <p:attrNameLst>
                                          <p:attrName>style.visibility</p:attrName>
                                        </p:attrNameLst>
                                      </p:cBhvr>
                                      <p:to>
                                        <p:strVal val="visible"/>
                                      </p:to>
                                    </p:set>
                                    <p:animEffect transition="in" filter="wipe(up)">
                                      <p:cBhvr>
                                        <p:cTn id="66" dur="500"/>
                                        <p:tgtEl>
                                          <p:spTgt spid="204"/>
                                        </p:tgtEl>
                                      </p:cBhvr>
                                    </p:animEffect>
                                  </p:childTnLst>
                                </p:cTn>
                              </p:par>
                            </p:childTnLst>
                          </p:cTn>
                        </p:par>
                        <p:par>
                          <p:cTn id="67" fill="hold">
                            <p:stCondLst>
                              <p:cond delay="1500"/>
                            </p:stCondLst>
                            <p:childTnLst>
                              <p:par>
                                <p:cTn id="68" presetID="22" presetClass="entr" presetSubtype="1" fill="hold" nodeType="afterEffect">
                                  <p:stCondLst>
                                    <p:cond delay="0"/>
                                  </p:stCondLst>
                                  <p:childTnLst>
                                    <p:set>
                                      <p:cBhvr>
                                        <p:cTn id="69" dur="1" fill="hold">
                                          <p:stCondLst>
                                            <p:cond delay="0"/>
                                          </p:stCondLst>
                                        </p:cTn>
                                        <p:tgtEl>
                                          <p:spTgt spid="219"/>
                                        </p:tgtEl>
                                        <p:attrNameLst>
                                          <p:attrName>style.visibility</p:attrName>
                                        </p:attrNameLst>
                                      </p:cBhvr>
                                      <p:to>
                                        <p:strVal val="visible"/>
                                      </p:to>
                                    </p:set>
                                    <p:animEffect transition="in" filter="wipe(up)">
                                      <p:cBhvr>
                                        <p:cTn id="70" dur="500"/>
                                        <p:tgtEl>
                                          <p:spTgt spid="219"/>
                                        </p:tgtEl>
                                      </p:cBhvr>
                                    </p:animEffect>
                                  </p:childTnLst>
                                </p:cTn>
                              </p:par>
                            </p:childTnLst>
                          </p:cTn>
                        </p:par>
                        <p:par>
                          <p:cTn id="71" fill="hold">
                            <p:stCondLst>
                              <p:cond delay="2000"/>
                            </p:stCondLst>
                            <p:childTnLst>
                              <p:par>
                                <p:cTn id="72" presetID="22" presetClass="entr" presetSubtype="1" fill="hold" nodeType="afterEffect">
                                  <p:stCondLst>
                                    <p:cond delay="0"/>
                                  </p:stCondLst>
                                  <p:childTnLst>
                                    <p:set>
                                      <p:cBhvr>
                                        <p:cTn id="73" dur="1" fill="hold">
                                          <p:stCondLst>
                                            <p:cond delay="0"/>
                                          </p:stCondLst>
                                        </p:cTn>
                                        <p:tgtEl>
                                          <p:spTgt spid="199"/>
                                        </p:tgtEl>
                                        <p:attrNameLst>
                                          <p:attrName>style.visibility</p:attrName>
                                        </p:attrNameLst>
                                      </p:cBhvr>
                                      <p:to>
                                        <p:strVal val="visible"/>
                                      </p:to>
                                    </p:set>
                                    <p:animEffect transition="in" filter="wipe(up)">
                                      <p:cBhvr>
                                        <p:cTn id="74" dur="500"/>
                                        <p:tgtEl>
                                          <p:spTgt spid="19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293"/>
                                        </p:tgtEl>
                                        <p:attrNameLst>
                                          <p:attrName>style.visibility</p:attrName>
                                        </p:attrNameLst>
                                      </p:cBhvr>
                                      <p:to>
                                        <p:strVal val="visible"/>
                                      </p:to>
                                    </p:set>
                                    <p:animEffect transition="in" filter="barn(inVertical)">
                                      <p:cBhvr>
                                        <p:cTn id="79" dur="500"/>
                                        <p:tgtEl>
                                          <p:spTgt spid="293"/>
                                        </p:tgtEl>
                                      </p:cBhvr>
                                    </p:animEffect>
                                  </p:childTnLst>
                                </p:cTn>
                              </p:par>
                              <p:par>
                                <p:cTn id="80" presetID="16" presetClass="entr" presetSubtype="21" fill="hold" nodeType="withEffect">
                                  <p:stCondLst>
                                    <p:cond delay="0"/>
                                  </p:stCondLst>
                                  <p:childTnLst>
                                    <p:set>
                                      <p:cBhvr>
                                        <p:cTn id="81" dur="1" fill="hold">
                                          <p:stCondLst>
                                            <p:cond delay="0"/>
                                          </p:stCondLst>
                                        </p:cTn>
                                        <p:tgtEl>
                                          <p:spTgt spid="290"/>
                                        </p:tgtEl>
                                        <p:attrNameLst>
                                          <p:attrName>style.visibility</p:attrName>
                                        </p:attrNameLst>
                                      </p:cBhvr>
                                      <p:to>
                                        <p:strVal val="visible"/>
                                      </p:to>
                                    </p:set>
                                    <p:animEffect transition="in" filter="barn(inVertical)">
                                      <p:cBhvr>
                                        <p:cTn id="82" dur="500"/>
                                        <p:tgtEl>
                                          <p:spTgt spid="290"/>
                                        </p:tgtEl>
                                      </p:cBhvr>
                                    </p:animEffect>
                                  </p:childTnLst>
                                </p:cTn>
                              </p:par>
                              <p:par>
                                <p:cTn id="83" presetID="16" presetClass="entr" presetSubtype="21" fill="hold" nodeType="withEffect">
                                  <p:stCondLst>
                                    <p:cond delay="0"/>
                                  </p:stCondLst>
                                  <p:childTnLst>
                                    <p:set>
                                      <p:cBhvr>
                                        <p:cTn id="84" dur="1" fill="hold">
                                          <p:stCondLst>
                                            <p:cond delay="0"/>
                                          </p:stCondLst>
                                        </p:cTn>
                                        <p:tgtEl>
                                          <p:spTgt spid="296"/>
                                        </p:tgtEl>
                                        <p:attrNameLst>
                                          <p:attrName>style.visibility</p:attrName>
                                        </p:attrNameLst>
                                      </p:cBhvr>
                                      <p:to>
                                        <p:strVal val="visible"/>
                                      </p:to>
                                    </p:set>
                                    <p:animEffect transition="in" filter="barn(inVertical)">
                                      <p:cBhvr>
                                        <p:cTn id="85" dur="500"/>
                                        <p:tgtEl>
                                          <p:spTgt spid="296"/>
                                        </p:tgtEl>
                                      </p:cBhvr>
                                    </p:animEffect>
                                  </p:childTnLst>
                                </p:cTn>
                              </p:par>
                            </p:childTnLst>
                          </p:cTn>
                        </p:par>
                        <p:par>
                          <p:cTn id="86" fill="hold">
                            <p:stCondLst>
                              <p:cond delay="500"/>
                            </p:stCondLst>
                            <p:childTnLst>
                              <p:par>
                                <p:cTn id="87" presetID="22" presetClass="entr" presetSubtype="1" fill="hold" nodeType="afterEffect">
                                  <p:stCondLst>
                                    <p:cond delay="0"/>
                                  </p:stCondLst>
                                  <p:childTnLst>
                                    <p:set>
                                      <p:cBhvr>
                                        <p:cTn id="88" dur="1" fill="hold">
                                          <p:stCondLst>
                                            <p:cond delay="0"/>
                                          </p:stCondLst>
                                        </p:cTn>
                                        <p:tgtEl>
                                          <p:spTgt spid="243"/>
                                        </p:tgtEl>
                                        <p:attrNameLst>
                                          <p:attrName>style.visibility</p:attrName>
                                        </p:attrNameLst>
                                      </p:cBhvr>
                                      <p:to>
                                        <p:strVal val="visible"/>
                                      </p:to>
                                    </p:set>
                                    <p:animEffect transition="in" filter="wipe(up)">
                                      <p:cBhvr>
                                        <p:cTn id="89" dur="500"/>
                                        <p:tgtEl>
                                          <p:spTgt spid="243"/>
                                        </p:tgtEl>
                                      </p:cBhvr>
                                    </p:animEffect>
                                  </p:childTnLst>
                                </p:cTn>
                              </p:par>
                            </p:childTnLst>
                          </p:cTn>
                        </p:par>
                        <p:par>
                          <p:cTn id="90" fill="hold">
                            <p:stCondLst>
                              <p:cond delay="1000"/>
                            </p:stCondLst>
                            <p:childTnLst>
                              <p:par>
                                <p:cTn id="91" presetID="22" presetClass="entr" presetSubtype="1" fill="hold" nodeType="afterEffect">
                                  <p:stCondLst>
                                    <p:cond delay="0"/>
                                  </p:stCondLst>
                                  <p:childTnLst>
                                    <p:set>
                                      <p:cBhvr>
                                        <p:cTn id="92" dur="1" fill="hold">
                                          <p:stCondLst>
                                            <p:cond delay="0"/>
                                          </p:stCondLst>
                                        </p:cTn>
                                        <p:tgtEl>
                                          <p:spTgt spid="238"/>
                                        </p:tgtEl>
                                        <p:attrNameLst>
                                          <p:attrName>style.visibility</p:attrName>
                                        </p:attrNameLst>
                                      </p:cBhvr>
                                      <p:to>
                                        <p:strVal val="visible"/>
                                      </p:to>
                                    </p:set>
                                    <p:animEffect transition="in" filter="wipe(up)">
                                      <p:cBhvr>
                                        <p:cTn id="93" dur="500"/>
                                        <p:tgtEl>
                                          <p:spTgt spid="238"/>
                                        </p:tgtEl>
                                      </p:cBhvr>
                                    </p:animEffect>
                                  </p:childTnLst>
                                </p:cTn>
                              </p:par>
                            </p:childTnLst>
                          </p:cTn>
                        </p:par>
                        <p:par>
                          <p:cTn id="94" fill="hold">
                            <p:stCondLst>
                              <p:cond delay="1500"/>
                            </p:stCondLst>
                            <p:childTnLst>
                              <p:par>
                                <p:cTn id="95" presetID="22" presetClass="entr" presetSubtype="1" fill="hold" nodeType="afterEffect">
                                  <p:stCondLst>
                                    <p:cond delay="0"/>
                                  </p:stCondLst>
                                  <p:childTnLst>
                                    <p:set>
                                      <p:cBhvr>
                                        <p:cTn id="96" dur="1" fill="hold">
                                          <p:stCondLst>
                                            <p:cond delay="0"/>
                                          </p:stCondLst>
                                        </p:cTn>
                                        <p:tgtEl>
                                          <p:spTgt spid="233"/>
                                        </p:tgtEl>
                                        <p:attrNameLst>
                                          <p:attrName>style.visibility</p:attrName>
                                        </p:attrNameLst>
                                      </p:cBhvr>
                                      <p:to>
                                        <p:strVal val="visible"/>
                                      </p:to>
                                    </p:set>
                                    <p:animEffect transition="in" filter="wipe(up)">
                                      <p:cBhvr>
                                        <p:cTn id="97" dur="500"/>
                                        <p:tgtEl>
                                          <p:spTgt spid="233"/>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258"/>
                                        </p:tgtEl>
                                        <p:attrNameLst>
                                          <p:attrName>style.visibility</p:attrName>
                                        </p:attrNameLst>
                                      </p:cBhvr>
                                      <p:to>
                                        <p:strVal val="visible"/>
                                      </p:to>
                                    </p:set>
                                    <p:animEffect transition="in" filter="randombar(horizontal)">
                                      <p:cBhvr>
                                        <p:cTn id="102"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30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32" y="-3750"/>
            <a:ext cx="10904668" cy="1325563"/>
          </a:xfrm>
        </p:spPr>
        <p:txBody>
          <a:bodyPr/>
          <a:lstStyle/>
          <a:p>
            <a:r>
              <a:rPr lang="en-US" dirty="0"/>
              <a:t>Prepare/Promise</a:t>
            </a:r>
          </a:p>
        </p:txBody>
      </p:sp>
      <p:grpSp>
        <p:nvGrpSpPr>
          <p:cNvPr id="3" name="Group 2"/>
          <p:cNvGrpSpPr/>
          <p:nvPr/>
        </p:nvGrpSpPr>
        <p:grpSpPr>
          <a:xfrm>
            <a:off x="5118122" y="388055"/>
            <a:ext cx="1119024" cy="6103579"/>
            <a:chOff x="5243421" y="388055"/>
            <a:chExt cx="1119024" cy="6103579"/>
          </a:xfrm>
        </p:grpSpPr>
        <p:cxnSp>
          <p:nvCxnSpPr>
            <p:cNvPr id="30" name="Straight Connector 29"/>
            <p:cNvCxnSpPr/>
            <p:nvPr/>
          </p:nvCxnSpPr>
          <p:spPr>
            <a:xfrm>
              <a:off x="580293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8" name="TextBox 7"/>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12" name="Group 11"/>
          <p:cNvGrpSpPr/>
          <p:nvPr/>
        </p:nvGrpSpPr>
        <p:grpSpPr>
          <a:xfrm>
            <a:off x="6494553" y="388055"/>
            <a:ext cx="1119024" cy="6103579"/>
            <a:chOff x="6576639" y="388055"/>
            <a:chExt cx="1119024" cy="6103579"/>
          </a:xfrm>
        </p:grpSpPr>
        <p:cxnSp>
          <p:nvCxnSpPr>
            <p:cNvPr id="31" name="Straight Connector 30"/>
            <p:cNvCxnSpPr/>
            <p:nvPr/>
          </p:nvCxnSpPr>
          <p:spPr>
            <a:xfrm>
              <a:off x="715216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9" name="TextBox 8"/>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5" name="Group 14"/>
          <p:cNvGrpSpPr/>
          <p:nvPr/>
        </p:nvGrpSpPr>
        <p:grpSpPr>
          <a:xfrm>
            <a:off x="7870984" y="388055"/>
            <a:ext cx="1119024" cy="6103578"/>
            <a:chOff x="7986238" y="388055"/>
            <a:chExt cx="1119024" cy="6103578"/>
          </a:xfrm>
        </p:grpSpPr>
        <p:cxnSp>
          <p:nvCxnSpPr>
            <p:cNvPr id="32" name="Straight Connector 31"/>
            <p:cNvCxnSpPr/>
            <p:nvPr/>
          </p:nvCxnSpPr>
          <p:spPr>
            <a:xfrm>
              <a:off x="8562262" y="172880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0" name="TextBox 9"/>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7" name="Group 16"/>
          <p:cNvGrpSpPr/>
          <p:nvPr/>
        </p:nvGrpSpPr>
        <p:grpSpPr>
          <a:xfrm>
            <a:off x="9247414" y="388055"/>
            <a:ext cx="1119024" cy="6073668"/>
            <a:chOff x="9388883" y="388055"/>
            <a:chExt cx="1119024" cy="6073668"/>
          </a:xfrm>
        </p:grpSpPr>
        <p:cxnSp>
          <p:nvCxnSpPr>
            <p:cNvPr id="33" name="Straight Connector 32"/>
            <p:cNvCxnSpPr/>
            <p:nvPr/>
          </p:nvCxnSpPr>
          <p:spPr>
            <a:xfrm>
              <a:off x="10017459"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1" name="TextBox 10"/>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3" name="Straight Arrow Connector 12"/>
          <p:cNvCxnSpPr/>
          <p:nvPr/>
        </p:nvCxnSpPr>
        <p:spPr>
          <a:xfrm>
            <a:off x="11795944" y="1538130"/>
            <a:ext cx="0" cy="4953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11591705" y="3880253"/>
            <a:ext cx="702436" cy="400110"/>
          </a:xfrm>
          <a:prstGeom prst="rect">
            <a:avLst/>
          </a:prstGeom>
          <a:noFill/>
        </p:spPr>
        <p:txBody>
          <a:bodyPr wrap="none" rtlCol="0">
            <a:spAutoFit/>
          </a:bodyPr>
          <a:lstStyle/>
          <a:p>
            <a:pPr algn="ctr"/>
            <a:r>
              <a:rPr lang="en-US" sz="2000">
                <a:solidFill>
                  <a:schemeClr val="tx2"/>
                </a:solidFill>
              </a:rPr>
              <a:t>Time</a:t>
            </a:r>
          </a:p>
        </p:txBody>
      </p:sp>
      <mc:AlternateContent xmlns:mc="http://schemas.openxmlformats.org/markup-compatibility/2006" xmlns:a14="http://schemas.microsoft.com/office/drawing/2010/main">
        <mc:Choice Requires="a14">
          <p:sp>
            <p:nvSpPr>
              <p:cNvPr id="71" name="TextBox 70"/>
              <p:cNvSpPr txBox="1"/>
              <p:nvPr/>
            </p:nvSpPr>
            <p:spPr>
              <a:xfrm>
                <a:off x="69027" y="1503212"/>
                <a:ext cx="4271087" cy="707886"/>
              </a:xfrm>
              <a:prstGeom prst="rect">
                <a:avLst/>
              </a:prstGeom>
              <a:noFill/>
            </p:spPr>
            <p:txBody>
              <a:bodyPr wrap="square" rtlCol="0">
                <a:spAutoFit/>
              </a:bodyPr>
              <a:lstStyle/>
              <a:p>
                <a:pPr marL="342900" indent="-342900">
                  <a:buFont typeface="Arial" panose="020B0604020202020204" pitchFamily="34" charset="0"/>
                  <a:buChar char="•"/>
                </a:pPr>
                <a:r>
                  <a:rPr lang="en-US" sz="2000"/>
                  <a:t>Leader must ensure that a quorum of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𝑁</m:t>
                        </m:r>
                        <m:r>
                          <a:rPr lang="en-US" sz="2000" i="1">
                            <a:latin typeface="Cambria Math" panose="02040503050406030204" pitchFamily="18" charset="0"/>
                          </a:rPr>
                          <m:t>/2</m:t>
                        </m:r>
                      </m:e>
                    </m:d>
                    <m:r>
                      <a:rPr lang="en-US" sz="2000" i="1">
                        <a:latin typeface="Cambria Math" panose="02040503050406030204" pitchFamily="18" charset="0"/>
                      </a:rPr>
                      <m:t>+1</m:t>
                    </m:r>
                  </m:oMath>
                </a14:m>
                <a:r>
                  <a:rPr lang="en-US" sz="2000"/>
                  <a:t> replicas exist </a:t>
                </a:r>
              </a:p>
            </p:txBody>
          </p:sp>
        </mc:Choice>
        <mc:Fallback xmlns="">
          <p:sp>
            <p:nvSpPr>
              <p:cNvPr id="71" name="TextBox 70"/>
              <p:cNvSpPr txBox="1">
                <a:spLocks noRot="1" noChangeAspect="1" noMove="1" noResize="1" noEditPoints="1" noAdjustHandles="1" noChangeArrowheads="1" noChangeShapeType="1" noTextEdit="1"/>
              </p:cNvSpPr>
              <p:nvPr/>
            </p:nvSpPr>
            <p:spPr>
              <a:xfrm>
                <a:off x="69027" y="1503212"/>
                <a:ext cx="4271087" cy="707886"/>
              </a:xfrm>
              <a:prstGeom prst="rect">
                <a:avLst/>
              </a:prstGeom>
              <a:blipFill>
                <a:blip r:embed="rId3"/>
                <a:stretch>
                  <a:fillRect l="-1284" t="-5172" b="-14655"/>
                </a:stretch>
              </a:blipFill>
            </p:spPr>
            <p:txBody>
              <a:bodyPr/>
              <a:lstStyle/>
              <a:p>
                <a:r>
                  <a:rPr lang="en-US">
                    <a:noFill/>
                  </a:rPr>
                  <a:t> </a:t>
                </a:r>
              </a:p>
            </p:txBody>
          </p:sp>
        </mc:Fallback>
      </mc:AlternateContent>
      <p:grpSp>
        <p:nvGrpSpPr>
          <p:cNvPr id="19" name="Group 18"/>
          <p:cNvGrpSpPr/>
          <p:nvPr/>
        </p:nvGrpSpPr>
        <p:grpSpPr>
          <a:xfrm>
            <a:off x="10623844" y="388055"/>
            <a:ext cx="1119024" cy="6073668"/>
            <a:chOff x="10749143" y="388055"/>
            <a:chExt cx="1119024" cy="6073668"/>
          </a:xfrm>
        </p:grpSpPr>
        <p:cxnSp>
          <p:nvCxnSpPr>
            <p:cNvPr id="65" name="Straight Connector 64"/>
            <p:cNvCxnSpPr/>
            <p:nvPr/>
          </p:nvCxnSpPr>
          <p:spPr>
            <a:xfrm>
              <a:off x="11308655"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67" name="TextBox 66"/>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118" y="1017547"/>
            <a:ext cx="473314" cy="473314"/>
          </a:xfrm>
          <a:prstGeom prst="rect">
            <a:avLst/>
          </a:prstGeom>
        </p:spPr>
      </p:pic>
      <p:grpSp>
        <p:nvGrpSpPr>
          <p:cNvPr id="262" name="Group 261"/>
          <p:cNvGrpSpPr/>
          <p:nvPr/>
        </p:nvGrpSpPr>
        <p:grpSpPr>
          <a:xfrm>
            <a:off x="11000249" y="1654872"/>
            <a:ext cx="672219" cy="400110"/>
            <a:chOff x="11000249" y="1654872"/>
            <a:chExt cx="672219" cy="400110"/>
          </a:xfrm>
        </p:grpSpPr>
        <p:sp>
          <p:nvSpPr>
            <p:cNvPr id="88" name="TextBox 87"/>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61" name="Picture 2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3" name="Group 262"/>
          <p:cNvGrpSpPr/>
          <p:nvPr/>
        </p:nvGrpSpPr>
        <p:grpSpPr>
          <a:xfrm>
            <a:off x="9694219" y="1659583"/>
            <a:ext cx="672219" cy="400110"/>
            <a:chOff x="11000249" y="1654872"/>
            <a:chExt cx="672219" cy="400110"/>
          </a:xfrm>
        </p:grpSpPr>
        <p:sp>
          <p:nvSpPr>
            <p:cNvPr id="264" name="TextBox 263"/>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65" name="Picture 2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6" name="Group 265"/>
          <p:cNvGrpSpPr/>
          <p:nvPr/>
        </p:nvGrpSpPr>
        <p:grpSpPr>
          <a:xfrm>
            <a:off x="8261681" y="1654824"/>
            <a:ext cx="672219" cy="400110"/>
            <a:chOff x="11000249" y="1654872"/>
            <a:chExt cx="672219" cy="400110"/>
          </a:xfrm>
        </p:grpSpPr>
        <p:sp>
          <p:nvSpPr>
            <p:cNvPr id="267" name="TextBox 266"/>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68" name="Picture 2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9" name="Group 268"/>
          <p:cNvGrpSpPr/>
          <p:nvPr/>
        </p:nvGrpSpPr>
        <p:grpSpPr>
          <a:xfrm>
            <a:off x="6898553" y="1659583"/>
            <a:ext cx="672219" cy="400110"/>
            <a:chOff x="11000249" y="1654872"/>
            <a:chExt cx="672219" cy="400110"/>
          </a:xfrm>
        </p:grpSpPr>
        <p:sp>
          <p:nvSpPr>
            <p:cNvPr id="270" name="TextBox 269"/>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71" name="Picture 2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72" name="Group 271"/>
          <p:cNvGrpSpPr/>
          <p:nvPr/>
        </p:nvGrpSpPr>
        <p:grpSpPr>
          <a:xfrm>
            <a:off x="5498409" y="1666638"/>
            <a:ext cx="672219" cy="400110"/>
            <a:chOff x="11000249" y="1654872"/>
            <a:chExt cx="672219" cy="400110"/>
          </a:xfrm>
        </p:grpSpPr>
        <p:sp>
          <p:nvSpPr>
            <p:cNvPr id="273" name="TextBox 272"/>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74" name="Picture 2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18" name="Group 17"/>
          <p:cNvGrpSpPr/>
          <p:nvPr/>
        </p:nvGrpSpPr>
        <p:grpSpPr>
          <a:xfrm>
            <a:off x="5495224" y="2054934"/>
            <a:ext cx="805246" cy="400110"/>
            <a:chOff x="5495224" y="2054934"/>
            <a:chExt cx="805246" cy="400110"/>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38" name="TextBox 137"/>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39" name="Group 138"/>
          <p:cNvGrpSpPr/>
          <p:nvPr/>
        </p:nvGrpSpPr>
        <p:grpSpPr>
          <a:xfrm>
            <a:off x="6880286" y="2061882"/>
            <a:ext cx="805246" cy="400110"/>
            <a:chOff x="5495224" y="2054934"/>
            <a:chExt cx="805246" cy="400110"/>
          </a:xfrm>
        </p:grpSpPr>
        <p:pic>
          <p:nvPicPr>
            <p:cNvPr id="142" name="Picture 1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3" name="TextBox 142"/>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44" name="Group 143"/>
          <p:cNvGrpSpPr/>
          <p:nvPr/>
        </p:nvGrpSpPr>
        <p:grpSpPr>
          <a:xfrm>
            <a:off x="8268061" y="2061882"/>
            <a:ext cx="805246" cy="400110"/>
            <a:chOff x="5495224" y="2054934"/>
            <a:chExt cx="805246" cy="400110"/>
          </a:xfrm>
        </p:grpSpPr>
        <p:pic>
          <p:nvPicPr>
            <p:cNvPr id="145" name="Picture 1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6" name="TextBox 145"/>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47" name="Group 146"/>
          <p:cNvGrpSpPr/>
          <p:nvPr/>
        </p:nvGrpSpPr>
        <p:grpSpPr>
          <a:xfrm>
            <a:off x="9669194" y="2054934"/>
            <a:ext cx="805246" cy="400110"/>
            <a:chOff x="5495224" y="2054934"/>
            <a:chExt cx="805246" cy="400110"/>
          </a:xfrm>
        </p:grpSpPr>
        <p:pic>
          <p:nvPicPr>
            <p:cNvPr id="148" name="Picture 1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9" name="TextBox 148"/>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50" name="Group 149"/>
          <p:cNvGrpSpPr/>
          <p:nvPr/>
        </p:nvGrpSpPr>
        <p:grpSpPr>
          <a:xfrm>
            <a:off x="11005535" y="2061882"/>
            <a:ext cx="805246" cy="400110"/>
            <a:chOff x="5495224" y="2054934"/>
            <a:chExt cx="805246" cy="400110"/>
          </a:xfrm>
        </p:grpSpPr>
        <p:pic>
          <p:nvPicPr>
            <p:cNvPr id="151" name="Picture 1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52" name="TextBox 151"/>
            <p:cNvSpPr txBox="1"/>
            <p:nvPr/>
          </p:nvSpPr>
          <p:spPr>
            <a:xfrm>
              <a:off x="5856118" y="2054934"/>
              <a:ext cx="444352" cy="400110"/>
            </a:xfrm>
            <a:prstGeom prst="rect">
              <a:avLst/>
            </a:prstGeom>
            <a:noFill/>
          </p:spPr>
          <p:txBody>
            <a:bodyPr wrap="none" rtlCol="0">
              <a:spAutoFit/>
            </a:bodyPr>
            <a:lstStyle/>
            <a:p>
              <a:r>
                <a:rPr lang="en-US" sz="2000" b="1"/>
                <a:t>13</a:t>
              </a:r>
            </a:p>
          </p:txBody>
        </p:sp>
      </p:grpSp>
      <p:cxnSp>
        <p:nvCxnSpPr>
          <p:cNvPr id="153" name="Straight Arrow Connector 152"/>
          <p:cNvCxnSpPr/>
          <p:nvPr/>
        </p:nvCxnSpPr>
        <p:spPr>
          <a:xfrm>
            <a:off x="5722409" y="3316173"/>
            <a:ext cx="1359251" cy="17822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4" name="Right Arrow 153"/>
          <p:cNvSpPr/>
          <p:nvPr/>
        </p:nvSpPr>
        <p:spPr>
          <a:xfrm>
            <a:off x="2247540" y="2575127"/>
            <a:ext cx="3335198" cy="594852"/>
          </a:xfrm>
          <a:prstGeom prst="righ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prepare view=5 clock= 13</a:t>
            </a:r>
          </a:p>
        </p:txBody>
      </p:sp>
      <p:grpSp>
        <p:nvGrpSpPr>
          <p:cNvPr id="49" name="Group 48"/>
          <p:cNvGrpSpPr/>
          <p:nvPr/>
        </p:nvGrpSpPr>
        <p:grpSpPr>
          <a:xfrm>
            <a:off x="2247539" y="3897273"/>
            <a:ext cx="3352618" cy="1031477"/>
            <a:chOff x="2076298" y="3901195"/>
            <a:chExt cx="3352618" cy="1031477"/>
          </a:xfrm>
        </p:grpSpPr>
        <p:sp>
          <p:nvSpPr>
            <p:cNvPr id="188" name="Left Arrow 187"/>
            <p:cNvSpPr/>
            <p:nvPr/>
          </p:nvSpPr>
          <p:spPr>
            <a:xfrm>
              <a:off x="2320524" y="4337820"/>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6" name="Left Arrow 155"/>
            <p:cNvSpPr/>
            <p:nvPr/>
          </p:nvSpPr>
          <p:spPr>
            <a:xfrm>
              <a:off x="2266984" y="4223772"/>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7" name="Left Arrow 156"/>
            <p:cNvSpPr/>
            <p:nvPr/>
          </p:nvSpPr>
          <p:spPr>
            <a:xfrm>
              <a:off x="2195276" y="4075084"/>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8" name="Left Arrow 157"/>
            <p:cNvSpPr/>
            <p:nvPr/>
          </p:nvSpPr>
          <p:spPr>
            <a:xfrm>
              <a:off x="2076298" y="3901195"/>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promise view=5 clock=13</a:t>
              </a:r>
            </a:p>
          </p:txBody>
        </p:sp>
      </p:grpSp>
      <p:cxnSp>
        <p:nvCxnSpPr>
          <p:cNvPr id="159" name="Straight Arrow Connector 158"/>
          <p:cNvCxnSpPr/>
          <p:nvPr/>
        </p:nvCxnSpPr>
        <p:spPr>
          <a:xfrm>
            <a:off x="5711824" y="3138201"/>
            <a:ext cx="2700183" cy="338323"/>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714992" y="2954412"/>
            <a:ext cx="4147210" cy="51000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5697056" y="2763296"/>
            <a:ext cx="5482885" cy="68960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681154" y="3627215"/>
            <a:ext cx="1365727" cy="27398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a:off x="5722409" y="3636905"/>
            <a:ext cx="2704669" cy="61414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5718887" y="3599326"/>
            <a:ext cx="4131210" cy="999030"/>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H="1">
            <a:off x="5695051" y="3590746"/>
            <a:ext cx="5462411" cy="132094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69027" y="5138284"/>
            <a:ext cx="4271087" cy="1631216"/>
          </a:xfrm>
          <a:prstGeom prst="rect">
            <a:avLst/>
          </a:prstGeom>
          <a:noFill/>
        </p:spPr>
        <p:txBody>
          <a:bodyPr wrap="square" rtlCol="0">
            <a:spAutoFit/>
          </a:bodyPr>
          <a:lstStyle/>
          <a:p>
            <a:pPr marL="342900" indent="-342900">
              <a:buFont typeface="Arial" panose="020B0604020202020204" pitchFamily="34" charset="0"/>
              <a:buChar char="•"/>
            </a:pPr>
            <a:r>
              <a:rPr lang="en-US" sz="2000"/>
              <a:t>Replicas promise to not accept any messages with </a:t>
            </a:r>
            <a:r>
              <a:rPr lang="en-US" sz="2000" i="1"/>
              <a:t>view &lt; v</a:t>
            </a:r>
          </a:p>
          <a:p>
            <a:pPr marL="342900" indent="-342900">
              <a:buFont typeface="Arial" panose="020B0604020202020204" pitchFamily="34" charset="0"/>
              <a:buChar char="•"/>
            </a:pPr>
            <a:r>
              <a:rPr lang="en-US" sz="2000"/>
              <a:t>Replicas won’t elect a new leader until the current one fails (measured using a timeout)</a:t>
            </a:r>
          </a:p>
        </p:txBody>
      </p:sp>
    </p:spTree>
    <p:extLst>
      <p:ext uri="{BB962C8B-B14F-4D97-AF65-F5344CB8AC3E}">
        <p14:creationId xmlns:p14="http://schemas.microsoft.com/office/powerpoint/2010/main" val="38757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barn(inVertical)">
                                      <p:cBhvr>
                                        <p:cTn id="7" dur="500"/>
                                        <p:tgtEl>
                                          <p:spTgt spid="15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wipe(left)">
                                      <p:cBhvr>
                                        <p:cTn id="11" dur="500"/>
                                        <p:tgtEl>
                                          <p:spTgt spid="153"/>
                                        </p:tgtEl>
                                      </p:cBhvr>
                                    </p:animEffect>
                                  </p:childTnLst>
                                </p:cTn>
                              </p:par>
                              <p:par>
                                <p:cTn id="12" presetID="22" presetClass="entr" presetSubtype="8" fill="hold" nodeType="with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wipe(left)">
                                      <p:cBhvr>
                                        <p:cTn id="14" dur="500"/>
                                        <p:tgtEl>
                                          <p:spTgt spid="159"/>
                                        </p:tgtEl>
                                      </p:cBhvr>
                                    </p:animEffect>
                                  </p:childTnLst>
                                </p:cTn>
                              </p:par>
                              <p:par>
                                <p:cTn id="15" presetID="22" presetClass="entr" presetSubtype="8" fill="hold" nodeType="with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wipe(left)">
                                      <p:cBhvr>
                                        <p:cTn id="17" dur="500"/>
                                        <p:tgtEl>
                                          <p:spTgt spid="161"/>
                                        </p:tgtEl>
                                      </p:cBhvr>
                                    </p:animEffect>
                                  </p:childTnLst>
                                </p:cTn>
                              </p:par>
                              <p:par>
                                <p:cTn id="18" presetID="22" presetClass="entr" presetSubtype="8" fill="hold" nodeType="withEffect">
                                  <p:stCondLst>
                                    <p:cond delay="0"/>
                                  </p:stCondLst>
                                  <p:childTnLst>
                                    <p:set>
                                      <p:cBhvr>
                                        <p:cTn id="19" dur="1" fill="hold">
                                          <p:stCondLst>
                                            <p:cond delay="0"/>
                                          </p:stCondLst>
                                        </p:cTn>
                                        <p:tgtEl>
                                          <p:spTgt spid="167"/>
                                        </p:tgtEl>
                                        <p:attrNameLst>
                                          <p:attrName>style.visibility</p:attrName>
                                        </p:attrNameLst>
                                      </p:cBhvr>
                                      <p:to>
                                        <p:strVal val="visible"/>
                                      </p:to>
                                    </p:set>
                                    <p:animEffect transition="in" filter="wipe(left)">
                                      <p:cBhvr>
                                        <p:cTn id="20" dur="500"/>
                                        <p:tgtEl>
                                          <p:spTgt spid="167"/>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70"/>
                                        </p:tgtEl>
                                        <p:attrNameLst>
                                          <p:attrName>style.visibility</p:attrName>
                                        </p:attrNameLst>
                                      </p:cBhvr>
                                      <p:to>
                                        <p:strVal val="visible"/>
                                      </p:to>
                                    </p:set>
                                    <p:animEffect transition="in" filter="wipe(right)">
                                      <p:cBhvr>
                                        <p:cTn id="24" dur="500"/>
                                        <p:tgtEl>
                                          <p:spTgt spid="170"/>
                                        </p:tgtEl>
                                      </p:cBhvr>
                                    </p:animEffect>
                                  </p:childTnLst>
                                </p:cTn>
                              </p:par>
                              <p:par>
                                <p:cTn id="25" presetID="22" presetClass="entr" presetSubtype="2" fill="hold" nodeType="with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right)">
                                      <p:cBhvr>
                                        <p:cTn id="27" dur="500"/>
                                        <p:tgtEl>
                                          <p:spTgt spid="173"/>
                                        </p:tgtEl>
                                      </p:cBhvr>
                                    </p:animEffect>
                                  </p:childTnLst>
                                </p:cTn>
                              </p:par>
                              <p:par>
                                <p:cTn id="28" presetID="22" presetClass="entr" presetSubtype="2" fill="hold" nodeType="withEffect">
                                  <p:stCondLst>
                                    <p:cond delay="0"/>
                                  </p:stCondLst>
                                  <p:childTnLst>
                                    <p:set>
                                      <p:cBhvr>
                                        <p:cTn id="29" dur="1" fill="hold">
                                          <p:stCondLst>
                                            <p:cond delay="0"/>
                                          </p:stCondLst>
                                        </p:cTn>
                                        <p:tgtEl>
                                          <p:spTgt spid="177"/>
                                        </p:tgtEl>
                                        <p:attrNameLst>
                                          <p:attrName>style.visibility</p:attrName>
                                        </p:attrNameLst>
                                      </p:cBhvr>
                                      <p:to>
                                        <p:strVal val="visible"/>
                                      </p:to>
                                    </p:set>
                                    <p:animEffect transition="in" filter="wipe(right)">
                                      <p:cBhvr>
                                        <p:cTn id="30" dur="500"/>
                                        <p:tgtEl>
                                          <p:spTgt spid="177"/>
                                        </p:tgtEl>
                                      </p:cBhvr>
                                    </p:animEffect>
                                  </p:childTnLst>
                                </p:cTn>
                              </p:par>
                              <p:par>
                                <p:cTn id="31" presetID="22" presetClass="entr" presetSubtype="2" fill="hold" nodeType="withEffect">
                                  <p:stCondLst>
                                    <p:cond delay="0"/>
                                  </p:stCondLst>
                                  <p:childTnLst>
                                    <p:set>
                                      <p:cBhvr>
                                        <p:cTn id="32" dur="1" fill="hold">
                                          <p:stCondLst>
                                            <p:cond delay="0"/>
                                          </p:stCondLst>
                                        </p:cTn>
                                        <p:tgtEl>
                                          <p:spTgt spid="186"/>
                                        </p:tgtEl>
                                        <p:attrNameLst>
                                          <p:attrName>style.visibility</p:attrName>
                                        </p:attrNameLst>
                                      </p:cBhvr>
                                      <p:to>
                                        <p:strVal val="visible"/>
                                      </p:to>
                                    </p:set>
                                    <p:animEffect transition="in" filter="wipe(right)">
                                      <p:cBhvr>
                                        <p:cTn id="33" dur="500"/>
                                        <p:tgtEl>
                                          <p:spTgt spid="186"/>
                                        </p:tgtEl>
                                      </p:cBhvr>
                                    </p:animEffect>
                                  </p:childTnLst>
                                </p:cTn>
                              </p:par>
                            </p:childTnLst>
                          </p:cTn>
                        </p:par>
                        <p:par>
                          <p:cTn id="34" fill="hold">
                            <p:stCondLst>
                              <p:cond delay="1500"/>
                            </p:stCondLst>
                            <p:childTnLst>
                              <p:par>
                                <p:cTn id="35" presetID="16" presetClass="entr" presetSubtype="21"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arn(inVertical)">
                                      <p:cBhvr>
                                        <p:cTn id="37" dur="500"/>
                                        <p:tgtEl>
                                          <p:spTgt spid="49"/>
                                        </p:tgtEl>
                                      </p:cBhvr>
                                    </p:animEffect>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190"/>
                                        </p:tgtEl>
                                        <p:attrNameLst>
                                          <p:attrName>style.visibility</p:attrName>
                                        </p:attrNameLst>
                                      </p:cBhvr>
                                      <p:to>
                                        <p:strVal val="visible"/>
                                      </p:to>
                                    </p:set>
                                    <p:animEffect transition="in" filter="fade">
                                      <p:cBhvr>
                                        <p:cTn id="41" dur="500"/>
                                        <p:tgtEl>
                                          <p:spTgt spid="190"/>
                                        </p:tgtEl>
                                      </p:cBhvr>
                                    </p:animEffect>
                                    <p:anim calcmode="lin" valueType="num">
                                      <p:cBhvr>
                                        <p:cTn id="42" dur="500" fill="hold"/>
                                        <p:tgtEl>
                                          <p:spTgt spid="190"/>
                                        </p:tgtEl>
                                        <p:attrNameLst>
                                          <p:attrName>ppt_x</p:attrName>
                                        </p:attrNameLst>
                                      </p:cBhvr>
                                      <p:tavLst>
                                        <p:tav tm="0">
                                          <p:val>
                                            <p:strVal val="#ppt_x"/>
                                          </p:val>
                                        </p:tav>
                                        <p:tav tm="100000">
                                          <p:val>
                                            <p:strVal val="#ppt_x"/>
                                          </p:val>
                                        </p:tav>
                                      </p:tavLst>
                                    </p:anim>
                                    <p:anim calcmode="lin" valueType="num">
                                      <p:cBhvr>
                                        <p:cTn id="43" dur="5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19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4" y="-3750"/>
            <a:ext cx="10964186" cy="1325563"/>
          </a:xfrm>
        </p:spPr>
        <p:txBody>
          <a:bodyPr/>
          <a:lstStyle/>
          <a:p>
            <a:r>
              <a:rPr lang="en-US" dirty="0"/>
              <a:t>Commit/Accept</a:t>
            </a:r>
          </a:p>
        </p:txBody>
      </p:sp>
      <p:grpSp>
        <p:nvGrpSpPr>
          <p:cNvPr id="3" name="Group 2"/>
          <p:cNvGrpSpPr/>
          <p:nvPr/>
        </p:nvGrpSpPr>
        <p:grpSpPr>
          <a:xfrm>
            <a:off x="5118122" y="388055"/>
            <a:ext cx="1119024" cy="6103579"/>
            <a:chOff x="5243421" y="388055"/>
            <a:chExt cx="1119024" cy="6103579"/>
          </a:xfrm>
        </p:grpSpPr>
        <p:cxnSp>
          <p:nvCxnSpPr>
            <p:cNvPr id="30" name="Straight Connector 29"/>
            <p:cNvCxnSpPr/>
            <p:nvPr/>
          </p:nvCxnSpPr>
          <p:spPr>
            <a:xfrm>
              <a:off x="580293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8" name="TextBox 7"/>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12" name="Group 11"/>
          <p:cNvGrpSpPr/>
          <p:nvPr/>
        </p:nvGrpSpPr>
        <p:grpSpPr>
          <a:xfrm>
            <a:off x="6494553" y="388055"/>
            <a:ext cx="1119024" cy="6103579"/>
            <a:chOff x="6576639" y="388055"/>
            <a:chExt cx="1119024" cy="6103579"/>
          </a:xfrm>
        </p:grpSpPr>
        <p:cxnSp>
          <p:nvCxnSpPr>
            <p:cNvPr id="31" name="Straight Connector 30"/>
            <p:cNvCxnSpPr/>
            <p:nvPr/>
          </p:nvCxnSpPr>
          <p:spPr>
            <a:xfrm>
              <a:off x="715216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9" name="TextBox 8"/>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5" name="Group 14"/>
          <p:cNvGrpSpPr/>
          <p:nvPr/>
        </p:nvGrpSpPr>
        <p:grpSpPr>
          <a:xfrm>
            <a:off x="7870984" y="388055"/>
            <a:ext cx="1119024" cy="6103578"/>
            <a:chOff x="7986238" y="388055"/>
            <a:chExt cx="1119024" cy="6103578"/>
          </a:xfrm>
        </p:grpSpPr>
        <p:cxnSp>
          <p:nvCxnSpPr>
            <p:cNvPr id="32" name="Straight Connector 31"/>
            <p:cNvCxnSpPr/>
            <p:nvPr/>
          </p:nvCxnSpPr>
          <p:spPr>
            <a:xfrm>
              <a:off x="8562262" y="172880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0" name="TextBox 9"/>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7" name="Group 16"/>
          <p:cNvGrpSpPr/>
          <p:nvPr/>
        </p:nvGrpSpPr>
        <p:grpSpPr>
          <a:xfrm>
            <a:off x="9247414" y="388055"/>
            <a:ext cx="1119024" cy="6073668"/>
            <a:chOff x="9388883" y="388055"/>
            <a:chExt cx="1119024" cy="6073668"/>
          </a:xfrm>
        </p:grpSpPr>
        <p:cxnSp>
          <p:nvCxnSpPr>
            <p:cNvPr id="33" name="Straight Connector 32"/>
            <p:cNvCxnSpPr/>
            <p:nvPr/>
          </p:nvCxnSpPr>
          <p:spPr>
            <a:xfrm>
              <a:off x="10017459"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1" name="TextBox 10"/>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3" name="Straight Arrow Connector 12"/>
          <p:cNvCxnSpPr/>
          <p:nvPr/>
        </p:nvCxnSpPr>
        <p:spPr>
          <a:xfrm>
            <a:off x="11795944" y="1538130"/>
            <a:ext cx="0" cy="4953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11591705" y="3880253"/>
            <a:ext cx="702436" cy="400110"/>
          </a:xfrm>
          <a:prstGeom prst="rect">
            <a:avLst/>
          </a:prstGeom>
          <a:noFill/>
        </p:spPr>
        <p:txBody>
          <a:bodyPr wrap="none" rtlCol="0">
            <a:spAutoFit/>
          </a:bodyPr>
          <a:lstStyle/>
          <a:p>
            <a:pPr algn="ctr"/>
            <a:r>
              <a:rPr lang="en-US" sz="2000">
                <a:solidFill>
                  <a:schemeClr val="tx2"/>
                </a:solidFill>
              </a:rPr>
              <a:t>Time</a:t>
            </a:r>
          </a:p>
        </p:txBody>
      </p:sp>
      <p:sp>
        <p:nvSpPr>
          <p:cNvPr id="71" name="TextBox 70"/>
          <p:cNvSpPr txBox="1"/>
          <p:nvPr/>
        </p:nvSpPr>
        <p:spPr>
          <a:xfrm>
            <a:off x="64217" y="1503212"/>
            <a:ext cx="3540128" cy="707886"/>
          </a:xfrm>
          <a:prstGeom prst="rect">
            <a:avLst/>
          </a:prstGeom>
          <a:noFill/>
        </p:spPr>
        <p:txBody>
          <a:bodyPr wrap="square" rtlCol="0">
            <a:spAutoFit/>
          </a:bodyPr>
          <a:lstStyle/>
          <a:p>
            <a:pPr marL="342900" indent="-342900">
              <a:buFont typeface="Arial" panose="020B0604020202020204" pitchFamily="34" charset="0"/>
              <a:buChar char="•"/>
            </a:pPr>
            <a:r>
              <a:rPr lang="en-US" sz="2000"/>
              <a:t>All client requests are serialized through the leader</a:t>
            </a:r>
          </a:p>
        </p:txBody>
      </p:sp>
      <p:grpSp>
        <p:nvGrpSpPr>
          <p:cNvPr id="19" name="Group 18"/>
          <p:cNvGrpSpPr/>
          <p:nvPr/>
        </p:nvGrpSpPr>
        <p:grpSpPr>
          <a:xfrm>
            <a:off x="10623844" y="388055"/>
            <a:ext cx="1119024" cy="6073668"/>
            <a:chOff x="10749143" y="388055"/>
            <a:chExt cx="1119024" cy="6073668"/>
          </a:xfrm>
        </p:grpSpPr>
        <p:cxnSp>
          <p:nvCxnSpPr>
            <p:cNvPr id="65" name="Straight Connector 64"/>
            <p:cNvCxnSpPr/>
            <p:nvPr/>
          </p:nvCxnSpPr>
          <p:spPr>
            <a:xfrm>
              <a:off x="11308655"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67" name="TextBox 66"/>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118" y="1017547"/>
            <a:ext cx="473314" cy="473314"/>
          </a:xfrm>
          <a:prstGeom prst="rect">
            <a:avLst/>
          </a:prstGeom>
        </p:spPr>
      </p:pic>
      <p:grpSp>
        <p:nvGrpSpPr>
          <p:cNvPr id="262" name="Group 261"/>
          <p:cNvGrpSpPr/>
          <p:nvPr/>
        </p:nvGrpSpPr>
        <p:grpSpPr>
          <a:xfrm>
            <a:off x="11000249" y="1654872"/>
            <a:ext cx="672219" cy="400110"/>
            <a:chOff x="11000249" y="1654872"/>
            <a:chExt cx="672219" cy="400110"/>
          </a:xfrm>
        </p:grpSpPr>
        <p:sp>
          <p:nvSpPr>
            <p:cNvPr id="88" name="TextBox 87"/>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61" name="Picture 2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3" name="Group 262"/>
          <p:cNvGrpSpPr/>
          <p:nvPr/>
        </p:nvGrpSpPr>
        <p:grpSpPr>
          <a:xfrm>
            <a:off x="9694219" y="1659583"/>
            <a:ext cx="672219" cy="400110"/>
            <a:chOff x="11000249" y="1654872"/>
            <a:chExt cx="672219" cy="400110"/>
          </a:xfrm>
        </p:grpSpPr>
        <p:sp>
          <p:nvSpPr>
            <p:cNvPr id="264" name="TextBox 263"/>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65" name="Picture 2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6" name="Group 265"/>
          <p:cNvGrpSpPr/>
          <p:nvPr/>
        </p:nvGrpSpPr>
        <p:grpSpPr>
          <a:xfrm>
            <a:off x="8261681" y="1654824"/>
            <a:ext cx="672219" cy="400110"/>
            <a:chOff x="11000249" y="1654872"/>
            <a:chExt cx="672219" cy="400110"/>
          </a:xfrm>
        </p:grpSpPr>
        <p:sp>
          <p:nvSpPr>
            <p:cNvPr id="267" name="TextBox 266"/>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68" name="Picture 2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9" name="Group 268"/>
          <p:cNvGrpSpPr/>
          <p:nvPr/>
        </p:nvGrpSpPr>
        <p:grpSpPr>
          <a:xfrm>
            <a:off x="6898553" y="1659583"/>
            <a:ext cx="672219" cy="400110"/>
            <a:chOff x="11000249" y="1654872"/>
            <a:chExt cx="672219" cy="400110"/>
          </a:xfrm>
        </p:grpSpPr>
        <p:sp>
          <p:nvSpPr>
            <p:cNvPr id="270" name="TextBox 269"/>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71" name="Picture 2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72" name="Group 271"/>
          <p:cNvGrpSpPr/>
          <p:nvPr/>
        </p:nvGrpSpPr>
        <p:grpSpPr>
          <a:xfrm>
            <a:off x="5498409" y="1666638"/>
            <a:ext cx="672219" cy="400110"/>
            <a:chOff x="11000249" y="1654872"/>
            <a:chExt cx="672219" cy="400110"/>
          </a:xfrm>
        </p:grpSpPr>
        <p:sp>
          <p:nvSpPr>
            <p:cNvPr id="273" name="TextBox 272"/>
            <p:cNvSpPr txBox="1"/>
            <p:nvPr/>
          </p:nvSpPr>
          <p:spPr>
            <a:xfrm>
              <a:off x="11357958" y="1654872"/>
              <a:ext cx="314510" cy="400110"/>
            </a:xfrm>
            <a:prstGeom prst="rect">
              <a:avLst/>
            </a:prstGeom>
            <a:noFill/>
          </p:spPr>
          <p:txBody>
            <a:bodyPr wrap="none" rtlCol="0">
              <a:spAutoFit/>
            </a:bodyPr>
            <a:lstStyle/>
            <a:p>
              <a:r>
                <a:rPr lang="en-US" sz="2000" b="1"/>
                <a:t>5</a:t>
              </a:r>
            </a:p>
          </p:txBody>
        </p:sp>
        <p:pic>
          <p:nvPicPr>
            <p:cNvPr id="274" name="Picture 2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5" name="Group 24"/>
          <p:cNvGrpSpPr/>
          <p:nvPr/>
        </p:nvGrpSpPr>
        <p:grpSpPr>
          <a:xfrm>
            <a:off x="5495224" y="2054934"/>
            <a:ext cx="6315557" cy="407058"/>
            <a:chOff x="5495224" y="2054934"/>
            <a:chExt cx="6315557" cy="407058"/>
          </a:xfrm>
        </p:grpSpPr>
        <p:grpSp>
          <p:nvGrpSpPr>
            <p:cNvPr id="18" name="Group 17"/>
            <p:cNvGrpSpPr/>
            <p:nvPr/>
          </p:nvGrpSpPr>
          <p:grpSpPr>
            <a:xfrm>
              <a:off x="5495224" y="2054934"/>
              <a:ext cx="805246" cy="400110"/>
              <a:chOff x="5495224" y="2054934"/>
              <a:chExt cx="805246" cy="400110"/>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38" name="TextBox 137"/>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39" name="Group 138"/>
            <p:cNvGrpSpPr/>
            <p:nvPr/>
          </p:nvGrpSpPr>
          <p:grpSpPr>
            <a:xfrm>
              <a:off x="6880286" y="2061882"/>
              <a:ext cx="805246" cy="400110"/>
              <a:chOff x="5495224" y="2054934"/>
              <a:chExt cx="805246" cy="400110"/>
            </a:xfrm>
          </p:grpSpPr>
          <p:pic>
            <p:nvPicPr>
              <p:cNvPr id="142" name="Pictur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3" name="TextBox 142"/>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44" name="Group 143"/>
            <p:cNvGrpSpPr/>
            <p:nvPr/>
          </p:nvGrpSpPr>
          <p:grpSpPr>
            <a:xfrm>
              <a:off x="8268061" y="2061882"/>
              <a:ext cx="805246" cy="400110"/>
              <a:chOff x="5495224" y="2054934"/>
              <a:chExt cx="805246" cy="400110"/>
            </a:xfrm>
          </p:grpSpPr>
          <p:pic>
            <p:nvPicPr>
              <p:cNvPr id="145" name="Picture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6" name="TextBox 145"/>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47" name="Group 146"/>
            <p:cNvGrpSpPr/>
            <p:nvPr/>
          </p:nvGrpSpPr>
          <p:grpSpPr>
            <a:xfrm>
              <a:off x="9669194" y="2054934"/>
              <a:ext cx="805246" cy="400110"/>
              <a:chOff x="5495224" y="2054934"/>
              <a:chExt cx="805246" cy="400110"/>
            </a:xfrm>
          </p:grpSpPr>
          <p:pic>
            <p:nvPicPr>
              <p:cNvPr id="148" name="Picture 1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9" name="TextBox 148"/>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50" name="Group 149"/>
            <p:cNvGrpSpPr/>
            <p:nvPr/>
          </p:nvGrpSpPr>
          <p:grpSpPr>
            <a:xfrm>
              <a:off x="11005535" y="2061882"/>
              <a:ext cx="805246" cy="400110"/>
              <a:chOff x="5495224" y="2054934"/>
              <a:chExt cx="805246" cy="400110"/>
            </a:xfrm>
          </p:grpSpPr>
          <p:pic>
            <p:nvPicPr>
              <p:cNvPr id="151" name="Picture 1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52" name="TextBox 151"/>
              <p:cNvSpPr txBox="1"/>
              <p:nvPr/>
            </p:nvSpPr>
            <p:spPr>
              <a:xfrm>
                <a:off x="5856118" y="2054934"/>
                <a:ext cx="444352" cy="400110"/>
              </a:xfrm>
              <a:prstGeom prst="rect">
                <a:avLst/>
              </a:prstGeom>
              <a:noFill/>
            </p:spPr>
            <p:txBody>
              <a:bodyPr wrap="none" rtlCol="0">
                <a:spAutoFit/>
              </a:bodyPr>
              <a:lstStyle/>
              <a:p>
                <a:r>
                  <a:rPr lang="en-US" sz="2000" b="1"/>
                  <a:t>13</a:t>
                </a:r>
              </a:p>
            </p:txBody>
          </p:sp>
        </p:grpSp>
      </p:grpSp>
      <p:cxnSp>
        <p:nvCxnSpPr>
          <p:cNvPr id="153" name="Straight Arrow Connector 152"/>
          <p:cNvCxnSpPr/>
          <p:nvPr/>
        </p:nvCxnSpPr>
        <p:spPr>
          <a:xfrm>
            <a:off x="5722051" y="3952704"/>
            <a:ext cx="1359251" cy="1782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5711466" y="3774732"/>
            <a:ext cx="2700183" cy="338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714634" y="3590943"/>
            <a:ext cx="4147210" cy="5100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5696698" y="3399827"/>
            <a:ext cx="5482885" cy="6896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p:cNvPicPr>
          <p:nvPr/>
        </p:nvPicPr>
        <p:blipFill>
          <a:blip r:embed="rId6">
            <a:extLst>
              <a:ext uri="{28A0092B-C50C-407E-A947-70E740481C1C}">
                <a14:useLocalDpi xmlns:a14="http://schemas.microsoft.com/office/drawing/2010/main" val="0"/>
              </a:ext>
            </a:extLst>
          </a:blip>
          <a:srcRect/>
          <a:stretch/>
        </p:blipFill>
        <p:spPr>
          <a:xfrm>
            <a:off x="3949373" y="1641514"/>
            <a:ext cx="718808" cy="739057"/>
          </a:xfrm>
          <a:prstGeom prst="rect">
            <a:avLst/>
          </a:prstGeom>
        </p:spPr>
      </p:pic>
      <p:cxnSp>
        <p:nvCxnSpPr>
          <p:cNvPr id="73" name="Straight Connector 72"/>
          <p:cNvCxnSpPr/>
          <p:nvPr/>
        </p:nvCxnSpPr>
        <p:spPr>
          <a:xfrm>
            <a:off x="4308777" y="2518875"/>
            <a:ext cx="0" cy="3972757"/>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359059" y="2777190"/>
            <a:ext cx="2696179" cy="241208"/>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671840" y="3157570"/>
            <a:ext cx="1356329" cy="14094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7" name="Right Arrow 76"/>
          <p:cNvSpPr/>
          <p:nvPr/>
        </p:nvSpPr>
        <p:spPr>
          <a:xfrm>
            <a:off x="3042859" y="2474342"/>
            <a:ext cx="1196457" cy="594852"/>
          </a:xfrm>
          <a:prstGeom prst="rightArrow">
            <a:avLst/>
          </a:prstGeom>
          <a:solidFill>
            <a:srgbClr val="7030A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write</a:t>
            </a:r>
          </a:p>
        </p:txBody>
      </p:sp>
      <p:grpSp>
        <p:nvGrpSpPr>
          <p:cNvPr id="36" name="Group 35"/>
          <p:cNvGrpSpPr/>
          <p:nvPr/>
        </p:nvGrpSpPr>
        <p:grpSpPr>
          <a:xfrm>
            <a:off x="3042859" y="4574366"/>
            <a:ext cx="2211899" cy="1000456"/>
            <a:chOff x="1497985" y="4669456"/>
            <a:chExt cx="2775803" cy="1000456"/>
          </a:xfrm>
        </p:grpSpPr>
        <p:sp>
          <p:nvSpPr>
            <p:cNvPr id="172" name="Left Arrow 171"/>
            <p:cNvSpPr/>
            <p:nvPr/>
          </p:nvSpPr>
          <p:spPr>
            <a:xfrm>
              <a:off x="1608756" y="5075060"/>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171" name="Left Arrow 170"/>
            <p:cNvSpPr/>
            <p:nvPr/>
          </p:nvSpPr>
          <p:spPr>
            <a:xfrm>
              <a:off x="1565511" y="4939167"/>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169" name="Left Arrow 168"/>
            <p:cNvSpPr/>
            <p:nvPr/>
          </p:nvSpPr>
          <p:spPr>
            <a:xfrm>
              <a:off x="1528421" y="4800302"/>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78" name="Left Arrow 77"/>
            <p:cNvSpPr/>
            <p:nvPr/>
          </p:nvSpPr>
          <p:spPr>
            <a:xfrm>
              <a:off x="1497985" y="4669456"/>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accept clock=14</a:t>
              </a:r>
            </a:p>
          </p:txBody>
        </p:sp>
      </p:grpSp>
      <p:sp>
        <p:nvSpPr>
          <p:cNvPr id="83" name="Right Arrow 82"/>
          <p:cNvSpPr/>
          <p:nvPr/>
        </p:nvSpPr>
        <p:spPr>
          <a:xfrm>
            <a:off x="3096667" y="3410910"/>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grpSp>
        <p:nvGrpSpPr>
          <p:cNvPr id="84" name="Group 83"/>
          <p:cNvGrpSpPr/>
          <p:nvPr/>
        </p:nvGrpSpPr>
        <p:grpSpPr>
          <a:xfrm>
            <a:off x="5747041" y="4671901"/>
            <a:ext cx="5422934" cy="779575"/>
            <a:chOff x="5730708" y="4003114"/>
            <a:chExt cx="5422934" cy="774389"/>
          </a:xfrm>
        </p:grpSpPr>
        <p:cxnSp>
          <p:nvCxnSpPr>
            <p:cNvPr id="85" name="Straight Arrow Connector 84"/>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054685" y="4019994"/>
              <a:ext cx="1360421" cy="7236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087074" y="4027452"/>
              <a:ext cx="2799077" cy="73095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079444" y="4013394"/>
              <a:ext cx="4074198" cy="7641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714510" y="4692167"/>
            <a:ext cx="5422878" cy="770096"/>
            <a:chOff x="5734574" y="4860640"/>
            <a:chExt cx="5422878" cy="764973"/>
          </a:xfrm>
        </p:grpSpPr>
        <p:cxnSp>
          <p:nvCxnSpPr>
            <p:cNvPr id="91" name="Straight Arrow Connector 90"/>
            <p:cNvCxnSpPr/>
            <p:nvPr/>
          </p:nvCxnSpPr>
          <p:spPr>
            <a:xfrm flipH="1">
              <a:off x="5734574" y="4865447"/>
              <a:ext cx="2735597" cy="704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123151" y="4860906"/>
              <a:ext cx="1345434" cy="69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8444752" y="4860640"/>
              <a:ext cx="1382732" cy="7309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8454513" y="4865932"/>
              <a:ext cx="2702939" cy="7596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5728654" y="4713366"/>
            <a:ext cx="5408353" cy="767744"/>
            <a:chOff x="5699714" y="5885829"/>
            <a:chExt cx="5408353" cy="762637"/>
          </a:xfrm>
        </p:grpSpPr>
        <p:cxnSp>
          <p:nvCxnSpPr>
            <p:cNvPr id="96" name="Straight Arrow Connector 95"/>
            <p:cNvCxnSpPr/>
            <p:nvPr/>
          </p:nvCxnSpPr>
          <p:spPr>
            <a:xfrm flipH="1">
              <a:off x="5699714" y="5889629"/>
              <a:ext cx="4149738"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7070074" y="5885829"/>
              <a:ext cx="2787734"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9848416" y="5891708"/>
              <a:ext cx="1259651" cy="7567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8480869" y="5918746"/>
              <a:ext cx="1379985" cy="679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5711466" y="4698122"/>
            <a:ext cx="5463766" cy="730593"/>
            <a:chOff x="5720074" y="3199232"/>
            <a:chExt cx="5463766" cy="725733"/>
          </a:xfrm>
        </p:grpSpPr>
        <p:cxnSp>
          <p:nvCxnSpPr>
            <p:cNvPr id="101" name="Straight Arrow Connector 100"/>
            <p:cNvCxnSpPr/>
            <p:nvPr/>
          </p:nvCxnSpPr>
          <p:spPr>
            <a:xfrm flipH="1">
              <a:off x="5720074" y="3199232"/>
              <a:ext cx="5463766" cy="69239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7101491" y="3215573"/>
              <a:ext cx="4066039" cy="6561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8439814" y="3218270"/>
              <a:ext cx="2734224" cy="641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9905989" y="3207260"/>
              <a:ext cx="1277764" cy="71770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496298" y="5488738"/>
            <a:ext cx="6315557" cy="407058"/>
            <a:chOff x="5495224" y="2054934"/>
            <a:chExt cx="6315557" cy="407058"/>
          </a:xfrm>
        </p:grpSpPr>
        <p:grpSp>
          <p:nvGrpSpPr>
            <p:cNvPr id="107" name="Group 106"/>
            <p:cNvGrpSpPr/>
            <p:nvPr/>
          </p:nvGrpSpPr>
          <p:grpSpPr>
            <a:xfrm>
              <a:off x="5495224" y="2054934"/>
              <a:ext cx="805246" cy="400110"/>
              <a:chOff x="5495224" y="2054934"/>
              <a:chExt cx="805246" cy="400110"/>
            </a:xfrm>
          </p:grpSpPr>
          <p:pic>
            <p:nvPicPr>
              <p:cNvPr id="120" name="Picture 1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21" name="TextBox 120"/>
              <p:cNvSpPr txBox="1"/>
              <p:nvPr/>
            </p:nvSpPr>
            <p:spPr>
              <a:xfrm>
                <a:off x="5856118" y="2054934"/>
                <a:ext cx="444352" cy="400110"/>
              </a:xfrm>
              <a:prstGeom prst="rect">
                <a:avLst/>
              </a:prstGeom>
              <a:noFill/>
            </p:spPr>
            <p:txBody>
              <a:bodyPr wrap="none" rtlCol="0">
                <a:spAutoFit/>
              </a:bodyPr>
              <a:lstStyle/>
              <a:p>
                <a:r>
                  <a:rPr lang="en-US" sz="2000" b="1"/>
                  <a:t>14</a:t>
                </a:r>
              </a:p>
            </p:txBody>
          </p:sp>
        </p:grpSp>
        <p:grpSp>
          <p:nvGrpSpPr>
            <p:cNvPr id="108" name="Group 107"/>
            <p:cNvGrpSpPr/>
            <p:nvPr/>
          </p:nvGrpSpPr>
          <p:grpSpPr>
            <a:xfrm>
              <a:off x="6880286" y="2061882"/>
              <a:ext cx="805246" cy="400110"/>
              <a:chOff x="5495224" y="2054934"/>
              <a:chExt cx="805246" cy="400110"/>
            </a:xfrm>
          </p:grpSpPr>
          <p:pic>
            <p:nvPicPr>
              <p:cNvPr id="118" name="Pictur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19" name="TextBox 118"/>
              <p:cNvSpPr txBox="1"/>
              <p:nvPr/>
            </p:nvSpPr>
            <p:spPr>
              <a:xfrm>
                <a:off x="5856118" y="2054934"/>
                <a:ext cx="444352" cy="400110"/>
              </a:xfrm>
              <a:prstGeom prst="rect">
                <a:avLst/>
              </a:prstGeom>
              <a:noFill/>
            </p:spPr>
            <p:txBody>
              <a:bodyPr wrap="none" rtlCol="0">
                <a:spAutoFit/>
              </a:bodyPr>
              <a:lstStyle/>
              <a:p>
                <a:r>
                  <a:rPr lang="en-US" sz="2000" b="1"/>
                  <a:t>14</a:t>
                </a:r>
              </a:p>
            </p:txBody>
          </p:sp>
        </p:grpSp>
        <p:grpSp>
          <p:nvGrpSpPr>
            <p:cNvPr id="109" name="Group 108"/>
            <p:cNvGrpSpPr/>
            <p:nvPr/>
          </p:nvGrpSpPr>
          <p:grpSpPr>
            <a:xfrm>
              <a:off x="8268061" y="2061882"/>
              <a:ext cx="805246" cy="400110"/>
              <a:chOff x="5495224" y="2054934"/>
              <a:chExt cx="805246" cy="400110"/>
            </a:xfrm>
          </p:grpSpPr>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17" name="TextBox 116"/>
              <p:cNvSpPr txBox="1"/>
              <p:nvPr/>
            </p:nvSpPr>
            <p:spPr>
              <a:xfrm>
                <a:off x="5856118" y="2054934"/>
                <a:ext cx="444352" cy="400110"/>
              </a:xfrm>
              <a:prstGeom prst="rect">
                <a:avLst/>
              </a:prstGeom>
              <a:noFill/>
            </p:spPr>
            <p:txBody>
              <a:bodyPr wrap="none" rtlCol="0">
                <a:spAutoFit/>
              </a:bodyPr>
              <a:lstStyle/>
              <a:p>
                <a:r>
                  <a:rPr lang="en-US" sz="2000" b="1"/>
                  <a:t>14</a:t>
                </a:r>
              </a:p>
            </p:txBody>
          </p:sp>
        </p:grpSp>
        <p:grpSp>
          <p:nvGrpSpPr>
            <p:cNvPr id="110" name="Group 109"/>
            <p:cNvGrpSpPr/>
            <p:nvPr/>
          </p:nvGrpSpPr>
          <p:grpSpPr>
            <a:xfrm>
              <a:off x="9669194" y="2054934"/>
              <a:ext cx="805246" cy="400110"/>
              <a:chOff x="5495224" y="2054934"/>
              <a:chExt cx="805246" cy="400110"/>
            </a:xfrm>
          </p:grpSpPr>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15" name="TextBox 114"/>
              <p:cNvSpPr txBox="1"/>
              <p:nvPr/>
            </p:nvSpPr>
            <p:spPr>
              <a:xfrm>
                <a:off x="5856118" y="2054934"/>
                <a:ext cx="444352" cy="400110"/>
              </a:xfrm>
              <a:prstGeom prst="rect">
                <a:avLst/>
              </a:prstGeom>
              <a:noFill/>
            </p:spPr>
            <p:txBody>
              <a:bodyPr wrap="none" rtlCol="0">
                <a:spAutoFit/>
              </a:bodyPr>
              <a:lstStyle/>
              <a:p>
                <a:r>
                  <a:rPr lang="en-US" sz="2000" b="1"/>
                  <a:t>14</a:t>
                </a:r>
              </a:p>
            </p:txBody>
          </p:sp>
        </p:grpSp>
        <p:grpSp>
          <p:nvGrpSpPr>
            <p:cNvPr id="111" name="Group 110"/>
            <p:cNvGrpSpPr/>
            <p:nvPr/>
          </p:nvGrpSpPr>
          <p:grpSpPr>
            <a:xfrm>
              <a:off x="11005535" y="2061882"/>
              <a:ext cx="805246" cy="400110"/>
              <a:chOff x="5495224" y="2054934"/>
              <a:chExt cx="805246" cy="400110"/>
            </a:xfrm>
          </p:grpSpPr>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13" name="TextBox 112"/>
              <p:cNvSpPr txBox="1"/>
              <p:nvPr/>
            </p:nvSpPr>
            <p:spPr>
              <a:xfrm>
                <a:off x="5856118" y="2054934"/>
                <a:ext cx="444352" cy="400110"/>
              </a:xfrm>
              <a:prstGeom prst="rect">
                <a:avLst/>
              </a:prstGeom>
              <a:noFill/>
            </p:spPr>
            <p:txBody>
              <a:bodyPr wrap="none" rtlCol="0">
                <a:spAutoFit/>
              </a:bodyPr>
              <a:lstStyle/>
              <a:p>
                <a:r>
                  <a:rPr lang="en-US" sz="2000" b="1"/>
                  <a:t>14</a:t>
                </a:r>
              </a:p>
            </p:txBody>
          </p:sp>
        </p:grpSp>
      </p:grpSp>
      <p:grpSp>
        <p:nvGrpSpPr>
          <p:cNvPr id="29" name="Group 28"/>
          <p:cNvGrpSpPr/>
          <p:nvPr/>
        </p:nvGrpSpPr>
        <p:grpSpPr>
          <a:xfrm>
            <a:off x="6704496" y="4193979"/>
            <a:ext cx="731155" cy="386053"/>
            <a:chOff x="2053103" y="4481165"/>
            <a:chExt cx="731155" cy="386053"/>
          </a:xfrm>
        </p:grpSpPr>
        <p:sp>
          <p:nvSpPr>
            <p:cNvPr id="125" name="Rectangle 124"/>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28" name="Rectangle 127"/>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34" name="Group 33"/>
          <p:cNvGrpSpPr/>
          <p:nvPr/>
        </p:nvGrpSpPr>
        <p:grpSpPr>
          <a:xfrm>
            <a:off x="5323435" y="4193979"/>
            <a:ext cx="729594" cy="380387"/>
            <a:chOff x="2053103" y="4983127"/>
            <a:chExt cx="729594" cy="380387"/>
          </a:xfrm>
        </p:grpSpPr>
        <p:sp>
          <p:nvSpPr>
            <p:cNvPr id="127" name="Rectangle 126"/>
            <p:cNvSpPr/>
            <p:nvPr/>
          </p:nvSpPr>
          <p:spPr>
            <a:xfrm>
              <a:off x="2469599" y="4983127"/>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29" name="Rectangle 128"/>
            <p:cNvSpPr/>
            <p:nvPr/>
          </p:nvSpPr>
          <p:spPr>
            <a:xfrm>
              <a:off x="2053103" y="4983127"/>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32" name="Group 131"/>
          <p:cNvGrpSpPr/>
          <p:nvPr/>
        </p:nvGrpSpPr>
        <p:grpSpPr>
          <a:xfrm>
            <a:off x="8089977" y="4193979"/>
            <a:ext cx="731155" cy="386053"/>
            <a:chOff x="2053103" y="4481165"/>
            <a:chExt cx="731155" cy="386053"/>
          </a:xfrm>
        </p:grpSpPr>
        <p:sp>
          <p:nvSpPr>
            <p:cNvPr id="133" name="Rectangle 132"/>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34" name="Rectangle 133"/>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35" name="Group 134"/>
          <p:cNvGrpSpPr/>
          <p:nvPr/>
        </p:nvGrpSpPr>
        <p:grpSpPr>
          <a:xfrm>
            <a:off x="9516302" y="4193979"/>
            <a:ext cx="731155" cy="386053"/>
            <a:chOff x="2053103" y="4481165"/>
            <a:chExt cx="731155" cy="386053"/>
          </a:xfrm>
        </p:grpSpPr>
        <p:sp>
          <p:nvSpPr>
            <p:cNvPr id="136" name="Rectangle 135"/>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37" name="Rectangle 136"/>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40" name="Group 139"/>
          <p:cNvGrpSpPr/>
          <p:nvPr/>
        </p:nvGrpSpPr>
        <p:grpSpPr>
          <a:xfrm>
            <a:off x="10818081" y="4193979"/>
            <a:ext cx="731155" cy="386053"/>
            <a:chOff x="2053103" y="4481165"/>
            <a:chExt cx="731155" cy="386053"/>
          </a:xfrm>
        </p:grpSpPr>
        <p:sp>
          <p:nvSpPr>
            <p:cNvPr id="155" name="Rectangle 154"/>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60" name="Rectangle 159"/>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162" name="Rectangle 161"/>
          <p:cNvSpPr/>
          <p:nvPr/>
        </p:nvSpPr>
        <p:spPr>
          <a:xfrm>
            <a:off x="5533717" y="5926986"/>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3" name="Rectangle 162"/>
          <p:cNvSpPr/>
          <p:nvPr/>
        </p:nvSpPr>
        <p:spPr>
          <a:xfrm>
            <a:off x="6936262" y="5932072"/>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4" name="Rectangle 163"/>
          <p:cNvSpPr/>
          <p:nvPr/>
        </p:nvSpPr>
        <p:spPr>
          <a:xfrm>
            <a:off x="8291702" y="5932383"/>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5" name="Rectangle 164"/>
          <p:cNvSpPr/>
          <p:nvPr/>
        </p:nvSpPr>
        <p:spPr>
          <a:xfrm>
            <a:off x="9719441" y="5923688"/>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6" name="Rectangle 165"/>
          <p:cNvSpPr/>
          <p:nvPr/>
        </p:nvSpPr>
        <p:spPr>
          <a:xfrm>
            <a:off x="11040702" y="5921468"/>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cxnSp>
        <p:nvCxnSpPr>
          <p:cNvPr id="168" name="Straight Arrow Connector 167"/>
          <p:cNvCxnSpPr/>
          <p:nvPr/>
        </p:nvCxnSpPr>
        <p:spPr>
          <a:xfrm flipH="1">
            <a:off x="4345104" y="6452871"/>
            <a:ext cx="2727754" cy="177935"/>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74" name="Left Arrow 173"/>
          <p:cNvSpPr/>
          <p:nvPr/>
        </p:nvSpPr>
        <p:spPr>
          <a:xfrm>
            <a:off x="3187671" y="6194206"/>
            <a:ext cx="991834" cy="594852"/>
          </a:xfrm>
          <a:prstGeom prst="leftArrow">
            <a:avLst/>
          </a:prstGeom>
          <a:solidFill>
            <a:srgbClr val="7030A0"/>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OK</a:t>
            </a:r>
          </a:p>
        </p:txBody>
      </p:sp>
      <p:sp>
        <p:nvSpPr>
          <p:cNvPr id="175" name="TextBox 174"/>
          <p:cNvSpPr txBox="1"/>
          <p:nvPr/>
        </p:nvSpPr>
        <p:spPr>
          <a:xfrm>
            <a:off x="64217" y="3917260"/>
            <a:ext cx="3540128" cy="707886"/>
          </a:xfrm>
          <a:prstGeom prst="rect">
            <a:avLst/>
          </a:prstGeom>
          <a:noFill/>
        </p:spPr>
        <p:txBody>
          <a:bodyPr wrap="square" rtlCol="0">
            <a:spAutoFit/>
          </a:bodyPr>
          <a:lstStyle/>
          <a:p>
            <a:pPr marL="342900" indent="-342900">
              <a:buFont typeface="Arial" panose="020B0604020202020204" pitchFamily="34" charset="0"/>
              <a:buChar char="•"/>
            </a:pPr>
            <a:r>
              <a:rPr lang="en-US" sz="2000"/>
              <a:t>Replicas write the new value to temporary storage</a:t>
            </a:r>
          </a:p>
        </p:txBody>
      </p:sp>
      <mc:AlternateContent xmlns:mc="http://schemas.openxmlformats.org/markup-compatibility/2006" xmlns:a14="http://schemas.microsoft.com/office/drawing/2010/main">
        <mc:Choice Requires="a14">
          <p:sp>
            <p:nvSpPr>
              <p:cNvPr id="176" name="TextBox 175"/>
              <p:cNvSpPr txBox="1"/>
              <p:nvPr/>
            </p:nvSpPr>
            <p:spPr>
              <a:xfrm>
                <a:off x="64217" y="5291145"/>
                <a:ext cx="3258132" cy="1323439"/>
              </a:xfrm>
              <a:prstGeom prst="rect">
                <a:avLst/>
              </a:prstGeom>
              <a:noFill/>
            </p:spPr>
            <p:txBody>
              <a:bodyPr wrap="square" rtlCol="0">
                <a:spAutoFit/>
              </a:bodyPr>
              <a:lstStyle/>
              <a:p>
                <a:pPr marL="342900" indent="-342900">
                  <a:buFont typeface="Arial" panose="020B0604020202020204" pitchFamily="34" charset="0"/>
                  <a:buChar char="•"/>
                </a:pPr>
                <a:r>
                  <a:rPr lang="en-US" sz="2000"/>
                  <a:t>Increment the clock and commit the new value after receiving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𝑁</m:t>
                        </m:r>
                        <m:r>
                          <a:rPr lang="en-US" sz="2000" i="1">
                            <a:latin typeface="Cambria Math" panose="02040503050406030204" pitchFamily="18" charset="0"/>
                          </a:rPr>
                          <m:t>/2</m:t>
                        </m:r>
                      </m:e>
                    </m:d>
                    <m:r>
                      <a:rPr lang="en-US" sz="2000" i="1">
                        <a:latin typeface="Cambria Math" panose="02040503050406030204" pitchFamily="18" charset="0"/>
                      </a:rPr>
                      <m:t>+1</m:t>
                    </m:r>
                  </m:oMath>
                </a14:m>
                <a:r>
                  <a:rPr lang="en-US" sz="2000"/>
                  <a:t> “accept” messages</a:t>
                </a:r>
              </a:p>
            </p:txBody>
          </p:sp>
        </mc:Choice>
        <mc:Fallback xmlns="">
          <p:sp>
            <p:nvSpPr>
              <p:cNvPr id="176" name="TextBox 175"/>
              <p:cNvSpPr txBox="1">
                <a:spLocks noRot="1" noChangeAspect="1" noMove="1" noResize="1" noEditPoints="1" noAdjustHandles="1" noChangeArrowheads="1" noChangeShapeType="1" noTextEdit="1"/>
              </p:cNvSpPr>
              <p:nvPr/>
            </p:nvSpPr>
            <p:spPr>
              <a:xfrm>
                <a:off x="64217" y="5291145"/>
                <a:ext cx="3258132" cy="1323439"/>
              </a:xfrm>
              <a:prstGeom prst="rect">
                <a:avLst/>
              </a:prstGeom>
              <a:blipFill>
                <a:blip r:embed="rId7"/>
                <a:stretch>
                  <a:fillRect l="-1685" t="-2765" b="-7373"/>
                </a:stretch>
              </a:blipFill>
            </p:spPr>
            <p:txBody>
              <a:bodyPr/>
              <a:lstStyle/>
              <a:p>
                <a:r>
                  <a:rPr lang="en-US">
                    <a:noFill/>
                  </a:rPr>
                  <a:t> </a:t>
                </a:r>
              </a:p>
            </p:txBody>
          </p:sp>
        </mc:Fallback>
      </mc:AlternateContent>
    </p:spTree>
    <p:extLst>
      <p:ext uri="{BB962C8B-B14F-4D97-AF65-F5344CB8AC3E}">
        <p14:creationId xmlns:p14="http://schemas.microsoft.com/office/powerpoint/2010/main" val="323436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right)">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barn(inVertical)">
                                      <p:cBhvr>
                                        <p:cTn id="20" dur="500"/>
                                        <p:tgtEl>
                                          <p:spTgt spid="8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3"/>
                                        </p:tgtEl>
                                        <p:attrNameLst>
                                          <p:attrName>style.visibility</p:attrName>
                                        </p:attrNameLst>
                                      </p:cBhvr>
                                      <p:to>
                                        <p:strVal val="visible"/>
                                      </p:to>
                                    </p:set>
                                    <p:animEffect transition="in" filter="wipe(left)">
                                      <p:cBhvr>
                                        <p:cTn id="24" dur="500"/>
                                        <p:tgtEl>
                                          <p:spTgt spid="153"/>
                                        </p:tgtEl>
                                      </p:cBhvr>
                                    </p:animEffect>
                                  </p:childTnLst>
                                </p:cTn>
                              </p:par>
                              <p:par>
                                <p:cTn id="25" presetID="22" presetClass="entr" presetSubtype="8" fill="hold" nodeType="with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wipe(left)">
                                      <p:cBhvr>
                                        <p:cTn id="27" dur="500"/>
                                        <p:tgtEl>
                                          <p:spTgt spid="159"/>
                                        </p:tgtEl>
                                      </p:cBhvr>
                                    </p:animEffect>
                                  </p:childTnLst>
                                </p:cTn>
                              </p:par>
                              <p:par>
                                <p:cTn id="28" presetID="22" presetClass="entr" presetSubtype="8" fill="hold" nodeType="withEffect">
                                  <p:stCondLst>
                                    <p:cond delay="0"/>
                                  </p:stCondLst>
                                  <p:childTnLst>
                                    <p:set>
                                      <p:cBhvr>
                                        <p:cTn id="29" dur="1" fill="hold">
                                          <p:stCondLst>
                                            <p:cond delay="0"/>
                                          </p:stCondLst>
                                        </p:cTn>
                                        <p:tgtEl>
                                          <p:spTgt spid="161"/>
                                        </p:tgtEl>
                                        <p:attrNameLst>
                                          <p:attrName>style.visibility</p:attrName>
                                        </p:attrNameLst>
                                      </p:cBhvr>
                                      <p:to>
                                        <p:strVal val="visible"/>
                                      </p:to>
                                    </p:set>
                                    <p:animEffect transition="in" filter="wipe(left)">
                                      <p:cBhvr>
                                        <p:cTn id="30" dur="500"/>
                                        <p:tgtEl>
                                          <p:spTgt spid="161"/>
                                        </p:tgtEl>
                                      </p:cBhvr>
                                    </p:animEffect>
                                  </p:childTnLst>
                                </p:cTn>
                              </p:par>
                              <p:par>
                                <p:cTn id="31" presetID="22" presetClass="entr" presetSubtype="8" fill="hold" nodeType="withEffect">
                                  <p:stCondLst>
                                    <p:cond delay="0"/>
                                  </p:stCondLst>
                                  <p:childTnLst>
                                    <p:set>
                                      <p:cBhvr>
                                        <p:cTn id="32" dur="1" fill="hold">
                                          <p:stCondLst>
                                            <p:cond delay="0"/>
                                          </p:stCondLst>
                                        </p:cTn>
                                        <p:tgtEl>
                                          <p:spTgt spid="167"/>
                                        </p:tgtEl>
                                        <p:attrNameLst>
                                          <p:attrName>style.visibility</p:attrName>
                                        </p:attrNameLst>
                                      </p:cBhvr>
                                      <p:to>
                                        <p:strVal val="visible"/>
                                      </p:to>
                                    </p:set>
                                    <p:animEffect transition="in" filter="wipe(left)">
                                      <p:cBhvr>
                                        <p:cTn id="33" dur="500"/>
                                        <p:tgtEl>
                                          <p:spTgt spid="16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75"/>
                                        </p:tgtEl>
                                        <p:attrNameLst>
                                          <p:attrName>style.visibility</p:attrName>
                                        </p:attrNameLst>
                                      </p:cBhvr>
                                      <p:to>
                                        <p:strVal val="visible"/>
                                      </p:to>
                                    </p:set>
                                    <p:animEffect transition="in" filter="fade">
                                      <p:cBhvr>
                                        <p:cTn id="38" dur="500"/>
                                        <p:tgtEl>
                                          <p:spTgt spid="175"/>
                                        </p:tgtEl>
                                      </p:cBhvr>
                                    </p:animEffect>
                                    <p:anim calcmode="lin" valueType="num">
                                      <p:cBhvr>
                                        <p:cTn id="39" dur="500" fill="hold"/>
                                        <p:tgtEl>
                                          <p:spTgt spid="175"/>
                                        </p:tgtEl>
                                        <p:attrNameLst>
                                          <p:attrName>ppt_x</p:attrName>
                                        </p:attrNameLst>
                                      </p:cBhvr>
                                      <p:tavLst>
                                        <p:tav tm="0">
                                          <p:val>
                                            <p:strVal val="#ppt_x"/>
                                          </p:val>
                                        </p:tav>
                                        <p:tav tm="100000">
                                          <p:val>
                                            <p:strVal val="#ppt_x"/>
                                          </p:val>
                                        </p:tav>
                                      </p:tavLst>
                                    </p:anim>
                                    <p:anim calcmode="lin" valueType="num">
                                      <p:cBhvr>
                                        <p:cTn id="40" dur="500" fill="hold"/>
                                        <p:tgtEl>
                                          <p:spTgt spid="175"/>
                                        </p:tgtEl>
                                        <p:attrNameLst>
                                          <p:attrName>ppt_y</p:attrName>
                                        </p:attrNameLst>
                                      </p:cBhvr>
                                      <p:tavLst>
                                        <p:tav tm="0">
                                          <p:val>
                                            <p:strVal val="#ppt_y+.1"/>
                                          </p:val>
                                        </p:tav>
                                        <p:tav tm="100000">
                                          <p:val>
                                            <p:strVal val="#ppt_y"/>
                                          </p:val>
                                        </p:tav>
                                      </p:tavLst>
                                    </p:anim>
                                  </p:childTnLst>
                                </p:cTn>
                              </p:par>
                              <p:par>
                                <p:cTn id="41" presetID="16" presetClass="entr" presetSubtype="21"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nodeType="withEffect">
                                  <p:stCondLst>
                                    <p:cond delay="0"/>
                                  </p:stCondLst>
                                  <p:childTnLst>
                                    <p:set>
                                      <p:cBhvr>
                                        <p:cTn id="48" dur="1" fill="hold">
                                          <p:stCondLst>
                                            <p:cond delay="0"/>
                                          </p:stCondLst>
                                        </p:cTn>
                                        <p:tgtEl>
                                          <p:spTgt spid="132"/>
                                        </p:tgtEl>
                                        <p:attrNameLst>
                                          <p:attrName>style.visibility</p:attrName>
                                        </p:attrNameLst>
                                      </p:cBhvr>
                                      <p:to>
                                        <p:strVal val="visible"/>
                                      </p:to>
                                    </p:set>
                                    <p:animEffect transition="in" filter="barn(inVertical)">
                                      <p:cBhvr>
                                        <p:cTn id="49" dur="500"/>
                                        <p:tgtEl>
                                          <p:spTgt spid="132"/>
                                        </p:tgtEl>
                                      </p:cBhvr>
                                    </p:animEffect>
                                  </p:childTnLst>
                                </p:cTn>
                              </p:par>
                              <p:par>
                                <p:cTn id="50" presetID="16" presetClass="entr" presetSubtype="21" fill="hold" nodeType="withEffect">
                                  <p:stCondLst>
                                    <p:cond delay="0"/>
                                  </p:stCondLst>
                                  <p:childTnLst>
                                    <p:set>
                                      <p:cBhvr>
                                        <p:cTn id="51" dur="1" fill="hold">
                                          <p:stCondLst>
                                            <p:cond delay="0"/>
                                          </p:stCondLst>
                                        </p:cTn>
                                        <p:tgtEl>
                                          <p:spTgt spid="135"/>
                                        </p:tgtEl>
                                        <p:attrNameLst>
                                          <p:attrName>style.visibility</p:attrName>
                                        </p:attrNameLst>
                                      </p:cBhvr>
                                      <p:to>
                                        <p:strVal val="visible"/>
                                      </p:to>
                                    </p:set>
                                    <p:animEffect transition="in" filter="barn(inVertical)">
                                      <p:cBhvr>
                                        <p:cTn id="52" dur="500"/>
                                        <p:tgtEl>
                                          <p:spTgt spid="135"/>
                                        </p:tgtEl>
                                      </p:cBhvr>
                                    </p:animEffect>
                                  </p:childTnLst>
                                </p:cTn>
                              </p:par>
                              <p:par>
                                <p:cTn id="53" presetID="16" presetClass="entr" presetSubtype="21" fill="hold" nodeType="withEffect">
                                  <p:stCondLst>
                                    <p:cond delay="0"/>
                                  </p:stCondLst>
                                  <p:childTnLst>
                                    <p:set>
                                      <p:cBhvr>
                                        <p:cTn id="54" dur="1" fill="hold">
                                          <p:stCondLst>
                                            <p:cond delay="0"/>
                                          </p:stCondLst>
                                        </p:cTn>
                                        <p:tgtEl>
                                          <p:spTgt spid="140"/>
                                        </p:tgtEl>
                                        <p:attrNameLst>
                                          <p:attrName>style.visibility</p:attrName>
                                        </p:attrNameLst>
                                      </p:cBhvr>
                                      <p:to>
                                        <p:strVal val="visible"/>
                                      </p:to>
                                    </p:set>
                                    <p:animEffect transition="in" filter="barn(inVertical)">
                                      <p:cBhvr>
                                        <p:cTn id="55" dur="500"/>
                                        <p:tgtEl>
                                          <p:spTgt spid="14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up)">
                                      <p:cBhvr>
                                        <p:cTn id="60" dur="500"/>
                                        <p:tgtEl>
                                          <p:spTgt spid="95"/>
                                        </p:tgtEl>
                                      </p:cBhvr>
                                    </p:animEffect>
                                  </p:childTnLst>
                                </p:cTn>
                              </p:par>
                              <p:par>
                                <p:cTn id="61" presetID="16" presetClass="entr" presetSubtype="21"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par>
                          <p:cTn id="64" fill="hold">
                            <p:stCondLst>
                              <p:cond delay="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1000"/>
                            </p:stCondLst>
                            <p:childTnLst>
                              <p:par>
                                <p:cTn id="69" presetID="22" presetClass="entr" presetSubtype="1"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up)">
                                      <p:cBhvr>
                                        <p:cTn id="71" dur="500"/>
                                        <p:tgtEl>
                                          <p:spTgt spid="84"/>
                                        </p:tgtEl>
                                      </p:cBhvr>
                                    </p:animEffect>
                                  </p:childTnLst>
                                </p:cTn>
                              </p:par>
                            </p:childTnLst>
                          </p:cTn>
                        </p:par>
                        <p:par>
                          <p:cTn id="72" fill="hold">
                            <p:stCondLst>
                              <p:cond delay="1500"/>
                            </p:stCondLst>
                            <p:childTnLst>
                              <p:par>
                                <p:cTn id="73" presetID="22" presetClass="entr" presetSubtype="1" fill="hold" nodeType="after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up)">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76"/>
                                        </p:tgtEl>
                                        <p:attrNameLst>
                                          <p:attrName>style.visibility</p:attrName>
                                        </p:attrNameLst>
                                      </p:cBhvr>
                                      <p:to>
                                        <p:strVal val="visible"/>
                                      </p:to>
                                    </p:set>
                                    <p:animEffect transition="in" filter="fade">
                                      <p:cBhvr>
                                        <p:cTn id="80" dur="500"/>
                                        <p:tgtEl>
                                          <p:spTgt spid="176"/>
                                        </p:tgtEl>
                                      </p:cBhvr>
                                    </p:animEffect>
                                    <p:anim calcmode="lin" valueType="num">
                                      <p:cBhvr>
                                        <p:cTn id="81" dur="500" fill="hold"/>
                                        <p:tgtEl>
                                          <p:spTgt spid="176"/>
                                        </p:tgtEl>
                                        <p:attrNameLst>
                                          <p:attrName>ppt_x</p:attrName>
                                        </p:attrNameLst>
                                      </p:cBhvr>
                                      <p:tavLst>
                                        <p:tav tm="0">
                                          <p:val>
                                            <p:strVal val="#ppt_x"/>
                                          </p:val>
                                        </p:tav>
                                        <p:tav tm="100000">
                                          <p:val>
                                            <p:strVal val="#ppt_x"/>
                                          </p:val>
                                        </p:tav>
                                      </p:tavLst>
                                    </p:anim>
                                    <p:anim calcmode="lin" valueType="num">
                                      <p:cBhvr>
                                        <p:cTn id="82" dur="500" fill="hold"/>
                                        <p:tgtEl>
                                          <p:spTgt spid="176"/>
                                        </p:tgtEl>
                                        <p:attrNameLst>
                                          <p:attrName>ppt_y</p:attrName>
                                        </p:attrNameLst>
                                      </p:cBhvr>
                                      <p:tavLst>
                                        <p:tav tm="0">
                                          <p:val>
                                            <p:strVal val="#ppt_y+.1"/>
                                          </p:val>
                                        </p:tav>
                                        <p:tav tm="100000">
                                          <p:val>
                                            <p:strVal val="#ppt_y"/>
                                          </p:val>
                                        </p:tav>
                                      </p:tavLst>
                                    </p:anim>
                                  </p:childTnLst>
                                </p:cTn>
                              </p:par>
                            </p:childTnLst>
                          </p:cTn>
                        </p:par>
                        <p:par>
                          <p:cTn id="83" fill="hold">
                            <p:stCondLst>
                              <p:cond delay="500"/>
                            </p:stCondLst>
                            <p:childTnLst>
                              <p:par>
                                <p:cTn id="84" presetID="16" presetClass="entr" presetSubtype="21" fill="hold" nodeType="afterEffect">
                                  <p:stCondLst>
                                    <p:cond delay="0"/>
                                  </p:stCondLst>
                                  <p:childTnLst>
                                    <p:set>
                                      <p:cBhvr>
                                        <p:cTn id="85" dur="1" fill="hold">
                                          <p:stCondLst>
                                            <p:cond delay="0"/>
                                          </p:stCondLst>
                                        </p:cTn>
                                        <p:tgtEl>
                                          <p:spTgt spid="106"/>
                                        </p:tgtEl>
                                        <p:attrNameLst>
                                          <p:attrName>style.visibility</p:attrName>
                                        </p:attrNameLst>
                                      </p:cBhvr>
                                      <p:to>
                                        <p:strVal val="visible"/>
                                      </p:to>
                                    </p:set>
                                    <p:animEffect transition="in" filter="barn(inVertical)">
                                      <p:cBhvr>
                                        <p:cTn id="86" dur="500"/>
                                        <p:tgtEl>
                                          <p:spTgt spid="106"/>
                                        </p:tgtEl>
                                      </p:cBhvr>
                                    </p:animEffect>
                                  </p:childTnLst>
                                </p:cTn>
                              </p:par>
                            </p:childTnLst>
                          </p:cTn>
                        </p:par>
                        <p:par>
                          <p:cTn id="87" fill="hold">
                            <p:stCondLst>
                              <p:cond delay="1000"/>
                            </p:stCondLst>
                            <p:childTnLst>
                              <p:par>
                                <p:cTn id="88" presetID="16" presetClass="entr" presetSubtype="21" fill="hold" grpId="0" nodeType="afterEffect">
                                  <p:stCondLst>
                                    <p:cond delay="0"/>
                                  </p:stCondLst>
                                  <p:childTnLst>
                                    <p:set>
                                      <p:cBhvr>
                                        <p:cTn id="89" dur="1" fill="hold">
                                          <p:stCondLst>
                                            <p:cond delay="0"/>
                                          </p:stCondLst>
                                        </p:cTn>
                                        <p:tgtEl>
                                          <p:spTgt spid="162"/>
                                        </p:tgtEl>
                                        <p:attrNameLst>
                                          <p:attrName>style.visibility</p:attrName>
                                        </p:attrNameLst>
                                      </p:cBhvr>
                                      <p:to>
                                        <p:strVal val="visible"/>
                                      </p:to>
                                    </p:set>
                                    <p:animEffect transition="in" filter="barn(inVertical)">
                                      <p:cBhvr>
                                        <p:cTn id="90" dur="500"/>
                                        <p:tgtEl>
                                          <p:spTgt spid="162"/>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163"/>
                                        </p:tgtEl>
                                        <p:attrNameLst>
                                          <p:attrName>style.visibility</p:attrName>
                                        </p:attrNameLst>
                                      </p:cBhvr>
                                      <p:to>
                                        <p:strVal val="visible"/>
                                      </p:to>
                                    </p:set>
                                    <p:animEffect transition="in" filter="barn(inVertical)">
                                      <p:cBhvr>
                                        <p:cTn id="93" dur="500"/>
                                        <p:tgtEl>
                                          <p:spTgt spid="16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164"/>
                                        </p:tgtEl>
                                        <p:attrNameLst>
                                          <p:attrName>style.visibility</p:attrName>
                                        </p:attrNameLst>
                                      </p:cBhvr>
                                      <p:to>
                                        <p:strVal val="visible"/>
                                      </p:to>
                                    </p:set>
                                    <p:animEffect transition="in" filter="barn(inVertical)">
                                      <p:cBhvr>
                                        <p:cTn id="96" dur="500"/>
                                        <p:tgtEl>
                                          <p:spTgt spid="164"/>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165"/>
                                        </p:tgtEl>
                                        <p:attrNameLst>
                                          <p:attrName>style.visibility</p:attrName>
                                        </p:attrNameLst>
                                      </p:cBhvr>
                                      <p:to>
                                        <p:strVal val="visible"/>
                                      </p:to>
                                    </p:set>
                                    <p:animEffect transition="in" filter="barn(inVertical)">
                                      <p:cBhvr>
                                        <p:cTn id="99" dur="500"/>
                                        <p:tgtEl>
                                          <p:spTgt spid="165"/>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166"/>
                                        </p:tgtEl>
                                        <p:attrNameLst>
                                          <p:attrName>style.visibility</p:attrName>
                                        </p:attrNameLst>
                                      </p:cBhvr>
                                      <p:to>
                                        <p:strVal val="visible"/>
                                      </p:to>
                                    </p:set>
                                    <p:animEffect transition="in" filter="barn(inVertical)">
                                      <p:cBhvr>
                                        <p:cTn id="102" dur="500"/>
                                        <p:tgtEl>
                                          <p:spTgt spid="16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168"/>
                                        </p:tgtEl>
                                        <p:attrNameLst>
                                          <p:attrName>style.visibility</p:attrName>
                                        </p:attrNameLst>
                                      </p:cBhvr>
                                      <p:to>
                                        <p:strVal val="visible"/>
                                      </p:to>
                                    </p:set>
                                    <p:animEffect transition="in" filter="wipe(right)">
                                      <p:cBhvr>
                                        <p:cTn id="107" dur="500"/>
                                        <p:tgtEl>
                                          <p:spTgt spid="168"/>
                                        </p:tgtEl>
                                      </p:cBhvr>
                                    </p:animEffect>
                                  </p:childTnLst>
                                </p:cTn>
                              </p:par>
                            </p:childTnLst>
                          </p:cTn>
                        </p:par>
                        <p:par>
                          <p:cTn id="108" fill="hold">
                            <p:stCondLst>
                              <p:cond delay="500"/>
                            </p:stCondLst>
                            <p:childTnLst>
                              <p:par>
                                <p:cTn id="109" presetID="16" presetClass="entr" presetSubtype="21" fill="hold" grpId="0" nodeType="afterEffect">
                                  <p:stCondLst>
                                    <p:cond delay="0"/>
                                  </p:stCondLst>
                                  <p:childTnLst>
                                    <p:set>
                                      <p:cBhvr>
                                        <p:cTn id="110" dur="1" fill="hold">
                                          <p:stCondLst>
                                            <p:cond delay="0"/>
                                          </p:stCondLst>
                                        </p:cTn>
                                        <p:tgtEl>
                                          <p:spTgt spid="174"/>
                                        </p:tgtEl>
                                        <p:attrNameLst>
                                          <p:attrName>style.visibility</p:attrName>
                                        </p:attrNameLst>
                                      </p:cBhvr>
                                      <p:to>
                                        <p:strVal val="visible"/>
                                      </p:to>
                                    </p:set>
                                    <p:animEffect transition="in" filter="barn(inVertical)">
                                      <p:cBhvr>
                                        <p:cTn id="111"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83" grpId="0" animBg="1"/>
      <p:bldP spid="162" grpId="0" animBg="1"/>
      <p:bldP spid="163" grpId="0" animBg="1"/>
      <p:bldP spid="164" grpId="0" animBg="1"/>
      <p:bldP spid="165" grpId="0" animBg="1"/>
      <p:bldP spid="166" grpId="0" animBg="1"/>
      <p:bldP spid="174" grpId="0" animBg="1"/>
      <p:bldP spid="175" grpId="0"/>
      <p:bldP spid="17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Paxos</a:t>
            </a:r>
            <a:r>
              <a:rPr lang="en-US"/>
              <a:t> Review</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buNone/>
                </a:pPr>
                <a:r>
                  <a:rPr lang="en-US" dirty="0"/>
                  <a:t>Three phases: elect leader, collect promises, commit/accept</a:t>
                </a:r>
              </a:p>
              <a:p>
                <a:pPr lvl="1"/>
                <a:r>
                  <a:rPr lang="en-US" dirty="0"/>
                  <a:t>Message complexity: roughly O(n</a:t>
                </a:r>
                <a:r>
                  <a:rPr lang="en-US" baseline="30000" dirty="0"/>
                  <a:t>2</a:t>
                </a:r>
                <a:r>
                  <a:rPr lang="en-US" dirty="0"/>
                  <a:t>+n)</a:t>
                </a:r>
              </a:p>
              <a:p>
                <a:pPr lvl="1"/>
                <a:r>
                  <a:rPr lang="en-US" dirty="0"/>
                  <a:t>However, more like O(n</a:t>
                </a:r>
                <a:r>
                  <a:rPr lang="en-US" baseline="30000" dirty="0"/>
                  <a:t>2</a:t>
                </a:r>
                <a:r>
                  <a:rPr lang="en-US" dirty="0"/>
                  <a:t>) in steady state (repeated commit/accept)</a:t>
                </a:r>
              </a:p>
              <a:p>
                <a:pPr marL="0" indent="0">
                  <a:buNone/>
                </a:pPr>
                <a:r>
                  <a:rPr lang="en-US" dirty="0"/>
                  <a:t>Two logical clocks:</a:t>
                </a:r>
              </a:p>
              <a:p>
                <a:pPr marL="914400" lvl="1" indent="-457200">
                  <a:buFont typeface="+mj-lt"/>
                  <a:buAutoNum type="arabicPeriod"/>
                </a:pPr>
                <a:r>
                  <a:rPr lang="en-US" dirty="0"/>
                  <a:t>The </a:t>
                </a:r>
                <a:r>
                  <a:rPr lang="en-US" dirty="0">
                    <a:solidFill>
                      <a:schemeClr val="accent1"/>
                    </a:solidFill>
                  </a:rPr>
                  <a:t>view</a:t>
                </a:r>
                <a:r>
                  <a:rPr lang="en-US" dirty="0"/>
                  <a:t> increments each time the leader changes</a:t>
                </a:r>
              </a:p>
              <a:p>
                <a:pPr lvl="2"/>
                <a:r>
                  <a:rPr lang="en-US" dirty="0"/>
                  <a:t>Replicas promise not to accept updates from prior views</a:t>
                </a:r>
              </a:p>
              <a:p>
                <a:pPr marL="914400" lvl="1" indent="-457200">
                  <a:buFont typeface="+mj-lt"/>
                  <a:buAutoNum type="arabicPeriod"/>
                </a:pPr>
                <a:r>
                  <a:rPr lang="en-US" dirty="0"/>
                  <a:t>The </a:t>
                </a:r>
                <a:r>
                  <a:rPr lang="en-US" dirty="0">
                    <a:solidFill>
                      <a:schemeClr val="accent1"/>
                    </a:solidFill>
                  </a:rPr>
                  <a:t>clock</a:t>
                </a:r>
                <a:r>
                  <a:rPr lang="en-US" dirty="0"/>
                  <a:t> increments after each update/write</a:t>
                </a:r>
              </a:p>
              <a:p>
                <a:pPr lvl="2"/>
                <a:r>
                  <a:rPr lang="en-US" dirty="0"/>
                  <a:t>Maintains the global ordering of updates</a:t>
                </a:r>
              </a:p>
              <a:p>
                <a:pPr marL="0" indent="0">
                  <a:buNone/>
                </a:pPr>
                <a:r>
                  <a:rPr lang="en-US" dirty="0"/>
                  <a:t>Replicas set a timeout every time they hear from the leader</a:t>
                </a:r>
              </a:p>
              <a:p>
                <a:pPr lvl="1"/>
                <a:r>
                  <a:rPr lang="en-US" dirty="0"/>
                  <a:t>Increment the view and elect a new leader if the timeout expires</a:t>
                </a:r>
              </a:p>
              <a:p>
                <a:pPr marL="0" indent="0">
                  <a:buNone/>
                </a:pPr>
                <a:r>
                  <a:rPr lang="en-US" dirty="0"/>
                  <a:t>Protocol moves forward once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/2</m:t>
                        </m:r>
                      </m:e>
                    </m:d>
                    <m:r>
                      <a:rPr lang="en-US" i="1">
                        <a:latin typeface="Cambria Math" panose="02040503050406030204" pitchFamily="18" charset="0"/>
                      </a:rPr>
                      <m:t>+1</m:t>
                    </m:r>
                  </m:oMath>
                </a14:m>
                <a:r>
                  <a:rPr lang="en-US" dirty="0"/>
                  <a:t> replicas are in agreement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5" t="-2239"/>
                </a:stretch>
              </a:blipFill>
            </p:spPr>
            <p:txBody>
              <a:bodyPr/>
              <a:lstStyle/>
              <a:p>
                <a:r>
                  <a:rPr lang="en-US">
                    <a:noFill/>
                  </a:rPr>
                  <a:t> </a:t>
                </a:r>
              </a:p>
            </p:txBody>
          </p:sp>
        </mc:Fallback>
      </mc:AlternateContent>
    </p:spTree>
    <p:extLst>
      <p:ext uri="{BB962C8B-B14F-4D97-AF65-F5344CB8AC3E}">
        <p14:creationId xmlns:p14="http://schemas.microsoft.com/office/powerpoint/2010/main" val="3026471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Failure Modes</a:t>
            </a:r>
          </a:p>
        </p:txBody>
      </p:sp>
      <p:sp>
        <p:nvSpPr>
          <p:cNvPr id="3" name="Content Placeholder 2"/>
          <p:cNvSpPr>
            <a:spLocks noGrp="1"/>
          </p:cNvSpPr>
          <p:nvPr>
            <p:ph idx="1"/>
          </p:nvPr>
        </p:nvSpPr>
        <p:spPr/>
        <p:txBody>
          <a:bodyPr/>
          <a:lstStyle/>
          <a:p>
            <a:pPr marL="514350" indent="-514350">
              <a:buFont typeface="+mj-lt"/>
              <a:buAutoNum type="arabicPeriod"/>
            </a:pPr>
            <a:r>
              <a:rPr lang="en-US" dirty="0"/>
              <a:t>What happens if a commit fails?</a:t>
            </a:r>
          </a:p>
          <a:p>
            <a:pPr marL="514350" indent="-514350">
              <a:buFont typeface="+mj-lt"/>
              <a:buAutoNum type="arabicPeriod"/>
            </a:pPr>
            <a:endParaRPr lang="en-US" dirty="0"/>
          </a:p>
          <a:p>
            <a:pPr marL="514350" indent="-514350">
              <a:buFont typeface="+mj-lt"/>
              <a:buAutoNum type="arabicPeriod"/>
            </a:pPr>
            <a:r>
              <a:rPr lang="en-US" dirty="0"/>
              <a:t>What happens during a partition?</a:t>
            </a:r>
          </a:p>
          <a:p>
            <a:pPr marL="514350" indent="-514350">
              <a:buFont typeface="+mj-lt"/>
              <a:buAutoNum type="arabicPeriod"/>
            </a:pPr>
            <a:endParaRPr lang="en-US" dirty="0"/>
          </a:p>
          <a:p>
            <a:pPr marL="514350" indent="-514350">
              <a:buFont typeface="+mj-lt"/>
              <a:buAutoNum type="arabicPeriod"/>
            </a:pPr>
            <a:r>
              <a:rPr lang="en-US" dirty="0"/>
              <a:t>What happens after the leader fails?</a:t>
            </a:r>
          </a:p>
        </p:txBody>
      </p:sp>
    </p:spTree>
    <p:extLst>
      <p:ext uri="{BB962C8B-B14F-4D97-AF65-F5344CB8AC3E}">
        <p14:creationId xmlns:p14="http://schemas.microsoft.com/office/powerpoint/2010/main" val="2391532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Bad Commit</a:t>
            </a:r>
          </a:p>
        </p:txBody>
      </p:sp>
      <p:grpSp>
        <p:nvGrpSpPr>
          <p:cNvPr id="3" name="Group 2"/>
          <p:cNvGrpSpPr/>
          <p:nvPr/>
        </p:nvGrpSpPr>
        <p:grpSpPr>
          <a:xfrm>
            <a:off x="5118122" y="388055"/>
            <a:ext cx="1119024" cy="6103579"/>
            <a:chOff x="5243421" y="388055"/>
            <a:chExt cx="1119024" cy="6103579"/>
          </a:xfrm>
        </p:grpSpPr>
        <p:cxnSp>
          <p:nvCxnSpPr>
            <p:cNvPr id="30" name="Straight Connector 29"/>
            <p:cNvCxnSpPr/>
            <p:nvPr/>
          </p:nvCxnSpPr>
          <p:spPr>
            <a:xfrm>
              <a:off x="580293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8" name="TextBox 7"/>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12" name="Group 11"/>
          <p:cNvGrpSpPr/>
          <p:nvPr/>
        </p:nvGrpSpPr>
        <p:grpSpPr>
          <a:xfrm>
            <a:off x="6494553" y="388055"/>
            <a:ext cx="1119024" cy="6103579"/>
            <a:chOff x="6576639" y="388055"/>
            <a:chExt cx="1119024" cy="6103579"/>
          </a:xfrm>
        </p:grpSpPr>
        <p:cxnSp>
          <p:nvCxnSpPr>
            <p:cNvPr id="31" name="Straight Connector 30"/>
            <p:cNvCxnSpPr/>
            <p:nvPr/>
          </p:nvCxnSpPr>
          <p:spPr>
            <a:xfrm>
              <a:off x="715216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9" name="TextBox 8"/>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5" name="Group 14"/>
          <p:cNvGrpSpPr/>
          <p:nvPr/>
        </p:nvGrpSpPr>
        <p:grpSpPr>
          <a:xfrm>
            <a:off x="7870984" y="388055"/>
            <a:ext cx="1119024" cy="6103578"/>
            <a:chOff x="7986238" y="388055"/>
            <a:chExt cx="1119024" cy="6103578"/>
          </a:xfrm>
        </p:grpSpPr>
        <p:cxnSp>
          <p:nvCxnSpPr>
            <p:cNvPr id="32" name="Straight Connector 31"/>
            <p:cNvCxnSpPr/>
            <p:nvPr/>
          </p:nvCxnSpPr>
          <p:spPr>
            <a:xfrm>
              <a:off x="8562262" y="172880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0" name="TextBox 9"/>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7" name="Group 16"/>
          <p:cNvGrpSpPr/>
          <p:nvPr/>
        </p:nvGrpSpPr>
        <p:grpSpPr>
          <a:xfrm>
            <a:off x="9247414" y="388055"/>
            <a:ext cx="1119024" cy="6073668"/>
            <a:chOff x="9388883" y="388055"/>
            <a:chExt cx="1119024" cy="6073668"/>
          </a:xfrm>
        </p:grpSpPr>
        <p:cxnSp>
          <p:nvCxnSpPr>
            <p:cNvPr id="33" name="Straight Connector 32"/>
            <p:cNvCxnSpPr/>
            <p:nvPr/>
          </p:nvCxnSpPr>
          <p:spPr>
            <a:xfrm>
              <a:off x="10017459"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1" name="TextBox 10"/>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3" name="Straight Arrow Connector 12"/>
          <p:cNvCxnSpPr/>
          <p:nvPr/>
        </p:nvCxnSpPr>
        <p:spPr>
          <a:xfrm>
            <a:off x="11795944" y="1538130"/>
            <a:ext cx="0" cy="4953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11591705" y="3880253"/>
            <a:ext cx="702436" cy="400110"/>
          </a:xfrm>
          <a:prstGeom prst="rect">
            <a:avLst/>
          </a:prstGeom>
          <a:noFill/>
        </p:spPr>
        <p:txBody>
          <a:bodyPr wrap="none" rtlCol="0">
            <a:spAutoFit/>
          </a:bodyPr>
          <a:lstStyle/>
          <a:p>
            <a:pPr algn="ctr"/>
            <a:r>
              <a:rPr lang="en-US" sz="2000">
                <a:solidFill>
                  <a:schemeClr val="tx2"/>
                </a:solidFill>
              </a:rPr>
              <a:t>Time</a:t>
            </a:r>
          </a:p>
        </p:txBody>
      </p:sp>
      <p:sp>
        <p:nvSpPr>
          <p:cNvPr id="71" name="TextBox 70"/>
          <p:cNvSpPr txBox="1"/>
          <p:nvPr/>
        </p:nvSpPr>
        <p:spPr>
          <a:xfrm>
            <a:off x="47847" y="1555986"/>
            <a:ext cx="3540128"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t>What happens if a quorum does not accept a commit?</a:t>
            </a:r>
          </a:p>
        </p:txBody>
      </p:sp>
      <p:grpSp>
        <p:nvGrpSpPr>
          <p:cNvPr id="19" name="Group 18"/>
          <p:cNvGrpSpPr/>
          <p:nvPr/>
        </p:nvGrpSpPr>
        <p:grpSpPr>
          <a:xfrm>
            <a:off x="10623844" y="388055"/>
            <a:ext cx="1119024" cy="6073668"/>
            <a:chOff x="10749143" y="388055"/>
            <a:chExt cx="1119024" cy="6073668"/>
          </a:xfrm>
        </p:grpSpPr>
        <p:cxnSp>
          <p:nvCxnSpPr>
            <p:cNvPr id="65" name="Straight Connector 64"/>
            <p:cNvCxnSpPr/>
            <p:nvPr/>
          </p:nvCxnSpPr>
          <p:spPr>
            <a:xfrm>
              <a:off x="11308655"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67" name="TextBox 66"/>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pic>
        <p:nvPicPr>
          <p:cNvPr id="141" name="Picture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118" y="1017547"/>
            <a:ext cx="473314" cy="473314"/>
          </a:xfrm>
          <a:prstGeom prst="rect">
            <a:avLst/>
          </a:prstGeom>
        </p:spPr>
      </p:pic>
      <p:grpSp>
        <p:nvGrpSpPr>
          <p:cNvPr id="25" name="Group 24"/>
          <p:cNvGrpSpPr/>
          <p:nvPr/>
        </p:nvGrpSpPr>
        <p:grpSpPr>
          <a:xfrm>
            <a:off x="5480387" y="1605933"/>
            <a:ext cx="6315557" cy="407058"/>
            <a:chOff x="5495224" y="2054934"/>
            <a:chExt cx="6315557" cy="407058"/>
          </a:xfrm>
        </p:grpSpPr>
        <p:grpSp>
          <p:nvGrpSpPr>
            <p:cNvPr id="18" name="Group 17"/>
            <p:cNvGrpSpPr/>
            <p:nvPr/>
          </p:nvGrpSpPr>
          <p:grpSpPr>
            <a:xfrm>
              <a:off x="5495224" y="2054934"/>
              <a:ext cx="805246" cy="400110"/>
              <a:chOff x="5495224" y="2054934"/>
              <a:chExt cx="805246" cy="400110"/>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38" name="TextBox 137"/>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39" name="Group 138"/>
            <p:cNvGrpSpPr/>
            <p:nvPr/>
          </p:nvGrpSpPr>
          <p:grpSpPr>
            <a:xfrm>
              <a:off x="6880286" y="2061882"/>
              <a:ext cx="805246" cy="400110"/>
              <a:chOff x="5495224" y="2054934"/>
              <a:chExt cx="805246" cy="400110"/>
            </a:xfrm>
          </p:grpSpPr>
          <p:pic>
            <p:nvPicPr>
              <p:cNvPr id="142" name="Pictur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3" name="TextBox 142"/>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44" name="Group 143"/>
            <p:cNvGrpSpPr/>
            <p:nvPr/>
          </p:nvGrpSpPr>
          <p:grpSpPr>
            <a:xfrm>
              <a:off x="8268061" y="2061882"/>
              <a:ext cx="805246" cy="400110"/>
              <a:chOff x="5495224" y="2054934"/>
              <a:chExt cx="805246" cy="400110"/>
            </a:xfrm>
          </p:grpSpPr>
          <p:pic>
            <p:nvPicPr>
              <p:cNvPr id="145" name="Picture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6" name="TextBox 145"/>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47" name="Group 146"/>
            <p:cNvGrpSpPr/>
            <p:nvPr/>
          </p:nvGrpSpPr>
          <p:grpSpPr>
            <a:xfrm>
              <a:off x="9669194" y="2054934"/>
              <a:ext cx="805246" cy="400110"/>
              <a:chOff x="5495224" y="2054934"/>
              <a:chExt cx="805246" cy="400110"/>
            </a:xfrm>
          </p:grpSpPr>
          <p:pic>
            <p:nvPicPr>
              <p:cNvPr id="148" name="Picture 1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49" name="TextBox 148"/>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150" name="Group 149"/>
            <p:cNvGrpSpPr/>
            <p:nvPr/>
          </p:nvGrpSpPr>
          <p:grpSpPr>
            <a:xfrm>
              <a:off x="11005535" y="2061882"/>
              <a:ext cx="805246" cy="400110"/>
              <a:chOff x="5495224" y="2054934"/>
              <a:chExt cx="805246" cy="400110"/>
            </a:xfrm>
          </p:grpSpPr>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52" name="TextBox 151"/>
              <p:cNvSpPr txBox="1"/>
              <p:nvPr/>
            </p:nvSpPr>
            <p:spPr>
              <a:xfrm>
                <a:off x="5856118" y="2054934"/>
                <a:ext cx="444352" cy="400110"/>
              </a:xfrm>
              <a:prstGeom prst="rect">
                <a:avLst/>
              </a:prstGeom>
              <a:noFill/>
            </p:spPr>
            <p:txBody>
              <a:bodyPr wrap="none" rtlCol="0">
                <a:spAutoFit/>
              </a:bodyPr>
              <a:lstStyle/>
              <a:p>
                <a:r>
                  <a:rPr lang="en-US" sz="2000" b="1"/>
                  <a:t>13</a:t>
                </a:r>
              </a:p>
            </p:txBody>
          </p:sp>
        </p:grpSp>
      </p:grpSp>
      <p:cxnSp>
        <p:nvCxnSpPr>
          <p:cNvPr id="153" name="Straight Arrow Connector 152"/>
          <p:cNvCxnSpPr/>
          <p:nvPr/>
        </p:nvCxnSpPr>
        <p:spPr>
          <a:xfrm>
            <a:off x="5695986" y="2681536"/>
            <a:ext cx="1373726" cy="1165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5685401" y="2503564"/>
            <a:ext cx="2170746" cy="1866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a:off x="5688569" y="2319775"/>
            <a:ext cx="4172584" cy="38075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5670633" y="2134715"/>
            <a:ext cx="4788970" cy="4322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8" name="Left Arrow 77"/>
          <p:cNvSpPr/>
          <p:nvPr/>
        </p:nvSpPr>
        <p:spPr>
          <a:xfrm>
            <a:off x="3270613" y="3251939"/>
            <a:ext cx="2123631"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accept clock=14</a:t>
            </a:r>
          </a:p>
        </p:txBody>
      </p:sp>
      <p:sp>
        <p:nvSpPr>
          <p:cNvPr id="83" name="Right Arrow 82"/>
          <p:cNvSpPr/>
          <p:nvPr/>
        </p:nvSpPr>
        <p:spPr>
          <a:xfrm>
            <a:off x="3239543" y="2132908"/>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grpSp>
        <p:nvGrpSpPr>
          <p:cNvPr id="84" name="Group 83"/>
          <p:cNvGrpSpPr/>
          <p:nvPr/>
        </p:nvGrpSpPr>
        <p:grpSpPr>
          <a:xfrm>
            <a:off x="5720976" y="3219070"/>
            <a:ext cx="5422934" cy="628163"/>
            <a:chOff x="5730708" y="4003114"/>
            <a:chExt cx="5422934" cy="774389"/>
          </a:xfrm>
        </p:grpSpPr>
        <p:cxnSp>
          <p:nvCxnSpPr>
            <p:cNvPr id="85" name="Straight Arrow Connector 84"/>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7054685" y="4019994"/>
              <a:ext cx="1360421" cy="7236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087074" y="4027452"/>
              <a:ext cx="2799077" cy="73095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7079444" y="4013394"/>
              <a:ext cx="4074198" cy="7641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490527" y="6038193"/>
            <a:ext cx="4979216" cy="407058"/>
            <a:chOff x="5495224" y="2054934"/>
            <a:chExt cx="4979216" cy="407058"/>
          </a:xfrm>
        </p:grpSpPr>
        <p:grpSp>
          <p:nvGrpSpPr>
            <p:cNvPr id="107" name="Group 106"/>
            <p:cNvGrpSpPr/>
            <p:nvPr/>
          </p:nvGrpSpPr>
          <p:grpSpPr>
            <a:xfrm>
              <a:off x="5495224" y="2054934"/>
              <a:ext cx="805246" cy="400110"/>
              <a:chOff x="5495224" y="2054934"/>
              <a:chExt cx="805246" cy="400110"/>
            </a:xfrm>
          </p:grpSpPr>
          <p:pic>
            <p:nvPicPr>
              <p:cNvPr id="120" name="Picture 1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21" name="TextBox 120"/>
              <p:cNvSpPr txBox="1"/>
              <p:nvPr/>
            </p:nvSpPr>
            <p:spPr>
              <a:xfrm>
                <a:off x="5856118" y="2054934"/>
                <a:ext cx="444352" cy="400110"/>
              </a:xfrm>
              <a:prstGeom prst="rect">
                <a:avLst/>
              </a:prstGeom>
              <a:noFill/>
            </p:spPr>
            <p:txBody>
              <a:bodyPr wrap="none" rtlCol="0">
                <a:spAutoFit/>
              </a:bodyPr>
              <a:lstStyle/>
              <a:p>
                <a:r>
                  <a:rPr lang="en-US" sz="2000" b="1"/>
                  <a:t>14</a:t>
                </a:r>
              </a:p>
            </p:txBody>
          </p:sp>
        </p:grpSp>
        <p:grpSp>
          <p:nvGrpSpPr>
            <p:cNvPr id="108" name="Group 107"/>
            <p:cNvGrpSpPr/>
            <p:nvPr/>
          </p:nvGrpSpPr>
          <p:grpSpPr>
            <a:xfrm>
              <a:off x="6880286" y="2061882"/>
              <a:ext cx="805246" cy="400110"/>
              <a:chOff x="5495224" y="2054934"/>
              <a:chExt cx="805246" cy="400110"/>
            </a:xfrm>
          </p:grpSpPr>
          <p:pic>
            <p:nvPicPr>
              <p:cNvPr id="118" name="Picture 1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19" name="TextBox 118"/>
              <p:cNvSpPr txBox="1"/>
              <p:nvPr/>
            </p:nvSpPr>
            <p:spPr>
              <a:xfrm>
                <a:off x="5856118" y="2054934"/>
                <a:ext cx="444352" cy="400110"/>
              </a:xfrm>
              <a:prstGeom prst="rect">
                <a:avLst/>
              </a:prstGeom>
              <a:noFill/>
            </p:spPr>
            <p:txBody>
              <a:bodyPr wrap="none" rtlCol="0">
                <a:spAutoFit/>
              </a:bodyPr>
              <a:lstStyle/>
              <a:p>
                <a:r>
                  <a:rPr lang="en-US" sz="2000" b="1"/>
                  <a:t>14</a:t>
                </a:r>
              </a:p>
            </p:txBody>
          </p:sp>
        </p:grpSp>
        <p:grpSp>
          <p:nvGrpSpPr>
            <p:cNvPr id="109" name="Group 108"/>
            <p:cNvGrpSpPr/>
            <p:nvPr/>
          </p:nvGrpSpPr>
          <p:grpSpPr>
            <a:xfrm>
              <a:off x="8268061" y="2061882"/>
              <a:ext cx="805246" cy="400110"/>
              <a:chOff x="5495224" y="2054934"/>
              <a:chExt cx="805246" cy="400110"/>
            </a:xfrm>
          </p:grpSpPr>
          <p:pic>
            <p:nvPicPr>
              <p:cNvPr id="116" name="Picture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17" name="TextBox 116"/>
              <p:cNvSpPr txBox="1"/>
              <p:nvPr/>
            </p:nvSpPr>
            <p:spPr>
              <a:xfrm>
                <a:off x="5856118" y="2054934"/>
                <a:ext cx="444352" cy="400110"/>
              </a:xfrm>
              <a:prstGeom prst="rect">
                <a:avLst/>
              </a:prstGeom>
              <a:noFill/>
            </p:spPr>
            <p:txBody>
              <a:bodyPr wrap="none" rtlCol="0">
                <a:spAutoFit/>
              </a:bodyPr>
              <a:lstStyle/>
              <a:p>
                <a:r>
                  <a:rPr lang="en-US" sz="2000" b="1"/>
                  <a:t>14</a:t>
                </a:r>
              </a:p>
            </p:txBody>
          </p:sp>
        </p:grpSp>
        <p:grpSp>
          <p:nvGrpSpPr>
            <p:cNvPr id="110" name="Group 109"/>
            <p:cNvGrpSpPr/>
            <p:nvPr/>
          </p:nvGrpSpPr>
          <p:grpSpPr>
            <a:xfrm>
              <a:off x="9669194" y="2054934"/>
              <a:ext cx="805246" cy="400110"/>
              <a:chOff x="5495224" y="2054934"/>
              <a:chExt cx="805246" cy="400110"/>
            </a:xfrm>
          </p:grpSpPr>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115" name="TextBox 114"/>
              <p:cNvSpPr txBox="1"/>
              <p:nvPr/>
            </p:nvSpPr>
            <p:spPr>
              <a:xfrm>
                <a:off x="5856118" y="2054934"/>
                <a:ext cx="444352" cy="400110"/>
              </a:xfrm>
              <a:prstGeom prst="rect">
                <a:avLst/>
              </a:prstGeom>
              <a:noFill/>
            </p:spPr>
            <p:txBody>
              <a:bodyPr wrap="none" rtlCol="0">
                <a:spAutoFit/>
              </a:bodyPr>
              <a:lstStyle/>
              <a:p>
                <a:r>
                  <a:rPr lang="en-US" sz="2000" b="1"/>
                  <a:t>14</a:t>
                </a:r>
              </a:p>
            </p:txBody>
          </p:sp>
        </p:grpSp>
      </p:grpSp>
      <p:grpSp>
        <p:nvGrpSpPr>
          <p:cNvPr id="29" name="Group 28"/>
          <p:cNvGrpSpPr/>
          <p:nvPr/>
        </p:nvGrpSpPr>
        <p:grpSpPr>
          <a:xfrm>
            <a:off x="6678431" y="2874363"/>
            <a:ext cx="731155" cy="266567"/>
            <a:chOff x="2053103" y="4481165"/>
            <a:chExt cx="731155" cy="386053"/>
          </a:xfrm>
        </p:grpSpPr>
        <p:sp>
          <p:nvSpPr>
            <p:cNvPr id="125" name="Rectangle 124"/>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28" name="Rectangle 127"/>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34" name="Group 33"/>
          <p:cNvGrpSpPr/>
          <p:nvPr/>
        </p:nvGrpSpPr>
        <p:grpSpPr>
          <a:xfrm>
            <a:off x="5297370" y="2874363"/>
            <a:ext cx="729594" cy="262655"/>
            <a:chOff x="2053103" y="4983127"/>
            <a:chExt cx="729594" cy="380387"/>
          </a:xfrm>
        </p:grpSpPr>
        <p:sp>
          <p:nvSpPr>
            <p:cNvPr id="127" name="Rectangle 126"/>
            <p:cNvSpPr/>
            <p:nvPr/>
          </p:nvSpPr>
          <p:spPr>
            <a:xfrm>
              <a:off x="2469599" y="4983127"/>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29" name="Rectangle 128"/>
            <p:cNvSpPr/>
            <p:nvPr/>
          </p:nvSpPr>
          <p:spPr>
            <a:xfrm>
              <a:off x="2053103" y="4983127"/>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137" name="Rectangle 136"/>
          <p:cNvSpPr/>
          <p:nvPr/>
        </p:nvSpPr>
        <p:spPr>
          <a:xfrm>
            <a:off x="9706586" y="2874363"/>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62" name="Rectangle 161"/>
          <p:cNvSpPr/>
          <p:nvPr/>
        </p:nvSpPr>
        <p:spPr>
          <a:xfrm>
            <a:off x="5527946" y="6476441"/>
            <a:ext cx="313098" cy="26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3" name="Rectangle 162"/>
          <p:cNvSpPr/>
          <p:nvPr/>
        </p:nvSpPr>
        <p:spPr>
          <a:xfrm>
            <a:off x="6930491" y="6481527"/>
            <a:ext cx="313098" cy="26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4" name="Rectangle 163"/>
          <p:cNvSpPr/>
          <p:nvPr/>
        </p:nvSpPr>
        <p:spPr>
          <a:xfrm>
            <a:off x="8285931" y="6481838"/>
            <a:ext cx="313098" cy="26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5" name="Rectangle 164"/>
          <p:cNvSpPr/>
          <p:nvPr/>
        </p:nvSpPr>
        <p:spPr>
          <a:xfrm>
            <a:off x="9713670" y="6473143"/>
            <a:ext cx="313098" cy="268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grpSp>
        <p:nvGrpSpPr>
          <p:cNvPr id="154" name="Group 153"/>
          <p:cNvGrpSpPr/>
          <p:nvPr/>
        </p:nvGrpSpPr>
        <p:grpSpPr>
          <a:xfrm>
            <a:off x="3186861" y="5114291"/>
            <a:ext cx="2211899" cy="903560"/>
            <a:chOff x="1497985" y="4669456"/>
            <a:chExt cx="2775803" cy="903560"/>
          </a:xfrm>
        </p:grpSpPr>
        <p:sp>
          <p:nvSpPr>
            <p:cNvPr id="156" name="Left Arrow 155"/>
            <p:cNvSpPr/>
            <p:nvPr/>
          </p:nvSpPr>
          <p:spPr>
            <a:xfrm>
              <a:off x="1608756" y="4978164"/>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157" name="Left Arrow 156"/>
            <p:cNvSpPr/>
            <p:nvPr/>
          </p:nvSpPr>
          <p:spPr>
            <a:xfrm>
              <a:off x="1565511" y="4872551"/>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158" name="Left Arrow 157"/>
            <p:cNvSpPr/>
            <p:nvPr/>
          </p:nvSpPr>
          <p:spPr>
            <a:xfrm>
              <a:off x="1528421" y="4770022"/>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170" name="Left Arrow 169"/>
            <p:cNvSpPr/>
            <p:nvPr/>
          </p:nvSpPr>
          <p:spPr>
            <a:xfrm>
              <a:off x="1497985" y="4669456"/>
              <a:ext cx="2665032" cy="594852"/>
            </a:xfrm>
            <a:prstGeom prst="lef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accept clock=14</a:t>
              </a:r>
            </a:p>
          </p:txBody>
        </p:sp>
      </p:grpSp>
      <p:sp>
        <p:nvSpPr>
          <p:cNvPr id="173" name="Right Arrow 172"/>
          <p:cNvSpPr/>
          <p:nvPr/>
        </p:nvSpPr>
        <p:spPr>
          <a:xfrm>
            <a:off x="3267046" y="4103460"/>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cxnSp>
        <p:nvCxnSpPr>
          <p:cNvPr id="177" name="Straight Arrow Connector 176"/>
          <p:cNvCxnSpPr/>
          <p:nvPr/>
        </p:nvCxnSpPr>
        <p:spPr>
          <a:xfrm>
            <a:off x="5696612" y="4649331"/>
            <a:ext cx="1373726" cy="1165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5686027" y="4471359"/>
            <a:ext cx="2719347" cy="23378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5689195" y="4287570"/>
            <a:ext cx="4172584" cy="38075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5671259" y="4096454"/>
            <a:ext cx="4798484" cy="4331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81" name="Group 180"/>
          <p:cNvGrpSpPr/>
          <p:nvPr/>
        </p:nvGrpSpPr>
        <p:grpSpPr>
          <a:xfrm>
            <a:off x="5727907" y="5186223"/>
            <a:ext cx="5422934" cy="779575"/>
            <a:chOff x="5730708" y="4003114"/>
            <a:chExt cx="5422934" cy="774389"/>
          </a:xfrm>
        </p:grpSpPr>
        <p:cxnSp>
          <p:nvCxnSpPr>
            <p:cNvPr id="182" name="Straight Arrow Connector 181"/>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7054685" y="4019994"/>
              <a:ext cx="1360421" cy="7236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7087074" y="4027452"/>
              <a:ext cx="2799077" cy="73095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a:off x="7079444" y="4013394"/>
              <a:ext cx="4074198" cy="7641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6" name="Group 185"/>
          <p:cNvGrpSpPr/>
          <p:nvPr/>
        </p:nvGrpSpPr>
        <p:grpSpPr>
          <a:xfrm>
            <a:off x="5695376" y="5206489"/>
            <a:ext cx="5422878" cy="770096"/>
            <a:chOff x="5734574" y="4860640"/>
            <a:chExt cx="5422878" cy="764973"/>
          </a:xfrm>
        </p:grpSpPr>
        <p:cxnSp>
          <p:nvCxnSpPr>
            <p:cNvPr id="187" name="Straight Arrow Connector 186"/>
            <p:cNvCxnSpPr/>
            <p:nvPr/>
          </p:nvCxnSpPr>
          <p:spPr>
            <a:xfrm flipH="1">
              <a:off x="5734574" y="4865447"/>
              <a:ext cx="2735597" cy="704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a:off x="7123151" y="4860906"/>
              <a:ext cx="1345434" cy="69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8444752" y="4860640"/>
              <a:ext cx="1382732" cy="7309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8454513" y="4865932"/>
              <a:ext cx="2702939" cy="7596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5709520" y="5227688"/>
            <a:ext cx="5408353" cy="767744"/>
            <a:chOff x="5699714" y="5885829"/>
            <a:chExt cx="5408353" cy="762637"/>
          </a:xfrm>
        </p:grpSpPr>
        <p:cxnSp>
          <p:nvCxnSpPr>
            <p:cNvPr id="192" name="Straight Arrow Connector 191"/>
            <p:cNvCxnSpPr/>
            <p:nvPr/>
          </p:nvCxnSpPr>
          <p:spPr>
            <a:xfrm flipH="1">
              <a:off x="5699714" y="5889629"/>
              <a:ext cx="4149738"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7070074" y="5885829"/>
              <a:ext cx="2787734"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9848416" y="5891708"/>
              <a:ext cx="1259651" cy="7567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8480869" y="5918746"/>
              <a:ext cx="1379985" cy="679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6701296" y="4830211"/>
            <a:ext cx="731155" cy="287977"/>
            <a:chOff x="2053103" y="4481165"/>
            <a:chExt cx="731155" cy="386053"/>
          </a:xfrm>
        </p:grpSpPr>
        <p:sp>
          <p:nvSpPr>
            <p:cNvPr id="202" name="Rectangle 201"/>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03" name="Rectangle 202"/>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204" name="Group 203"/>
          <p:cNvGrpSpPr/>
          <p:nvPr/>
        </p:nvGrpSpPr>
        <p:grpSpPr>
          <a:xfrm>
            <a:off x="5320235" y="4830212"/>
            <a:ext cx="729594" cy="283750"/>
            <a:chOff x="2053103" y="4983127"/>
            <a:chExt cx="729594" cy="380387"/>
          </a:xfrm>
        </p:grpSpPr>
        <p:sp>
          <p:nvSpPr>
            <p:cNvPr id="205" name="Rectangle 204"/>
            <p:cNvSpPr/>
            <p:nvPr/>
          </p:nvSpPr>
          <p:spPr>
            <a:xfrm>
              <a:off x="2469599" y="4983127"/>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06" name="Rectangle 205"/>
            <p:cNvSpPr/>
            <p:nvPr/>
          </p:nvSpPr>
          <p:spPr>
            <a:xfrm>
              <a:off x="2053103" y="4983127"/>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207" name="Group 206"/>
          <p:cNvGrpSpPr/>
          <p:nvPr/>
        </p:nvGrpSpPr>
        <p:grpSpPr>
          <a:xfrm>
            <a:off x="8086777" y="4830211"/>
            <a:ext cx="731155" cy="287977"/>
            <a:chOff x="2053103" y="4481165"/>
            <a:chExt cx="731155" cy="386053"/>
          </a:xfrm>
        </p:grpSpPr>
        <p:sp>
          <p:nvSpPr>
            <p:cNvPr id="208" name="Rectangle 207"/>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09" name="Rectangle 208"/>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210" name="Group 209"/>
          <p:cNvGrpSpPr/>
          <p:nvPr/>
        </p:nvGrpSpPr>
        <p:grpSpPr>
          <a:xfrm>
            <a:off x="9513102" y="4830211"/>
            <a:ext cx="731155" cy="287977"/>
            <a:chOff x="2053103" y="4481165"/>
            <a:chExt cx="731155" cy="386053"/>
          </a:xfrm>
        </p:grpSpPr>
        <p:sp>
          <p:nvSpPr>
            <p:cNvPr id="211" name="Rectangle 210"/>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12" name="Rectangle 211"/>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216" name="Multiply 215"/>
          <p:cNvSpPr/>
          <p:nvPr/>
        </p:nvSpPr>
        <p:spPr>
          <a:xfrm>
            <a:off x="7766236" y="2487582"/>
            <a:ext cx="445962" cy="445962"/>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ultiply 216"/>
          <p:cNvSpPr/>
          <p:nvPr/>
        </p:nvSpPr>
        <p:spPr>
          <a:xfrm>
            <a:off x="10352468" y="2341842"/>
            <a:ext cx="445962" cy="445962"/>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ultiply 217"/>
          <p:cNvSpPr/>
          <p:nvPr/>
        </p:nvSpPr>
        <p:spPr>
          <a:xfrm>
            <a:off x="9817392" y="2676323"/>
            <a:ext cx="445962" cy="445962"/>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ultiply 218"/>
          <p:cNvSpPr/>
          <p:nvPr/>
        </p:nvSpPr>
        <p:spPr>
          <a:xfrm>
            <a:off x="10396447" y="4316037"/>
            <a:ext cx="445962" cy="445962"/>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0" name="Picture 2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94982" y="6114747"/>
            <a:ext cx="573736" cy="573736"/>
          </a:xfrm>
          <a:prstGeom prst="rect">
            <a:avLst/>
          </a:prstGeom>
        </p:spPr>
      </p:pic>
      <p:sp>
        <p:nvSpPr>
          <p:cNvPr id="221" name="TextBox 220"/>
          <p:cNvSpPr txBox="1"/>
          <p:nvPr/>
        </p:nvSpPr>
        <p:spPr>
          <a:xfrm>
            <a:off x="47847" y="3653927"/>
            <a:ext cx="3540128"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Leader must</a:t>
            </a:r>
            <a:r>
              <a:rPr lang="en-US" sz="2000" b="1" dirty="0"/>
              <a:t> retry until quorum </a:t>
            </a:r>
            <a:r>
              <a:rPr lang="en-US" sz="2000" dirty="0"/>
              <a:t>is reached, </a:t>
            </a:r>
            <a:r>
              <a:rPr lang="en-US" sz="2000" b="1" dirty="0"/>
              <a:t>or broadcast an abort</a:t>
            </a:r>
          </a:p>
        </p:txBody>
      </p:sp>
      <p:sp>
        <p:nvSpPr>
          <p:cNvPr id="222" name="TextBox 221"/>
          <p:cNvSpPr txBox="1"/>
          <p:nvPr/>
        </p:nvSpPr>
        <p:spPr>
          <a:xfrm>
            <a:off x="47847" y="5777940"/>
            <a:ext cx="3501942" cy="1015663"/>
          </a:xfrm>
          <a:prstGeom prst="rect">
            <a:avLst/>
          </a:prstGeom>
          <a:noFill/>
        </p:spPr>
        <p:txBody>
          <a:bodyPr wrap="square" rtlCol="0">
            <a:spAutoFit/>
          </a:bodyPr>
          <a:lstStyle/>
          <a:p>
            <a:pPr marL="342900" indent="-342900">
              <a:buFont typeface="Arial" panose="020B0604020202020204" pitchFamily="34" charset="0"/>
              <a:buChar char="•"/>
            </a:pPr>
            <a:r>
              <a:rPr lang="en-US" sz="2000"/>
              <a:t>Replicas that fall behind can </a:t>
            </a:r>
            <a:r>
              <a:rPr lang="en-US" sz="2000">
                <a:solidFill>
                  <a:schemeClr val="accent1"/>
                </a:solidFill>
              </a:rPr>
              <a:t>reconcile</a:t>
            </a:r>
            <a:r>
              <a:rPr lang="en-US" sz="2000"/>
              <a:t> by downloading missed updates from a peer</a:t>
            </a:r>
          </a:p>
        </p:txBody>
      </p:sp>
    </p:spTree>
    <p:extLst>
      <p:ext uri="{BB962C8B-B14F-4D97-AF65-F5344CB8AC3E}">
        <p14:creationId xmlns:p14="http://schemas.microsoft.com/office/powerpoint/2010/main" val="2698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wipe(left)">
                                      <p:cBhvr>
                                        <p:cTn id="11" dur="500"/>
                                        <p:tgtEl>
                                          <p:spTgt spid="153"/>
                                        </p:tgtEl>
                                      </p:cBhvr>
                                    </p:animEffect>
                                  </p:childTnLst>
                                </p:cTn>
                              </p:par>
                              <p:par>
                                <p:cTn id="12" presetID="22" presetClass="entr" presetSubtype="8" fill="hold" nodeType="with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wipe(left)">
                                      <p:cBhvr>
                                        <p:cTn id="14" dur="500"/>
                                        <p:tgtEl>
                                          <p:spTgt spid="159"/>
                                        </p:tgtEl>
                                      </p:cBhvr>
                                    </p:animEffect>
                                  </p:childTnLst>
                                </p:cTn>
                              </p:par>
                              <p:par>
                                <p:cTn id="15" presetID="22" presetClass="entr" presetSubtype="8" fill="hold" nodeType="with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wipe(left)">
                                      <p:cBhvr>
                                        <p:cTn id="17" dur="500"/>
                                        <p:tgtEl>
                                          <p:spTgt spid="161"/>
                                        </p:tgtEl>
                                      </p:cBhvr>
                                    </p:animEffect>
                                  </p:childTnLst>
                                </p:cTn>
                              </p:par>
                              <p:par>
                                <p:cTn id="18" presetID="22" presetClass="entr" presetSubtype="8" fill="hold" nodeType="withEffect">
                                  <p:stCondLst>
                                    <p:cond delay="0"/>
                                  </p:stCondLst>
                                  <p:childTnLst>
                                    <p:set>
                                      <p:cBhvr>
                                        <p:cTn id="19" dur="1" fill="hold">
                                          <p:stCondLst>
                                            <p:cond delay="0"/>
                                          </p:stCondLst>
                                        </p:cTn>
                                        <p:tgtEl>
                                          <p:spTgt spid="167"/>
                                        </p:tgtEl>
                                        <p:attrNameLst>
                                          <p:attrName>style.visibility</p:attrName>
                                        </p:attrNameLst>
                                      </p:cBhvr>
                                      <p:to>
                                        <p:strVal val="visible"/>
                                      </p:to>
                                    </p:set>
                                    <p:animEffect transition="in" filter="wipe(left)">
                                      <p:cBhvr>
                                        <p:cTn id="20" dur="500"/>
                                        <p:tgtEl>
                                          <p:spTgt spid="167"/>
                                        </p:tgtEl>
                                      </p:cBhvr>
                                    </p:animEffect>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216"/>
                                        </p:tgtEl>
                                        <p:attrNameLst>
                                          <p:attrName>style.visibility</p:attrName>
                                        </p:attrNameLst>
                                      </p:cBhvr>
                                      <p:to>
                                        <p:strVal val="visible"/>
                                      </p:to>
                                    </p:set>
                                    <p:animEffect transition="in" filter="randombar(horizontal)">
                                      <p:cBhvr>
                                        <p:cTn id="24" dur="500"/>
                                        <p:tgtEl>
                                          <p:spTgt spid="21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randombar(horizontal)">
                                      <p:cBhvr>
                                        <p:cTn id="27" dur="500"/>
                                        <p:tgtEl>
                                          <p:spTgt spid="2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arn(inVertical)">
                                      <p:cBhvr>
                                        <p:cTn id="32" dur="500"/>
                                        <p:tgtEl>
                                          <p:spTgt spid="29"/>
                                        </p:tgtEl>
                                      </p:cBhvr>
                                    </p:animEffect>
                                  </p:childTnLst>
                                </p:cTn>
                              </p:par>
                              <p:par>
                                <p:cTn id="33" presetID="16" presetClass="entr" presetSubtype="21"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37"/>
                                        </p:tgtEl>
                                        <p:attrNameLst>
                                          <p:attrName>style.visibility</p:attrName>
                                        </p:attrNameLst>
                                      </p:cBhvr>
                                      <p:to>
                                        <p:strVal val="visible"/>
                                      </p:to>
                                    </p:set>
                                    <p:animEffect transition="in" filter="barn(inVertical)">
                                      <p:cBhvr>
                                        <p:cTn id="38" dur="500"/>
                                        <p:tgtEl>
                                          <p:spTgt spid="137"/>
                                        </p:tgtEl>
                                      </p:cBhvr>
                                    </p:animEffect>
                                  </p:childTnLst>
                                </p:cTn>
                              </p:par>
                            </p:childTnLst>
                          </p:cTn>
                        </p:par>
                        <p:par>
                          <p:cTn id="39" fill="hold">
                            <p:stCondLst>
                              <p:cond delay="500"/>
                            </p:stCondLst>
                            <p:childTnLst>
                              <p:par>
                                <p:cTn id="40" presetID="14" presetClass="entr" presetSubtype="10" fill="hold" grpId="0" nodeType="afterEffect">
                                  <p:stCondLst>
                                    <p:cond delay="0"/>
                                  </p:stCondLst>
                                  <p:childTnLst>
                                    <p:set>
                                      <p:cBhvr>
                                        <p:cTn id="41" dur="1" fill="hold">
                                          <p:stCondLst>
                                            <p:cond delay="0"/>
                                          </p:stCondLst>
                                        </p:cTn>
                                        <p:tgtEl>
                                          <p:spTgt spid="218"/>
                                        </p:tgtEl>
                                        <p:attrNameLst>
                                          <p:attrName>style.visibility</p:attrName>
                                        </p:attrNameLst>
                                      </p:cBhvr>
                                      <p:to>
                                        <p:strVal val="visible"/>
                                      </p:to>
                                    </p:set>
                                    <p:animEffect transition="in" filter="randombar(horizontal)">
                                      <p:cBhvr>
                                        <p:cTn id="42" dur="500"/>
                                        <p:tgtEl>
                                          <p:spTgt spid="2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up)">
                                      <p:cBhvr>
                                        <p:cTn id="47" dur="500"/>
                                        <p:tgtEl>
                                          <p:spTgt spid="84"/>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barn(inVertical)">
                                      <p:cBhvr>
                                        <p:cTn id="51" dur="500"/>
                                        <p:tgtEl>
                                          <p:spTgt spid="78"/>
                                        </p:tgtEl>
                                      </p:cBhvr>
                                    </p:animEffect>
                                  </p:childTnLst>
                                </p:cTn>
                              </p:par>
                            </p:childTnLst>
                          </p:cTn>
                        </p:par>
                        <p:par>
                          <p:cTn id="52" fill="hold">
                            <p:stCondLst>
                              <p:cond delay="1000"/>
                            </p:stCondLst>
                            <p:childTnLst>
                              <p:par>
                                <p:cTn id="53" presetID="42" presetClass="entr" presetSubtype="0" fill="hold" grpId="0" nodeType="afterEffect">
                                  <p:stCondLst>
                                    <p:cond delay="0"/>
                                  </p:stCondLst>
                                  <p:childTnLst>
                                    <p:set>
                                      <p:cBhvr>
                                        <p:cTn id="54" dur="1" fill="hold">
                                          <p:stCondLst>
                                            <p:cond delay="0"/>
                                          </p:stCondLst>
                                        </p:cTn>
                                        <p:tgtEl>
                                          <p:spTgt spid="221"/>
                                        </p:tgtEl>
                                        <p:attrNameLst>
                                          <p:attrName>style.visibility</p:attrName>
                                        </p:attrNameLst>
                                      </p:cBhvr>
                                      <p:to>
                                        <p:strVal val="visible"/>
                                      </p:to>
                                    </p:set>
                                    <p:animEffect transition="in" filter="fade">
                                      <p:cBhvr>
                                        <p:cTn id="55" dur="500"/>
                                        <p:tgtEl>
                                          <p:spTgt spid="221"/>
                                        </p:tgtEl>
                                      </p:cBhvr>
                                    </p:animEffect>
                                    <p:anim calcmode="lin" valueType="num">
                                      <p:cBhvr>
                                        <p:cTn id="56" dur="500" fill="hold"/>
                                        <p:tgtEl>
                                          <p:spTgt spid="221"/>
                                        </p:tgtEl>
                                        <p:attrNameLst>
                                          <p:attrName>ppt_x</p:attrName>
                                        </p:attrNameLst>
                                      </p:cBhvr>
                                      <p:tavLst>
                                        <p:tav tm="0">
                                          <p:val>
                                            <p:strVal val="#ppt_x"/>
                                          </p:val>
                                        </p:tav>
                                        <p:tav tm="100000">
                                          <p:val>
                                            <p:strVal val="#ppt_x"/>
                                          </p:val>
                                        </p:tav>
                                      </p:tavLst>
                                    </p:anim>
                                    <p:anim calcmode="lin" valueType="num">
                                      <p:cBhvr>
                                        <p:cTn id="57" dur="500" fill="hold"/>
                                        <p:tgtEl>
                                          <p:spTgt spid="2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3"/>
                                        </p:tgtEl>
                                        <p:attrNameLst>
                                          <p:attrName>style.visibility</p:attrName>
                                        </p:attrNameLst>
                                      </p:cBhvr>
                                      <p:to>
                                        <p:strVal val="visible"/>
                                      </p:to>
                                    </p:set>
                                    <p:animEffect transition="in" filter="barn(inVertical)">
                                      <p:cBhvr>
                                        <p:cTn id="62" dur="500"/>
                                        <p:tgtEl>
                                          <p:spTgt spid="173"/>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77"/>
                                        </p:tgtEl>
                                        <p:attrNameLst>
                                          <p:attrName>style.visibility</p:attrName>
                                        </p:attrNameLst>
                                      </p:cBhvr>
                                      <p:to>
                                        <p:strVal val="visible"/>
                                      </p:to>
                                    </p:set>
                                    <p:animEffect transition="in" filter="wipe(left)">
                                      <p:cBhvr>
                                        <p:cTn id="66" dur="500"/>
                                        <p:tgtEl>
                                          <p:spTgt spid="177"/>
                                        </p:tgtEl>
                                      </p:cBhvr>
                                    </p:animEffect>
                                  </p:childTnLst>
                                </p:cTn>
                              </p:par>
                              <p:par>
                                <p:cTn id="67" presetID="22" presetClass="entr" presetSubtype="8" fill="hold" nodeType="withEffect">
                                  <p:stCondLst>
                                    <p:cond delay="0"/>
                                  </p:stCondLst>
                                  <p:childTnLst>
                                    <p:set>
                                      <p:cBhvr>
                                        <p:cTn id="68" dur="1" fill="hold">
                                          <p:stCondLst>
                                            <p:cond delay="0"/>
                                          </p:stCondLst>
                                        </p:cTn>
                                        <p:tgtEl>
                                          <p:spTgt spid="178"/>
                                        </p:tgtEl>
                                        <p:attrNameLst>
                                          <p:attrName>style.visibility</p:attrName>
                                        </p:attrNameLst>
                                      </p:cBhvr>
                                      <p:to>
                                        <p:strVal val="visible"/>
                                      </p:to>
                                    </p:set>
                                    <p:animEffect transition="in" filter="wipe(left)">
                                      <p:cBhvr>
                                        <p:cTn id="69" dur="500"/>
                                        <p:tgtEl>
                                          <p:spTgt spid="178"/>
                                        </p:tgtEl>
                                      </p:cBhvr>
                                    </p:animEffect>
                                  </p:childTnLst>
                                </p:cTn>
                              </p:par>
                              <p:par>
                                <p:cTn id="70" presetID="22" presetClass="entr" presetSubtype="8" fill="hold"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wipe(left)">
                                      <p:cBhvr>
                                        <p:cTn id="72" dur="500"/>
                                        <p:tgtEl>
                                          <p:spTgt spid="179"/>
                                        </p:tgtEl>
                                      </p:cBhvr>
                                    </p:animEffect>
                                  </p:childTnLst>
                                </p:cTn>
                              </p:par>
                              <p:par>
                                <p:cTn id="73" presetID="22" presetClass="entr" presetSubtype="8" fill="hold" nodeType="with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1000"/>
                            </p:stCondLst>
                            <p:childTnLst>
                              <p:par>
                                <p:cTn id="77" presetID="14" presetClass="entr" presetSubtype="10" fill="hold" grpId="0" nodeType="afterEffect">
                                  <p:stCondLst>
                                    <p:cond delay="0"/>
                                  </p:stCondLst>
                                  <p:childTnLst>
                                    <p:set>
                                      <p:cBhvr>
                                        <p:cTn id="78" dur="1" fill="hold">
                                          <p:stCondLst>
                                            <p:cond delay="0"/>
                                          </p:stCondLst>
                                        </p:cTn>
                                        <p:tgtEl>
                                          <p:spTgt spid="219"/>
                                        </p:tgtEl>
                                        <p:attrNameLst>
                                          <p:attrName>style.visibility</p:attrName>
                                        </p:attrNameLst>
                                      </p:cBhvr>
                                      <p:to>
                                        <p:strVal val="visible"/>
                                      </p:to>
                                    </p:set>
                                    <p:animEffect transition="in" filter="randombar(horizontal)">
                                      <p:cBhvr>
                                        <p:cTn id="79" dur="500"/>
                                        <p:tgtEl>
                                          <p:spTgt spid="219"/>
                                        </p:tgtEl>
                                      </p:cBhvr>
                                    </p:animEffect>
                                  </p:childTnLst>
                                </p:cTn>
                              </p:par>
                            </p:childTnLst>
                          </p:cTn>
                        </p:par>
                        <p:par>
                          <p:cTn id="80" fill="hold">
                            <p:stCondLst>
                              <p:cond delay="1500"/>
                            </p:stCondLst>
                            <p:childTnLst>
                              <p:par>
                                <p:cTn id="81" presetID="16" presetClass="entr" presetSubtype="21" fill="hold" nodeType="afterEffect">
                                  <p:stCondLst>
                                    <p:cond delay="0"/>
                                  </p:stCondLst>
                                  <p:childTnLst>
                                    <p:set>
                                      <p:cBhvr>
                                        <p:cTn id="82" dur="1" fill="hold">
                                          <p:stCondLst>
                                            <p:cond delay="0"/>
                                          </p:stCondLst>
                                        </p:cTn>
                                        <p:tgtEl>
                                          <p:spTgt spid="201"/>
                                        </p:tgtEl>
                                        <p:attrNameLst>
                                          <p:attrName>style.visibility</p:attrName>
                                        </p:attrNameLst>
                                      </p:cBhvr>
                                      <p:to>
                                        <p:strVal val="visible"/>
                                      </p:to>
                                    </p:set>
                                    <p:animEffect transition="in" filter="barn(inVertical)">
                                      <p:cBhvr>
                                        <p:cTn id="83" dur="500"/>
                                        <p:tgtEl>
                                          <p:spTgt spid="201"/>
                                        </p:tgtEl>
                                      </p:cBhvr>
                                    </p:animEffect>
                                  </p:childTnLst>
                                </p:cTn>
                              </p:par>
                              <p:par>
                                <p:cTn id="84" presetID="16" presetClass="entr" presetSubtype="21" fill="hold" nodeType="withEffect">
                                  <p:stCondLst>
                                    <p:cond delay="0"/>
                                  </p:stCondLst>
                                  <p:childTnLst>
                                    <p:set>
                                      <p:cBhvr>
                                        <p:cTn id="85" dur="1" fill="hold">
                                          <p:stCondLst>
                                            <p:cond delay="0"/>
                                          </p:stCondLst>
                                        </p:cTn>
                                        <p:tgtEl>
                                          <p:spTgt spid="204"/>
                                        </p:tgtEl>
                                        <p:attrNameLst>
                                          <p:attrName>style.visibility</p:attrName>
                                        </p:attrNameLst>
                                      </p:cBhvr>
                                      <p:to>
                                        <p:strVal val="visible"/>
                                      </p:to>
                                    </p:set>
                                    <p:animEffect transition="in" filter="barn(inVertical)">
                                      <p:cBhvr>
                                        <p:cTn id="86" dur="500"/>
                                        <p:tgtEl>
                                          <p:spTgt spid="204"/>
                                        </p:tgtEl>
                                      </p:cBhvr>
                                    </p:animEffect>
                                  </p:childTnLst>
                                </p:cTn>
                              </p:par>
                              <p:par>
                                <p:cTn id="87" presetID="16" presetClass="entr" presetSubtype="21" fill="hold" nodeType="withEffect">
                                  <p:stCondLst>
                                    <p:cond delay="0"/>
                                  </p:stCondLst>
                                  <p:childTnLst>
                                    <p:set>
                                      <p:cBhvr>
                                        <p:cTn id="88" dur="1" fill="hold">
                                          <p:stCondLst>
                                            <p:cond delay="0"/>
                                          </p:stCondLst>
                                        </p:cTn>
                                        <p:tgtEl>
                                          <p:spTgt spid="207"/>
                                        </p:tgtEl>
                                        <p:attrNameLst>
                                          <p:attrName>style.visibility</p:attrName>
                                        </p:attrNameLst>
                                      </p:cBhvr>
                                      <p:to>
                                        <p:strVal val="visible"/>
                                      </p:to>
                                    </p:set>
                                    <p:animEffect transition="in" filter="barn(inVertical)">
                                      <p:cBhvr>
                                        <p:cTn id="89" dur="500"/>
                                        <p:tgtEl>
                                          <p:spTgt spid="207"/>
                                        </p:tgtEl>
                                      </p:cBhvr>
                                    </p:animEffect>
                                  </p:childTnLst>
                                </p:cTn>
                              </p:par>
                              <p:par>
                                <p:cTn id="90" presetID="16" presetClass="entr" presetSubtype="21" fill="hold" nodeType="withEffect">
                                  <p:stCondLst>
                                    <p:cond delay="0"/>
                                  </p:stCondLst>
                                  <p:childTnLst>
                                    <p:set>
                                      <p:cBhvr>
                                        <p:cTn id="91" dur="1" fill="hold">
                                          <p:stCondLst>
                                            <p:cond delay="0"/>
                                          </p:stCondLst>
                                        </p:cTn>
                                        <p:tgtEl>
                                          <p:spTgt spid="210"/>
                                        </p:tgtEl>
                                        <p:attrNameLst>
                                          <p:attrName>style.visibility</p:attrName>
                                        </p:attrNameLst>
                                      </p:cBhvr>
                                      <p:to>
                                        <p:strVal val="visible"/>
                                      </p:to>
                                    </p:set>
                                    <p:animEffect transition="in" filter="barn(inVertical)">
                                      <p:cBhvr>
                                        <p:cTn id="92" dur="500"/>
                                        <p:tgtEl>
                                          <p:spTgt spid="210"/>
                                        </p:tgtEl>
                                      </p:cBhvr>
                                    </p:animEffect>
                                  </p:childTnLst>
                                </p:cTn>
                              </p:par>
                            </p:childTnLst>
                          </p:cTn>
                        </p:par>
                        <p:par>
                          <p:cTn id="93" fill="hold">
                            <p:stCondLst>
                              <p:cond delay="2000"/>
                            </p:stCondLst>
                            <p:childTnLst>
                              <p:par>
                                <p:cTn id="94" presetID="22" presetClass="entr" presetSubtype="1" fill="hold" nodeType="afterEffect">
                                  <p:stCondLst>
                                    <p:cond delay="0"/>
                                  </p:stCondLst>
                                  <p:childTnLst>
                                    <p:set>
                                      <p:cBhvr>
                                        <p:cTn id="95" dur="1" fill="hold">
                                          <p:stCondLst>
                                            <p:cond delay="0"/>
                                          </p:stCondLst>
                                        </p:cTn>
                                        <p:tgtEl>
                                          <p:spTgt spid="191"/>
                                        </p:tgtEl>
                                        <p:attrNameLst>
                                          <p:attrName>style.visibility</p:attrName>
                                        </p:attrNameLst>
                                      </p:cBhvr>
                                      <p:to>
                                        <p:strVal val="visible"/>
                                      </p:to>
                                    </p:set>
                                    <p:animEffect transition="in" filter="wipe(up)">
                                      <p:cBhvr>
                                        <p:cTn id="96" dur="500"/>
                                        <p:tgtEl>
                                          <p:spTgt spid="191"/>
                                        </p:tgtEl>
                                      </p:cBhvr>
                                    </p:animEffect>
                                  </p:childTnLst>
                                </p:cTn>
                              </p:par>
                              <p:par>
                                <p:cTn id="97" presetID="22" presetClass="entr" presetSubtype="1" fill="hold" nodeType="withEffect">
                                  <p:stCondLst>
                                    <p:cond delay="0"/>
                                  </p:stCondLst>
                                  <p:childTnLst>
                                    <p:set>
                                      <p:cBhvr>
                                        <p:cTn id="98" dur="1" fill="hold">
                                          <p:stCondLst>
                                            <p:cond delay="0"/>
                                          </p:stCondLst>
                                        </p:cTn>
                                        <p:tgtEl>
                                          <p:spTgt spid="186"/>
                                        </p:tgtEl>
                                        <p:attrNameLst>
                                          <p:attrName>style.visibility</p:attrName>
                                        </p:attrNameLst>
                                      </p:cBhvr>
                                      <p:to>
                                        <p:strVal val="visible"/>
                                      </p:to>
                                    </p:set>
                                    <p:animEffect transition="in" filter="wipe(up)">
                                      <p:cBhvr>
                                        <p:cTn id="99" dur="500"/>
                                        <p:tgtEl>
                                          <p:spTgt spid="186"/>
                                        </p:tgtEl>
                                      </p:cBhvr>
                                    </p:animEffect>
                                  </p:childTnLst>
                                </p:cTn>
                              </p:par>
                              <p:par>
                                <p:cTn id="100" presetID="22" presetClass="entr" presetSubtype="1" fill="hold" nodeType="withEffect">
                                  <p:stCondLst>
                                    <p:cond delay="0"/>
                                  </p:stCondLst>
                                  <p:childTnLst>
                                    <p:set>
                                      <p:cBhvr>
                                        <p:cTn id="101" dur="1" fill="hold">
                                          <p:stCondLst>
                                            <p:cond delay="0"/>
                                          </p:stCondLst>
                                        </p:cTn>
                                        <p:tgtEl>
                                          <p:spTgt spid="181"/>
                                        </p:tgtEl>
                                        <p:attrNameLst>
                                          <p:attrName>style.visibility</p:attrName>
                                        </p:attrNameLst>
                                      </p:cBhvr>
                                      <p:to>
                                        <p:strVal val="visible"/>
                                      </p:to>
                                    </p:set>
                                    <p:animEffect transition="in" filter="wipe(up)">
                                      <p:cBhvr>
                                        <p:cTn id="102" dur="500"/>
                                        <p:tgtEl>
                                          <p:spTgt spid="181"/>
                                        </p:tgtEl>
                                      </p:cBhvr>
                                    </p:animEffect>
                                  </p:childTnLst>
                                </p:cTn>
                              </p:par>
                            </p:childTnLst>
                          </p:cTn>
                        </p:par>
                        <p:par>
                          <p:cTn id="103" fill="hold">
                            <p:stCondLst>
                              <p:cond delay="2500"/>
                            </p:stCondLst>
                            <p:childTnLst>
                              <p:par>
                                <p:cTn id="104" presetID="16" presetClass="entr" presetSubtype="21" fill="hold" nodeType="afterEffect">
                                  <p:stCondLst>
                                    <p:cond delay="0"/>
                                  </p:stCondLst>
                                  <p:childTnLst>
                                    <p:set>
                                      <p:cBhvr>
                                        <p:cTn id="105" dur="1" fill="hold">
                                          <p:stCondLst>
                                            <p:cond delay="0"/>
                                          </p:stCondLst>
                                        </p:cTn>
                                        <p:tgtEl>
                                          <p:spTgt spid="154"/>
                                        </p:tgtEl>
                                        <p:attrNameLst>
                                          <p:attrName>style.visibility</p:attrName>
                                        </p:attrNameLst>
                                      </p:cBhvr>
                                      <p:to>
                                        <p:strVal val="visible"/>
                                      </p:to>
                                    </p:set>
                                    <p:animEffect transition="in" filter="barn(inVertical)">
                                      <p:cBhvr>
                                        <p:cTn id="106" dur="500"/>
                                        <p:tgtEl>
                                          <p:spTgt spid="154"/>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106"/>
                                        </p:tgtEl>
                                        <p:attrNameLst>
                                          <p:attrName>style.visibility</p:attrName>
                                        </p:attrNameLst>
                                      </p:cBhvr>
                                      <p:to>
                                        <p:strVal val="visible"/>
                                      </p:to>
                                    </p:set>
                                    <p:animEffect transition="in" filter="barn(inVertical)">
                                      <p:cBhvr>
                                        <p:cTn id="111" dur="500"/>
                                        <p:tgtEl>
                                          <p:spTgt spid="106"/>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162"/>
                                        </p:tgtEl>
                                        <p:attrNameLst>
                                          <p:attrName>style.visibility</p:attrName>
                                        </p:attrNameLst>
                                      </p:cBhvr>
                                      <p:to>
                                        <p:strVal val="visible"/>
                                      </p:to>
                                    </p:set>
                                    <p:animEffect transition="in" filter="barn(inVertical)">
                                      <p:cBhvr>
                                        <p:cTn id="114" dur="500"/>
                                        <p:tgtEl>
                                          <p:spTgt spid="162"/>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163"/>
                                        </p:tgtEl>
                                        <p:attrNameLst>
                                          <p:attrName>style.visibility</p:attrName>
                                        </p:attrNameLst>
                                      </p:cBhvr>
                                      <p:to>
                                        <p:strVal val="visible"/>
                                      </p:to>
                                    </p:set>
                                    <p:animEffect transition="in" filter="barn(inVertical)">
                                      <p:cBhvr>
                                        <p:cTn id="117" dur="500"/>
                                        <p:tgtEl>
                                          <p:spTgt spid="163"/>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164"/>
                                        </p:tgtEl>
                                        <p:attrNameLst>
                                          <p:attrName>style.visibility</p:attrName>
                                        </p:attrNameLst>
                                      </p:cBhvr>
                                      <p:to>
                                        <p:strVal val="visible"/>
                                      </p:to>
                                    </p:set>
                                    <p:animEffect transition="in" filter="barn(inVertical)">
                                      <p:cBhvr>
                                        <p:cTn id="120" dur="500"/>
                                        <p:tgtEl>
                                          <p:spTgt spid="164"/>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165"/>
                                        </p:tgtEl>
                                        <p:attrNameLst>
                                          <p:attrName>style.visibility</p:attrName>
                                        </p:attrNameLst>
                                      </p:cBhvr>
                                      <p:to>
                                        <p:strVal val="visible"/>
                                      </p:to>
                                    </p:set>
                                    <p:animEffect transition="in" filter="barn(inVertical)">
                                      <p:cBhvr>
                                        <p:cTn id="123" dur="500"/>
                                        <p:tgtEl>
                                          <p:spTgt spid="165"/>
                                        </p:tgtEl>
                                      </p:cBhvr>
                                    </p:animEffect>
                                  </p:childTnLst>
                                </p:cTn>
                              </p:par>
                            </p:childTnLst>
                          </p:cTn>
                        </p:par>
                        <p:par>
                          <p:cTn id="124" fill="hold">
                            <p:stCondLst>
                              <p:cond delay="500"/>
                            </p:stCondLst>
                            <p:childTnLst>
                              <p:par>
                                <p:cTn id="125" presetID="14" presetClass="entr" presetSubtype="10" fill="hold" nodeType="afterEffect">
                                  <p:stCondLst>
                                    <p:cond delay="0"/>
                                  </p:stCondLst>
                                  <p:childTnLst>
                                    <p:set>
                                      <p:cBhvr>
                                        <p:cTn id="126" dur="1" fill="hold">
                                          <p:stCondLst>
                                            <p:cond delay="0"/>
                                          </p:stCondLst>
                                        </p:cTn>
                                        <p:tgtEl>
                                          <p:spTgt spid="220"/>
                                        </p:tgtEl>
                                        <p:attrNameLst>
                                          <p:attrName>style.visibility</p:attrName>
                                        </p:attrNameLst>
                                      </p:cBhvr>
                                      <p:to>
                                        <p:strVal val="visible"/>
                                      </p:to>
                                    </p:set>
                                    <p:animEffect transition="in" filter="randombar(horizontal)">
                                      <p:cBhvr>
                                        <p:cTn id="127" dur="500"/>
                                        <p:tgtEl>
                                          <p:spTgt spid="220"/>
                                        </p:tgtEl>
                                      </p:cBhvr>
                                    </p:animEffect>
                                  </p:childTnLst>
                                </p:cTn>
                              </p:par>
                            </p:childTnLst>
                          </p:cTn>
                        </p:par>
                        <p:par>
                          <p:cTn id="128" fill="hold">
                            <p:stCondLst>
                              <p:cond delay="1000"/>
                            </p:stCondLst>
                            <p:childTnLst>
                              <p:par>
                                <p:cTn id="129" presetID="42" presetClass="entr" presetSubtype="0" fill="hold" grpId="0" nodeType="afterEffect">
                                  <p:stCondLst>
                                    <p:cond delay="0"/>
                                  </p:stCondLst>
                                  <p:childTnLst>
                                    <p:set>
                                      <p:cBhvr>
                                        <p:cTn id="130" dur="1" fill="hold">
                                          <p:stCondLst>
                                            <p:cond delay="0"/>
                                          </p:stCondLst>
                                        </p:cTn>
                                        <p:tgtEl>
                                          <p:spTgt spid="222"/>
                                        </p:tgtEl>
                                        <p:attrNameLst>
                                          <p:attrName>style.visibility</p:attrName>
                                        </p:attrNameLst>
                                      </p:cBhvr>
                                      <p:to>
                                        <p:strVal val="visible"/>
                                      </p:to>
                                    </p:set>
                                    <p:animEffect transition="in" filter="fade">
                                      <p:cBhvr>
                                        <p:cTn id="131" dur="500"/>
                                        <p:tgtEl>
                                          <p:spTgt spid="222"/>
                                        </p:tgtEl>
                                      </p:cBhvr>
                                    </p:animEffect>
                                    <p:anim calcmode="lin" valueType="num">
                                      <p:cBhvr>
                                        <p:cTn id="132" dur="500" fill="hold"/>
                                        <p:tgtEl>
                                          <p:spTgt spid="222"/>
                                        </p:tgtEl>
                                        <p:attrNameLst>
                                          <p:attrName>ppt_x</p:attrName>
                                        </p:attrNameLst>
                                      </p:cBhvr>
                                      <p:tavLst>
                                        <p:tav tm="0">
                                          <p:val>
                                            <p:strVal val="#ppt_x"/>
                                          </p:val>
                                        </p:tav>
                                        <p:tav tm="100000">
                                          <p:val>
                                            <p:strVal val="#ppt_x"/>
                                          </p:val>
                                        </p:tav>
                                      </p:tavLst>
                                    </p:anim>
                                    <p:anim calcmode="lin" valueType="num">
                                      <p:cBhvr>
                                        <p:cTn id="133" dur="500" fill="hold"/>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3" grpId="0" animBg="1"/>
      <p:bldP spid="137" grpId="0" animBg="1"/>
      <p:bldP spid="162" grpId="0" animBg="1"/>
      <p:bldP spid="163" grpId="0" animBg="1"/>
      <p:bldP spid="164" grpId="0" animBg="1"/>
      <p:bldP spid="165" grpId="0" animBg="1"/>
      <p:bldP spid="173" grpId="0" animBg="1"/>
      <p:bldP spid="216" grpId="0" animBg="1"/>
      <p:bldP spid="217" grpId="0" animBg="1"/>
      <p:bldP spid="218" grpId="0" animBg="1"/>
      <p:bldP spid="219" grpId="0" animBg="1"/>
      <p:bldP spid="221" grpId="0"/>
      <p:bldP spid="22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4" name="Straight Connector 153"/>
          <p:cNvCxnSpPr/>
          <p:nvPr/>
        </p:nvCxnSpPr>
        <p:spPr>
          <a:xfrm>
            <a:off x="9179556" y="2272503"/>
            <a:ext cx="0" cy="3255977"/>
          </a:xfrm>
          <a:prstGeom prst="line">
            <a:avLst/>
          </a:prstGeom>
          <a:ln w="762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Partitions (1)</a:t>
            </a:r>
          </a:p>
        </p:txBody>
      </p:sp>
      <p:grpSp>
        <p:nvGrpSpPr>
          <p:cNvPr id="3" name="Group 2"/>
          <p:cNvGrpSpPr/>
          <p:nvPr/>
        </p:nvGrpSpPr>
        <p:grpSpPr>
          <a:xfrm>
            <a:off x="5118122" y="388055"/>
            <a:ext cx="1119024" cy="6103579"/>
            <a:chOff x="5243421" y="388055"/>
            <a:chExt cx="1119024" cy="6103579"/>
          </a:xfrm>
        </p:grpSpPr>
        <p:cxnSp>
          <p:nvCxnSpPr>
            <p:cNvPr id="30" name="Straight Connector 29"/>
            <p:cNvCxnSpPr/>
            <p:nvPr/>
          </p:nvCxnSpPr>
          <p:spPr>
            <a:xfrm>
              <a:off x="580293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8" name="TextBox 7"/>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12" name="Group 11"/>
          <p:cNvGrpSpPr/>
          <p:nvPr/>
        </p:nvGrpSpPr>
        <p:grpSpPr>
          <a:xfrm>
            <a:off x="6494553" y="388055"/>
            <a:ext cx="1119024" cy="6103579"/>
            <a:chOff x="6576639" y="388055"/>
            <a:chExt cx="1119024" cy="6103579"/>
          </a:xfrm>
        </p:grpSpPr>
        <p:cxnSp>
          <p:nvCxnSpPr>
            <p:cNvPr id="31" name="Straight Connector 30"/>
            <p:cNvCxnSpPr/>
            <p:nvPr/>
          </p:nvCxnSpPr>
          <p:spPr>
            <a:xfrm>
              <a:off x="715216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9" name="TextBox 8"/>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5" name="Group 14"/>
          <p:cNvGrpSpPr/>
          <p:nvPr/>
        </p:nvGrpSpPr>
        <p:grpSpPr>
          <a:xfrm>
            <a:off x="7870984" y="388055"/>
            <a:ext cx="1119024" cy="6103578"/>
            <a:chOff x="7986238" y="388055"/>
            <a:chExt cx="1119024" cy="6103578"/>
          </a:xfrm>
        </p:grpSpPr>
        <p:cxnSp>
          <p:nvCxnSpPr>
            <p:cNvPr id="32" name="Straight Connector 31"/>
            <p:cNvCxnSpPr/>
            <p:nvPr/>
          </p:nvCxnSpPr>
          <p:spPr>
            <a:xfrm>
              <a:off x="8562262" y="172880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0" name="TextBox 9"/>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7" name="Group 16"/>
          <p:cNvGrpSpPr/>
          <p:nvPr/>
        </p:nvGrpSpPr>
        <p:grpSpPr>
          <a:xfrm>
            <a:off x="9247414" y="388055"/>
            <a:ext cx="1119024" cy="6073668"/>
            <a:chOff x="9388883" y="388055"/>
            <a:chExt cx="1119024" cy="6073668"/>
          </a:xfrm>
        </p:grpSpPr>
        <p:cxnSp>
          <p:nvCxnSpPr>
            <p:cNvPr id="33" name="Straight Connector 32"/>
            <p:cNvCxnSpPr/>
            <p:nvPr/>
          </p:nvCxnSpPr>
          <p:spPr>
            <a:xfrm>
              <a:off x="10017459"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1" name="TextBox 10"/>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3" name="Straight Arrow Connector 12"/>
          <p:cNvCxnSpPr/>
          <p:nvPr/>
        </p:nvCxnSpPr>
        <p:spPr>
          <a:xfrm>
            <a:off x="11795944" y="1538130"/>
            <a:ext cx="0" cy="4953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11591705" y="3880253"/>
            <a:ext cx="702436" cy="400110"/>
          </a:xfrm>
          <a:prstGeom prst="rect">
            <a:avLst/>
          </a:prstGeom>
          <a:noFill/>
        </p:spPr>
        <p:txBody>
          <a:bodyPr wrap="none" rtlCol="0">
            <a:spAutoFit/>
          </a:bodyPr>
          <a:lstStyle/>
          <a:p>
            <a:pPr algn="ctr"/>
            <a:r>
              <a:rPr lang="en-US" sz="2000">
                <a:solidFill>
                  <a:schemeClr val="tx2"/>
                </a:solidFill>
              </a:rPr>
              <a:t>Time</a:t>
            </a:r>
          </a:p>
        </p:txBody>
      </p:sp>
      <p:sp>
        <p:nvSpPr>
          <p:cNvPr id="71" name="TextBox 70"/>
          <p:cNvSpPr txBox="1"/>
          <p:nvPr/>
        </p:nvSpPr>
        <p:spPr>
          <a:xfrm>
            <a:off x="76351" y="1503212"/>
            <a:ext cx="4271087" cy="400110"/>
          </a:xfrm>
          <a:prstGeom prst="rect">
            <a:avLst/>
          </a:prstGeom>
          <a:noFill/>
        </p:spPr>
        <p:txBody>
          <a:bodyPr wrap="square" rtlCol="0">
            <a:spAutoFit/>
          </a:bodyPr>
          <a:lstStyle/>
          <a:p>
            <a:pPr marL="342900" indent="-342900">
              <a:buFont typeface="Arial" panose="020B0604020202020204" pitchFamily="34" charset="0"/>
              <a:buChar char="•"/>
            </a:pPr>
            <a:r>
              <a:rPr lang="en-US" sz="2000"/>
              <a:t>What happens during a partition?</a:t>
            </a:r>
          </a:p>
        </p:txBody>
      </p:sp>
      <p:grpSp>
        <p:nvGrpSpPr>
          <p:cNvPr id="19" name="Group 18"/>
          <p:cNvGrpSpPr/>
          <p:nvPr/>
        </p:nvGrpSpPr>
        <p:grpSpPr>
          <a:xfrm>
            <a:off x="10623844" y="388055"/>
            <a:ext cx="1119024" cy="6073668"/>
            <a:chOff x="10749143" y="388055"/>
            <a:chExt cx="1119024" cy="6073668"/>
          </a:xfrm>
        </p:grpSpPr>
        <p:cxnSp>
          <p:nvCxnSpPr>
            <p:cNvPr id="65" name="Straight Connector 64"/>
            <p:cNvCxnSpPr/>
            <p:nvPr/>
          </p:nvCxnSpPr>
          <p:spPr>
            <a:xfrm>
              <a:off x="11308655"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67" name="TextBox 66"/>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grpSp>
        <p:nvGrpSpPr>
          <p:cNvPr id="183" name="Group 182"/>
          <p:cNvGrpSpPr/>
          <p:nvPr/>
        </p:nvGrpSpPr>
        <p:grpSpPr>
          <a:xfrm>
            <a:off x="9183953" y="3227759"/>
            <a:ext cx="1965653" cy="921032"/>
            <a:chOff x="9142414" y="5885829"/>
            <a:chExt cx="1965653" cy="762637"/>
          </a:xfrm>
        </p:grpSpPr>
        <p:cxnSp>
          <p:nvCxnSpPr>
            <p:cNvPr id="116" name="Straight Arrow Connector 115"/>
            <p:cNvCxnSpPr/>
            <p:nvPr/>
          </p:nvCxnSpPr>
          <p:spPr>
            <a:xfrm flipH="1">
              <a:off x="9142414" y="5889629"/>
              <a:ext cx="707038" cy="11545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9142414" y="5885829"/>
              <a:ext cx="715394" cy="1738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9848416" y="5891708"/>
              <a:ext cx="1259651" cy="7567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9201519" y="5918746"/>
              <a:ext cx="659336" cy="32481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9179556" y="3503186"/>
            <a:ext cx="2008275" cy="876463"/>
            <a:chOff x="9175565" y="3199232"/>
            <a:chExt cx="2008275" cy="725733"/>
          </a:xfrm>
        </p:grpSpPr>
        <p:cxnSp>
          <p:nvCxnSpPr>
            <p:cNvPr id="128" name="Straight Arrow Connector 127"/>
            <p:cNvCxnSpPr/>
            <p:nvPr/>
          </p:nvCxnSpPr>
          <p:spPr>
            <a:xfrm flipH="1">
              <a:off x="9179962" y="3199232"/>
              <a:ext cx="2003878" cy="2539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9179962" y="3215573"/>
              <a:ext cx="1987569" cy="32075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9175565" y="3218270"/>
              <a:ext cx="1998473" cy="4691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9905989" y="3207260"/>
              <a:ext cx="1277764" cy="71770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40" name="TextBox 139"/>
              <p:cNvSpPr txBox="1"/>
              <p:nvPr/>
            </p:nvSpPr>
            <p:spPr>
              <a:xfrm>
                <a:off x="76351" y="3032906"/>
                <a:ext cx="5086065" cy="1631216"/>
              </a:xfrm>
              <a:prstGeom prst="rect">
                <a:avLst/>
              </a:prstGeom>
              <a:noFill/>
            </p:spPr>
            <p:txBody>
              <a:bodyPr wrap="square" rtlCol="0">
                <a:spAutoFit/>
              </a:bodyPr>
              <a:lstStyle/>
              <a:p>
                <a:pPr marL="342900" indent="-342900">
                  <a:buFont typeface="Arial" panose="020B0604020202020204" pitchFamily="34" charset="0"/>
                  <a:buChar char="•"/>
                </a:pPr>
                <a:r>
                  <a:rPr lang="en-US" sz="2000"/>
                  <a:t>The group with a quorum (if one exists) keeps making progress</a:t>
                </a:r>
              </a:p>
              <a:p>
                <a:pPr marL="800100" lvl="1" indent="-342900">
                  <a:buFont typeface="Arial" panose="020B0604020202020204" pitchFamily="34" charset="0"/>
                  <a:buChar char="•"/>
                </a:pPr>
                <a:r>
                  <a:rPr lang="en-US" sz="2000"/>
                  <a:t>This may require a new leader election</a:t>
                </a:r>
              </a:p>
              <a:p>
                <a:pPr marL="342900" indent="-342900">
                  <a:buFont typeface="Arial" panose="020B0604020202020204" pitchFamily="34" charset="0"/>
                  <a:buChar char="•"/>
                </a:pPr>
                <a:r>
                  <a:rPr lang="en-US" sz="2000" b="1"/>
                  <a:t>Group with &lt; </a:t>
                </a:r>
                <a14:m>
                  <m:oMath xmlns:m="http://schemas.openxmlformats.org/officeDocument/2006/math">
                    <m:d>
                      <m:dPr>
                        <m:begChr m:val="⌊"/>
                        <m:endChr m:val="⌋"/>
                        <m:ctrlPr>
                          <a:rPr lang="en-US" sz="2000" b="1" i="1">
                            <a:latin typeface="Cambria Math" panose="02040503050406030204" pitchFamily="18" charset="0"/>
                          </a:rPr>
                        </m:ctrlPr>
                      </m:dPr>
                      <m:e>
                        <m:r>
                          <a:rPr lang="en-US" sz="2000" b="1" i="1">
                            <a:latin typeface="Cambria Math" panose="02040503050406030204" pitchFamily="18" charset="0"/>
                          </a:rPr>
                          <m:t>𝑵</m:t>
                        </m:r>
                        <m:r>
                          <a:rPr lang="en-US" sz="2000" b="1" i="1">
                            <a:latin typeface="Cambria Math" panose="02040503050406030204" pitchFamily="18" charset="0"/>
                          </a:rPr>
                          <m:t>/</m:t>
                        </m:r>
                        <m:r>
                          <a:rPr lang="en-US" sz="2000" b="1" i="1">
                            <a:latin typeface="Cambria Math" panose="02040503050406030204" pitchFamily="18" charset="0"/>
                          </a:rPr>
                          <m:t>𝟐</m:t>
                        </m:r>
                      </m:e>
                    </m:d>
                    <m:r>
                      <a:rPr lang="en-US" sz="2000" b="1" i="1">
                        <a:latin typeface="Cambria Math" panose="02040503050406030204" pitchFamily="18" charset="0"/>
                      </a:rPr>
                      <m:t>+</m:t>
                    </m:r>
                    <m:r>
                      <a:rPr lang="en-US" sz="2000" b="1" i="1">
                        <a:latin typeface="Cambria Math" panose="02040503050406030204" pitchFamily="18" charset="0"/>
                      </a:rPr>
                      <m:t>𝟏</m:t>
                    </m:r>
                  </m:oMath>
                </a14:m>
                <a:r>
                  <a:rPr lang="en-US" sz="2000" b="1"/>
                  <a:t> replicas cannot form a quorum or accept updates</a:t>
                </a:r>
              </a:p>
            </p:txBody>
          </p:sp>
        </mc:Choice>
        <mc:Fallback xmlns="">
          <p:sp>
            <p:nvSpPr>
              <p:cNvPr id="140" name="TextBox 139"/>
              <p:cNvSpPr txBox="1">
                <a:spLocks noRot="1" noChangeAspect="1" noMove="1" noResize="1" noEditPoints="1" noAdjustHandles="1" noChangeArrowheads="1" noChangeShapeType="1" noTextEdit="1"/>
              </p:cNvSpPr>
              <p:nvPr/>
            </p:nvSpPr>
            <p:spPr>
              <a:xfrm>
                <a:off x="76351" y="3032906"/>
                <a:ext cx="5086065" cy="1631216"/>
              </a:xfrm>
              <a:prstGeom prst="rect">
                <a:avLst/>
              </a:prstGeom>
              <a:blipFill>
                <a:blip r:embed="rId3"/>
                <a:stretch>
                  <a:fillRect l="-1079" t="-2247" b="-5993"/>
                </a:stretch>
              </a:blipFill>
            </p:spPr>
            <p:txBody>
              <a:bodyPr/>
              <a:lstStyle/>
              <a:p>
                <a:r>
                  <a:rPr lang="en-US">
                    <a:noFill/>
                  </a:rPr>
                  <a:t> </a:t>
                </a:r>
              </a:p>
            </p:txBody>
          </p:sp>
        </mc:Fallback>
      </mc:AlternateContent>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118" y="1017547"/>
            <a:ext cx="473314" cy="473314"/>
          </a:xfrm>
          <a:prstGeom prst="rect">
            <a:avLst/>
          </a:prstGeom>
        </p:spPr>
      </p:pic>
      <p:grpSp>
        <p:nvGrpSpPr>
          <p:cNvPr id="262" name="Group 261"/>
          <p:cNvGrpSpPr/>
          <p:nvPr/>
        </p:nvGrpSpPr>
        <p:grpSpPr>
          <a:xfrm>
            <a:off x="11000249" y="1654872"/>
            <a:ext cx="672219" cy="400110"/>
            <a:chOff x="11000249" y="1654872"/>
            <a:chExt cx="672219" cy="400110"/>
          </a:xfrm>
        </p:grpSpPr>
        <p:sp>
          <p:nvSpPr>
            <p:cNvPr id="88" name="TextBox 87"/>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1" name="Picture 2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3" name="Group 262"/>
          <p:cNvGrpSpPr/>
          <p:nvPr/>
        </p:nvGrpSpPr>
        <p:grpSpPr>
          <a:xfrm>
            <a:off x="9694219" y="1659583"/>
            <a:ext cx="672219" cy="400110"/>
            <a:chOff x="11000249" y="1654872"/>
            <a:chExt cx="672219" cy="400110"/>
          </a:xfrm>
        </p:grpSpPr>
        <p:sp>
          <p:nvSpPr>
            <p:cNvPr id="264" name="TextBox 263"/>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5" name="Picture 2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6" name="Group 265"/>
          <p:cNvGrpSpPr/>
          <p:nvPr/>
        </p:nvGrpSpPr>
        <p:grpSpPr>
          <a:xfrm>
            <a:off x="8261681" y="1654824"/>
            <a:ext cx="672219" cy="400110"/>
            <a:chOff x="11000249" y="1654872"/>
            <a:chExt cx="672219" cy="400110"/>
          </a:xfrm>
        </p:grpSpPr>
        <p:sp>
          <p:nvSpPr>
            <p:cNvPr id="267" name="TextBox 266"/>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8" name="Picture 2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9" name="Group 268"/>
          <p:cNvGrpSpPr/>
          <p:nvPr/>
        </p:nvGrpSpPr>
        <p:grpSpPr>
          <a:xfrm>
            <a:off x="6898553" y="1659583"/>
            <a:ext cx="672219" cy="400110"/>
            <a:chOff x="11000249" y="1654872"/>
            <a:chExt cx="672219" cy="400110"/>
          </a:xfrm>
        </p:grpSpPr>
        <p:sp>
          <p:nvSpPr>
            <p:cNvPr id="270" name="TextBox 269"/>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71" name="Picture 2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72" name="Group 271"/>
          <p:cNvGrpSpPr/>
          <p:nvPr/>
        </p:nvGrpSpPr>
        <p:grpSpPr>
          <a:xfrm>
            <a:off x="5498409" y="1666638"/>
            <a:ext cx="672219" cy="400110"/>
            <a:chOff x="11000249" y="1654872"/>
            <a:chExt cx="672219" cy="400110"/>
          </a:xfrm>
        </p:grpSpPr>
        <p:sp>
          <p:nvSpPr>
            <p:cNvPr id="273" name="TextBox 272"/>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74" name="Picture 2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90" name="Group 289"/>
          <p:cNvGrpSpPr/>
          <p:nvPr/>
        </p:nvGrpSpPr>
        <p:grpSpPr>
          <a:xfrm>
            <a:off x="10996956" y="3088768"/>
            <a:ext cx="672219" cy="400110"/>
            <a:chOff x="11000249" y="1654872"/>
            <a:chExt cx="672219" cy="400110"/>
          </a:xfrm>
        </p:grpSpPr>
        <p:sp>
          <p:nvSpPr>
            <p:cNvPr id="291" name="TextBox 290"/>
            <p:cNvSpPr txBox="1"/>
            <p:nvPr/>
          </p:nvSpPr>
          <p:spPr>
            <a:xfrm>
              <a:off x="11357958" y="1654872"/>
              <a:ext cx="314510" cy="400110"/>
            </a:xfrm>
            <a:prstGeom prst="rect">
              <a:avLst/>
            </a:prstGeom>
            <a:noFill/>
          </p:spPr>
          <p:txBody>
            <a:bodyPr wrap="none" rtlCol="0">
              <a:spAutoFit/>
            </a:bodyPr>
            <a:lstStyle/>
            <a:p>
              <a:r>
                <a:rPr lang="en-US" sz="2000" b="1"/>
                <a:t>1</a:t>
              </a:r>
            </a:p>
          </p:txBody>
        </p:sp>
        <p:pic>
          <p:nvPicPr>
            <p:cNvPr id="292" name="Picture 2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93" name="Group 292"/>
          <p:cNvGrpSpPr/>
          <p:nvPr/>
        </p:nvGrpSpPr>
        <p:grpSpPr>
          <a:xfrm>
            <a:off x="9693673" y="2800467"/>
            <a:ext cx="672219" cy="400110"/>
            <a:chOff x="11000249" y="1654872"/>
            <a:chExt cx="672219" cy="400110"/>
          </a:xfrm>
        </p:grpSpPr>
        <p:sp>
          <p:nvSpPr>
            <p:cNvPr id="294" name="TextBox 293"/>
            <p:cNvSpPr txBox="1"/>
            <p:nvPr/>
          </p:nvSpPr>
          <p:spPr>
            <a:xfrm>
              <a:off x="11357958" y="1654872"/>
              <a:ext cx="314510" cy="400110"/>
            </a:xfrm>
            <a:prstGeom prst="rect">
              <a:avLst/>
            </a:prstGeom>
            <a:noFill/>
          </p:spPr>
          <p:txBody>
            <a:bodyPr wrap="none" rtlCol="0">
              <a:spAutoFit/>
            </a:bodyPr>
            <a:lstStyle/>
            <a:p>
              <a:r>
                <a:rPr lang="en-US" sz="2000" b="1"/>
                <a:t>1</a:t>
              </a:r>
            </a:p>
          </p:txBody>
        </p:sp>
        <p:pic>
          <p:nvPicPr>
            <p:cNvPr id="295" name="Picture 2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sp>
        <p:nvSpPr>
          <p:cNvPr id="300" name="Rectangle 299"/>
          <p:cNvSpPr/>
          <p:nvPr/>
        </p:nvSpPr>
        <p:spPr>
          <a:xfrm>
            <a:off x="76351" y="5359552"/>
            <a:ext cx="4695485" cy="1323439"/>
          </a:xfrm>
          <a:prstGeom prst="rect">
            <a:avLst/>
          </a:prstGeom>
        </p:spPr>
        <p:txBody>
          <a:bodyPr wrap="square">
            <a:spAutoFit/>
          </a:bodyPr>
          <a:lstStyle/>
          <a:p>
            <a:pPr marL="342900" indent="-342900">
              <a:buFont typeface="Arial" panose="020B0604020202020204" pitchFamily="34" charset="0"/>
              <a:buChar char="•"/>
            </a:pPr>
            <a:r>
              <a:rPr lang="en-US" sz="2000"/>
              <a:t>Once partition is fixed, either:</a:t>
            </a:r>
          </a:p>
          <a:p>
            <a:pPr marL="800100" lvl="1" indent="-342900">
              <a:buFont typeface="Arial" panose="020B0604020202020204" pitchFamily="34" charset="0"/>
              <a:buChar char="•"/>
            </a:pPr>
            <a:r>
              <a:rPr lang="en-US" sz="2000"/>
              <a:t>Hold a new leader election and move forward</a:t>
            </a:r>
          </a:p>
          <a:p>
            <a:pPr marL="800100" lvl="1" indent="-342900">
              <a:buFont typeface="Arial" panose="020B0604020202020204" pitchFamily="34" charset="0"/>
              <a:buChar char="•"/>
            </a:pPr>
            <a:r>
              <a:rPr lang="en-US" sz="2000"/>
              <a:t>Or, reconcile with up-to-date peers </a:t>
            </a:r>
            <a:endParaRPr lang="en-US" sz="2000" i="1"/>
          </a:p>
        </p:txBody>
      </p:sp>
      <p:pic>
        <p:nvPicPr>
          <p:cNvPr id="136" name="Picture 1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230" y="2303031"/>
            <a:ext cx="487519" cy="487519"/>
          </a:xfrm>
          <a:prstGeom prst="rect">
            <a:avLst/>
          </a:prstGeom>
        </p:spPr>
      </p:pic>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3984" y="2601031"/>
            <a:ext cx="487519" cy="487519"/>
          </a:xfrm>
          <a:prstGeom prst="rect">
            <a:avLst/>
          </a:prstGeom>
        </p:spPr>
      </p:pic>
      <p:grpSp>
        <p:nvGrpSpPr>
          <p:cNvPr id="144" name="Group 143"/>
          <p:cNvGrpSpPr/>
          <p:nvPr/>
        </p:nvGrpSpPr>
        <p:grpSpPr>
          <a:xfrm>
            <a:off x="9183953" y="4445497"/>
            <a:ext cx="1965653" cy="921032"/>
            <a:chOff x="9142414" y="5885829"/>
            <a:chExt cx="1965653" cy="762637"/>
          </a:xfrm>
        </p:grpSpPr>
        <p:cxnSp>
          <p:nvCxnSpPr>
            <p:cNvPr id="145" name="Straight Arrow Connector 144"/>
            <p:cNvCxnSpPr/>
            <p:nvPr/>
          </p:nvCxnSpPr>
          <p:spPr>
            <a:xfrm flipH="1">
              <a:off x="9142414" y="5889629"/>
              <a:ext cx="707038" cy="11545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9142414" y="5885829"/>
              <a:ext cx="715394" cy="1738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9848416" y="5891708"/>
              <a:ext cx="1259651" cy="7567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9201519" y="5918746"/>
              <a:ext cx="659336" cy="32481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9179556" y="4720924"/>
            <a:ext cx="2008275" cy="876463"/>
            <a:chOff x="9175565" y="3199232"/>
            <a:chExt cx="2008275" cy="725733"/>
          </a:xfrm>
        </p:grpSpPr>
        <p:cxnSp>
          <p:nvCxnSpPr>
            <p:cNvPr id="150" name="Straight Arrow Connector 149"/>
            <p:cNvCxnSpPr/>
            <p:nvPr/>
          </p:nvCxnSpPr>
          <p:spPr>
            <a:xfrm flipH="1">
              <a:off x="9179962" y="3199232"/>
              <a:ext cx="2003878" cy="2539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9179962" y="3215573"/>
              <a:ext cx="1987569" cy="32075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9175565" y="3218270"/>
              <a:ext cx="1998473" cy="4691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9905989" y="3207260"/>
              <a:ext cx="1277764" cy="71770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7" name="Straight Arrow Connector 156"/>
          <p:cNvCxnSpPr/>
          <p:nvPr/>
        </p:nvCxnSpPr>
        <p:spPr>
          <a:xfrm>
            <a:off x="5699660" y="2799360"/>
            <a:ext cx="1359251" cy="1782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5689075" y="2621388"/>
            <a:ext cx="2700183" cy="3383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a:off x="5692243" y="2437599"/>
            <a:ext cx="3441919" cy="42326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5674307" y="2246483"/>
            <a:ext cx="3459855" cy="43515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61" name="Group 160"/>
          <p:cNvGrpSpPr/>
          <p:nvPr/>
        </p:nvGrpSpPr>
        <p:grpSpPr>
          <a:xfrm>
            <a:off x="5724650" y="3518554"/>
            <a:ext cx="3416281" cy="745525"/>
            <a:chOff x="5730708" y="4003114"/>
            <a:chExt cx="3416281" cy="740566"/>
          </a:xfrm>
        </p:grpSpPr>
        <p:cxnSp>
          <p:nvCxnSpPr>
            <p:cNvPr id="162" name="Straight Arrow Connector 161"/>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7054685" y="4019994"/>
              <a:ext cx="1360421" cy="7236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7087074" y="4027452"/>
              <a:ext cx="2053146" cy="53616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a:off x="7079444" y="4013394"/>
              <a:ext cx="2067545" cy="38776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p:nvGrpSpPr>
        <p:grpSpPr>
          <a:xfrm>
            <a:off x="5692119" y="3538819"/>
            <a:ext cx="3475793" cy="713813"/>
            <a:chOff x="5734574" y="4860640"/>
            <a:chExt cx="3475793" cy="709065"/>
          </a:xfrm>
        </p:grpSpPr>
        <p:cxnSp>
          <p:nvCxnSpPr>
            <p:cNvPr id="167" name="Straight Arrow Connector 166"/>
            <p:cNvCxnSpPr/>
            <p:nvPr/>
          </p:nvCxnSpPr>
          <p:spPr>
            <a:xfrm flipH="1">
              <a:off x="5734574" y="4865447"/>
              <a:ext cx="2735597" cy="704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7123151" y="4860906"/>
              <a:ext cx="1345434" cy="69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8444752" y="4860640"/>
              <a:ext cx="738634" cy="39046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8454513" y="4865932"/>
              <a:ext cx="755854" cy="21243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1" name="Group 170"/>
          <p:cNvGrpSpPr/>
          <p:nvPr/>
        </p:nvGrpSpPr>
        <p:grpSpPr>
          <a:xfrm>
            <a:off x="6682105" y="3040635"/>
            <a:ext cx="731155" cy="386053"/>
            <a:chOff x="2053103" y="4481165"/>
            <a:chExt cx="731155" cy="386053"/>
          </a:xfrm>
        </p:grpSpPr>
        <p:sp>
          <p:nvSpPr>
            <p:cNvPr id="172" name="Rectangle 171"/>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73" name="Rectangle 172"/>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74" name="Group 173"/>
          <p:cNvGrpSpPr/>
          <p:nvPr/>
        </p:nvGrpSpPr>
        <p:grpSpPr>
          <a:xfrm>
            <a:off x="5301044" y="3040635"/>
            <a:ext cx="729594" cy="380387"/>
            <a:chOff x="2053103" y="4983127"/>
            <a:chExt cx="729594" cy="380387"/>
          </a:xfrm>
        </p:grpSpPr>
        <p:sp>
          <p:nvSpPr>
            <p:cNvPr id="175" name="Rectangle 174"/>
            <p:cNvSpPr/>
            <p:nvPr/>
          </p:nvSpPr>
          <p:spPr>
            <a:xfrm>
              <a:off x="2469599" y="4983127"/>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76" name="Rectangle 175"/>
            <p:cNvSpPr/>
            <p:nvPr/>
          </p:nvSpPr>
          <p:spPr>
            <a:xfrm>
              <a:off x="2053103" y="4983127"/>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77" name="Group 176"/>
          <p:cNvGrpSpPr/>
          <p:nvPr/>
        </p:nvGrpSpPr>
        <p:grpSpPr>
          <a:xfrm>
            <a:off x="8067586" y="3040635"/>
            <a:ext cx="731155" cy="386053"/>
            <a:chOff x="2053103" y="4481165"/>
            <a:chExt cx="731155" cy="386053"/>
          </a:xfrm>
        </p:grpSpPr>
        <p:sp>
          <p:nvSpPr>
            <p:cNvPr id="178" name="Rectangle 177"/>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84" name="Rectangle 183"/>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185" name="Rectangle 184"/>
          <p:cNvSpPr/>
          <p:nvPr/>
        </p:nvSpPr>
        <p:spPr>
          <a:xfrm>
            <a:off x="5523706" y="4325375"/>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86" name="Rectangle 185"/>
          <p:cNvSpPr/>
          <p:nvPr/>
        </p:nvSpPr>
        <p:spPr>
          <a:xfrm>
            <a:off x="6926251" y="433046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87" name="Rectangle 186"/>
          <p:cNvSpPr/>
          <p:nvPr/>
        </p:nvSpPr>
        <p:spPr>
          <a:xfrm>
            <a:off x="8281691" y="4330772"/>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y</a:t>
            </a:r>
          </a:p>
        </p:txBody>
      </p:sp>
      <p:sp>
        <p:nvSpPr>
          <p:cNvPr id="16" name="Rectangle 15">
            <a:extLst>
              <a:ext uri="{FF2B5EF4-FFF2-40B4-BE49-F238E27FC236}">
                <a16:creationId xmlns:a16="http://schemas.microsoft.com/office/drawing/2014/main" id="{18F3F9E5-49CA-49A5-A0B2-5AC3D76E880E}"/>
              </a:ext>
            </a:extLst>
          </p:cNvPr>
          <p:cNvSpPr/>
          <p:nvPr/>
        </p:nvSpPr>
        <p:spPr>
          <a:xfrm>
            <a:off x="9628837" y="3620915"/>
            <a:ext cx="1260103" cy="380387"/>
          </a:xfrm>
          <a:prstGeom prst="rect">
            <a:avLst/>
          </a:prstGeom>
          <a:solidFill>
            <a:schemeClr val="accent2">
              <a:alpha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View/Elect</a:t>
            </a:r>
          </a:p>
        </p:txBody>
      </p:sp>
      <p:sp>
        <p:nvSpPr>
          <p:cNvPr id="100" name="Rectangle 99">
            <a:extLst>
              <a:ext uri="{FF2B5EF4-FFF2-40B4-BE49-F238E27FC236}">
                <a16:creationId xmlns:a16="http://schemas.microsoft.com/office/drawing/2014/main" id="{095F440A-5FE0-4674-8EF5-C0623AD01185}"/>
              </a:ext>
            </a:extLst>
          </p:cNvPr>
          <p:cNvSpPr/>
          <p:nvPr/>
        </p:nvSpPr>
        <p:spPr>
          <a:xfrm>
            <a:off x="9636783" y="4849201"/>
            <a:ext cx="1260103" cy="380387"/>
          </a:xfrm>
          <a:prstGeom prst="rect">
            <a:avLst/>
          </a:prstGeom>
          <a:solidFill>
            <a:schemeClr val="accent2">
              <a:alpha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View/Elect</a:t>
            </a:r>
          </a:p>
        </p:txBody>
      </p:sp>
    </p:spTree>
    <p:extLst>
      <p:ext uri="{BB962C8B-B14F-4D97-AF65-F5344CB8AC3E}">
        <p14:creationId xmlns:p14="http://schemas.microsoft.com/office/powerpoint/2010/main" val="182262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p:cTn id="7" dur="500" fill="hold"/>
                                        <p:tgtEl>
                                          <p:spTgt spid="154"/>
                                        </p:tgtEl>
                                        <p:attrNameLst>
                                          <p:attrName>ppt_w</p:attrName>
                                        </p:attrNameLst>
                                      </p:cBhvr>
                                      <p:tavLst>
                                        <p:tav tm="0">
                                          <p:val>
                                            <p:fltVal val="0"/>
                                          </p:val>
                                        </p:tav>
                                        <p:tav tm="100000">
                                          <p:val>
                                            <p:strVal val="#ppt_w"/>
                                          </p:val>
                                        </p:tav>
                                      </p:tavLst>
                                    </p:anim>
                                    <p:anim calcmode="lin" valueType="num">
                                      <p:cBhvr>
                                        <p:cTn id="8" dur="500" fill="hold"/>
                                        <p:tgtEl>
                                          <p:spTgt spid="154"/>
                                        </p:tgtEl>
                                        <p:attrNameLst>
                                          <p:attrName>ppt_h</p:attrName>
                                        </p:attrNameLst>
                                      </p:cBhvr>
                                      <p:tavLst>
                                        <p:tav tm="0">
                                          <p:val>
                                            <p:fltVal val="0"/>
                                          </p:val>
                                        </p:tav>
                                        <p:tav tm="100000">
                                          <p:val>
                                            <p:strVal val="#ppt_h"/>
                                          </p:val>
                                        </p:tav>
                                      </p:tavLst>
                                    </p:anim>
                                    <p:animEffect transition="in" filter="fade">
                                      <p:cBhvr>
                                        <p:cTn id="9" dur="500"/>
                                        <p:tgtEl>
                                          <p:spTgt spid="15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7"/>
                                        </p:tgtEl>
                                        <p:attrNameLst>
                                          <p:attrName>style.visibility</p:attrName>
                                        </p:attrNameLst>
                                      </p:cBhvr>
                                      <p:to>
                                        <p:strVal val="visible"/>
                                      </p:to>
                                    </p:set>
                                    <p:animEffect transition="in" filter="wipe(left)">
                                      <p:cBhvr>
                                        <p:cTn id="14" dur="500"/>
                                        <p:tgtEl>
                                          <p:spTgt spid="157"/>
                                        </p:tgtEl>
                                      </p:cBhvr>
                                    </p:animEffect>
                                  </p:childTnLst>
                                </p:cTn>
                              </p:par>
                              <p:par>
                                <p:cTn id="15" presetID="22" presetClass="entr" presetSubtype="8" fill="hold" nodeType="with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wipe(left)">
                                      <p:cBhvr>
                                        <p:cTn id="17" dur="500"/>
                                        <p:tgtEl>
                                          <p:spTgt spid="158"/>
                                        </p:tgtEl>
                                      </p:cBhvr>
                                    </p:animEffect>
                                  </p:childTnLst>
                                </p:cTn>
                              </p:par>
                              <p:par>
                                <p:cTn id="18" presetID="22" presetClass="entr" presetSubtype="8" fill="hold" nodeType="with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wipe(left)">
                                      <p:cBhvr>
                                        <p:cTn id="20" dur="500"/>
                                        <p:tgtEl>
                                          <p:spTgt spid="159"/>
                                        </p:tgtEl>
                                      </p:cBhvr>
                                    </p:animEffect>
                                  </p:childTnLst>
                                </p:cTn>
                              </p:par>
                              <p:par>
                                <p:cTn id="21" presetID="22" presetClass="entr" presetSubtype="8" fill="hold" nodeType="withEffect">
                                  <p:stCondLst>
                                    <p:cond delay="0"/>
                                  </p:stCondLst>
                                  <p:childTnLst>
                                    <p:set>
                                      <p:cBhvr>
                                        <p:cTn id="22" dur="1" fill="hold">
                                          <p:stCondLst>
                                            <p:cond delay="0"/>
                                          </p:stCondLst>
                                        </p:cTn>
                                        <p:tgtEl>
                                          <p:spTgt spid="160"/>
                                        </p:tgtEl>
                                        <p:attrNameLst>
                                          <p:attrName>style.visibility</p:attrName>
                                        </p:attrNameLst>
                                      </p:cBhvr>
                                      <p:to>
                                        <p:strVal val="visible"/>
                                      </p:to>
                                    </p:set>
                                    <p:animEffect transition="in" filter="wipe(left)">
                                      <p:cBhvr>
                                        <p:cTn id="23" dur="500"/>
                                        <p:tgtEl>
                                          <p:spTgt spid="160"/>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71"/>
                                        </p:tgtEl>
                                        <p:attrNameLst>
                                          <p:attrName>style.visibility</p:attrName>
                                        </p:attrNameLst>
                                      </p:cBhvr>
                                      <p:to>
                                        <p:strVal val="visible"/>
                                      </p:to>
                                    </p:set>
                                    <p:animEffect transition="in" filter="barn(inVertical)">
                                      <p:cBhvr>
                                        <p:cTn id="27" dur="500"/>
                                        <p:tgtEl>
                                          <p:spTgt spid="171"/>
                                        </p:tgtEl>
                                      </p:cBhvr>
                                    </p:animEffect>
                                  </p:childTnLst>
                                </p:cTn>
                              </p:par>
                              <p:par>
                                <p:cTn id="28" presetID="16" presetClass="entr" presetSubtype="21" fill="hold" nodeType="withEffect">
                                  <p:stCondLst>
                                    <p:cond delay="0"/>
                                  </p:stCondLst>
                                  <p:childTnLst>
                                    <p:set>
                                      <p:cBhvr>
                                        <p:cTn id="29" dur="1" fill="hold">
                                          <p:stCondLst>
                                            <p:cond delay="0"/>
                                          </p:stCondLst>
                                        </p:cTn>
                                        <p:tgtEl>
                                          <p:spTgt spid="174"/>
                                        </p:tgtEl>
                                        <p:attrNameLst>
                                          <p:attrName>style.visibility</p:attrName>
                                        </p:attrNameLst>
                                      </p:cBhvr>
                                      <p:to>
                                        <p:strVal val="visible"/>
                                      </p:to>
                                    </p:set>
                                    <p:animEffect transition="in" filter="barn(inVertical)">
                                      <p:cBhvr>
                                        <p:cTn id="30" dur="500"/>
                                        <p:tgtEl>
                                          <p:spTgt spid="174"/>
                                        </p:tgtEl>
                                      </p:cBhvr>
                                    </p:animEffect>
                                  </p:childTnLst>
                                </p:cTn>
                              </p:par>
                              <p:par>
                                <p:cTn id="31" presetID="16" presetClass="entr" presetSubtype="21" fill="hold" nodeType="withEffect">
                                  <p:stCondLst>
                                    <p:cond delay="0"/>
                                  </p:stCondLst>
                                  <p:childTnLst>
                                    <p:set>
                                      <p:cBhvr>
                                        <p:cTn id="32" dur="1" fill="hold">
                                          <p:stCondLst>
                                            <p:cond delay="0"/>
                                          </p:stCondLst>
                                        </p:cTn>
                                        <p:tgtEl>
                                          <p:spTgt spid="177"/>
                                        </p:tgtEl>
                                        <p:attrNameLst>
                                          <p:attrName>style.visibility</p:attrName>
                                        </p:attrNameLst>
                                      </p:cBhvr>
                                      <p:to>
                                        <p:strVal val="visible"/>
                                      </p:to>
                                    </p:set>
                                    <p:animEffect transition="in" filter="barn(inVertical)">
                                      <p:cBhvr>
                                        <p:cTn id="33" dur="500"/>
                                        <p:tgtEl>
                                          <p:spTgt spid="177"/>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166"/>
                                        </p:tgtEl>
                                        <p:attrNameLst>
                                          <p:attrName>style.visibility</p:attrName>
                                        </p:attrNameLst>
                                      </p:cBhvr>
                                      <p:to>
                                        <p:strVal val="visible"/>
                                      </p:to>
                                    </p:set>
                                    <p:animEffect transition="in" filter="wipe(up)">
                                      <p:cBhvr>
                                        <p:cTn id="37" dur="500"/>
                                        <p:tgtEl>
                                          <p:spTgt spid="166"/>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161"/>
                                        </p:tgtEl>
                                        <p:attrNameLst>
                                          <p:attrName>style.visibility</p:attrName>
                                        </p:attrNameLst>
                                      </p:cBhvr>
                                      <p:to>
                                        <p:strVal val="visible"/>
                                      </p:to>
                                    </p:set>
                                    <p:animEffect transition="in" filter="wipe(up)">
                                      <p:cBhvr>
                                        <p:cTn id="41" dur="500"/>
                                        <p:tgtEl>
                                          <p:spTgt spid="161"/>
                                        </p:tgtEl>
                                      </p:cBhvr>
                                    </p:animEffect>
                                  </p:childTnLst>
                                </p:cTn>
                              </p:par>
                            </p:childTnLst>
                          </p:cTn>
                        </p:par>
                        <p:par>
                          <p:cTn id="42" fill="hold">
                            <p:stCondLst>
                              <p:cond delay="2000"/>
                            </p:stCondLst>
                            <p:childTnLst>
                              <p:par>
                                <p:cTn id="43" presetID="16" presetClass="entr" presetSubtype="21" fill="hold" grpId="0" nodeType="afterEffect">
                                  <p:stCondLst>
                                    <p:cond delay="0"/>
                                  </p:stCondLst>
                                  <p:childTnLst>
                                    <p:set>
                                      <p:cBhvr>
                                        <p:cTn id="44" dur="1" fill="hold">
                                          <p:stCondLst>
                                            <p:cond delay="0"/>
                                          </p:stCondLst>
                                        </p:cTn>
                                        <p:tgtEl>
                                          <p:spTgt spid="185"/>
                                        </p:tgtEl>
                                        <p:attrNameLst>
                                          <p:attrName>style.visibility</p:attrName>
                                        </p:attrNameLst>
                                      </p:cBhvr>
                                      <p:to>
                                        <p:strVal val="visible"/>
                                      </p:to>
                                    </p:set>
                                    <p:animEffect transition="in" filter="barn(inVertical)">
                                      <p:cBhvr>
                                        <p:cTn id="45" dur="500"/>
                                        <p:tgtEl>
                                          <p:spTgt spid="18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6"/>
                                        </p:tgtEl>
                                        <p:attrNameLst>
                                          <p:attrName>style.visibility</p:attrName>
                                        </p:attrNameLst>
                                      </p:cBhvr>
                                      <p:to>
                                        <p:strVal val="visible"/>
                                      </p:to>
                                    </p:set>
                                    <p:animEffect transition="in" filter="barn(inVertical)">
                                      <p:cBhvr>
                                        <p:cTn id="48" dur="500"/>
                                        <p:tgtEl>
                                          <p:spTgt spid="18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7"/>
                                        </p:tgtEl>
                                        <p:attrNameLst>
                                          <p:attrName>style.visibility</p:attrName>
                                        </p:attrNameLst>
                                      </p:cBhvr>
                                      <p:to>
                                        <p:strVal val="visible"/>
                                      </p:to>
                                    </p:set>
                                    <p:animEffect transition="in" filter="barn(inVertical)">
                                      <p:cBhvr>
                                        <p:cTn id="51" dur="500"/>
                                        <p:tgtEl>
                                          <p:spTgt spid="18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36"/>
                                        </p:tgtEl>
                                        <p:attrNameLst>
                                          <p:attrName>style.visibility</p:attrName>
                                        </p:attrNameLst>
                                      </p:cBhvr>
                                      <p:to>
                                        <p:strVal val="visible"/>
                                      </p:to>
                                    </p:set>
                                    <p:animEffect transition="in" filter="randombar(horizontal)">
                                      <p:cBhvr>
                                        <p:cTn id="56" dur="500"/>
                                        <p:tgtEl>
                                          <p:spTgt spid="136"/>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293"/>
                                        </p:tgtEl>
                                        <p:attrNameLst>
                                          <p:attrName>style.visibility</p:attrName>
                                        </p:attrNameLst>
                                      </p:cBhvr>
                                      <p:to>
                                        <p:strVal val="visible"/>
                                      </p:to>
                                    </p:set>
                                    <p:animEffect transition="in" filter="barn(inVertical)">
                                      <p:cBhvr>
                                        <p:cTn id="60" dur="500"/>
                                        <p:tgtEl>
                                          <p:spTgt spid="293"/>
                                        </p:tgtEl>
                                      </p:cBhvr>
                                    </p:animEffect>
                                  </p:childTnLst>
                                </p:cTn>
                              </p:par>
                            </p:childTnLst>
                          </p:cTn>
                        </p:par>
                        <p:par>
                          <p:cTn id="61" fill="hold">
                            <p:stCondLst>
                              <p:cond delay="1000"/>
                            </p:stCondLst>
                            <p:childTnLst>
                              <p:par>
                                <p:cTn id="62" presetID="22" presetClass="entr" presetSubtype="1" fill="hold" nodeType="afterEffect">
                                  <p:stCondLst>
                                    <p:cond delay="0"/>
                                  </p:stCondLst>
                                  <p:childTnLst>
                                    <p:set>
                                      <p:cBhvr>
                                        <p:cTn id="63" dur="1" fill="hold">
                                          <p:stCondLst>
                                            <p:cond delay="0"/>
                                          </p:stCondLst>
                                        </p:cTn>
                                        <p:tgtEl>
                                          <p:spTgt spid="183"/>
                                        </p:tgtEl>
                                        <p:attrNameLst>
                                          <p:attrName>style.visibility</p:attrName>
                                        </p:attrNameLst>
                                      </p:cBhvr>
                                      <p:to>
                                        <p:strVal val="visible"/>
                                      </p:to>
                                    </p:set>
                                    <p:animEffect transition="in" filter="wipe(up)">
                                      <p:cBhvr>
                                        <p:cTn id="64" dur="500"/>
                                        <p:tgtEl>
                                          <p:spTgt spid="183"/>
                                        </p:tgtEl>
                                      </p:cBhvr>
                                    </p:animEffect>
                                  </p:childTnLst>
                                </p:cTn>
                              </p:par>
                            </p:childTnLst>
                          </p:cTn>
                        </p:par>
                        <p:par>
                          <p:cTn id="65" fill="hold">
                            <p:stCondLst>
                              <p:cond delay="1500"/>
                            </p:stCondLst>
                            <p:childTnLst>
                              <p:par>
                                <p:cTn id="66" presetID="14" presetClass="entr" presetSubtype="10" fill="hold" nodeType="afterEffect">
                                  <p:stCondLst>
                                    <p:cond delay="0"/>
                                  </p:stCondLst>
                                  <p:childTnLst>
                                    <p:set>
                                      <p:cBhvr>
                                        <p:cTn id="67" dur="1" fill="hold">
                                          <p:stCondLst>
                                            <p:cond delay="0"/>
                                          </p:stCondLst>
                                        </p:cTn>
                                        <p:tgtEl>
                                          <p:spTgt spid="138"/>
                                        </p:tgtEl>
                                        <p:attrNameLst>
                                          <p:attrName>style.visibility</p:attrName>
                                        </p:attrNameLst>
                                      </p:cBhvr>
                                      <p:to>
                                        <p:strVal val="visible"/>
                                      </p:to>
                                    </p:set>
                                    <p:animEffect transition="in" filter="randombar(horizontal)">
                                      <p:cBhvr>
                                        <p:cTn id="68" dur="500"/>
                                        <p:tgtEl>
                                          <p:spTgt spid="138"/>
                                        </p:tgtEl>
                                      </p:cBhvr>
                                    </p:animEffect>
                                  </p:childTnLst>
                                </p:cTn>
                              </p:par>
                            </p:childTnLst>
                          </p:cTn>
                        </p:par>
                        <p:par>
                          <p:cTn id="69" fill="hold">
                            <p:stCondLst>
                              <p:cond delay="2000"/>
                            </p:stCondLst>
                            <p:childTnLst>
                              <p:par>
                                <p:cTn id="70" presetID="16" presetClass="entr" presetSubtype="21" fill="hold" nodeType="afterEffect">
                                  <p:stCondLst>
                                    <p:cond delay="0"/>
                                  </p:stCondLst>
                                  <p:childTnLst>
                                    <p:set>
                                      <p:cBhvr>
                                        <p:cTn id="71" dur="1" fill="hold">
                                          <p:stCondLst>
                                            <p:cond delay="0"/>
                                          </p:stCondLst>
                                        </p:cTn>
                                        <p:tgtEl>
                                          <p:spTgt spid="290"/>
                                        </p:tgtEl>
                                        <p:attrNameLst>
                                          <p:attrName>style.visibility</p:attrName>
                                        </p:attrNameLst>
                                      </p:cBhvr>
                                      <p:to>
                                        <p:strVal val="visible"/>
                                      </p:to>
                                    </p:set>
                                    <p:animEffect transition="in" filter="barn(inVertical)">
                                      <p:cBhvr>
                                        <p:cTn id="72" dur="500"/>
                                        <p:tgtEl>
                                          <p:spTgt spid="290"/>
                                        </p:tgtEl>
                                      </p:cBhvr>
                                    </p:animEffect>
                                  </p:childTnLst>
                                </p:cTn>
                              </p:par>
                            </p:childTnLst>
                          </p:cTn>
                        </p:par>
                        <p:par>
                          <p:cTn id="73" fill="hold">
                            <p:stCondLst>
                              <p:cond delay="2500"/>
                            </p:stCondLst>
                            <p:childTnLst>
                              <p:par>
                                <p:cTn id="74" presetID="22" presetClass="entr" presetSubtype="1" fill="hold"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500"/>
                                        <p:tgtEl>
                                          <p:spTgt spid="180"/>
                                        </p:tgtEl>
                                      </p:cBhvr>
                                    </p:animEffect>
                                  </p:childTnLst>
                                </p:cTn>
                              </p:par>
                            </p:childTnLst>
                          </p:cTn>
                        </p:par>
                        <p:par>
                          <p:cTn id="77" fill="hold">
                            <p:stCondLst>
                              <p:cond delay="3000"/>
                            </p:stCondLst>
                            <p:childTnLst>
                              <p:par>
                                <p:cTn id="78" presetID="42"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anim calcmode="lin" valueType="num">
                                      <p:cBhvr>
                                        <p:cTn id="81" dur="500" fill="hold"/>
                                        <p:tgtEl>
                                          <p:spTgt spid="16"/>
                                        </p:tgtEl>
                                        <p:attrNameLst>
                                          <p:attrName>ppt_x</p:attrName>
                                        </p:attrNameLst>
                                      </p:cBhvr>
                                      <p:tavLst>
                                        <p:tav tm="0">
                                          <p:val>
                                            <p:strVal val="#ppt_x"/>
                                          </p:val>
                                        </p:tav>
                                        <p:tav tm="100000">
                                          <p:val>
                                            <p:strVal val="#ppt_x"/>
                                          </p:val>
                                        </p:tav>
                                      </p:tavLst>
                                    </p:anim>
                                    <p:anim calcmode="lin" valueType="num">
                                      <p:cBhvr>
                                        <p:cTn id="82" dur="500" fill="hold"/>
                                        <p:tgtEl>
                                          <p:spTgt spid="16"/>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22" presetClass="entr" presetSubtype="1" fill="hold" nodeType="after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up)">
                                      <p:cBhvr>
                                        <p:cTn id="86" dur="500"/>
                                        <p:tgtEl>
                                          <p:spTgt spid="144"/>
                                        </p:tgtEl>
                                      </p:cBhvr>
                                    </p:animEffect>
                                  </p:childTnLst>
                                </p:cTn>
                              </p:par>
                            </p:childTnLst>
                          </p:cTn>
                        </p:par>
                        <p:par>
                          <p:cTn id="87" fill="hold">
                            <p:stCondLst>
                              <p:cond delay="4000"/>
                            </p:stCondLst>
                            <p:childTnLst>
                              <p:par>
                                <p:cTn id="88" presetID="22" presetClass="entr" presetSubtype="1" fill="hold" nodeType="afterEffect">
                                  <p:stCondLst>
                                    <p:cond delay="0"/>
                                  </p:stCondLst>
                                  <p:childTnLst>
                                    <p:set>
                                      <p:cBhvr>
                                        <p:cTn id="89" dur="1" fill="hold">
                                          <p:stCondLst>
                                            <p:cond delay="0"/>
                                          </p:stCondLst>
                                        </p:cTn>
                                        <p:tgtEl>
                                          <p:spTgt spid="149"/>
                                        </p:tgtEl>
                                        <p:attrNameLst>
                                          <p:attrName>style.visibility</p:attrName>
                                        </p:attrNameLst>
                                      </p:cBhvr>
                                      <p:to>
                                        <p:strVal val="visible"/>
                                      </p:to>
                                    </p:set>
                                    <p:animEffect transition="in" filter="wipe(up)">
                                      <p:cBhvr>
                                        <p:cTn id="90" dur="500"/>
                                        <p:tgtEl>
                                          <p:spTgt spid="149"/>
                                        </p:tgtEl>
                                      </p:cBhvr>
                                    </p:animEffect>
                                  </p:childTnLst>
                                </p:cTn>
                              </p:par>
                            </p:childTnLst>
                          </p:cTn>
                        </p:par>
                        <p:par>
                          <p:cTn id="91" fill="hold">
                            <p:stCondLst>
                              <p:cond delay="4500"/>
                            </p:stCondLst>
                            <p:childTnLst>
                              <p:par>
                                <p:cTn id="92" presetID="42" presetClass="entr" presetSubtype="0" fill="hold" grpId="0" nodeType="after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500"/>
                                        <p:tgtEl>
                                          <p:spTgt spid="100"/>
                                        </p:tgtEl>
                                      </p:cBhvr>
                                    </p:animEffect>
                                    <p:anim calcmode="lin" valueType="num">
                                      <p:cBhvr>
                                        <p:cTn id="95" dur="500" fill="hold"/>
                                        <p:tgtEl>
                                          <p:spTgt spid="100"/>
                                        </p:tgtEl>
                                        <p:attrNameLst>
                                          <p:attrName>ppt_x</p:attrName>
                                        </p:attrNameLst>
                                      </p:cBhvr>
                                      <p:tavLst>
                                        <p:tav tm="0">
                                          <p:val>
                                            <p:strVal val="#ppt_x"/>
                                          </p:val>
                                        </p:tav>
                                        <p:tav tm="100000">
                                          <p:val>
                                            <p:strVal val="#ppt_x"/>
                                          </p:val>
                                        </p:tav>
                                      </p:tavLst>
                                    </p:anim>
                                    <p:anim calcmode="lin" valueType="num">
                                      <p:cBhvr>
                                        <p:cTn id="96" dur="5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40"/>
                                        </p:tgtEl>
                                        <p:attrNameLst>
                                          <p:attrName>style.visibility</p:attrName>
                                        </p:attrNameLst>
                                      </p:cBhvr>
                                      <p:to>
                                        <p:strVal val="visible"/>
                                      </p:to>
                                    </p:set>
                                    <p:animEffect transition="in" filter="fade">
                                      <p:cBhvr>
                                        <p:cTn id="101" dur="500"/>
                                        <p:tgtEl>
                                          <p:spTgt spid="140"/>
                                        </p:tgtEl>
                                      </p:cBhvr>
                                    </p:animEffect>
                                    <p:anim calcmode="lin" valueType="num">
                                      <p:cBhvr>
                                        <p:cTn id="102" dur="500" fill="hold"/>
                                        <p:tgtEl>
                                          <p:spTgt spid="140"/>
                                        </p:tgtEl>
                                        <p:attrNameLst>
                                          <p:attrName>ppt_x</p:attrName>
                                        </p:attrNameLst>
                                      </p:cBhvr>
                                      <p:tavLst>
                                        <p:tav tm="0">
                                          <p:val>
                                            <p:strVal val="#ppt_x"/>
                                          </p:val>
                                        </p:tav>
                                        <p:tav tm="100000">
                                          <p:val>
                                            <p:strVal val="#ppt_x"/>
                                          </p:val>
                                        </p:tav>
                                      </p:tavLst>
                                    </p:anim>
                                    <p:anim calcmode="lin" valueType="num">
                                      <p:cBhvr>
                                        <p:cTn id="103" dur="5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300"/>
                                        </p:tgtEl>
                                        <p:attrNameLst>
                                          <p:attrName>style.visibility</p:attrName>
                                        </p:attrNameLst>
                                      </p:cBhvr>
                                      <p:to>
                                        <p:strVal val="visible"/>
                                      </p:to>
                                    </p:set>
                                    <p:animEffect transition="in" filter="fade">
                                      <p:cBhvr>
                                        <p:cTn id="108" dur="500"/>
                                        <p:tgtEl>
                                          <p:spTgt spid="300"/>
                                        </p:tgtEl>
                                      </p:cBhvr>
                                    </p:animEffect>
                                    <p:anim calcmode="lin" valueType="num">
                                      <p:cBhvr>
                                        <p:cTn id="109" dur="500" fill="hold"/>
                                        <p:tgtEl>
                                          <p:spTgt spid="300"/>
                                        </p:tgtEl>
                                        <p:attrNameLst>
                                          <p:attrName>ppt_x</p:attrName>
                                        </p:attrNameLst>
                                      </p:cBhvr>
                                      <p:tavLst>
                                        <p:tav tm="0">
                                          <p:val>
                                            <p:strVal val="#ppt_x"/>
                                          </p:val>
                                        </p:tav>
                                        <p:tav tm="100000">
                                          <p:val>
                                            <p:strVal val="#ppt_x"/>
                                          </p:val>
                                        </p:tav>
                                      </p:tavLst>
                                    </p:anim>
                                    <p:anim calcmode="lin" valueType="num">
                                      <p:cBhvr>
                                        <p:cTn id="110" dur="5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300" grpId="0"/>
      <p:bldP spid="185" grpId="0" animBg="1"/>
      <p:bldP spid="186" grpId="0" animBg="1"/>
      <p:bldP spid="187" grpId="0" animBg="1"/>
      <p:bldP spid="16" grpId="0" animBg="1"/>
      <p:bldP spid="10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4" name="Straight Connector 153"/>
          <p:cNvCxnSpPr/>
          <p:nvPr/>
        </p:nvCxnSpPr>
        <p:spPr>
          <a:xfrm>
            <a:off x="7792817" y="2181880"/>
            <a:ext cx="0" cy="4194697"/>
          </a:xfrm>
          <a:prstGeom prst="line">
            <a:avLst/>
          </a:prstGeom>
          <a:ln w="76200">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Partitions (2)</a:t>
            </a:r>
          </a:p>
        </p:txBody>
      </p:sp>
      <p:grpSp>
        <p:nvGrpSpPr>
          <p:cNvPr id="3" name="Group 2"/>
          <p:cNvGrpSpPr/>
          <p:nvPr/>
        </p:nvGrpSpPr>
        <p:grpSpPr>
          <a:xfrm>
            <a:off x="5118122" y="388055"/>
            <a:ext cx="1119024" cy="6103579"/>
            <a:chOff x="5243421" y="388055"/>
            <a:chExt cx="1119024" cy="6103579"/>
          </a:xfrm>
        </p:grpSpPr>
        <p:cxnSp>
          <p:nvCxnSpPr>
            <p:cNvPr id="30" name="Straight Connector 29"/>
            <p:cNvCxnSpPr/>
            <p:nvPr/>
          </p:nvCxnSpPr>
          <p:spPr>
            <a:xfrm>
              <a:off x="580293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8" name="TextBox 7"/>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12" name="Group 11"/>
          <p:cNvGrpSpPr/>
          <p:nvPr/>
        </p:nvGrpSpPr>
        <p:grpSpPr>
          <a:xfrm>
            <a:off x="6494553" y="388055"/>
            <a:ext cx="1119024" cy="6103579"/>
            <a:chOff x="6576639" y="388055"/>
            <a:chExt cx="1119024" cy="6103579"/>
          </a:xfrm>
        </p:grpSpPr>
        <p:cxnSp>
          <p:nvCxnSpPr>
            <p:cNvPr id="31" name="Straight Connector 30"/>
            <p:cNvCxnSpPr/>
            <p:nvPr/>
          </p:nvCxnSpPr>
          <p:spPr>
            <a:xfrm>
              <a:off x="7152160" y="1728803"/>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9" name="TextBox 8"/>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5" name="Group 14"/>
          <p:cNvGrpSpPr/>
          <p:nvPr/>
        </p:nvGrpSpPr>
        <p:grpSpPr>
          <a:xfrm>
            <a:off x="7870984" y="388055"/>
            <a:ext cx="1119024" cy="6103578"/>
            <a:chOff x="7986238" y="388055"/>
            <a:chExt cx="1119024" cy="6103578"/>
          </a:xfrm>
        </p:grpSpPr>
        <p:cxnSp>
          <p:nvCxnSpPr>
            <p:cNvPr id="32" name="Straight Connector 31"/>
            <p:cNvCxnSpPr/>
            <p:nvPr/>
          </p:nvCxnSpPr>
          <p:spPr>
            <a:xfrm>
              <a:off x="8562262" y="172880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0" name="TextBox 9"/>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7" name="Group 16"/>
          <p:cNvGrpSpPr/>
          <p:nvPr/>
        </p:nvGrpSpPr>
        <p:grpSpPr>
          <a:xfrm>
            <a:off x="9247414" y="388055"/>
            <a:ext cx="1119024" cy="6073668"/>
            <a:chOff x="9388883" y="388055"/>
            <a:chExt cx="1119024" cy="6073668"/>
          </a:xfrm>
        </p:grpSpPr>
        <p:cxnSp>
          <p:nvCxnSpPr>
            <p:cNvPr id="33" name="Straight Connector 32"/>
            <p:cNvCxnSpPr/>
            <p:nvPr/>
          </p:nvCxnSpPr>
          <p:spPr>
            <a:xfrm>
              <a:off x="10017459"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1" name="TextBox 10"/>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3" name="Straight Arrow Connector 12"/>
          <p:cNvCxnSpPr/>
          <p:nvPr/>
        </p:nvCxnSpPr>
        <p:spPr>
          <a:xfrm>
            <a:off x="11795944" y="1538130"/>
            <a:ext cx="0" cy="495350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11591705" y="3880253"/>
            <a:ext cx="702436" cy="400110"/>
          </a:xfrm>
          <a:prstGeom prst="rect">
            <a:avLst/>
          </a:prstGeom>
          <a:noFill/>
        </p:spPr>
        <p:txBody>
          <a:bodyPr wrap="none" rtlCol="0">
            <a:spAutoFit/>
          </a:bodyPr>
          <a:lstStyle/>
          <a:p>
            <a:pPr algn="ctr"/>
            <a:r>
              <a:rPr lang="en-US" sz="2000">
                <a:solidFill>
                  <a:schemeClr val="tx2"/>
                </a:solidFill>
              </a:rPr>
              <a:t>Time</a:t>
            </a:r>
          </a:p>
        </p:txBody>
      </p:sp>
      <mc:AlternateContent xmlns:mc="http://schemas.openxmlformats.org/markup-compatibility/2006" xmlns:a14="http://schemas.microsoft.com/office/drawing/2010/main">
        <mc:Choice Requires="a14">
          <p:sp>
            <p:nvSpPr>
              <p:cNvPr id="71" name="TextBox 70"/>
              <p:cNvSpPr txBox="1"/>
              <p:nvPr/>
            </p:nvSpPr>
            <p:spPr>
              <a:xfrm>
                <a:off x="76351" y="1503212"/>
                <a:ext cx="5021722" cy="2246769"/>
              </a:xfrm>
              <a:prstGeom prst="rect">
                <a:avLst/>
              </a:prstGeom>
              <a:noFill/>
            </p:spPr>
            <p:txBody>
              <a:bodyPr wrap="square" rtlCol="0">
                <a:spAutoFit/>
              </a:bodyPr>
              <a:lstStyle/>
              <a:p>
                <a:pPr marL="342900" indent="-342900">
                  <a:buFont typeface="Arial" panose="020B0604020202020204" pitchFamily="34" charset="0"/>
                  <a:buChar char="•"/>
                </a:pPr>
                <a:r>
                  <a:rPr lang="en-US" sz="2000"/>
                  <a:t>What happens during a partition?</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The group with a quorum (if one exists) keeps making progress</a:t>
                </a:r>
              </a:p>
              <a:p>
                <a:pPr marL="800100" lvl="1" indent="-342900">
                  <a:buFont typeface="Arial" panose="020B0604020202020204" pitchFamily="34" charset="0"/>
                  <a:buChar char="•"/>
                </a:pPr>
                <a:r>
                  <a:rPr lang="en-US" sz="2000"/>
                  <a:t>This may require a new leader election</a:t>
                </a:r>
              </a:p>
              <a:p>
                <a:pPr marL="342900" indent="-342900">
                  <a:buFont typeface="Arial" panose="020B0604020202020204" pitchFamily="34" charset="0"/>
                  <a:buChar char="•"/>
                </a:pPr>
                <a:r>
                  <a:rPr lang="en-US" sz="2000"/>
                  <a:t>Group with &lt;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𝑁</m:t>
                        </m:r>
                        <m:r>
                          <a:rPr lang="en-US" sz="2000" i="1">
                            <a:latin typeface="Cambria Math" panose="02040503050406030204" pitchFamily="18" charset="0"/>
                          </a:rPr>
                          <m:t>/2</m:t>
                        </m:r>
                      </m:e>
                    </m:d>
                    <m:r>
                      <a:rPr lang="en-US" sz="2000" i="1">
                        <a:latin typeface="Cambria Math" panose="02040503050406030204" pitchFamily="18" charset="0"/>
                      </a:rPr>
                      <m:t>+1</m:t>
                    </m:r>
                  </m:oMath>
                </a14:m>
                <a:r>
                  <a:rPr lang="en-US" sz="2000"/>
                  <a:t> replicas cannot form a quorum or accept updates</a:t>
                </a:r>
              </a:p>
            </p:txBody>
          </p:sp>
        </mc:Choice>
        <mc:Fallback xmlns="">
          <p:sp>
            <p:nvSpPr>
              <p:cNvPr id="71" name="TextBox 70"/>
              <p:cNvSpPr txBox="1">
                <a:spLocks noRot="1" noChangeAspect="1" noMove="1" noResize="1" noEditPoints="1" noAdjustHandles="1" noChangeArrowheads="1" noChangeShapeType="1" noTextEdit="1"/>
              </p:cNvSpPr>
              <p:nvPr/>
            </p:nvSpPr>
            <p:spPr>
              <a:xfrm>
                <a:off x="76351" y="1503212"/>
                <a:ext cx="5021722" cy="2246769"/>
              </a:xfrm>
              <a:prstGeom prst="rect">
                <a:avLst/>
              </a:prstGeom>
              <a:blipFill>
                <a:blip r:embed="rId3"/>
                <a:stretch>
                  <a:fillRect l="-1094" t="-1630" r="-608" b="-4076"/>
                </a:stretch>
              </a:blipFill>
            </p:spPr>
            <p:txBody>
              <a:bodyPr/>
              <a:lstStyle/>
              <a:p>
                <a:r>
                  <a:rPr lang="en-US">
                    <a:noFill/>
                  </a:rPr>
                  <a:t> </a:t>
                </a:r>
              </a:p>
            </p:txBody>
          </p:sp>
        </mc:Fallback>
      </mc:AlternateContent>
      <p:grpSp>
        <p:nvGrpSpPr>
          <p:cNvPr id="19" name="Group 18"/>
          <p:cNvGrpSpPr/>
          <p:nvPr/>
        </p:nvGrpSpPr>
        <p:grpSpPr>
          <a:xfrm>
            <a:off x="10623844" y="388055"/>
            <a:ext cx="1119024" cy="6073668"/>
            <a:chOff x="10749143" y="388055"/>
            <a:chExt cx="1119024" cy="6073668"/>
          </a:xfrm>
        </p:grpSpPr>
        <p:cxnSp>
          <p:nvCxnSpPr>
            <p:cNvPr id="65" name="Straight Connector 64"/>
            <p:cNvCxnSpPr/>
            <p:nvPr/>
          </p:nvCxnSpPr>
          <p:spPr>
            <a:xfrm>
              <a:off x="11308655" y="1698892"/>
              <a:ext cx="0" cy="476283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67" name="TextBox 66"/>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grpSp>
        <p:nvGrpSpPr>
          <p:cNvPr id="183" name="Group 182"/>
          <p:cNvGrpSpPr/>
          <p:nvPr/>
        </p:nvGrpSpPr>
        <p:grpSpPr>
          <a:xfrm>
            <a:off x="7833145" y="3227759"/>
            <a:ext cx="3316461" cy="921032"/>
            <a:chOff x="7791606" y="5885829"/>
            <a:chExt cx="3316461" cy="762637"/>
          </a:xfrm>
        </p:grpSpPr>
        <p:cxnSp>
          <p:nvCxnSpPr>
            <p:cNvPr id="116" name="Straight Arrow Connector 115"/>
            <p:cNvCxnSpPr/>
            <p:nvPr/>
          </p:nvCxnSpPr>
          <p:spPr>
            <a:xfrm flipH="1">
              <a:off x="7791606" y="5889629"/>
              <a:ext cx="2057846" cy="33603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7791606" y="5885829"/>
              <a:ext cx="2066202" cy="50223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a:off x="9848416" y="5891708"/>
              <a:ext cx="1259651" cy="75675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8412817" y="5918746"/>
              <a:ext cx="1448038" cy="71336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7833145" y="3503186"/>
            <a:ext cx="3354686" cy="876463"/>
            <a:chOff x="7829154" y="3199232"/>
            <a:chExt cx="3354686" cy="725733"/>
          </a:xfrm>
        </p:grpSpPr>
        <p:cxnSp>
          <p:nvCxnSpPr>
            <p:cNvPr id="128" name="Straight Arrow Connector 127"/>
            <p:cNvCxnSpPr/>
            <p:nvPr/>
          </p:nvCxnSpPr>
          <p:spPr>
            <a:xfrm flipH="1">
              <a:off x="7829154" y="3199232"/>
              <a:ext cx="3354686" cy="42512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7847258" y="3215573"/>
              <a:ext cx="3320274" cy="53582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8445891" y="3218270"/>
              <a:ext cx="2728148" cy="64040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9905989" y="3207260"/>
              <a:ext cx="1277764" cy="71770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8118" y="1017547"/>
            <a:ext cx="473314" cy="473314"/>
          </a:xfrm>
          <a:prstGeom prst="rect">
            <a:avLst/>
          </a:prstGeom>
        </p:spPr>
      </p:pic>
      <p:grpSp>
        <p:nvGrpSpPr>
          <p:cNvPr id="262" name="Group 261"/>
          <p:cNvGrpSpPr/>
          <p:nvPr/>
        </p:nvGrpSpPr>
        <p:grpSpPr>
          <a:xfrm>
            <a:off x="11000249" y="1654872"/>
            <a:ext cx="672219" cy="400110"/>
            <a:chOff x="11000249" y="1654872"/>
            <a:chExt cx="672219" cy="400110"/>
          </a:xfrm>
        </p:grpSpPr>
        <p:sp>
          <p:nvSpPr>
            <p:cNvPr id="88" name="TextBox 87"/>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1" name="Picture 2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3" name="Group 262"/>
          <p:cNvGrpSpPr/>
          <p:nvPr/>
        </p:nvGrpSpPr>
        <p:grpSpPr>
          <a:xfrm>
            <a:off x="9694219" y="1659583"/>
            <a:ext cx="672219" cy="400110"/>
            <a:chOff x="11000249" y="1654872"/>
            <a:chExt cx="672219" cy="400110"/>
          </a:xfrm>
        </p:grpSpPr>
        <p:sp>
          <p:nvSpPr>
            <p:cNvPr id="264" name="TextBox 263"/>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5" name="Picture 2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6" name="Group 265"/>
          <p:cNvGrpSpPr/>
          <p:nvPr/>
        </p:nvGrpSpPr>
        <p:grpSpPr>
          <a:xfrm>
            <a:off x="8261681" y="1654824"/>
            <a:ext cx="672219" cy="400110"/>
            <a:chOff x="11000249" y="1654872"/>
            <a:chExt cx="672219" cy="400110"/>
          </a:xfrm>
        </p:grpSpPr>
        <p:sp>
          <p:nvSpPr>
            <p:cNvPr id="267" name="TextBox 266"/>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68" name="Picture 2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69" name="Group 268"/>
          <p:cNvGrpSpPr/>
          <p:nvPr/>
        </p:nvGrpSpPr>
        <p:grpSpPr>
          <a:xfrm>
            <a:off x="6898553" y="1659583"/>
            <a:ext cx="672219" cy="400110"/>
            <a:chOff x="11000249" y="1654872"/>
            <a:chExt cx="672219" cy="400110"/>
          </a:xfrm>
        </p:grpSpPr>
        <p:sp>
          <p:nvSpPr>
            <p:cNvPr id="270" name="TextBox 269"/>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71" name="Picture 2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72" name="Group 271"/>
          <p:cNvGrpSpPr/>
          <p:nvPr/>
        </p:nvGrpSpPr>
        <p:grpSpPr>
          <a:xfrm>
            <a:off x="5498409" y="1666638"/>
            <a:ext cx="672219" cy="400110"/>
            <a:chOff x="11000249" y="1654872"/>
            <a:chExt cx="672219" cy="400110"/>
          </a:xfrm>
        </p:grpSpPr>
        <p:sp>
          <p:nvSpPr>
            <p:cNvPr id="273" name="TextBox 272"/>
            <p:cNvSpPr txBox="1"/>
            <p:nvPr/>
          </p:nvSpPr>
          <p:spPr>
            <a:xfrm>
              <a:off x="11357958" y="1654872"/>
              <a:ext cx="314510" cy="400110"/>
            </a:xfrm>
            <a:prstGeom prst="rect">
              <a:avLst/>
            </a:prstGeom>
            <a:noFill/>
          </p:spPr>
          <p:txBody>
            <a:bodyPr wrap="none" rtlCol="0">
              <a:spAutoFit/>
            </a:bodyPr>
            <a:lstStyle/>
            <a:p>
              <a:r>
                <a:rPr lang="en-US" sz="2000" b="1"/>
                <a:t>0</a:t>
              </a:r>
            </a:p>
          </p:txBody>
        </p:sp>
        <p:pic>
          <p:nvPicPr>
            <p:cNvPr id="274" name="Picture 2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90" name="Group 289"/>
          <p:cNvGrpSpPr/>
          <p:nvPr/>
        </p:nvGrpSpPr>
        <p:grpSpPr>
          <a:xfrm>
            <a:off x="10996956" y="3088768"/>
            <a:ext cx="672219" cy="400110"/>
            <a:chOff x="11000249" y="1654872"/>
            <a:chExt cx="672219" cy="400110"/>
          </a:xfrm>
        </p:grpSpPr>
        <p:sp>
          <p:nvSpPr>
            <p:cNvPr id="291" name="TextBox 290"/>
            <p:cNvSpPr txBox="1"/>
            <p:nvPr/>
          </p:nvSpPr>
          <p:spPr>
            <a:xfrm>
              <a:off x="11357958" y="1654872"/>
              <a:ext cx="314510" cy="400110"/>
            </a:xfrm>
            <a:prstGeom prst="rect">
              <a:avLst/>
            </a:prstGeom>
            <a:noFill/>
          </p:spPr>
          <p:txBody>
            <a:bodyPr wrap="none" rtlCol="0">
              <a:spAutoFit/>
            </a:bodyPr>
            <a:lstStyle/>
            <a:p>
              <a:r>
                <a:rPr lang="en-US" sz="2000" b="1"/>
                <a:t>1</a:t>
              </a:r>
            </a:p>
          </p:txBody>
        </p:sp>
        <p:pic>
          <p:nvPicPr>
            <p:cNvPr id="292" name="Picture 2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grpSp>
        <p:nvGrpSpPr>
          <p:cNvPr id="293" name="Group 292"/>
          <p:cNvGrpSpPr/>
          <p:nvPr/>
        </p:nvGrpSpPr>
        <p:grpSpPr>
          <a:xfrm>
            <a:off x="9693673" y="2800467"/>
            <a:ext cx="672219" cy="400110"/>
            <a:chOff x="11000249" y="1654872"/>
            <a:chExt cx="672219" cy="400110"/>
          </a:xfrm>
        </p:grpSpPr>
        <p:sp>
          <p:nvSpPr>
            <p:cNvPr id="294" name="TextBox 293"/>
            <p:cNvSpPr txBox="1"/>
            <p:nvPr/>
          </p:nvSpPr>
          <p:spPr>
            <a:xfrm>
              <a:off x="11357958" y="1654872"/>
              <a:ext cx="314510" cy="400110"/>
            </a:xfrm>
            <a:prstGeom prst="rect">
              <a:avLst/>
            </a:prstGeom>
            <a:noFill/>
          </p:spPr>
          <p:txBody>
            <a:bodyPr wrap="none" rtlCol="0">
              <a:spAutoFit/>
            </a:bodyPr>
            <a:lstStyle/>
            <a:p>
              <a:r>
                <a:rPr lang="en-US" sz="2000" b="1"/>
                <a:t>1</a:t>
              </a:r>
            </a:p>
          </p:txBody>
        </p:sp>
        <p:pic>
          <p:nvPicPr>
            <p:cNvPr id="295" name="Picture 2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sp>
        <p:nvSpPr>
          <p:cNvPr id="300" name="Rectangle 299"/>
          <p:cNvSpPr/>
          <p:nvPr/>
        </p:nvSpPr>
        <p:spPr>
          <a:xfrm>
            <a:off x="69860" y="4673514"/>
            <a:ext cx="4695485" cy="1631216"/>
          </a:xfrm>
          <a:prstGeom prst="rect">
            <a:avLst/>
          </a:prstGeom>
        </p:spPr>
        <p:txBody>
          <a:bodyPr wrap="square">
            <a:spAutoFit/>
          </a:bodyPr>
          <a:lstStyle/>
          <a:p>
            <a:pPr marL="342900" indent="-342900">
              <a:buFont typeface="Arial" panose="020B0604020202020204" pitchFamily="34" charset="0"/>
              <a:buChar char="•"/>
            </a:pPr>
            <a:r>
              <a:rPr lang="en-US" sz="2000"/>
              <a:t>What happens when the </a:t>
            </a:r>
            <a:r>
              <a:rPr lang="en-US" sz="2000" i="1"/>
              <a:t>view = 0 </a:t>
            </a:r>
            <a:r>
              <a:rPr lang="en-US" sz="2000"/>
              <a:t>group attempts to rejoin?</a:t>
            </a:r>
          </a:p>
          <a:p>
            <a:pPr marL="342900" indent="-342900">
              <a:buFont typeface="Arial" panose="020B0604020202020204" pitchFamily="34" charset="0"/>
              <a:buChar char="•"/>
            </a:pPr>
            <a:r>
              <a:rPr lang="en-US" sz="2000"/>
              <a:t>Promises for </a:t>
            </a:r>
            <a:r>
              <a:rPr lang="en-US" sz="2000" i="1"/>
              <a:t>view = 1 </a:t>
            </a:r>
            <a:r>
              <a:rPr lang="en-US" sz="2000"/>
              <a:t>prevent the old leader from interfering with the new quorum</a:t>
            </a:r>
          </a:p>
        </p:txBody>
      </p:sp>
      <p:pic>
        <p:nvPicPr>
          <p:cNvPr id="136" name="Picture 1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230" y="2303031"/>
            <a:ext cx="487519" cy="487519"/>
          </a:xfrm>
          <a:prstGeom prst="rect">
            <a:avLst/>
          </a:prstGeom>
        </p:spPr>
      </p:pic>
      <p:pic>
        <p:nvPicPr>
          <p:cNvPr id="138" name="Picture 1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3984" y="2601031"/>
            <a:ext cx="487519" cy="487519"/>
          </a:xfrm>
          <a:prstGeom prst="rect">
            <a:avLst/>
          </a:prstGeom>
        </p:spPr>
      </p:pic>
      <p:grpSp>
        <p:nvGrpSpPr>
          <p:cNvPr id="135" name="Group 134"/>
          <p:cNvGrpSpPr/>
          <p:nvPr/>
        </p:nvGrpSpPr>
        <p:grpSpPr>
          <a:xfrm>
            <a:off x="8259731" y="3073063"/>
            <a:ext cx="672219" cy="400110"/>
            <a:chOff x="11000249" y="1654872"/>
            <a:chExt cx="672219" cy="400110"/>
          </a:xfrm>
        </p:grpSpPr>
        <p:sp>
          <p:nvSpPr>
            <p:cNvPr id="139" name="TextBox 138"/>
            <p:cNvSpPr txBox="1"/>
            <p:nvPr/>
          </p:nvSpPr>
          <p:spPr>
            <a:xfrm>
              <a:off x="11357958" y="1654872"/>
              <a:ext cx="314510" cy="400110"/>
            </a:xfrm>
            <a:prstGeom prst="rect">
              <a:avLst/>
            </a:prstGeom>
            <a:noFill/>
          </p:spPr>
          <p:txBody>
            <a:bodyPr wrap="none" rtlCol="0">
              <a:spAutoFit/>
            </a:bodyPr>
            <a:lstStyle/>
            <a:p>
              <a:r>
                <a:rPr lang="en-US" sz="2000" b="1"/>
                <a:t>1</a:t>
              </a:r>
            </a:p>
          </p:txBody>
        </p:sp>
        <p:pic>
          <p:nvPicPr>
            <p:cNvPr id="142" name="Picture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0249" y="1657061"/>
              <a:ext cx="366214" cy="366214"/>
            </a:xfrm>
            <a:prstGeom prst="rect">
              <a:avLst/>
            </a:prstGeom>
          </p:spPr>
        </p:pic>
      </p:grpSp>
      <p:pic>
        <p:nvPicPr>
          <p:cNvPr id="143" name="Picture 1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8288" y="2575627"/>
            <a:ext cx="487519" cy="487519"/>
          </a:xfrm>
          <a:prstGeom prst="rect">
            <a:avLst/>
          </a:prstGeom>
        </p:spPr>
      </p:pic>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6917" y="1025124"/>
            <a:ext cx="473314" cy="473314"/>
          </a:xfrm>
          <a:prstGeom prst="rect">
            <a:avLst/>
          </a:prstGeom>
        </p:spPr>
      </p:pic>
      <p:grpSp>
        <p:nvGrpSpPr>
          <p:cNvPr id="156" name="Group 155"/>
          <p:cNvGrpSpPr/>
          <p:nvPr/>
        </p:nvGrpSpPr>
        <p:grpSpPr>
          <a:xfrm>
            <a:off x="7817743" y="3522827"/>
            <a:ext cx="3350211" cy="923853"/>
            <a:chOff x="7807241" y="4860640"/>
            <a:chExt cx="3350211" cy="764973"/>
          </a:xfrm>
        </p:grpSpPr>
        <p:cxnSp>
          <p:nvCxnSpPr>
            <p:cNvPr id="179" name="Straight Arrow Connector 178"/>
            <p:cNvCxnSpPr/>
            <p:nvPr/>
          </p:nvCxnSpPr>
          <p:spPr>
            <a:xfrm flipH="1">
              <a:off x="7807241" y="4865447"/>
              <a:ext cx="662931" cy="17066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7828914" y="4860906"/>
              <a:ext cx="639671" cy="332308"/>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8444752" y="4860640"/>
              <a:ext cx="1382732" cy="73095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a:off x="8454513" y="4865932"/>
              <a:ext cx="2702939" cy="75968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89" name="Straight Arrow Connector 188"/>
          <p:cNvCxnSpPr/>
          <p:nvPr/>
        </p:nvCxnSpPr>
        <p:spPr>
          <a:xfrm>
            <a:off x="5699660" y="2799360"/>
            <a:ext cx="1359251" cy="1782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5689075" y="2621388"/>
            <a:ext cx="2056075" cy="25761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a:off x="5692243" y="2437599"/>
            <a:ext cx="2052907" cy="2524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a:off x="5674307" y="2246483"/>
            <a:ext cx="2070843" cy="26045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5724650" y="3518557"/>
            <a:ext cx="2020500" cy="713579"/>
            <a:chOff x="5730708" y="4003114"/>
            <a:chExt cx="2020500" cy="708832"/>
          </a:xfrm>
        </p:grpSpPr>
        <p:cxnSp>
          <p:nvCxnSpPr>
            <p:cNvPr id="194" name="Straight Arrow Connector 193"/>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7054685" y="4019994"/>
              <a:ext cx="696523" cy="3705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087074" y="4027452"/>
              <a:ext cx="664134" cy="17343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7079444" y="4013394"/>
              <a:ext cx="671764" cy="10853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8" name="Group 197"/>
          <p:cNvGrpSpPr/>
          <p:nvPr/>
        </p:nvGrpSpPr>
        <p:grpSpPr>
          <a:xfrm>
            <a:off x="6682105" y="3040635"/>
            <a:ext cx="731155" cy="386053"/>
            <a:chOff x="2053103" y="4481165"/>
            <a:chExt cx="731155" cy="386053"/>
          </a:xfrm>
        </p:grpSpPr>
        <p:sp>
          <p:nvSpPr>
            <p:cNvPr id="199" name="Rectangle 198"/>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00" name="Rectangle 199"/>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201" name="Group 200"/>
          <p:cNvGrpSpPr/>
          <p:nvPr/>
        </p:nvGrpSpPr>
        <p:grpSpPr>
          <a:xfrm>
            <a:off x="5301044" y="3040635"/>
            <a:ext cx="729594" cy="380387"/>
            <a:chOff x="2053103" y="4983127"/>
            <a:chExt cx="729594" cy="380387"/>
          </a:xfrm>
        </p:grpSpPr>
        <p:sp>
          <p:nvSpPr>
            <p:cNvPr id="202" name="Rectangle 201"/>
            <p:cNvSpPr/>
            <p:nvPr/>
          </p:nvSpPr>
          <p:spPr>
            <a:xfrm>
              <a:off x="2469599" y="4983127"/>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03" name="Rectangle 202"/>
            <p:cNvSpPr/>
            <p:nvPr/>
          </p:nvSpPr>
          <p:spPr>
            <a:xfrm>
              <a:off x="2053103" y="4983127"/>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cxnSp>
        <p:nvCxnSpPr>
          <p:cNvPr id="204" name="Straight Arrow Connector 203"/>
          <p:cNvCxnSpPr/>
          <p:nvPr/>
        </p:nvCxnSpPr>
        <p:spPr>
          <a:xfrm>
            <a:off x="5729356" y="4864205"/>
            <a:ext cx="1359251" cy="1782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a:off x="5718771" y="4686233"/>
            <a:ext cx="2056075" cy="25761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5721939" y="4502444"/>
            <a:ext cx="2052907" cy="25245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5704003" y="4311328"/>
            <a:ext cx="2070843" cy="26045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208" name="Group 207"/>
          <p:cNvGrpSpPr/>
          <p:nvPr/>
        </p:nvGrpSpPr>
        <p:grpSpPr>
          <a:xfrm>
            <a:off x="5736558" y="5598430"/>
            <a:ext cx="2020500" cy="713579"/>
            <a:chOff x="5730708" y="4003114"/>
            <a:chExt cx="2020500" cy="708832"/>
          </a:xfrm>
        </p:grpSpPr>
        <p:cxnSp>
          <p:nvCxnSpPr>
            <p:cNvPr id="209" name="Straight Arrow Connector 208"/>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7054685" y="4019994"/>
              <a:ext cx="696523" cy="3705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7087074" y="4027452"/>
              <a:ext cx="664134" cy="17343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7079444" y="4013394"/>
              <a:ext cx="671764" cy="10853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6693333" y="5135987"/>
            <a:ext cx="731155" cy="386053"/>
            <a:chOff x="2053103" y="4481165"/>
            <a:chExt cx="731155" cy="386053"/>
          </a:xfrm>
        </p:grpSpPr>
        <p:sp>
          <p:nvSpPr>
            <p:cNvPr id="214" name="Rectangle 213"/>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15" name="Rectangle 214"/>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216" name="Group 215"/>
          <p:cNvGrpSpPr/>
          <p:nvPr/>
        </p:nvGrpSpPr>
        <p:grpSpPr>
          <a:xfrm>
            <a:off x="5312272" y="5135987"/>
            <a:ext cx="729594" cy="380387"/>
            <a:chOff x="2053103" y="4983127"/>
            <a:chExt cx="729594" cy="380387"/>
          </a:xfrm>
        </p:grpSpPr>
        <p:sp>
          <p:nvSpPr>
            <p:cNvPr id="217" name="Rectangle 216"/>
            <p:cNvSpPr/>
            <p:nvPr/>
          </p:nvSpPr>
          <p:spPr>
            <a:xfrm>
              <a:off x="2469599" y="4983127"/>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218" name="Rectangle 217"/>
            <p:cNvSpPr/>
            <p:nvPr/>
          </p:nvSpPr>
          <p:spPr>
            <a:xfrm>
              <a:off x="2053103" y="4983127"/>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cxnSp>
        <p:nvCxnSpPr>
          <p:cNvPr id="224" name="Straight Arrow Connector 223"/>
          <p:cNvCxnSpPr/>
          <p:nvPr/>
        </p:nvCxnSpPr>
        <p:spPr>
          <a:xfrm>
            <a:off x="9871736" y="4986572"/>
            <a:ext cx="1291965" cy="410027"/>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a:off x="8459893" y="5326697"/>
            <a:ext cx="1378093" cy="43736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8471529" y="4866807"/>
            <a:ext cx="1408750" cy="37405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a:off x="9901624" y="5468747"/>
            <a:ext cx="1266330" cy="33624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9889955" y="6089015"/>
            <a:ext cx="1277999" cy="38091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8441059" y="5980007"/>
            <a:ext cx="1427584" cy="38091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a:off x="7857261" y="4693098"/>
            <a:ext cx="2029731" cy="53894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a:off x="7857261" y="4525274"/>
            <a:ext cx="2029731" cy="53894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7C084D55-7980-48A0-8738-E5AA165612D1}"/>
              </a:ext>
            </a:extLst>
          </p:cNvPr>
          <p:cNvSpPr/>
          <p:nvPr/>
        </p:nvSpPr>
        <p:spPr>
          <a:xfrm>
            <a:off x="9104819" y="3611489"/>
            <a:ext cx="1260103" cy="380387"/>
          </a:xfrm>
          <a:prstGeom prst="rect">
            <a:avLst/>
          </a:prstGeom>
          <a:solidFill>
            <a:schemeClr val="accent2">
              <a:alpha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View/Elect</a:t>
            </a:r>
          </a:p>
        </p:txBody>
      </p:sp>
      <p:sp>
        <p:nvSpPr>
          <p:cNvPr id="111" name="Rectangle 110">
            <a:extLst>
              <a:ext uri="{FF2B5EF4-FFF2-40B4-BE49-F238E27FC236}">
                <a16:creationId xmlns:a16="http://schemas.microsoft.com/office/drawing/2014/main" id="{1B9AA672-B4FA-4768-AE7D-8BD31AE68A91}"/>
              </a:ext>
            </a:extLst>
          </p:cNvPr>
          <p:cNvSpPr/>
          <p:nvPr/>
        </p:nvSpPr>
        <p:spPr>
          <a:xfrm>
            <a:off x="9103596" y="4752056"/>
            <a:ext cx="1260103" cy="380387"/>
          </a:xfrm>
          <a:prstGeom prst="rect">
            <a:avLst/>
          </a:prstGeom>
          <a:solidFill>
            <a:schemeClr val="accent5">
              <a:alpha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Prepare</a:t>
            </a:r>
          </a:p>
        </p:txBody>
      </p:sp>
      <p:sp>
        <p:nvSpPr>
          <p:cNvPr id="112" name="Rectangle 111">
            <a:extLst>
              <a:ext uri="{FF2B5EF4-FFF2-40B4-BE49-F238E27FC236}">
                <a16:creationId xmlns:a16="http://schemas.microsoft.com/office/drawing/2014/main" id="{107F0900-84E4-4235-9A86-C46052004166}"/>
              </a:ext>
            </a:extLst>
          </p:cNvPr>
          <p:cNvSpPr/>
          <p:nvPr/>
        </p:nvSpPr>
        <p:spPr>
          <a:xfrm>
            <a:off x="9100183" y="6190268"/>
            <a:ext cx="1260103" cy="380387"/>
          </a:xfrm>
          <a:prstGeom prst="rect">
            <a:avLst/>
          </a:prstGeom>
          <a:solidFill>
            <a:schemeClr val="accent6">
              <a:alpha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Commit</a:t>
            </a:r>
          </a:p>
        </p:txBody>
      </p:sp>
    </p:spTree>
    <p:extLst>
      <p:ext uri="{BB962C8B-B14F-4D97-AF65-F5344CB8AC3E}">
        <p14:creationId xmlns:p14="http://schemas.microsoft.com/office/powerpoint/2010/main" val="239375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p:cTn id="7" dur="500" fill="hold"/>
                                        <p:tgtEl>
                                          <p:spTgt spid="154"/>
                                        </p:tgtEl>
                                        <p:attrNameLst>
                                          <p:attrName>ppt_w</p:attrName>
                                        </p:attrNameLst>
                                      </p:cBhvr>
                                      <p:tavLst>
                                        <p:tav tm="0">
                                          <p:val>
                                            <p:fltVal val="0"/>
                                          </p:val>
                                        </p:tav>
                                        <p:tav tm="100000">
                                          <p:val>
                                            <p:strVal val="#ppt_w"/>
                                          </p:val>
                                        </p:tav>
                                      </p:tavLst>
                                    </p:anim>
                                    <p:anim calcmode="lin" valueType="num">
                                      <p:cBhvr>
                                        <p:cTn id="8" dur="500" fill="hold"/>
                                        <p:tgtEl>
                                          <p:spTgt spid="154"/>
                                        </p:tgtEl>
                                        <p:attrNameLst>
                                          <p:attrName>ppt_h</p:attrName>
                                        </p:attrNameLst>
                                      </p:cBhvr>
                                      <p:tavLst>
                                        <p:tav tm="0">
                                          <p:val>
                                            <p:fltVal val="0"/>
                                          </p:val>
                                        </p:tav>
                                        <p:tav tm="100000">
                                          <p:val>
                                            <p:strVal val="#ppt_h"/>
                                          </p:val>
                                        </p:tav>
                                      </p:tavLst>
                                    </p:anim>
                                    <p:animEffect transition="in" filter="fade">
                                      <p:cBhvr>
                                        <p:cTn id="9" dur="500"/>
                                        <p:tgtEl>
                                          <p:spTgt spid="15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92"/>
                                        </p:tgtEl>
                                        <p:attrNameLst>
                                          <p:attrName>style.visibility</p:attrName>
                                        </p:attrNameLst>
                                      </p:cBhvr>
                                      <p:to>
                                        <p:strVal val="visible"/>
                                      </p:to>
                                    </p:set>
                                    <p:animEffect transition="in" filter="wipe(left)">
                                      <p:cBhvr>
                                        <p:cTn id="14" dur="500"/>
                                        <p:tgtEl>
                                          <p:spTgt spid="192"/>
                                        </p:tgtEl>
                                      </p:cBhvr>
                                    </p:animEffect>
                                  </p:childTnLst>
                                </p:cTn>
                              </p:par>
                              <p:par>
                                <p:cTn id="15" presetID="22" presetClass="entr" presetSubtype="8" fill="hold" nodeType="with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wipe(left)">
                                      <p:cBhvr>
                                        <p:cTn id="17" dur="500"/>
                                        <p:tgtEl>
                                          <p:spTgt spid="191"/>
                                        </p:tgtEl>
                                      </p:cBhvr>
                                    </p:animEffect>
                                  </p:childTnLst>
                                </p:cTn>
                              </p:par>
                              <p:par>
                                <p:cTn id="18" presetID="22" presetClass="entr" presetSubtype="8" fill="hold" nodeType="withEffect">
                                  <p:stCondLst>
                                    <p:cond delay="0"/>
                                  </p:stCondLst>
                                  <p:childTnLst>
                                    <p:set>
                                      <p:cBhvr>
                                        <p:cTn id="19" dur="1" fill="hold">
                                          <p:stCondLst>
                                            <p:cond delay="0"/>
                                          </p:stCondLst>
                                        </p:cTn>
                                        <p:tgtEl>
                                          <p:spTgt spid="190"/>
                                        </p:tgtEl>
                                        <p:attrNameLst>
                                          <p:attrName>style.visibility</p:attrName>
                                        </p:attrNameLst>
                                      </p:cBhvr>
                                      <p:to>
                                        <p:strVal val="visible"/>
                                      </p:to>
                                    </p:set>
                                    <p:animEffect transition="in" filter="wipe(left)">
                                      <p:cBhvr>
                                        <p:cTn id="20" dur="500"/>
                                        <p:tgtEl>
                                          <p:spTgt spid="190"/>
                                        </p:tgtEl>
                                      </p:cBhvr>
                                    </p:animEffect>
                                  </p:childTnLst>
                                </p:cTn>
                              </p:par>
                              <p:par>
                                <p:cTn id="21" presetID="22" presetClass="entr" presetSubtype="8" fill="hold" nodeType="withEffect">
                                  <p:stCondLst>
                                    <p:cond delay="0"/>
                                  </p:stCondLst>
                                  <p:childTnLst>
                                    <p:set>
                                      <p:cBhvr>
                                        <p:cTn id="22" dur="1" fill="hold">
                                          <p:stCondLst>
                                            <p:cond delay="0"/>
                                          </p:stCondLst>
                                        </p:cTn>
                                        <p:tgtEl>
                                          <p:spTgt spid="189"/>
                                        </p:tgtEl>
                                        <p:attrNameLst>
                                          <p:attrName>style.visibility</p:attrName>
                                        </p:attrNameLst>
                                      </p:cBhvr>
                                      <p:to>
                                        <p:strVal val="visible"/>
                                      </p:to>
                                    </p:set>
                                    <p:animEffect transition="in" filter="wipe(left)">
                                      <p:cBhvr>
                                        <p:cTn id="23" dur="500"/>
                                        <p:tgtEl>
                                          <p:spTgt spid="189"/>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201"/>
                                        </p:tgtEl>
                                        <p:attrNameLst>
                                          <p:attrName>style.visibility</p:attrName>
                                        </p:attrNameLst>
                                      </p:cBhvr>
                                      <p:to>
                                        <p:strVal val="visible"/>
                                      </p:to>
                                    </p:set>
                                    <p:animEffect transition="in" filter="barn(inVertical)">
                                      <p:cBhvr>
                                        <p:cTn id="27" dur="500"/>
                                        <p:tgtEl>
                                          <p:spTgt spid="201"/>
                                        </p:tgtEl>
                                      </p:cBhvr>
                                    </p:animEffect>
                                  </p:childTnLst>
                                </p:cTn>
                              </p:par>
                              <p:par>
                                <p:cTn id="28" presetID="16" presetClass="entr" presetSubtype="21" fill="hold" nodeType="withEffect">
                                  <p:stCondLst>
                                    <p:cond delay="0"/>
                                  </p:stCondLst>
                                  <p:childTnLst>
                                    <p:set>
                                      <p:cBhvr>
                                        <p:cTn id="29" dur="1" fill="hold">
                                          <p:stCondLst>
                                            <p:cond delay="0"/>
                                          </p:stCondLst>
                                        </p:cTn>
                                        <p:tgtEl>
                                          <p:spTgt spid="198"/>
                                        </p:tgtEl>
                                        <p:attrNameLst>
                                          <p:attrName>style.visibility</p:attrName>
                                        </p:attrNameLst>
                                      </p:cBhvr>
                                      <p:to>
                                        <p:strVal val="visible"/>
                                      </p:to>
                                    </p:set>
                                    <p:animEffect transition="in" filter="barn(inVertical)">
                                      <p:cBhvr>
                                        <p:cTn id="30" dur="500"/>
                                        <p:tgtEl>
                                          <p:spTgt spid="198"/>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wipe(up)">
                                      <p:cBhvr>
                                        <p:cTn id="34" dur="500"/>
                                        <p:tgtEl>
                                          <p:spTgt spid="19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7"/>
                                        </p:tgtEl>
                                        <p:attrNameLst>
                                          <p:attrName>style.visibility</p:attrName>
                                        </p:attrNameLst>
                                      </p:cBhvr>
                                      <p:to>
                                        <p:strVal val="visible"/>
                                      </p:to>
                                    </p:set>
                                    <p:animEffect transition="in" filter="wipe(left)">
                                      <p:cBhvr>
                                        <p:cTn id="39" dur="500"/>
                                        <p:tgtEl>
                                          <p:spTgt spid="207"/>
                                        </p:tgtEl>
                                      </p:cBhvr>
                                    </p:animEffect>
                                  </p:childTnLst>
                                </p:cTn>
                              </p:par>
                              <p:par>
                                <p:cTn id="40" presetID="22" presetClass="entr" presetSubtype="8" fill="hold" nodeType="withEffect">
                                  <p:stCondLst>
                                    <p:cond delay="0"/>
                                  </p:stCondLst>
                                  <p:childTnLst>
                                    <p:set>
                                      <p:cBhvr>
                                        <p:cTn id="41" dur="1" fill="hold">
                                          <p:stCondLst>
                                            <p:cond delay="0"/>
                                          </p:stCondLst>
                                        </p:cTn>
                                        <p:tgtEl>
                                          <p:spTgt spid="206"/>
                                        </p:tgtEl>
                                        <p:attrNameLst>
                                          <p:attrName>style.visibility</p:attrName>
                                        </p:attrNameLst>
                                      </p:cBhvr>
                                      <p:to>
                                        <p:strVal val="visible"/>
                                      </p:to>
                                    </p:set>
                                    <p:animEffect transition="in" filter="wipe(left)">
                                      <p:cBhvr>
                                        <p:cTn id="42" dur="500"/>
                                        <p:tgtEl>
                                          <p:spTgt spid="206"/>
                                        </p:tgtEl>
                                      </p:cBhvr>
                                    </p:animEffect>
                                  </p:childTnLst>
                                </p:cTn>
                              </p:par>
                              <p:par>
                                <p:cTn id="43" presetID="22" presetClass="entr" presetSubtype="8" fill="hold" nodeType="with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wipe(left)">
                                      <p:cBhvr>
                                        <p:cTn id="45" dur="500"/>
                                        <p:tgtEl>
                                          <p:spTgt spid="205"/>
                                        </p:tgtEl>
                                      </p:cBhvr>
                                    </p:animEffect>
                                  </p:childTnLst>
                                </p:cTn>
                              </p:par>
                              <p:par>
                                <p:cTn id="46" presetID="22" presetClass="entr" presetSubtype="8" fill="hold" nodeType="withEffect">
                                  <p:stCondLst>
                                    <p:cond delay="0"/>
                                  </p:stCondLst>
                                  <p:childTnLst>
                                    <p:set>
                                      <p:cBhvr>
                                        <p:cTn id="47" dur="1" fill="hold">
                                          <p:stCondLst>
                                            <p:cond delay="0"/>
                                          </p:stCondLst>
                                        </p:cTn>
                                        <p:tgtEl>
                                          <p:spTgt spid="204"/>
                                        </p:tgtEl>
                                        <p:attrNameLst>
                                          <p:attrName>style.visibility</p:attrName>
                                        </p:attrNameLst>
                                      </p:cBhvr>
                                      <p:to>
                                        <p:strVal val="visible"/>
                                      </p:to>
                                    </p:set>
                                    <p:animEffect transition="in" filter="wipe(left)">
                                      <p:cBhvr>
                                        <p:cTn id="48" dur="500"/>
                                        <p:tgtEl>
                                          <p:spTgt spid="204"/>
                                        </p:tgtEl>
                                      </p:cBhvr>
                                    </p:animEffect>
                                  </p:childTnLst>
                                </p:cTn>
                              </p:par>
                            </p:childTnLst>
                          </p:cTn>
                        </p:par>
                        <p:par>
                          <p:cTn id="49" fill="hold">
                            <p:stCondLst>
                              <p:cond delay="500"/>
                            </p:stCondLst>
                            <p:childTnLst>
                              <p:par>
                                <p:cTn id="50" presetID="16" presetClass="entr" presetSubtype="21" fill="hold" nodeType="afterEffect">
                                  <p:stCondLst>
                                    <p:cond delay="0"/>
                                  </p:stCondLst>
                                  <p:childTnLst>
                                    <p:set>
                                      <p:cBhvr>
                                        <p:cTn id="51" dur="1" fill="hold">
                                          <p:stCondLst>
                                            <p:cond delay="0"/>
                                          </p:stCondLst>
                                        </p:cTn>
                                        <p:tgtEl>
                                          <p:spTgt spid="213"/>
                                        </p:tgtEl>
                                        <p:attrNameLst>
                                          <p:attrName>style.visibility</p:attrName>
                                        </p:attrNameLst>
                                      </p:cBhvr>
                                      <p:to>
                                        <p:strVal val="visible"/>
                                      </p:to>
                                    </p:set>
                                    <p:animEffect transition="in" filter="barn(inVertical)">
                                      <p:cBhvr>
                                        <p:cTn id="52" dur="500"/>
                                        <p:tgtEl>
                                          <p:spTgt spid="213"/>
                                        </p:tgtEl>
                                      </p:cBhvr>
                                    </p:animEffect>
                                  </p:childTnLst>
                                </p:cTn>
                              </p:par>
                              <p:par>
                                <p:cTn id="53" presetID="16" presetClass="entr" presetSubtype="21" fill="hold" nodeType="withEffect">
                                  <p:stCondLst>
                                    <p:cond delay="0"/>
                                  </p:stCondLst>
                                  <p:childTnLst>
                                    <p:set>
                                      <p:cBhvr>
                                        <p:cTn id="54" dur="1" fill="hold">
                                          <p:stCondLst>
                                            <p:cond delay="0"/>
                                          </p:stCondLst>
                                        </p:cTn>
                                        <p:tgtEl>
                                          <p:spTgt spid="216"/>
                                        </p:tgtEl>
                                        <p:attrNameLst>
                                          <p:attrName>style.visibility</p:attrName>
                                        </p:attrNameLst>
                                      </p:cBhvr>
                                      <p:to>
                                        <p:strVal val="visible"/>
                                      </p:to>
                                    </p:set>
                                    <p:animEffect transition="in" filter="barn(inVertical)">
                                      <p:cBhvr>
                                        <p:cTn id="55" dur="500"/>
                                        <p:tgtEl>
                                          <p:spTgt spid="216"/>
                                        </p:tgtEl>
                                      </p:cBhvr>
                                    </p:animEffect>
                                  </p:childTnLst>
                                </p:cTn>
                              </p:par>
                            </p:childTnLst>
                          </p:cTn>
                        </p:par>
                        <p:par>
                          <p:cTn id="56" fill="hold">
                            <p:stCondLst>
                              <p:cond delay="1000"/>
                            </p:stCondLst>
                            <p:childTnLst>
                              <p:par>
                                <p:cTn id="57" presetID="22" presetClass="entr" presetSubtype="1" fill="hold" nodeType="afterEffect">
                                  <p:stCondLst>
                                    <p:cond delay="0"/>
                                  </p:stCondLst>
                                  <p:childTnLst>
                                    <p:set>
                                      <p:cBhvr>
                                        <p:cTn id="58" dur="1" fill="hold">
                                          <p:stCondLst>
                                            <p:cond delay="0"/>
                                          </p:stCondLst>
                                        </p:cTn>
                                        <p:tgtEl>
                                          <p:spTgt spid="208"/>
                                        </p:tgtEl>
                                        <p:attrNameLst>
                                          <p:attrName>style.visibility</p:attrName>
                                        </p:attrNameLst>
                                      </p:cBhvr>
                                      <p:to>
                                        <p:strVal val="visible"/>
                                      </p:to>
                                    </p:set>
                                    <p:animEffect transition="in" filter="wipe(up)">
                                      <p:cBhvr>
                                        <p:cTn id="59" dur="500"/>
                                        <p:tgtEl>
                                          <p:spTgt spid="20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barn(inVertical)">
                                      <p:cBhvr>
                                        <p:cTn id="64" dur="500"/>
                                        <p:tgtEl>
                                          <p:spTgt spid="143"/>
                                        </p:tgtEl>
                                      </p:cBhvr>
                                    </p:animEffect>
                                  </p:childTnLst>
                                </p:cTn>
                              </p:par>
                              <p:par>
                                <p:cTn id="65" presetID="16" presetClass="entr" presetSubtype="21" fill="hold" nodeType="with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par>
                                <p:cTn id="68" presetID="16" presetClass="entr" presetSubtype="21" fill="hold" nodeType="with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barn(inVertical)">
                                      <p:cBhvr>
                                        <p:cTn id="70" dur="500"/>
                                        <p:tgtEl>
                                          <p:spTgt spid="136"/>
                                        </p:tgtEl>
                                      </p:cBhvr>
                                    </p:animEffect>
                                  </p:childTnLst>
                                </p:cTn>
                              </p:par>
                              <p:par>
                                <p:cTn id="71" presetID="16" presetClass="entr" presetSubtype="21" fill="hold" nodeType="withEffect">
                                  <p:stCondLst>
                                    <p:cond delay="0"/>
                                  </p:stCondLst>
                                  <p:childTnLst>
                                    <p:set>
                                      <p:cBhvr>
                                        <p:cTn id="72" dur="1" fill="hold">
                                          <p:stCondLst>
                                            <p:cond delay="0"/>
                                          </p:stCondLst>
                                        </p:cTn>
                                        <p:tgtEl>
                                          <p:spTgt spid="293"/>
                                        </p:tgtEl>
                                        <p:attrNameLst>
                                          <p:attrName>style.visibility</p:attrName>
                                        </p:attrNameLst>
                                      </p:cBhvr>
                                      <p:to>
                                        <p:strVal val="visible"/>
                                      </p:to>
                                    </p:set>
                                    <p:animEffect transition="in" filter="barn(inVertical)">
                                      <p:cBhvr>
                                        <p:cTn id="73" dur="500"/>
                                        <p:tgtEl>
                                          <p:spTgt spid="293"/>
                                        </p:tgtEl>
                                      </p:cBhvr>
                                    </p:animEffect>
                                  </p:childTnLst>
                                </p:cTn>
                              </p:par>
                              <p:par>
                                <p:cTn id="74" presetID="16" presetClass="entr" presetSubtype="21" fill="hold" nodeType="withEffect">
                                  <p:stCondLst>
                                    <p:cond delay="0"/>
                                  </p:stCondLst>
                                  <p:childTnLst>
                                    <p:set>
                                      <p:cBhvr>
                                        <p:cTn id="75" dur="1" fill="hold">
                                          <p:stCondLst>
                                            <p:cond delay="0"/>
                                          </p:stCondLst>
                                        </p:cTn>
                                        <p:tgtEl>
                                          <p:spTgt spid="138"/>
                                        </p:tgtEl>
                                        <p:attrNameLst>
                                          <p:attrName>style.visibility</p:attrName>
                                        </p:attrNameLst>
                                      </p:cBhvr>
                                      <p:to>
                                        <p:strVal val="visible"/>
                                      </p:to>
                                    </p:set>
                                    <p:animEffect transition="in" filter="barn(inVertical)">
                                      <p:cBhvr>
                                        <p:cTn id="76" dur="500"/>
                                        <p:tgtEl>
                                          <p:spTgt spid="138"/>
                                        </p:tgtEl>
                                      </p:cBhvr>
                                    </p:animEffect>
                                  </p:childTnLst>
                                </p:cTn>
                              </p:par>
                              <p:par>
                                <p:cTn id="77" presetID="16" presetClass="entr" presetSubtype="21" fill="hold" nodeType="withEffect">
                                  <p:stCondLst>
                                    <p:cond delay="0"/>
                                  </p:stCondLst>
                                  <p:childTnLst>
                                    <p:set>
                                      <p:cBhvr>
                                        <p:cTn id="78" dur="1" fill="hold">
                                          <p:stCondLst>
                                            <p:cond delay="0"/>
                                          </p:stCondLst>
                                        </p:cTn>
                                        <p:tgtEl>
                                          <p:spTgt spid="290"/>
                                        </p:tgtEl>
                                        <p:attrNameLst>
                                          <p:attrName>style.visibility</p:attrName>
                                        </p:attrNameLst>
                                      </p:cBhvr>
                                      <p:to>
                                        <p:strVal val="visible"/>
                                      </p:to>
                                    </p:set>
                                    <p:animEffect transition="in" filter="barn(inVertical)">
                                      <p:cBhvr>
                                        <p:cTn id="79" dur="500"/>
                                        <p:tgtEl>
                                          <p:spTgt spid="290"/>
                                        </p:tgtEl>
                                      </p:cBhvr>
                                    </p:animEffect>
                                  </p:childTnLst>
                                </p:cTn>
                              </p:par>
                            </p:childTnLst>
                          </p:cTn>
                        </p:par>
                        <p:par>
                          <p:cTn id="80" fill="hold">
                            <p:stCondLst>
                              <p:cond delay="500"/>
                            </p:stCondLst>
                            <p:childTnLst>
                              <p:par>
                                <p:cTn id="81" presetID="22" presetClass="entr" presetSubtype="1" fill="hold" nodeType="after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wipe(up)">
                                      <p:cBhvr>
                                        <p:cTn id="83" dur="500"/>
                                        <p:tgtEl>
                                          <p:spTgt spid="183"/>
                                        </p:tgtEl>
                                      </p:cBhvr>
                                    </p:animEffect>
                                  </p:childTnLst>
                                </p:cTn>
                              </p:par>
                              <p:par>
                                <p:cTn id="84" presetID="22" presetClass="entr" presetSubtype="1" fill="hold" nodeType="withEffect">
                                  <p:stCondLst>
                                    <p:cond delay="0"/>
                                  </p:stCondLst>
                                  <p:childTnLst>
                                    <p:set>
                                      <p:cBhvr>
                                        <p:cTn id="85" dur="1" fill="hold">
                                          <p:stCondLst>
                                            <p:cond delay="0"/>
                                          </p:stCondLst>
                                        </p:cTn>
                                        <p:tgtEl>
                                          <p:spTgt spid="180"/>
                                        </p:tgtEl>
                                        <p:attrNameLst>
                                          <p:attrName>style.visibility</p:attrName>
                                        </p:attrNameLst>
                                      </p:cBhvr>
                                      <p:to>
                                        <p:strVal val="visible"/>
                                      </p:to>
                                    </p:set>
                                    <p:animEffect transition="in" filter="wipe(up)">
                                      <p:cBhvr>
                                        <p:cTn id="86" dur="500"/>
                                        <p:tgtEl>
                                          <p:spTgt spid="180"/>
                                        </p:tgtEl>
                                      </p:cBhvr>
                                    </p:animEffect>
                                  </p:childTnLst>
                                </p:cTn>
                              </p:par>
                              <p:par>
                                <p:cTn id="87" presetID="22" presetClass="entr" presetSubtype="1" fill="hold" nodeType="withEffect">
                                  <p:stCondLst>
                                    <p:cond delay="0"/>
                                  </p:stCondLst>
                                  <p:childTnLst>
                                    <p:set>
                                      <p:cBhvr>
                                        <p:cTn id="88" dur="1" fill="hold">
                                          <p:stCondLst>
                                            <p:cond delay="0"/>
                                          </p:stCondLst>
                                        </p:cTn>
                                        <p:tgtEl>
                                          <p:spTgt spid="156"/>
                                        </p:tgtEl>
                                        <p:attrNameLst>
                                          <p:attrName>style.visibility</p:attrName>
                                        </p:attrNameLst>
                                      </p:cBhvr>
                                      <p:to>
                                        <p:strVal val="visible"/>
                                      </p:to>
                                    </p:set>
                                    <p:animEffect transition="in" filter="wipe(up)">
                                      <p:cBhvr>
                                        <p:cTn id="89" dur="500"/>
                                        <p:tgtEl>
                                          <p:spTgt spid="156"/>
                                        </p:tgtEl>
                                      </p:cBhvr>
                                    </p:animEffect>
                                  </p:childTnLst>
                                </p:cTn>
                              </p:par>
                            </p:childTnLst>
                          </p:cTn>
                        </p:par>
                        <p:par>
                          <p:cTn id="90" fill="hold">
                            <p:stCondLst>
                              <p:cond delay="1000"/>
                            </p:stCondLst>
                            <p:childTnLst>
                              <p:par>
                                <p:cTn id="91" presetID="42" presetClass="entr" presetSubtype="0" fill="hold" grpId="0"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fade">
                                      <p:cBhvr>
                                        <p:cTn id="93" dur="500"/>
                                        <p:tgtEl>
                                          <p:spTgt spid="110"/>
                                        </p:tgtEl>
                                      </p:cBhvr>
                                    </p:animEffect>
                                    <p:anim calcmode="lin" valueType="num">
                                      <p:cBhvr>
                                        <p:cTn id="94" dur="500" fill="hold"/>
                                        <p:tgtEl>
                                          <p:spTgt spid="110"/>
                                        </p:tgtEl>
                                        <p:attrNameLst>
                                          <p:attrName>ppt_x</p:attrName>
                                        </p:attrNameLst>
                                      </p:cBhvr>
                                      <p:tavLst>
                                        <p:tav tm="0">
                                          <p:val>
                                            <p:strVal val="#ppt_x"/>
                                          </p:val>
                                        </p:tav>
                                        <p:tav tm="100000">
                                          <p:val>
                                            <p:strVal val="#ppt_x"/>
                                          </p:val>
                                        </p:tav>
                                      </p:tavLst>
                                    </p:anim>
                                    <p:anim calcmode="lin" valueType="num">
                                      <p:cBhvr>
                                        <p:cTn id="95" dur="500" fill="hold"/>
                                        <p:tgtEl>
                                          <p:spTgt spid="110"/>
                                        </p:tgtEl>
                                        <p:attrNameLst>
                                          <p:attrName>ppt_y</p:attrName>
                                        </p:attrNameLst>
                                      </p:cBhvr>
                                      <p:tavLst>
                                        <p:tav tm="0">
                                          <p:val>
                                            <p:strVal val="#ppt_y+.1"/>
                                          </p:val>
                                        </p:tav>
                                        <p:tav tm="100000">
                                          <p:val>
                                            <p:strVal val="#ppt_y"/>
                                          </p:val>
                                        </p:tav>
                                      </p:tavLst>
                                    </p:anim>
                                  </p:childTnLst>
                                </p:cTn>
                              </p:par>
                            </p:childTnLst>
                          </p:cTn>
                        </p:par>
                        <p:par>
                          <p:cTn id="96" fill="hold">
                            <p:stCondLst>
                              <p:cond delay="1500"/>
                            </p:stCondLst>
                            <p:childTnLst>
                              <p:par>
                                <p:cTn id="97" presetID="14" presetClass="entr" presetSubtype="10" fill="hold" nodeType="afterEffect">
                                  <p:stCondLst>
                                    <p:cond delay="0"/>
                                  </p:stCondLst>
                                  <p:childTnLst>
                                    <p:set>
                                      <p:cBhvr>
                                        <p:cTn id="98" dur="1" fill="hold">
                                          <p:stCondLst>
                                            <p:cond delay="0"/>
                                          </p:stCondLst>
                                        </p:cTn>
                                        <p:tgtEl>
                                          <p:spTgt spid="155"/>
                                        </p:tgtEl>
                                        <p:attrNameLst>
                                          <p:attrName>style.visibility</p:attrName>
                                        </p:attrNameLst>
                                      </p:cBhvr>
                                      <p:to>
                                        <p:strVal val="visible"/>
                                      </p:to>
                                    </p:set>
                                    <p:animEffect transition="in" filter="randombar(horizontal)">
                                      <p:cBhvr>
                                        <p:cTn id="99" dur="500"/>
                                        <p:tgtEl>
                                          <p:spTgt spid="15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226"/>
                                        </p:tgtEl>
                                        <p:attrNameLst>
                                          <p:attrName>style.visibility</p:attrName>
                                        </p:attrNameLst>
                                      </p:cBhvr>
                                      <p:to>
                                        <p:strVal val="visible"/>
                                      </p:to>
                                    </p:set>
                                    <p:animEffect transition="in" filter="wipe(up)">
                                      <p:cBhvr>
                                        <p:cTn id="104" dur="500"/>
                                        <p:tgtEl>
                                          <p:spTgt spid="226"/>
                                        </p:tgtEl>
                                      </p:cBhvr>
                                    </p:animEffect>
                                  </p:childTnLst>
                                </p:cTn>
                              </p:par>
                              <p:par>
                                <p:cTn id="105" presetID="22" presetClass="entr" presetSubtype="1" fill="hold" nodeType="withEffect">
                                  <p:stCondLst>
                                    <p:cond delay="0"/>
                                  </p:stCondLst>
                                  <p:childTnLst>
                                    <p:set>
                                      <p:cBhvr>
                                        <p:cTn id="106" dur="1" fill="hold">
                                          <p:stCondLst>
                                            <p:cond delay="0"/>
                                          </p:stCondLst>
                                        </p:cTn>
                                        <p:tgtEl>
                                          <p:spTgt spid="224"/>
                                        </p:tgtEl>
                                        <p:attrNameLst>
                                          <p:attrName>style.visibility</p:attrName>
                                        </p:attrNameLst>
                                      </p:cBhvr>
                                      <p:to>
                                        <p:strVal val="visible"/>
                                      </p:to>
                                    </p:set>
                                    <p:animEffect transition="in" filter="wipe(up)">
                                      <p:cBhvr>
                                        <p:cTn id="107" dur="500"/>
                                        <p:tgtEl>
                                          <p:spTgt spid="224"/>
                                        </p:tgtEl>
                                      </p:cBhvr>
                                    </p:animEffect>
                                  </p:childTnLst>
                                </p:cTn>
                              </p:par>
                              <p:par>
                                <p:cTn id="108" presetID="22" presetClass="entr" presetSubtype="1" fill="hold" nodeType="withEffect">
                                  <p:stCondLst>
                                    <p:cond delay="0"/>
                                  </p:stCondLst>
                                  <p:childTnLst>
                                    <p:set>
                                      <p:cBhvr>
                                        <p:cTn id="109" dur="1" fill="hold">
                                          <p:stCondLst>
                                            <p:cond delay="0"/>
                                          </p:stCondLst>
                                        </p:cTn>
                                        <p:tgtEl>
                                          <p:spTgt spid="230"/>
                                        </p:tgtEl>
                                        <p:attrNameLst>
                                          <p:attrName>style.visibility</p:attrName>
                                        </p:attrNameLst>
                                      </p:cBhvr>
                                      <p:to>
                                        <p:strVal val="visible"/>
                                      </p:to>
                                    </p:set>
                                    <p:animEffect transition="in" filter="wipe(up)">
                                      <p:cBhvr>
                                        <p:cTn id="110" dur="500"/>
                                        <p:tgtEl>
                                          <p:spTgt spid="230"/>
                                        </p:tgtEl>
                                      </p:cBhvr>
                                    </p:animEffect>
                                  </p:childTnLst>
                                </p:cTn>
                              </p:par>
                              <p:par>
                                <p:cTn id="111" presetID="22" presetClass="entr" presetSubtype="1" fill="hold" nodeType="withEffect">
                                  <p:stCondLst>
                                    <p:cond delay="0"/>
                                  </p:stCondLst>
                                  <p:childTnLst>
                                    <p:set>
                                      <p:cBhvr>
                                        <p:cTn id="112" dur="1" fill="hold">
                                          <p:stCondLst>
                                            <p:cond delay="0"/>
                                          </p:stCondLst>
                                        </p:cTn>
                                        <p:tgtEl>
                                          <p:spTgt spid="231"/>
                                        </p:tgtEl>
                                        <p:attrNameLst>
                                          <p:attrName>style.visibility</p:attrName>
                                        </p:attrNameLst>
                                      </p:cBhvr>
                                      <p:to>
                                        <p:strVal val="visible"/>
                                      </p:to>
                                    </p:set>
                                    <p:animEffect transition="in" filter="wipe(up)">
                                      <p:cBhvr>
                                        <p:cTn id="113" dur="500"/>
                                        <p:tgtEl>
                                          <p:spTgt spid="231"/>
                                        </p:tgtEl>
                                      </p:cBhvr>
                                    </p:animEffect>
                                  </p:childTnLst>
                                </p:cTn>
                              </p:par>
                            </p:childTnLst>
                          </p:cTn>
                        </p:par>
                        <p:par>
                          <p:cTn id="114" fill="hold">
                            <p:stCondLst>
                              <p:cond delay="500"/>
                            </p:stCondLst>
                            <p:childTnLst>
                              <p:par>
                                <p:cTn id="115" presetID="42" presetClass="entr" presetSubtype="0" fill="hold" grpId="0" nodeType="afterEffect">
                                  <p:stCondLst>
                                    <p:cond delay="0"/>
                                  </p:stCondLst>
                                  <p:childTnLst>
                                    <p:set>
                                      <p:cBhvr>
                                        <p:cTn id="116" dur="1" fill="hold">
                                          <p:stCondLst>
                                            <p:cond delay="0"/>
                                          </p:stCondLst>
                                        </p:cTn>
                                        <p:tgtEl>
                                          <p:spTgt spid="111"/>
                                        </p:tgtEl>
                                        <p:attrNameLst>
                                          <p:attrName>style.visibility</p:attrName>
                                        </p:attrNameLst>
                                      </p:cBhvr>
                                      <p:to>
                                        <p:strVal val="visible"/>
                                      </p:to>
                                    </p:set>
                                    <p:animEffect transition="in" filter="fade">
                                      <p:cBhvr>
                                        <p:cTn id="117" dur="500"/>
                                        <p:tgtEl>
                                          <p:spTgt spid="111"/>
                                        </p:tgtEl>
                                      </p:cBhvr>
                                    </p:animEffect>
                                    <p:anim calcmode="lin" valueType="num">
                                      <p:cBhvr>
                                        <p:cTn id="118" dur="500" fill="hold"/>
                                        <p:tgtEl>
                                          <p:spTgt spid="111"/>
                                        </p:tgtEl>
                                        <p:attrNameLst>
                                          <p:attrName>ppt_x</p:attrName>
                                        </p:attrNameLst>
                                      </p:cBhvr>
                                      <p:tavLst>
                                        <p:tav tm="0">
                                          <p:val>
                                            <p:strVal val="#ppt_x"/>
                                          </p:val>
                                        </p:tav>
                                        <p:tav tm="100000">
                                          <p:val>
                                            <p:strVal val="#ppt_x"/>
                                          </p:val>
                                        </p:tav>
                                      </p:tavLst>
                                    </p:anim>
                                    <p:anim calcmode="lin" valueType="num">
                                      <p:cBhvr>
                                        <p:cTn id="119" dur="500" fill="hold"/>
                                        <p:tgtEl>
                                          <p:spTgt spid="111"/>
                                        </p:tgtEl>
                                        <p:attrNameLst>
                                          <p:attrName>ppt_y</p:attrName>
                                        </p:attrNameLst>
                                      </p:cBhvr>
                                      <p:tavLst>
                                        <p:tav tm="0">
                                          <p:val>
                                            <p:strVal val="#ppt_y+.1"/>
                                          </p:val>
                                        </p:tav>
                                        <p:tav tm="100000">
                                          <p:val>
                                            <p:strVal val="#ppt_y"/>
                                          </p:val>
                                        </p:tav>
                                      </p:tavLst>
                                    </p:anim>
                                  </p:childTnLst>
                                </p:cTn>
                              </p:par>
                            </p:childTnLst>
                          </p:cTn>
                        </p:par>
                        <p:par>
                          <p:cTn id="120" fill="hold">
                            <p:stCondLst>
                              <p:cond delay="1000"/>
                            </p:stCondLst>
                            <p:childTnLst>
                              <p:par>
                                <p:cTn id="121" presetID="22" presetClass="entr" presetSubtype="1" fill="hold" nodeType="afterEffect">
                                  <p:stCondLst>
                                    <p:cond delay="0"/>
                                  </p:stCondLst>
                                  <p:childTnLst>
                                    <p:set>
                                      <p:cBhvr>
                                        <p:cTn id="122" dur="1" fill="hold">
                                          <p:stCondLst>
                                            <p:cond delay="0"/>
                                          </p:stCondLst>
                                        </p:cTn>
                                        <p:tgtEl>
                                          <p:spTgt spid="225"/>
                                        </p:tgtEl>
                                        <p:attrNameLst>
                                          <p:attrName>style.visibility</p:attrName>
                                        </p:attrNameLst>
                                      </p:cBhvr>
                                      <p:to>
                                        <p:strVal val="visible"/>
                                      </p:to>
                                    </p:set>
                                    <p:animEffect transition="in" filter="wipe(up)">
                                      <p:cBhvr>
                                        <p:cTn id="123" dur="500"/>
                                        <p:tgtEl>
                                          <p:spTgt spid="225"/>
                                        </p:tgtEl>
                                      </p:cBhvr>
                                    </p:animEffect>
                                  </p:childTnLst>
                                </p:cTn>
                              </p:par>
                              <p:par>
                                <p:cTn id="124" presetID="22" presetClass="entr" presetSubtype="1" fill="hold" nodeType="withEffect">
                                  <p:stCondLst>
                                    <p:cond delay="0"/>
                                  </p:stCondLst>
                                  <p:childTnLst>
                                    <p:set>
                                      <p:cBhvr>
                                        <p:cTn id="125" dur="1" fill="hold">
                                          <p:stCondLst>
                                            <p:cond delay="0"/>
                                          </p:stCondLst>
                                        </p:cTn>
                                        <p:tgtEl>
                                          <p:spTgt spid="227"/>
                                        </p:tgtEl>
                                        <p:attrNameLst>
                                          <p:attrName>style.visibility</p:attrName>
                                        </p:attrNameLst>
                                      </p:cBhvr>
                                      <p:to>
                                        <p:strVal val="visible"/>
                                      </p:to>
                                    </p:set>
                                    <p:animEffect transition="in" filter="wipe(up)">
                                      <p:cBhvr>
                                        <p:cTn id="126" dur="500"/>
                                        <p:tgtEl>
                                          <p:spTgt spid="227"/>
                                        </p:tgtEl>
                                      </p:cBhvr>
                                    </p:animEffect>
                                  </p:childTnLst>
                                </p:cTn>
                              </p:par>
                            </p:childTnLst>
                          </p:cTn>
                        </p:par>
                        <p:par>
                          <p:cTn id="127" fill="hold">
                            <p:stCondLst>
                              <p:cond delay="1500"/>
                            </p:stCondLst>
                            <p:childTnLst>
                              <p:par>
                                <p:cTn id="128" presetID="22" presetClass="entr" presetSubtype="1" fill="hold" nodeType="afterEffect">
                                  <p:stCondLst>
                                    <p:cond delay="0"/>
                                  </p:stCondLst>
                                  <p:childTnLst>
                                    <p:set>
                                      <p:cBhvr>
                                        <p:cTn id="129" dur="1" fill="hold">
                                          <p:stCondLst>
                                            <p:cond delay="0"/>
                                          </p:stCondLst>
                                        </p:cTn>
                                        <p:tgtEl>
                                          <p:spTgt spid="229"/>
                                        </p:tgtEl>
                                        <p:attrNameLst>
                                          <p:attrName>style.visibility</p:attrName>
                                        </p:attrNameLst>
                                      </p:cBhvr>
                                      <p:to>
                                        <p:strVal val="visible"/>
                                      </p:to>
                                    </p:set>
                                    <p:animEffect transition="in" filter="wipe(up)">
                                      <p:cBhvr>
                                        <p:cTn id="130" dur="500"/>
                                        <p:tgtEl>
                                          <p:spTgt spid="229"/>
                                        </p:tgtEl>
                                      </p:cBhvr>
                                    </p:animEffect>
                                  </p:childTnLst>
                                </p:cTn>
                              </p:par>
                              <p:par>
                                <p:cTn id="131" presetID="22" presetClass="entr" presetSubtype="1" fill="hold" nodeType="withEffect">
                                  <p:stCondLst>
                                    <p:cond delay="0"/>
                                  </p:stCondLst>
                                  <p:childTnLst>
                                    <p:set>
                                      <p:cBhvr>
                                        <p:cTn id="132" dur="1" fill="hold">
                                          <p:stCondLst>
                                            <p:cond delay="0"/>
                                          </p:stCondLst>
                                        </p:cTn>
                                        <p:tgtEl>
                                          <p:spTgt spid="228"/>
                                        </p:tgtEl>
                                        <p:attrNameLst>
                                          <p:attrName>style.visibility</p:attrName>
                                        </p:attrNameLst>
                                      </p:cBhvr>
                                      <p:to>
                                        <p:strVal val="visible"/>
                                      </p:to>
                                    </p:set>
                                    <p:animEffect transition="in" filter="wipe(up)">
                                      <p:cBhvr>
                                        <p:cTn id="133" dur="500"/>
                                        <p:tgtEl>
                                          <p:spTgt spid="228"/>
                                        </p:tgtEl>
                                      </p:cBhvr>
                                    </p:animEffect>
                                  </p:childTnLst>
                                </p:cTn>
                              </p:par>
                            </p:childTnLst>
                          </p:cTn>
                        </p:par>
                        <p:par>
                          <p:cTn id="134" fill="hold">
                            <p:stCondLst>
                              <p:cond delay="2000"/>
                            </p:stCondLst>
                            <p:childTnLst>
                              <p:par>
                                <p:cTn id="135" presetID="42" presetClass="entr" presetSubtype="0" fill="hold" grpId="0" nodeType="afterEffect">
                                  <p:stCondLst>
                                    <p:cond delay="0"/>
                                  </p:stCondLst>
                                  <p:childTnLst>
                                    <p:set>
                                      <p:cBhvr>
                                        <p:cTn id="136" dur="1" fill="hold">
                                          <p:stCondLst>
                                            <p:cond delay="0"/>
                                          </p:stCondLst>
                                        </p:cTn>
                                        <p:tgtEl>
                                          <p:spTgt spid="112"/>
                                        </p:tgtEl>
                                        <p:attrNameLst>
                                          <p:attrName>style.visibility</p:attrName>
                                        </p:attrNameLst>
                                      </p:cBhvr>
                                      <p:to>
                                        <p:strVal val="visible"/>
                                      </p:to>
                                    </p:set>
                                    <p:animEffect transition="in" filter="fade">
                                      <p:cBhvr>
                                        <p:cTn id="137" dur="500"/>
                                        <p:tgtEl>
                                          <p:spTgt spid="112"/>
                                        </p:tgtEl>
                                      </p:cBhvr>
                                    </p:animEffect>
                                    <p:anim calcmode="lin" valueType="num">
                                      <p:cBhvr>
                                        <p:cTn id="138" dur="500" fill="hold"/>
                                        <p:tgtEl>
                                          <p:spTgt spid="112"/>
                                        </p:tgtEl>
                                        <p:attrNameLst>
                                          <p:attrName>ppt_x</p:attrName>
                                        </p:attrNameLst>
                                      </p:cBhvr>
                                      <p:tavLst>
                                        <p:tav tm="0">
                                          <p:val>
                                            <p:strVal val="#ppt_x"/>
                                          </p:val>
                                        </p:tav>
                                        <p:tav tm="100000">
                                          <p:val>
                                            <p:strVal val="#ppt_x"/>
                                          </p:val>
                                        </p:tav>
                                      </p:tavLst>
                                    </p:anim>
                                    <p:anim calcmode="lin" valueType="num">
                                      <p:cBhvr>
                                        <p:cTn id="139"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300"/>
                                        </p:tgtEl>
                                        <p:attrNameLst>
                                          <p:attrName>style.visibility</p:attrName>
                                        </p:attrNameLst>
                                      </p:cBhvr>
                                      <p:to>
                                        <p:strVal val="visible"/>
                                      </p:to>
                                    </p:set>
                                    <p:animEffect transition="in" filter="fade">
                                      <p:cBhvr>
                                        <p:cTn id="144" dur="500"/>
                                        <p:tgtEl>
                                          <p:spTgt spid="300"/>
                                        </p:tgtEl>
                                      </p:cBhvr>
                                    </p:animEffect>
                                    <p:anim calcmode="lin" valueType="num">
                                      <p:cBhvr>
                                        <p:cTn id="145" dur="500" fill="hold"/>
                                        <p:tgtEl>
                                          <p:spTgt spid="300"/>
                                        </p:tgtEl>
                                        <p:attrNameLst>
                                          <p:attrName>ppt_x</p:attrName>
                                        </p:attrNameLst>
                                      </p:cBhvr>
                                      <p:tavLst>
                                        <p:tav tm="0">
                                          <p:val>
                                            <p:strVal val="#ppt_x"/>
                                          </p:val>
                                        </p:tav>
                                        <p:tav tm="100000">
                                          <p:val>
                                            <p:strVal val="#ppt_x"/>
                                          </p:val>
                                        </p:tav>
                                      </p:tavLst>
                                    </p:anim>
                                    <p:anim calcmode="lin" valueType="num">
                                      <p:cBhvr>
                                        <p:cTn id="146" dur="500" fill="hold"/>
                                        <p:tgtEl>
                                          <p:spTgt spid="300"/>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300">
                                            <p:txEl>
                                              <p:pRg st="1" end="1"/>
                                            </p:txEl>
                                          </p:spTgt>
                                        </p:tgtEl>
                                        <p:attrNameLst>
                                          <p:attrName>style.visibility</p:attrName>
                                        </p:attrNameLst>
                                      </p:cBhvr>
                                      <p:to>
                                        <p:strVal val="visible"/>
                                      </p:to>
                                    </p:set>
                                    <p:animEffect transition="in" filter="fade">
                                      <p:cBhvr>
                                        <p:cTn id="151" dur="500"/>
                                        <p:tgtEl>
                                          <p:spTgt spid="300">
                                            <p:txEl>
                                              <p:pRg st="1" end="1"/>
                                            </p:txEl>
                                          </p:spTgt>
                                        </p:tgtEl>
                                      </p:cBhvr>
                                    </p:animEffect>
                                    <p:anim calcmode="lin" valueType="num">
                                      <p:cBhvr>
                                        <p:cTn id="152" dur="500" fill="hold"/>
                                        <p:tgtEl>
                                          <p:spTgt spid="300">
                                            <p:txEl>
                                              <p:pRg st="1" end="1"/>
                                            </p:txEl>
                                          </p:spTgt>
                                        </p:tgtEl>
                                        <p:attrNameLst>
                                          <p:attrName>ppt_x</p:attrName>
                                        </p:attrNameLst>
                                      </p:cBhvr>
                                      <p:tavLst>
                                        <p:tav tm="0">
                                          <p:val>
                                            <p:strVal val="#ppt_x"/>
                                          </p:val>
                                        </p:tav>
                                        <p:tav tm="100000">
                                          <p:val>
                                            <p:strVal val="#ppt_x"/>
                                          </p:val>
                                        </p:tav>
                                      </p:tavLst>
                                    </p:anim>
                                    <p:anim calcmode="lin" valueType="num">
                                      <p:cBhvr>
                                        <p:cTn id="153" dur="500" fill="hold"/>
                                        <p:tgtEl>
                                          <p:spTgt spid="30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110" grpId="0" animBg="1"/>
      <p:bldP spid="111" grpId="0" animBg="1"/>
      <p:bldP spid="1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p:txBody>
          <a:bodyPr/>
          <a:lstStyle/>
          <a:p>
            <a:r>
              <a:rPr lang="en-US" dirty="0"/>
              <a:t> At the core: Consensus</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a:t>
            </a:fld>
            <a:endParaRPr lang="en-US"/>
          </a:p>
        </p:txBody>
      </p:sp>
      <p:sp>
        <p:nvSpPr>
          <p:cNvPr id="20486" name="Rectangle 2"/>
          <p:cNvSpPr>
            <a:spLocks noChangeArrowheads="1"/>
          </p:cNvSpPr>
          <p:nvPr/>
        </p:nvSpPr>
        <p:spPr bwMode="auto">
          <a:xfrm>
            <a:off x="817033" y="1600200"/>
            <a:ext cx="6650567"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lIns="92075" tIns="46038" rIns="92075" bIns="46038"/>
          <a:lstStyle/>
          <a:p>
            <a:pPr marL="285750" indent="-285750">
              <a:lnSpc>
                <a:spcPct val="90000"/>
              </a:lnSpc>
              <a:spcBef>
                <a:spcPct val="20000"/>
              </a:spcBef>
              <a:buClr>
                <a:srgbClr val="000066"/>
              </a:buClr>
              <a:buSzPct val="120000"/>
              <a:buFont typeface="Arial" charset="0"/>
              <a:buChar char="•"/>
            </a:pPr>
            <a:r>
              <a:rPr lang="en-US" sz="2800" dirty="0">
                <a:latin typeface="+mn-lt"/>
              </a:rPr>
              <a:t>Each process sends its value (proposal) to all the other processes, all processes have the same set they can make a decision</a:t>
            </a:r>
          </a:p>
          <a:p>
            <a:pPr>
              <a:lnSpc>
                <a:spcPct val="90000"/>
              </a:lnSpc>
              <a:spcBef>
                <a:spcPct val="20000"/>
              </a:spcBef>
              <a:buClr>
                <a:srgbClr val="000066"/>
              </a:buClr>
              <a:buSzPct val="120000"/>
            </a:pPr>
            <a:endParaRPr lang="en-US" sz="2800" dirty="0">
              <a:latin typeface="+mn-lt"/>
            </a:endParaRPr>
          </a:p>
          <a:p>
            <a:pPr marL="285750" indent="-285750">
              <a:lnSpc>
                <a:spcPct val="90000"/>
              </a:lnSpc>
              <a:spcBef>
                <a:spcPct val="20000"/>
              </a:spcBef>
              <a:buClr>
                <a:srgbClr val="000066"/>
              </a:buClr>
              <a:buSzPct val="120000"/>
              <a:buFont typeface="Arial" charset="0"/>
              <a:buChar char="•"/>
            </a:pPr>
            <a:r>
              <a:rPr lang="en-US" sz="2800" dirty="0">
                <a:latin typeface="+mn-lt"/>
              </a:rPr>
              <a:t>Each process sends its value (proposal) to a leader which makes the decision and informs the other processes </a:t>
            </a:r>
          </a:p>
        </p:txBody>
      </p:sp>
      <p:pic>
        <p:nvPicPr>
          <p:cNvPr id="204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447800"/>
            <a:ext cx="24384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08327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Leader Failure (1)</a:t>
            </a:r>
          </a:p>
        </p:txBody>
      </p:sp>
      <p:grpSp>
        <p:nvGrpSpPr>
          <p:cNvPr id="3" name="Group 2"/>
          <p:cNvGrpSpPr/>
          <p:nvPr/>
        </p:nvGrpSpPr>
        <p:grpSpPr>
          <a:xfrm>
            <a:off x="5118122" y="91318"/>
            <a:ext cx="1119024" cy="6660708"/>
            <a:chOff x="5243421" y="388055"/>
            <a:chExt cx="1119024" cy="6660708"/>
          </a:xfrm>
        </p:grpSpPr>
        <p:cxnSp>
          <p:nvCxnSpPr>
            <p:cNvPr id="4" name="Straight Connector 3"/>
            <p:cNvCxnSpPr/>
            <p:nvPr/>
          </p:nvCxnSpPr>
          <p:spPr>
            <a:xfrm>
              <a:off x="5802930" y="1728803"/>
              <a:ext cx="0" cy="5319960"/>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6" name="TextBox 5"/>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7" name="Group 6"/>
          <p:cNvGrpSpPr/>
          <p:nvPr/>
        </p:nvGrpSpPr>
        <p:grpSpPr>
          <a:xfrm>
            <a:off x="6494553" y="91318"/>
            <a:ext cx="1119024" cy="6618319"/>
            <a:chOff x="6576639" y="388055"/>
            <a:chExt cx="1119024" cy="6618319"/>
          </a:xfrm>
        </p:grpSpPr>
        <p:cxnSp>
          <p:nvCxnSpPr>
            <p:cNvPr id="8" name="Straight Connector 7"/>
            <p:cNvCxnSpPr/>
            <p:nvPr/>
          </p:nvCxnSpPr>
          <p:spPr>
            <a:xfrm>
              <a:off x="7152160" y="1728803"/>
              <a:ext cx="0" cy="527757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10" name="TextBox 9"/>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1" name="Group 10"/>
          <p:cNvGrpSpPr/>
          <p:nvPr/>
        </p:nvGrpSpPr>
        <p:grpSpPr>
          <a:xfrm>
            <a:off x="7870984" y="91318"/>
            <a:ext cx="1119024" cy="6618319"/>
            <a:chOff x="7986238" y="388055"/>
            <a:chExt cx="1119024" cy="6618319"/>
          </a:xfrm>
        </p:grpSpPr>
        <p:cxnSp>
          <p:nvCxnSpPr>
            <p:cNvPr id="12" name="Straight Connector 11"/>
            <p:cNvCxnSpPr/>
            <p:nvPr/>
          </p:nvCxnSpPr>
          <p:spPr>
            <a:xfrm>
              <a:off x="8562262" y="1728802"/>
              <a:ext cx="0" cy="527757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4" name="TextBox 13"/>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5" name="Group 14"/>
          <p:cNvGrpSpPr/>
          <p:nvPr/>
        </p:nvGrpSpPr>
        <p:grpSpPr>
          <a:xfrm>
            <a:off x="9247414" y="91318"/>
            <a:ext cx="1119024" cy="6618319"/>
            <a:chOff x="9388883" y="388055"/>
            <a:chExt cx="1119024" cy="6618319"/>
          </a:xfrm>
        </p:grpSpPr>
        <p:cxnSp>
          <p:nvCxnSpPr>
            <p:cNvPr id="16" name="Straight Connector 15"/>
            <p:cNvCxnSpPr/>
            <p:nvPr/>
          </p:nvCxnSpPr>
          <p:spPr>
            <a:xfrm>
              <a:off x="10017459" y="1698892"/>
              <a:ext cx="0" cy="530748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8" name="TextBox 17"/>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9" name="Straight Arrow Connector 18"/>
          <p:cNvCxnSpPr/>
          <p:nvPr/>
        </p:nvCxnSpPr>
        <p:spPr>
          <a:xfrm>
            <a:off x="11795944" y="1241393"/>
            <a:ext cx="0" cy="551063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5400000">
            <a:off x="11588301" y="3796654"/>
            <a:ext cx="702436" cy="400110"/>
          </a:xfrm>
          <a:prstGeom prst="rect">
            <a:avLst/>
          </a:prstGeom>
          <a:noFill/>
        </p:spPr>
        <p:txBody>
          <a:bodyPr wrap="none" rtlCol="0">
            <a:spAutoFit/>
          </a:bodyPr>
          <a:lstStyle/>
          <a:p>
            <a:pPr algn="ctr"/>
            <a:r>
              <a:rPr lang="en-US" sz="2000">
                <a:solidFill>
                  <a:schemeClr val="tx2"/>
                </a:solidFill>
              </a:rPr>
              <a:t>Time</a:t>
            </a:r>
          </a:p>
        </p:txBody>
      </p:sp>
      <p:grpSp>
        <p:nvGrpSpPr>
          <p:cNvPr id="21" name="Group 20"/>
          <p:cNvGrpSpPr/>
          <p:nvPr/>
        </p:nvGrpSpPr>
        <p:grpSpPr>
          <a:xfrm>
            <a:off x="10623844" y="91318"/>
            <a:ext cx="1119024" cy="6618319"/>
            <a:chOff x="10749143" y="388055"/>
            <a:chExt cx="1119024" cy="6618319"/>
          </a:xfrm>
        </p:grpSpPr>
        <p:cxnSp>
          <p:nvCxnSpPr>
            <p:cNvPr id="22" name="Straight Connector 21"/>
            <p:cNvCxnSpPr/>
            <p:nvPr/>
          </p:nvCxnSpPr>
          <p:spPr>
            <a:xfrm>
              <a:off x="11308655" y="1698892"/>
              <a:ext cx="0" cy="530748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24" name="TextBox 23"/>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016" y="716454"/>
            <a:ext cx="473314" cy="473314"/>
          </a:xfrm>
          <a:prstGeom prst="rect">
            <a:avLst/>
          </a:prstGeom>
        </p:spPr>
      </p:pic>
      <p:grpSp>
        <p:nvGrpSpPr>
          <p:cNvPr id="26" name="Group 25"/>
          <p:cNvGrpSpPr/>
          <p:nvPr/>
        </p:nvGrpSpPr>
        <p:grpSpPr>
          <a:xfrm>
            <a:off x="5480387" y="1309196"/>
            <a:ext cx="6315557" cy="407058"/>
            <a:chOff x="5495224" y="2054934"/>
            <a:chExt cx="6315557" cy="407058"/>
          </a:xfrm>
        </p:grpSpPr>
        <p:grpSp>
          <p:nvGrpSpPr>
            <p:cNvPr id="27" name="Group 26"/>
            <p:cNvGrpSpPr/>
            <p:nvPr/>
          </p:nvGrpSpPr>
          <p:grpSpPr>
            <a:xfrm>
              <a:off x="5495224" y="2054934"/>
              <a:ext cx="805246" cy="400110"/>
              <a:chOff x="5495224" y="2054934"/>
              <a:chExt cx="805246" cy="400110"/>
            </a:xfrm>
          </p:grpSpPr>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41" name="TextBox 40"/>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28" name="Group 27"/>
            <p:cNvGrpSpPr/>
            <p:nvPr/>
          </p:nvGrpSpPr>
          <p:grpSpPr>
            <a:xfrm>
              <a:off x="6880286" y="2061882"/>
              <a:ext cx="805246" cy="400110"/>
              <a:chOff x="5495224" y="2054934"/>
              <a:chExt cx="805246" cy="400110"/>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9" name="TextBox 38"/>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29" name="Group 28"/>
            <p:cNvGrpSpPr/>
            <p:nvPr/>
          </p:nvGrpSpPr>
          <p:grpSpPr>
            <a:xfrm>
              <a:off x="8268061" y="2061882"/>
              <a:ext cx="805246" cy="400110"/>
              <a:chOff x="5495224" y="2054934"/>
              <a:chExt cx="805246" cy="400110"/>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7" name="TextBox 36"/>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30" name="Group 29"/>
            <p:cNvGrpSpPr/>
            <p:nvPr/>
          </p:nvGrpSpPr>
          <p:grpSpPr>
            <a:xfrm>
              <a:off x="9669194" y="2054934"/>
              <a:ext cx="805246" cy="400110"/>
              <a:chOff x="5495224" y="2054934"/>
              <a:chExt cx="805246" cy="400110"/>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5" name="TextBox 34"/>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31" name="Group 30"/>
            <p:cNvGrpSpPr/>
            <p:nvPr/>
          </p:nvGrpSpPr>
          <p:grpSpPr>
            <a:xfrm>
              <a:off x="11005535" y="2061882"/>
              <a:ext cx="805246" cy="400110"/>
              <a:chOff x="5495224" y="2054934"/>
              <a:chExt cx="805246" cy="400110"/>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3" name="TextBox 32"/>
              <p:cNvSpPr txBox="1"/>
              <p:nvPr/>
            </p:nvSpPr>
            <p:spPr>
              <a:xfrm>
                <a:off x="5856118" y="2054934"/>
                <a:ext cx="444352" cy="400110"/>
              </a:xfrm>
              <a:prstGeom prst="rect">
                <a:avLst/>
              </a:prstGeom>
              <a:noFill/>
            </p:spPr>
            <p:txBody>
              <a:bodyPr wrap="none" rtlCol="0">
                <a:spAutoFit/>
              </a:bodyPr>
              <a:lstStyle/>
              <a:p>
                <a:r>
                  <a:rPr lang="en-US" sz="2000" b="1"/>
                  <a:t>13</a:t>
                </a:r>
              </a:p>
            </p:txBody>
          </p:sp>
        </p:grpSp>
      </p:grpSp>
      <p:cxnSp>
        <p:nvCxnSpPr>
          <p:cNvPr id="42" name="Straight Arrow Connector 41"/>
          <p:cNvCxnSpPr/>
          <p:nvPr/>
        </p:nvCxnSpPr>
        <p:spPr>
          <a:xfrm flipH="1">
            <a:off x="9885742" y="1937601"/>
            <a:ext cx="1277464" cy="31301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9510412" y="2348494"/>
            <a:ext cx="731155" cy="266567"/>
            <a:chOff x="2053103" y="4481165"/>
            <a:chExt cx="731155" cy="386053"/>
          </a:xfrm>
        </p:grpSpPr>
        <p:sp>
          <p:nvSpPr>
            <p:cNvPr id="65" name="Rectangle 64"/>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66" name="Rectangle 65"/>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70" name="Rectangle 69"/>
          <p:cNvSpPr/>
          <p:nvPr/>
        </p:nvSpPr>
        <p:spPr>
          <a:xfrm>
            <a:off x="8299789" y="1802465"/>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1" name="Rectangle 110"/>
          <p:cNvSpPr/>
          <p:nvPr/>
        </p:nvSpPr>
        <p:spPr>
          <a:xfrm>
            <a:off x="6920253" y="1798314"/>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2" name="Rectangle 111"/>
          <p:cNvSpPr/>
          <p:nvPr/>
        </p:nvSpPr>
        <p:spPr>
          <a:xfrm>
            <a:off x="9702153" y="1798313"/>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3" name="Rectangle 112"/>
          <p:cNvSpPr/>
          <p:nvPr/>
        </p:nvSpPr>
        <p:spPr>
          <a:xfrm>
            <a:off x="5521967" y="1792989"/>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6508" y="1912480"/>
            <a:ext cx="770510" cy="770510"/>
          </a:xfrm>
          <a:prstGeom prst="rect">
            <a:avLst/>
          </a:prstGeom>
        </p:spPr>
      </p:pic>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118" y="711666"/>
            <a:ext cx="473314" cy="473314"/>
          </a:xfrm>
          <a:prstGeom prst="rect">
            <a:avLst/>
          </a:prstGeom>
        </p:spPr>
      </p:pic>
      <p:sp>
        <p:nvSpPr>
          <p:cNvPr id="118" name="Right Arrow 117"/>
          <p:cNvSpPr/>
          <p:nvPr/>
        </p:nvSpPr>
        <p:spPr>
          <a:xfrm>
            <a:off x="3277639" y="1767694"/>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grpSp>
        <p:nvGrpSpPr>
          <p:cNvPr id="187" name="Group 186"/>
          <p:cNvGrpSpPr/>
          <p:nvPr/>
        </p:nvGrpSpPr>
        <p:grpSpPr>
          <a:xfrm>
            <a:off x="5406987" y="3152778"/>
            <a:ext cx="4714490" cy="695227"/>
            <a:chOff x="5406987" y="3152778"/>
            <a:chExt cx="4714490" cy="695227"/>
          </a:xfrm>
        </p:grpSpPr>
        <p:sp>
          <p:nvSpPr>
            <p:cNvPr id="116" name="Rectangle 115"/>
            <p:cNvSpPr/>
            <p:nvPr/>
          </p:nvSpPr>
          <p:spPr>
            <a:xfrm>
              <a:off x="5406987" y="3495873"/>
              <a:ext cx="4714490" cy="352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Increment view, elect new leader</a:t>
              </a:r>
            </a:p>
          </p:txBody>
        </p:sp>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6815" y="3152778"/>
              <a:ext cx="427359" cy="427359"/>
            </a:xfrm>
            <a:prstGeom prst="rect">
              <a:avLst/>
            </a:prstGeom>
          </p:spPr>
        </p:pic>
        <p:pic>
          <p:nvPicPr>
            <p:cNvPr id="125" name="Picture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5795" y="3152778"/>
              <a:ext cx="427359" cy="427359"/>
            </a:xfrm>
            <a:prstGeom prst="rect">
              <a:avLst/>
            </a:prstGeom>
          </p:spPr>
        </p:pic>
        <p:pic>
          <p:nvPicPr>
            <p:cNvPr id="126" name="Pictur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2658" y="3152778"/>
              <a:ext cx="427359" cy="427359"/>
            </a:xfrm>
            <a:prstGeom prst="rect">
              <a:avLst/>
            </a:prstGeom>
          </p:spPr>
        </p:pic>
        <p:pic>
          <p:nvPicPr>
            <p:cNvPr id="127" name="Picture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9994" y="3152778"/>
              <a:ext cx="427359" cy="427359"/>
            </a:xfrm>
            <a:prstGeom prst="rect">
              <a:avLst/>
            </a:prstGeom>
          </p:spPr>
        </p:pic>
      </p:grpSp>
      <p:cxnSp>
        <p:nvCxnSpPr>
          <p:cNvPr id="128" name="Straight Arrow Connector 127"/>
          <p:cNvCxnSpPr/>
          <p:nvPr/>
        </p:nvCxnSpPr>
        <p:spPr>
          <a:xfrm>
            <a:off x="5695822" y="4443554"/>
            <a:ext cx="1373824" cy="14212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9" name="Right Arrow 128"/>
          <p:cNvSpPr/>
          <p:nvPr/>
        </p:nvSpPr>
        <p:spPr>
          <a:xfrm>
            <a:off x="3221595" y="3787292"/>
            <a:ext cx="2334555" cy="594852"/>
          </a:xfrm>
          <a:prstGeom prst="righ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prepare clock= 13</a:t>
            </a:r>
          </a:p>
        </p:txBody>
      </p:sp>
      <p:grpSp>
        <p:nvGrpSpPr>
          <p:cNvPr id="130" name="Group 129"/>
          <p:cNvGrpSpPr/>
          <p:nvPr/>
        </p:nvGrpSpPr>
        <p:grpSpPr>
          <a:xfrm>
            <a:off x="3221594" y="4431065"/>
            <a:ext cx="2268437" cy="768741"/>
            <a:chOff x="2076298" y="3901195"/>
            <a:chExt cx="3227370" cy="768741"/>
          </a:xfrm>
        </p:grpSpPr>
        <p:sp>
          <p:nvSpPr>
            <p:cNvPr id="133" name="Left Arrow 132"/>
            <p:cNvSpPr/>
            <p:nvPr/>
          </p:nvSpPr>
          <p:spPr>
            <a:xfrm>
              <a:off x="2195276" y="4075084"/>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4" name="Left Arrow 133"/>
            <p:cNvSpPr/>
            <p:nvPr/>
          </p:nvSpPr>
          <p:spPr>
            <a:xfrm>
              <a:off x="2076298" y="3901195"/>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promise clock=13</a:t>
              </a:r>
            </a:p>
          </p:txBody>
        </p:sp>
      </p:grpSp>
      <p:cxnSp>
        <p:nvCxnSpPr>
          <p:cNvPr id="135" name="Straight Arrow Connector 134"/>
          <p:cNvCxnSpPr/>
          <p:nvPr/>
        </p:nvCxnSpPr>
        <p:spPr>
          <a:xfrm>
            <a:off x="5685237" y="4289806"/>
            <a:ext cx="2772545" cy="2825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688405" y="4130241"/>
            <a:ext cx="4167435" cy="40870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670469" y="3975461"/>
            <a:ext cx="5492737" cy="52996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5641093" y="4712204"/>
            <a:ext cx="1379202" cy="17446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5673347" y="4715845"/>
            <a:ext cx="2727145" cy="37457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5695822" y="4654043"/>
            <a:ext cx="4127688" cy="678265"/>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9" name="Right Arrow 148"/>
          <p:cNvSpPr/>
          <p:nvPr/>
        </p:nvSpPr>
        <p:spPr>
          <a:xfrm>
            <a:off x="3277639" y="5273878"/>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grpSp>
        <p:nvGrpSpPr>
          <p:cNvPr id="150" name="Group 149"/>
          <p:cNvGrpSpPr/>
          <p:nvPr/>
        </p:nvGrpSpPr>
        <p:grpSpPr>
          <a:xfrm>
            <a:off x="5715854" y="2661408"/>
            <a:ext cx="5408353" cy="429821"/>
            <a:chOff x="5699714" y="5885829"/>
            <a:chExt cx="5408353" cy="762637"/>
          </a:xfrm>
        </p:grpSpPr>
        <p:cxnSp>
          <p:nvCxnSpPr>
            <p:cNvPr id="151" name="Straight Arrow Connector 150"/>
            <p:cNvCxnSpPr/>
            <p:nvPr/>
          </p:nvCxnSpPr>
          <p:spPr>
            <a:xfrm flipH="1">
              <a:off x="5699714" y="5889629"/>
              <a:ext cx="4149738"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7070074" y="5885829"/>
              <a:ext cx="2787734"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9848416" y="5891708"/>
              <a:ext cx="1259651" cy="7567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8480869" y="5918746"/>
              <a:ext cx="1379985" cy="679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1" name="Straight Arrow Connector 160"/>
          <p:cNvCxnSpPr/>
          <p:nvPr/>
        </p:nvCxnSpPr>
        <p:spPr>
          <a:xfrm>
            <a:off x="5707269" y="5694069"/>
            <a:ext cx="1373726" cy="1165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696684" y="5516097"/>
            <a:ext cx="2170746" cy="1866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5699852" y="5332308"/>
            <a:ext cx="4172584" cy="38075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5312053" y="5900111"/>
            <a:ext cx="731155" cy="266567"/>
            <a:chOff x="2053103" y="4481165"/>
            <a:chExt cx="731155" cy="386053"/>
          </a:xfrm>
        </p:grpSpPr>
        <p:sp>
          <p:nvSpPr>
            <p:cNvPr id="166" name="Rectangle 165"/>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67" name="Rectangle 166"/>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68" name="Group 167"/>
          <p:cNvGrpSpPr/>
          <p:nvPr/>
        </p:nvGrpSpPr>
        <p:grpSpPr>
          <a:xfrm>
            <a:off x="6711224" y="5889659"/>
            <a:ext cx="731155" cy="266567"/>
            <a:chOff x="2053103" y="4481165"/>
            <a:chExt cx="731155" cy="386053"/>
          </a:xfrm>
        </p:grpSpPr>
        <p:sp>
          <p:nvSpPr>
            <p:cNvPr id="169" name="Rectangle 168"/>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70" name="Rectangle 169"/>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71" name="Group 170"/>
          <p:cNvGrpSpPr/>
          <p:nvPr/>
        </p:nvGrpSpPr>
        <p:grpSpPr>
          <a:xfrm>
            <a:off x="8081430" y="5896199"/>
            <a:ext cx="731155" cy="266567"/>
            <a:chOff x="2053103" y="4481165"/>
            <a:chExt cx="731155" cy="386053"/>
          </a:xfrm>
        </p:grpSpPr>
        <p:sp>
          <p:nvSpPr>
            <p:cNvPr id="172" name="Rectangle 171"/>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73" name="Rectangle 172"/>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185" name="TextBox 184"/>
          <p:cNvSpPr txBox="1"/>
          <p:nvPr/>
        </p:nvSpPr>
        <p:spPr>
          <a:xfrm>
            <a:off x="137702" y="2260140"/>
            <a:ext cx="4578175" cy="707886"/>
          </a:xfrm>
          <a:prstGeom prst="rect">
            <a:avLst/>
          </a:prstGeom>
          <a:noFill/>
        </p:spPr>
        <p:txBody>
          <a:bodyPr wrap="square" rtlCol="0">
            <a:spAutoFit/>
          </a:bodyPr>
          <a:lstStyle/>
          <a:p>
            <a:pPr marL="342900" indent="-342900">
              <a:buFont typeface="Arial" panose="020B0604020202020204" pitchFamily="34" charset="0"/>
              <a:buChar char="•"/>
            </a:pPr>
            <a:r>
              <a:rPr lang="en-US" sz="2000"/>
              <a:t>What happens if there is an uncommitted update with </a:t>
            </a:r>
            <a:r>
              <a:rPr lang="en-US" sz="2000" b="1"/>
              <a:t>no quorum</a:t>
            </a:r>
            <a:r>
              <a:rPr lang="en-US" sz="2000"/>
              <a:t>?</a:t>
            </a:r>
          </a:p>
        </p:txBody>
      </p:sp>
      <p:sp>
        <p:nvSpPr>
          <p:cNvPr id="186" name="TextBox 185"/>
          <p:cNvSpPr txBox="1"/>
          <p:nvPr/>
        </p:nvSpPr>
        <p:spPr>
          <a:xfrm>
            <a:off x="137702" y="3950667"/>
            <a:ext cx="2977417" cy="1631216"/>
          </a:xfrm>
          <a:prstGeom prst="rect">
            <a:avLst/>
          </a:prstGeom>
          <a:noFill/>
        </p:spPr>
        <p:txBody>
          <a:bodyPr wrap="square" rtlCol="0">
            <a:spAutoFit/>
          </a:bodyPr>
          <a:lstStyle/>
          <a:p>
            <a:pPr marL="342900" indent="-342900">
              <a:buFont typeface="Arial" panose="020B0604020202020204" pitchFamily="34" charset="0"/>
              <a:buChar char="•"/>
            </a:pPr>
            <a:r>
              <a:rPr lang="en-US" sz="2000"/>
              <a:t>Leader is </a:t>
            </a:r>
            <a:r>
              <a:rPr lang="en-US" sz="2000" b="1"/>
              <a:t>aware</a:t>
            </a:r>
            <a:r>
              <a:rPr lang="en-US" sz="2000"/>
              <a:t> of uncommitted update</a:t>
            </a:r>
          </a:p>
          <a:p>
            <a:pPr marL="342900" indent="-342900">
              <a:buFont typeface="Arial" panose="020B0604020202020204" pitchFamily="34" charset="0"/>
              <a:buChar char="•"/>
            </a:pPr>
            <a:r>
              <a:rPr lang="en-US" sz="2000"/>
              <a:t>Leader must recommit the original clock=14 update</a:t>
            </a:r>
          </a:p>
        </p:txBody>
      </p:sp>
      <p:grpSp>
        <p:nvGrpSpPr>
          <p:cNvPr id="104" name="Group 103"/>
          <p:cNvGrpSpPr/>
          <p:nvPr/>
        </p:nvGrpSpPr>
        <p:grpSpPr>
          <a:xfrm>
            <a:off x="9510412" y="5887702"/>
            <a:ext cx="731155" cy="266567"/>
            <a:chOff x="2053103" y="4481165"/>
            <a:chExt cx="731155" cy="386053"/>
          </a:xfrm>
        </p:grpSpPr>
        <p:sp>
          <p:nvSpPr>
            <p:cNvPr id="105" name="Rectangle 104"/>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06" name="Rectangle 105"/>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50" name="Group 49"/>
          <p:cNvGrpSpPr/>
          <p:nvPr/>
        </p:nvGrpSpPr>
        <p:grpSpPr>
          <a:xfrm>
            <a:off x="5697579" y="6241829"/>
            <a:ext cx="5455465" cy="483047"/>
            <a:chOff x="5697579" y="6241829"/>
            <a:chExt cx="5455465" cy="483047"/>
          </a:xfrm>
        </p:grpSpPr>
        <p:cxnSp>
          <p:nvCxnSpPr>
            <p:cNvPr id="176" name="Straight Arrow Connector 175"/>
            <p:cNvCxnSpPr/>
            <p:nvPr/>
          </p:nvCxnSpPr>
          <p:spPr>
            <a:xfrm flipH="1">
              <a:off x="5730110" y="6257295"/>
              <a:ext cx="1356366" cy="41448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054087" y="6267166"/>
              <a:ext cx="1360421" cy="42317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7086476" y="6271527"/>
              <a:ext cx="2799077" cy="4274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7078846" y="6263306"/>
              <a:ext cx="4074198" cy="44681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80" name="Group 179"/>
            <p:cNvGrpSpPr/>
            <p:nvPr/>
          </p:nvGrpSpPr>
          <p:grpSpPr>
            <a:xfrm>
              <a:off x="5697579" y="6277561"/>
              <a:ext cx="5422878" cy="447315"/>
              <a:chOff x="5734574" y="4860640"/>
              <a:chExt cx="5422878" cy="764973"/>
            </a:xfrm>
          </p:grpSpPr>
          <p:cxnSp>
            <p:nvCxnSpPr>
              <p:cNvPr id="181" name="Straight Arrow Connector 180"/>
              <p:cNvCxnSpPr/>
              <p:nvPr/>
            </p:nvCxnSpPr>
            <p:spPr>
              <a:xfrm flipH="1">
                <a:off x="5734574" y="4865447"/>
                <a:ext cx="2735597" cy="704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7123151" y="4860906"/>
                <a:ext cx="1345434" cy="69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8444752" y="4860640"/>
                <a:ext cx="1382732" cy="7309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8454513" y="4865932"/>
                <a:ext cx="2702939" cy="7596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7" name="Straight Arrow Connector 106"/>
            <p:cNvCxnSpPr/>
            <p:nvPr/>
          </p:nvCxnSpPr>
          <p:spPr>
            <a:xfrm flipH="1">
              <a:off x="5720359" y="6255450"/>
              <a:ext cx="4152077" cy="4309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7086156" y="6241829"/>
              <a:ext cx="2807028" cy="44370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8503849" y="6265768"/>
              <a:ext cx="1375697" cy="41387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36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inVertical)">
                                      <p:cBhvr>
                                        <p:cTn id="15" dur="500"/>
                                        <p:tgtEl>
                                          <p:spTgt spid="6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down)">
                                      <p:cBhvr>
                                        <p:cTn id="19" dur="500"/>
                                        <p:tgtEl>
                                          <p:spTgt spid="15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randombar(horizontal)">
                                      <p:cBhvr>
                                        <p:cTn id="24" dur="500"/>
                                        <p:tgtEl>
                                          <p:spTgt spid="114"/>
                                        </p:tgtEl>
                                      </p:cBhvr>
                                    </p:animEffec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500"/>
                                        <p:tgtEl>
                                          <p:spTgt spid="185"/>
                                        </p:tgtEl>
                                      </p:cBhvr>
                                    </p:animEffect>
                                    <p:anim calcmode="lin" valueType="num">
                                      <p:cBhvr>
                                        <p:cTn id="33" dur="500" fill="hold"/>
                                        <p:tgtEl>
                                          <p:spTgt spid="185"/>
                                        </p:tgtEl>
                                        <p:attrNameLst>
                                          <p:attrName>ppt_x</p:attrName>
                                        </p:attrNameLst>
                                      </p:cBhvr>
                                      <p:tavLst>
                                        <p:tav tm="0">
                                          <p:val>
                                            <p:strVal val="#ppt_x"/>
                                          </p:val>
                                        </p:tav>
                                        <p:tav tm="100000">
                                          <p:val>
                                            <p:strVal val="#ppt_x"/>
                                          </p:val>
                                        </p:tav>
                                      </p:tavLst>
                                    </p:anim>
                                    <p:anim calcmode="lin" valueType="num">
                                      <p:cBhvr>
                                        <p:cTn id="34" dur="5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7"/>
                                        </p:tgtEl>
                                        <p:attrNameLst>
                                          <p:attrName>style.visibility</p:attrName>
                                        </p:attrNameLst>
                                      </p:cBhvr>
                                      <p:to>
                                        <p:strVal val="visible"/>
                                      </p:to>
                                    </p:set>
                                    <p:animEffect transition="in" filter="barn(inVertical)">
                                      <p:cBhvr>
                                        <p:cTn id="39" dur="500"/>
                                        <p:tgtEl>
                                          <p:spTgt spid="187"/>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randombar(horizontal)">
                                      <p:cBhvr>
                                        <p:cTn id="43" dur="500"/>
                                        <p:tgtEl>
                                          <p:spTgt spid="1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barn(inVertical)">
                                      <p:cBhvr>
                                        <p:cTn id="48" dur="500"/>
                                        <p:tgtEl>
                                          <p:spTgt spid="129"/>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wipe(down)">
                                      <p:cBhvr>
                                        <p:cTn id="52" dur="500"/>
                                        <p:tgtEl>
                                          <p:spTgt spid="137"/>
                                        </p:tgtEl>
                                      </p:cBhvr>
                                    </p:animEffect>
                                  </p:childTnLst>
                                </p:cTn>
                              </p:par>
                              <p:par>
                                <p:cTn id="53" presetID="22" presetClass="entr" presetSubtype="4"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wipe(down)">
                                      <p:cBhvr>
                                        <p:cTn id="55" dur="500"/>
                                        <p:tgtEl>
                                          <p:spTgt spid="136"/>
                                        </p:tgtEl>
                                      </p:cBhvr>
                                    </p:animEffect>
                                  </p:childTnLst>
                                </p:cTn>
                              </p:par>
                              <p:par>
                                <p:cTn id="56" presetID="22" presetClass="entr" presetSubtype="4"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wipe(down)">
                                      <p:cBhvr>
                                        <p:cTn id="58" dur="500"/>
                                        <p:tgtEl>
                                          <p:spTgt spid="135"/>
                                        </p:tgtEl>
                                      </p:cBhvr>
                                    </p:animEffect>
                                  </p:childTnLst>
                                </p:cTn>
                              </p:par>
                              <p:par>
                                <p:cTn id="59" presetID="22" presetClass="entr" presetSubtype="4" fill="hold" nodeType="withEffect">
                                  <p:stCondLst>
                                    <p:cond delay="0"/>
                                  </p:stCondLst>
                                  <p:childTnLst>
                                    <p:set>
                                      <p:cBhvr>
                                        <p:cTn id="60" dur="1" fill="hold">
                                          <p:stCondLst>
                                            <p:cond delay="0"/>
                                          </p:stCondLst>
                                        </p:cTn>
                                        <p:tgtEl>
                                          <p:spTgt spid="128"/>
                                        </p:tgtEl>
                                        <p:attrNameLst>
                                          <p:attrName>style.visibility</p:attrName>
                                        </p:attrNameLst>
                                      </p:cBhvr>
                                      <p:to>
                                        <p:strVal val="visible"/>
                                      </p:to>
                                    </p:set>
                                    <p:animEffect transition="in" filter="wipe(down)">
                                      <p:cBhvr>
                                        <p:cTn id="61" dur="500"/>
                                        <p:tgtEl>
                                          <p:spTgt spid="128"/>
                                        </p:tgtEl>
                                      </p:cBhvr>
                                    </p:animEffect>
                                  </p:childTnLst>
                                </p:cTn>
                              </p:par>
                            </p:childTnLst>
                          </p:cTn>
                        </p:par>
                        <p:par>
                          <p:cTn id="62" fill="hold">
                            <p:stCondLst>
                              <p:cond delay="1000"/>
                            </p:stCondLst>
                            <p:childTnLst>
                              <p:par>
                                <p:cTn id="63" presetID="22" presetClass="entr" presetSubtype="4" fill="hold" nodeType="afterEffect">
                                  <p:stCondLst>
                                    <p:cond delay="0"/>
                                  </p:stCondLst>
                                  <p:childTnLst>
                                    <p:set>
                                      <p:cBhvr>
                                        <p:cTn id="64" dur="1" fill="hold">
                                          <p:stCondLst>
                                            <p:cond delay="0"/>
                                          </p:stCondLst>
                                        </p:cTn>
                                        <p:tgtEl>
                                          <p:spTgt spid="140"/>
                                        </p:tgtEl>
                                        <p:attrNameLst>
                                          <p:attrName>style.visibility</p:attrName>
                                        </p:attrNameLst>
                                      </p:cBhvr>
                                      <p:to>
                                        <p:strVal val="visible"/>
                                      </p:to>
                                    </p:set>
                                    <p:animEffect transition="in" filter="wipe(down)">
                                      <p:cBhvr>
                                        <p:cTn id="65" dur="500"/>
                                        <p:tgtEl>
                                          <p:spTgt spid="140"/>
                                        </p:tgtEl>
                                      </p:cBhvr>
                                    </p:animEffect>
                                  </p:childTnLst>
                                </p:cTn>
                              </p:par>
                              <p:par>
                                <p:cTn id="66" presetID="22" presetClass="entr" presetSubtype="4" fill="hold" nodeType="withEffect">
                                  <p:stCondLst>
                                    <p:cond delay="0"/>
                                  </p:stCondLst>
                                  <p:childTnLst>
                                    <p:set>
                                      <p:cBhvr>
                                        <p:cTn id="67" dur="1" fill="hold">
                                          <p:stCondLst>
                                            <p:cond delay="0"/>
                                          </p:stCondLst>
                                        </p:cTn>
                                        <p:tgtEl>
                                          <p:spTgt spid="139"/>
                                        </p:tgtEl>
                                        <p:attrNameLst>
                                          <p:attrName>style.visibility</p:attrName>
                                        </p:attrNameLst>
                                      </p:cBhvr>
                                      <p:to>
                                        <p:strVal val="visible"/>
                                      </p:to>
                                    </p:set>
                                    <p:animEffect transition="in" filter="wipe(down)">
                                      <p:cBhvr>
                                        <p:cTn id="68" dur="500"/>
                                        <p:tgtEl>
                                          <p:spTgt spid="139"/>
                                        </p:tgtEl>
                                      </p:cBhvr>
                                    </p:animEffect>
                                  </p:childTnLst>
                                </p:cTn>
                              </p:par>
                              <p:par>
                                <p:cTn id="69" presetID="22" presetClass="entr" presetSubtype="4"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wipe(down)">
                                      <p:cBhvr>
                                        <p:cTn id="71" dur="500"/>
                                        <p:tgtEl>
                                          <p:spTgt spid="138"/>
                                        </p:tgtEl>
                                      </p:cBhvr>
                                    </p:animEffect>
                                  </p:childTnLst>
                                </p:cTn>
                              </p:par>
                            </p:childTnLst>
                          </p:cTn>
                        </p:par>
                        <p:par>
                          <p:cTn id="72" fill="hold">
                            <p:stCondLst>
                              <p:cond delay="1500"/>
                            </p:stCondLst>
                            <p:childTnLst>
                              <p:par>
                                <p:cTn id="73" presetID="16" presetClass="entr" presetSubtype="21" fill="hold" nodeType="afterEffect">
                                  <p:stCondLst>
                                    <p:cond delay="0"/>
                                  </p:stCondLst>
                                  <p:childTnLst>
                                    <p:set>
                                      <p:cBhvr>
                                        <p:cTn id="74" dur="1" fill="hold">
                                          <p:stCondLst>
                                            <p:cond delay="0"/>
                                          </p:stCondLst>
                                        </p:cTn>
                                        <p:tgtEl>
                                          <p:spTgt spid="130"/>
                                        </p:tgtEl>
                                        <p:attrNameLst>
                                          <p:attrName>style.visibility</p:attrName>
                                        </p:attrNameLst>
                                      </p:cBhvr>
                                      <p:to>
                                        <p:strVal val="visible"/>
                                      </p:to>
                                    </p:set>
                                    <p:animEffect transition="in" filter="barn(inVertical)">
                                      <p:cBhvr>
                                        <p:cTn id="75" dur="500"/>
                                        <p:tgtEl>
                                          <p:spTgt spid="130"/>
                                        </p:tgtEl>
                                      </p:cBhvr>
                                    </p:animEffect>
                                  </p:childTnLst>
                                </p:cTn>
                              </p:par>
                            </p:childTnLst>
                          </p:cTn>
                        </p:par>
                        <p:par>
                          <p:cTn id="76" fill="hold">
                            <p:stCondLst>
                              <p:cond delay="2000"/>
                            </p:stCondLst>
                            <p:childTnLst>
                              <p:par>
                                <p:cTn id="77" presetID="42" presetClass="entr" presetSubtype="0" fill="hold" grpId="0" nodeType="afterEffect">
                                  <p:stCondLst>
                                    <p:cond delay="0"/>
                                  </p:stCondLst>
                                  <p:childTnLst>
                                    <p:set>
                                      <p:cBhvr>
                                        <p:cTn id="78" dur="1" fill="hold">
                                          <p:stCondLst>
                                            <p:cond delay="0"/>
                                          </p:stCondLst>
                                        </p:cTn>
                                        <p:tgtEl>
                                          <p:spTgt spid="186"/>
                                        </p:tgtEl>
                                        <p:attrNameLst>
                                          <p:attrName>style.visibility</p:attrName>
                                        </p:attrNameLst>
                                      </p:cBhvr>
                                      <p:to>
                                        <p:strVal val="visible"/>
                                      </p:to>
                                    </p:set>
                                    <p:animEffect transition="in" filter="fade">
                                      <p:cBhvr>
                                        <p:cTn id="79" dur="500"/>
                                        <p:tgtEl>
                                          <p:spTgt spid="186"/>
                                        </p:tgtEl>
                                      </p:cBhvr>
                                    </p:animEffect>
                                    <p:anim calcmode="lin" valueType="num">
                                      <p:cBhvr>
                                        <p:cTn id="80" dur="500" fill="hold"/>
                                        <p:tgtEl>
                                          <p:spTgt spid="186"/>
                                        </p:tgtEl>
                                        <p:attrNameLst>
                                          <p:attrName>ppt_x</p:attrName>
                                        </p:attrNameLst>
                                      </p:cBhvr>
                                      <p:tavLst>
                                        <p:tav tm="0">
                                          <p:val>
                                            <p:strVal val="#ppt_x"/>
                                          </p:val>
                                        </p:tav>
                                        <p:tav tm="100000">
                                          <p:val>
                                            <p:strVal val="#ppt_x"/>
                                          </p:val>
                                        </p:tav>
                                      </p:tavLst>
                                    </p:anim>
                                    <p:anim calcmode="lin" valueType="num">
                                      <p:cBhvr>
                                        <p:cTn id="81"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49"/>
                                        </p:tgtEl>
                                        <p:attrNameLst>
                                          <p:attrName>style.visibility</p:attrName>
                                        </p:attrNameLst>
                                      </p:cBhvr>
                                      <p:to>
                                        <p:strVal val="visible"/>
                                      </p:to>
                                    </p:set>
                                    <p:animEffect transition="in" filter="barn(inVertical)">
                                      <p:cBhvr>
                                        <p:cTn id="86" dur="500"/>
                                        <p:tgtEl>
                                          <p:spTgt spid="149"/>
                                        </p:tgtEl>
                                      </p:cBhvr>
                                    </p:animEffect>
                                  </p:childTnLst>
                                </p:cTn>
                              </p:par>
                            </p:childTnLst>
                          </p:cTn>
                        </p:par>
                        <p:par>
                          <p:cTn id="87" fill="hold">
                            <p:stCondLst>
                              <p:cond delay="500"/>
                            </p:stCondLst>
                            <p:childTnLst>
                              <p:par>
                                <p:cTn id="88" presetID="22" presetClass="entr" presetSubtype="4" fill="hold" nodeType="afterEffect">
                                  <p:stCondLst>
                                    <p:cond delay="0"/>
                                  </p:stCondLst>
                                  <p:childTnLst>
                                    <p:set>
                                      <p:cBhvr>
                                        <p:cTn id="89" dur="1" fill="hold">
                                          <p:stCondLst>
                                            <p:cond delay="0"/>
                                          </p:stCondLst>
                                        </p:cTn>
                                        <p:tgtEl>
                                          <p:spTgt spid="163"/>
                                        </p:tgtEl>
                                        <p:attrNameLst>
                                          <p:attrName>style.visibility</p:attrName>
                                        </p:attrNameLst>
                                      </p:cBhvr>
                                      <p:to>
                                        <p:strVal val="visible"/>
                                      </p:to>
                                    </p:set>
                                    <p:animEffect transition="in" filter="wipe(down)">
                                      <p:cBhvr>
                                        <p:cTn id="90" dur="500"/>
                                        <p:tgtEl>
                                          <p:spTgt spid="163"/>
                                        </p:tgtEl>
                                      </p:cBhvr>
                                    </p:animEffect>
                                  </p:childTnLst>
                                </p:cTn>
                              </p:par>
                              <p:par>
                                <p:cTn id="91" presetID="22" presetClass="entr" presetSubtype="4" fill="hold" nodeType="withEffect">
                                  <p:stCondLst>
                                    <p:cond delay="0"/>
                                  </p:stCondLst>
                                  <p:childTnLst>
                                    <p:set>
                                      <p:cBhvr>
                                        <p:cTn id="92" dur="1" fill="hold">
                                          <p:stCondLst>
                                            <p:cond delay="0"/>
                                          </p:stCondLst>
                                        </p:cTn>
                                        <p:tgtEl>
                                          <p:spTgt spid="162"/>
                                        </p:tgtEl>
                                        <p:attrNameLst>
                                          <p:attrName>style.visibility</p:attrName>
                                        </p:attrNameLst>
                                      </p:cBhvr>
                                      <p:to>
                                        <p:strVal val="visible"/>
                                      </p:to>
                                    </p:set>
                                    <p:animEffect transition="in" filter="wipe(down)">
                                      <p:cBhvr>
                                        <p:cTn id="93" dur="500"/>
                                        <p:tgtEl>
                                          <p:spTgt spid="162"/>
                                        </p:tgtEl>
                                      </p:cBhvr>
                                    </p:animEffect>
                                  </p:childTnLst>
                                </p:cTn>
                              </p:par>
                              <p:par>
                                <p:cTn id="94" presetID="22" presetClass="entr" presetSubtype="4" fill="hold" nodeType="withEffect">
                                  <p:stCondLst>
                                    <p:cond delay="0"/>
                                  </p:stCondLst>
                                  <p:childTnLst>
                                    <p:set>
                                      <p:cBhvr>
                                        <p:cTn id="95" dur="1" fill="hold">
                                          <p:stCondLst>
                                            <p:cond delay="0"/>
                                          </p:stCondLst>
                                        </p:cTn>
                                        <p:tgtEl>
                                          <p:spTgt spid="161"/>
                                        </p:tgtEl>
                                        <p:attrNameLst>
                                          <p:attrName>style.visibility</p:attrName>
                                        </p:attrNameLst>
                                      </p:cBhvr>
                                      <p:to>
                                        <p:strVal val="visible"/>
                                      </p:to>
                                    </p:set>
                                    <p:animEffect transition="in" filter="wipe(down)">
                                      <p:cBhvr>
                                        <p:cTn id="96" dur="500"/>
                                        <p:tgtEl>
                                          <p:spTgt spid="161"/>
                                        </p:tgtEl>
                                      </p:cBhvr>
                                    </p:animEffect>
                                  </p:childTnLst>
                                </p:cTn>
                              </p:par>
                            </p:childTnLst>
                          </p:cTn>
                        </p:par>
                        <p:par>
                          <p:cTn id="97" fill="hold">
                            <p:stCondLst>
                              <p:cond delay="1000"/>
                            </p:stCondLst>
                            <p:childTnLst>
                              <p:par>
                                <p:cTn id="98" presetID="16" presetClass="entr" presetSubtype="21" fill="hold" nodeType="afterEffect">
                                  <p:stCondLst>
                                    <p:cond delay="0"/>
                                  </p:stCondLst>
                                  <p:childTnLst>
                                    <p:set>
                                      <p:cBhvr>
                                        <p:cTn id="99" dur="1" fill="hold">
                                          <p:stCondLst>
                                            <p:cond delay="0"/>
                                          </p:stCondLst>
                                        </p:cTn>
                                        <p:tgtEl>
                                          <p:spTgt spid="165"/>
                                        </p:tgtEl>
                                        <p:attrNameLst>
                                          <p:attrName>style.visibility</p:attrName>
                                        </p:attrNameLst>
                                      </p:cBhvr>
                                      <p:to>
                                        <p:strVal val="visible"/>
                                      </p:to>
                                    </p:set>
                                    <p:animEffect transition="in" filter="barn(inVertical)">
                                      <p:cBhvr>
                                        <p:cTn id="100" dur="500"/>
                                        <p:tgtEl>
                                          <p:spTgt spid="165"/>
                                        </p:tgtEl>
                                      </p:cBhvr>
                                    </p:animEffect>
                                  </p:childTnLst>
                                </p:cTn>
                              </p:par>
                              <p:par>
                                <p:cTn id="101" presetID="16" presetClass="entr" presetSubtype="21" fill="hold" nodeType="with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barn(inVertical)">
                                      <p:cBhvr>
                                        <p:cTn id="103" dur="500"/>
                                        <p:tgtEl>
                                          <p:spTgt spid="168"/>
                                        </p:tgtEl>
                                      </p:cBhvr>
                                    </p:animEffect>
                                  </p:childTnLst>
                                </p:cTn>
                              </p:par>
                              <p:par>
                                <p:cTn id="104" presetID="16" presetClass="entr" presetSubtype="21" fill="hold" nodeType="withEffect">
                                  <p:stCondLst>
                                    <p:cond delay="0"/>
                                  </p:stCondLst>
                                  <p:childTnLst>
                                    <p:set>
                                      <p:cBhvr>
                                        <p:cTn id="105" dur="1" fill="hold">
                                          <p:stCondLst>
                                            <p:cond delay="0"/>
                                          </p:stCondLst>
                                        </p:cTn>
                                        <p:tgtEl>
                                          <p:spTgt spid="171"/>
                                        </p:tgtEl>
                                        <p:attrNameLst>
                                          <p:attrName>style.visibility</p:attrName>
                                        </p:attrNameLst>
                                      </p:cBhvr>
                                      <p:to>
                                        <p:strVal val="visible"/>
                                      </p:to>
                                    </p:set>
                                    <p:animEffect transition="in" filter="barn(inVertical)">
                                      <p:cBhvr>
                                        <p:cTn id="106" dur="500"/>
                                        <p:tgtEl>
                                          <p:spTgt spid="171"/>
                                        </p:tgtEl>
                                      </p:cBhvr>
                                    </p:animEffect>
                                  </p:childTnLst>
                                </p:cTn>
                              </p:par>
                              <p:par>
                                <p:cTn id="107" presetID="16" presetClass="entr" presetSubtype="21" fill="hold" nodeType="withEffect">
                                  <p:stCondLst>
                                    <p:cond delay="0"/>
                                  </p:stCondLst>
                                  <p:childTnLst>
                                    <p:set>
                                      <p:cBhvr>
                                        <p:cTn id="108" dur="1" fill="hold">
                                          <p:stCondLst>
                                            <p:cond delay="0"/>
                                          </p:stCondLst>
                                        </p:cTn>
                                        <p:tgtEl>
                                          <p:spTgt spid="104"/>
                                        </p:tgtEl>
                                        <p:attrNameLst>
                                          <p:attrName>style.visibility</p:attrName>
                                        </p:attrNameLst>
                                      </p:cBhvr>
                                      <p:to>
                                        <p:strVal val="visible"/>
                                      </p:to>
                                    </p:set>
                                    <p:animEffect transition="in" filter="barn(inVertical)">
                                      <p:cBhvr>
                                        <p:cTn id="109" dur="500"/>
                                        <p:tgtEl>
                                          <p:spTgt spid="104"/>
                                        </p:tgtEl>
                                      </p:cBhvr>
                                    </p:animEffect>
                                  </p:childTnLst>
                                </p:cTn>
                              </p:par>
                            </p:childTnLst>
                          </p:cTn>
                        </p:par>
                        <p:par>
                          <p:cTn id="110" fill="hold">
                            <p:stCondLst>
                              <p:cond delay="1500"/>
                            </p:stCondLst>
                            <p:childTnLst>
                              <p:par>
                                <p:cTn id="111" presetID="22" presetClass="entr" presetSubtype="1" fill="hold" nodeType="after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wipe(up)">
                                      <p:cBhvr>
                                        <p:cTn id="11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9" grpId="0" animBg="1"/>
      <p:bldP spid="149" grpId="0" animBg="1"/>
      <p:bldP spid="185" grpId="0"/>
      <p:bldP spid="18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Leader Failure (2)</a:t>
            </a:r>
          </a:p>
        </p:txBody>
      </p:sp>
      <p:grpSp>
        <p:nvGrpSpPr>
          <p:cNvPr id="3" name="Group 2"/>
          <p:cNvGrpSpPr/>
          <p:nvPr/>
        </p:nvGrpSpPr>
        <p:grpSpPr>
          <a:xfrm>
            <a:off x="5118122" y="91318"/>
            <a:ext cx="1119024" cy="6660708"/>
            <a:chOff x="5243421" y="388055"/>
            <a:chExt cx="1119024" cy="6660708"/>
          </a:xfrm>
        </p:grpSpPr>
        <p:cxnSp>
          <p:nvCxnSpPr>
            <p:cNvPr id="4" name="Straight Connector 3"/>
            <p:cNvCxnSpPr/>
            <p:nvPr/>
          </p:nvCxnSpPr>
          <p:spPr>
            <a:xfrm>
              <a:off x="5802930" y="1728803"/>
              <a:ext cx="0" cy="5319960"/>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6" name="TextBox 5"/>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7" name="Group 6"/>
          <p:cNvGrpSpPr/>
          <p:nvPr/>
        </p:nvGrpSpPr>
        <p:grpSpPr>
          <a:xfrm>
            <a:off x="6494553" y="91318"/>
            <a:ext cx="1119024" cy="6618319"/>
            <a:chOff x="6576639" y="388055"/>
            <a:chExt cx="1119024" cy="6618319"/>
          </a:xfrm>
        </p:grpSpPr>
        <p:cxnSp>
          <p:nvCxnSpPr>
            <p:cNvPr id="8" name="Straight Connector 7"/>
            <p:cNvCxnSpPr/>
            <p:nvPr/>
          </p:nvCxnSpPr>
          <p:spPr>
            <a:xfrm>
              <a:off x="7152160" y="1728803"/>
              <a:ext cx="0" cy="527757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10" name="TextBox 9"/>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1" name="Group 10"/>
          <p:cNvGrpSpPr/>
          <p:nvPr/>
        </p:nvGrpSpPr>
        <p:grpSpPr>
          <a:xfrm>
            <a:off x="7870984" y="91318"/>
            <a:ext cx="1119024" cy="6618319"/>
            <a:chOff x="7986238" y="388055"/>
            <a:chExt cx="1119024" cy="6618319"/>
          </a:xfrm>
        </p:grpSpPr>
        <p:cxnSp>
          <p:nvCxnSpPr>
            <p:cNvPr id="12" name="Straight Connector 11"/>
            <p:cNvCxnSpPr/>
            <p:nvPr/>
          </p:nvCxnSpPr>
          <p:spPr>
            <a:xfrm>
              <a:off x="8562262" y="1728802"/>
              <a:ext cx="0" cy="527757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4" name="TextBox 13"/>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5" name="Group 14"/>
          <p:cNvGrpSpPr/>
          <p:nvPr/>
        </p:nvGrpSpPr>
        <p:grpSpPr>
          <a:xfrm>
            <a:off x="9247414" y="91318"/>
            <a:ext cx="1119024" cy="6618319"/>
            <a:chOff x="9388883" y="388055"/>
            <a:chExt cx="1119024" cy="6618319"/>
          </a:xfrm>
        </p:grpSpPr>
        <p:cxnSp>
          <p:nvCxnSpPr>
            <p:cNvPr id="16" name="Straight Connector 15"/>
            <p:cNvCxnSpPr/>
            <p:nvPr/>
          </p:nvCxnSpPr>
          <p:spPr>
            <a:xfrm>
              <a:off x="10017459" y="1698892"/>
              <a:ext cx="0" cy="530748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8" name="TextBox 17"/>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9" name="Straight Arrow Connector 18"/>
          <p:cNvCxnSpPr/>
          <p:nvPr/>
        </p:nvCxnSpPr>
        <p:spPr>
          <a:xfrm>
            <a:off x="11795944" y="1241393"/>
            <a:ext cx="0" cy="551063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5400000">
            <a:off x="11588301" y="3796654"/>
            <a:ext cx="702436" cy="400110"/>
          </a:xfrm>
          <a:prstGeom prst="rect">
            <a:avLst/>
          </a:prstGeom>
          <a:noFill/>
        </p:spPr>
        <p:txBody>
          <a:bodyPr wrap="none" rtlCol="0">
            <a:spAutoFit/>
          </a:bodyPr>
          <a:lstStyle/>
          <a:p>
            <a:pPr algn="ctr"/>
            <a:r>
              <a:rPr lang="en-US" sz="2000">
                <a:solidFill>
                  <a:schemeClr val="tx2"/>
                </a:solidFill>
              </a:rPr>
              <a:t>Time</a:t>
            </a:r>
          </a:p>
        </p:txBody>
      </p:sp>
      <p:grpSp>
        <p:nvGrpSpPr>
          <p:cNvPr id="21" name="Group 20"/>
          <p:cNvGrpSpPr/>
          <p:nvPr/>
        </p:nvGrpSpPr>
        <p:grpSpPr>
          <a:xfrm>
            <a:off x="10623844" y="91318"/>
            <a:ext cx="1119024" cy="6618319"/>
            <a:chOff x="10749143" y="388055"/>
            <a:chExt cx="1119024" cy="6618319"/>
          </a:xfrm>
        </p:grpSpPr>
        <p:cxnSp>
          <p:nvCxnSpPr>
            <p:cNvPr id="22" name="Straight Connector 21"/>
            <p:cNvCxnSpPr/>
            <p:nvPr/>
          </p:nvCxnSpPr>
          <p:spPr>
            <a:xfrm>
              <a:off x="11308655" y="1698892"/>
              <a:ext cx="0" cy="530748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24" name="TextBox 23"/>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016" y="716454"/>
            <a:ext cx="473314" cy="473314"/>
          </a:xfrm>
          <a:prstGeom prst="rect">
            <a:avLst/>
          </a:prstGeom>
        </p:spPr>
      </p:pic>
      <p:grpSp>
        <p:nvGrpSpPr>
          <p:cNvPr id="26" name="Group 25"/>
          <p:cNvGrpSpPr/>
          <p:nvPr/>
        </p:nvGrpSpPr>
        <p:grpSpPr>
          <a:xfrm>
            <a:off x="5480387" y="1309196"/>
            <a:ext cx="6315557" cy="407058"/>
            <a:chOff x="5495224" y="2054934"/>
            <a:chExt cx="6315557" cy="407058"/>
          </a:xfrm>
        </p:grpSpPr>
        <p:grpSp>
          <p:nvGrpSpPr>
            <p:cNvPr id="27" name="Group 26"/>
            <p:cNvGrpSpPr/>
            <p:nvPr/>
          </p:nvGrpSpPr>
          <p:grpSpPr>
            <a:xfrm>
              <a:off x="5495224" y="2054934"/>
              <a:ext cx="805246" cy="400110"/>
              <a:chOff x="5495224" y="2054934"/>
              <a:chExt cx="805246" cy="400110"/>
            </a:xfrm>
          </p:grpSpPr>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41" name="TextBox 40"/>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28" name="Group 27"/>
            <p:cNvGrpSpPr/>
            <p:nvPr/>
          </p:nvGrpSpPr>
          <p:grpSpPr>
            <a:xfrm>
              <a:off x="6880286" y="2061882"/>
              <a:ext cx="805246" cy="400110"/>
              <a:chOff x="5495224" y="2054934"/>
              <a:chExt cx="805246" cy="400110"/>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9" name="TextBox 38"/>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29" name="Group 28"/>
            <p:cNvGrpSpPr/>
            <p:nvPr/>
          </p:nvGrpSpPr>
          <p:grpSpPr>
            <a:xfrm>
              <a:off x="8268061" y="2061882"/>
              <a:ext cx="805246" cy="400110"/>
              <a:chOff x="5495224" y="2054934"/>
              <a:chExt cx="805246" cy="400110"/>
            </a:xfrm>
          </p:grpSpPr>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7" name="TextBox 36"/>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30" name="Group 29"/>
            <p:cNvGrpSpPr/>
            <p:nvPr/>
          </p:nvGrpSpPr>
          <p:grpSpPr>
            <a:xfrm>
              <a:off x="9669194" y="2054934"/>
              <a:ext cx="805246" cy="400110"/>
              <a:chOff x="5495224" y="2054934"/>
              <a:chExt cx="805246" cy="400110"/>
            </a:xfrm>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5" name="TextBox 34"/>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31" name="Group 30"/>
            <p:cNvGrpSpPr/>
            <p:nvPr/>
          </p:nvGrpSpPr>
          <p:grpSpPr>
            <a:xfrm>
              <a:off x="11005535" y="2061882"/>
              <a:ext cx="805246" cy="400110"/>
              <a:chOff x="5495224" y="2054934"/>
              <a:chExt cx="805246" cy="400110"/>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3" name="TextBox 32"/>
              <p:cNvSpPr txBox="1"/>
              <p:nvPr/>
            </p:nvSpPr>
            <p:spPr>
              <a:xfrm>
                <a:off x="5856118" y="2054934"/>
                <a:ext cx="444352" cy="400110"/>
              </a:xfrm>
              <a:prstGeom prst="rect">
                <a:avLst/>
              </a:prstGeom>
              <a:noFill/>
            </p:spPr>
            <p:txBody>
              <a:bodyPr wrap="none" rtlCol="0">
                <a:spAutoFit/>
              </a:bodyPr>
              <a:lstStyle/>
              <a:p>
                <a:r>
                  <a:rPr lang="en-US" sz="2000" b="1"/>
                  <a:t>13</a:t>
                </a:r>
              </a:p>
            </p:txBody>
          </p:sp>
        </p:grpSp>
      </p:grpSp>
      <p:cxnSp>
        <p:nvCxnSpPr>
          <p:cNvPr id="42" name="Straight Arrow Connector 41"/>
          <p:cNvCxnSpPr/>
          <p:nvPr/>
        </p:nvCxnSpPr>
        <p:spPr>
          <a:xfrm flipH="1">
            <a:off x="9885742" y="1937601"/>
            <a:ext cx="1277464" cy="31301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9510412" y="2348494"/>
            <a:ext cx="731155" cy="266567"/>
            <a:chOff x="2053103" y="4481165"/>
            <a:chExt cx="731155" cy="386053"/>
          </a:xfrm>
        </p:grpSpPr>
        <p:sp>
          <p:nvSpPr>
            <p:cNvPr id="65" name="Rectangle 64"/>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66" name="Rectangle 65"/>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70" name="Rectangle 69"/>
          <p:cNvSpPr/>
          <p:nvPr/>
        </p:nvSpPr>
        <p:spPr>
          <a:xfrm>
            <a:off x="8299789" y="1802465"/>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1" name="Rectangle 110"/>
          <p:cNvSpPr/>
          <p:nvPr/>
        </p:nvSpPr>
        <p:spPr>
          <a:xfrm>
            <a:off x="6920253" y="1798314"/>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2" name="Rectangle 111"/>
          <p:cNvSpPr/>
          <p:nvPr/>
        </p:nvSpPr>
        <p:spPr>
          <a:xfrm>
            <a:off x="9702153" y="1798313"/>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3" name="Rectangle 112"/>
          <p:cNvSpPr/>
          <p:nvPr/>
        </p:nvSpPr>
        <p:spPr>
          <a:xfrm>
            <a:off x="5521967" y="1792989"/>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pic>
        <p:nvPicPr>
          <p:cNvPr id="114" name="Picture 1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26508" y="1912480"/>
            <a:ext cx="770510" cy="770510"/>
          </a:xfrm>
          <a:prstGeom prst="rect">
            <a:avLst/>
          </a:prstGeom>
        </p:spPr>
      </p:pic>
      <p:pic>
        <p:nvPicPr>
          <p:cNvPr id="115" name="Picture 1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8118" y="711666"/>
            <a:ext cx="473314" cy="473314"/>
          </a:xfrm>
          <a:prstGeom prst="rect">
            <a:avLst/>
          </a:prstGeom>
        </p:spPr>
      </p:pic>
      <p:sp>
        <p:nvSpPr>
          <p:cNvPr id="118" name="Right Arrow 117"/>
          <p:cNvSpPr/>
          <p:nvPr/>
        </p:nvSpPr>
        <p:spPr>
          <a:xfrm>
            <a:off x="3277639" y="1767694"/>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grpSp>
        <p:nvGrpSpPr>
          <p:cNvPr id="187" name="Group 186"/>
          <p:cNvGrpSpPr/>
          <p:nvPr/>
        </p:nvGrpSpPr>
        <p:grpSpPr>
          <a:xfrm>
            <a:off x="5406987" y="3152778"/>
            <a:ext cx="4714490" cy="695227"/>
            <a:chOff x="5406987" y="3152778"/>
            <a:chExt cx="4714490" cy="695227"/>
          </a:xfrm>
        </p:grpSpPr>
        <p:sp>
          <p:nvSpPr>
            <p:cNvPr id="116" name="Rectangle 115"/>
            <p:cNvSpPr/>
            <p:nvPr/>
          </p:nvSpPr>
          <p:spPr>
            <a:xfrm>
              <a:off x="5406987" y="3495873"/>
              <a:ext cx="4714490" cy="352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Increment view, elect new leader</a:t>
              </a:r>
            </a:p>
          </p:txBody>
        </p:sp>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6815" y="3152778"/>
              <a:ext cx="427359" cy="427359"/>
            </a:xfrm>
            <a:prstGeom prst="rect">
              <a:avLst/>
            </a:prstGeom>
          </p:spPr>
        </p:pic>
        <p:pic>
          <p:nvPicPr>
            <p:cNvPr id="125" name="Picture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5795" y="3152778"/>
              <a:ext cx="427359" cy="427359"/>
            </a:xfrm>
            <a:prstGeom prst="rect">
              <a:avLst/>
            </a:prstGeom>
          </p:spPr>
        </p:pic>
        <p:pic>
          <p:nvPicPr>
            <p:cNvPr id="126" name="Pictur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2658" y="3152778"/>
              <a:ext cx="427359" cy="427359"/>
            </a:xfrm>
            <a:prstGeom prst="rect">
              <a:avLst/>
            </a:prstGeom>
          </p:spPr>
        </p:pic>
        <p:pic>
          <p:nvPicPr>
            <p:cNvPr id="127" name="Picture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9994" y="3152778"/>
              <a:ext cx="427359" cy="427359"/>
            </a:xfrm>
            <a:prstGeom prst="rect">
              <a:avLst/>
            </a:prstGeom>
          </p:spPr>
        </p:pic>
      </p:grpSp>
      <p:cxnSp>
        <p:nvCxnSpPr>
          <p:cNvPr id="128" name="Straight Arrow Connector 127"/>
          <p:cNvCxnSpPr/>
          <p:nvPr/>
        </p:nvCxnSpPr>
        <p:spPr>
          <a:xfrm>
            <a:off x="5695822" y="4443554"/>
            <a:ext cx="1373824" cy="14212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29" name="Right Arrow 128"/>
          <p:cNvSpPr/>
          <p:nvPr/>
        </p:nvSpPr>
        <p:spPr>
          <a:xfrm>
            <a:off x="3221595" y="3787292"/>
            <a:ext cx="2334555" cy="594852"/>
          </a:xfrm>
          <a:prstGeom prst="righ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prepare clock= 13</a:t>
            </a:r>
          </a:p>
        </p:txBody>
      </p:sp>
      <p:grpSp>
        <p:nvGrpSpPr>
          <p:cNvPr id="130" name="Group 129"/>
          <p:cNvGrpSpPr/>
          <p:nvPr/>
        </p:nvGrpSpPr>
        <p:grpSpPr>
          <a:xfrm>
            <a:off x="3221594" y="4431065"/>
            <a:ext cx="2268437" cy="768741"/>
            <a:chOff x="2076298" y="3901195"/>
            <a:chExt cx="3227370" cy="768741"/>
          </a:xfrm>
        </p:grpSpPr>
        <p:sp>
          <p:nvSpPr>
            <p:cNvPr id="133" name="Left Arrow 132"/>
            <p:cNvSpPr/>
            <p:nvPr/>
          </p:nvSpPr>
          <p:spPr>
            <a:xfrm>
              <a:off x="2195276" y="4075084"/>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4" name="Left Arrow 133"/>
            <p:cNvSpPr/>
            <p:nvPr/>
          </p:nvSpPr>
          <p:spPr>
            <a:xfrm>
              <a:off x="2076298" y="3901195"/>
              <a:ext cx="3108392" cy="594852"/>
            </a:xfrm>
            <a:prstGeom prst="leftArrow">
              <a:avLst/>
            </a:prstGeom>
            <a:solidFill>
              <a:schemeClr val="accent5"/>
            </a:solidFill>
            <a:ln>
              <a:solidFill>
                <a:schemeClr val="accent5">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promise clock=13</a:t>
              </a:r>
            </a:p>
          </p:txBody>
        </p:sp>
      </p:grpSp>
      <p:cxnSp>
        <p:nvCxnSpPr>
          <p:cNvPr id="135" name="Straight Arrow Connector 134"/>
          <p:cNvCxnSpPr/>
          <p:nvPr/>
        </p:nvCxnSpPr>
        <p:spPr>
          <a:xfrm>
            <a:off x="5685237" y="4289806"/>
            <a:ext cx="2772545" cy="28251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5688405" y="4130241"/>
            <a:ext cx="4167435" cy="408704"/>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670469" y="3975461"/>
            <a:ext cx="5492737" cy="529968"/>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5641093" y="4712204"/>
            <a:ext cx="1379202" cy="174466"/>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5673347" y="4715845"/>
            <a:ext cx="2727145" cy="374579"/>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a:off x="9109266" y="4654043"/>
            <a:ext cx="714244" cy="172722"/>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46" name="Multiply 145"/>
          <p:cNvSpPr/>
          <p:nvPr/>
        </p:nvSpPr>
        <p:spPr>
          <a:xfrm>
            <a:off x="8747025" y="4603784"/>
            <a:ext cx="445962" cy="445962"/>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ight Arrow 148"/>
          <p:cNvSpPr/>
          <p:nvPr/>
        </p:nvSpPr>
        <p:spPr>
          <a:xfrm>
            <a:off x="3277639" y="5273878"/>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grpSp>
        <p:nvGrpSpPr>
          <p:cNvPr id="150" name="Group 149"/>
          <p:cNvGrpSpPr/>
          <p:nvPr/>
        </p:nvGrpSpPr>
        <p:grpSpPr>
          <a:xfrm>
            <a:off x="5715854" y="2661408"/>
            <a:ext cx="5408353" cy="429821"/>
            <a:chOff x="5699714" y="5885829"/>
            <a:chExt cx="5408353" cy="762637"/>
          </a:xfrm>
        </p:grpSpPr>
        <p:cxnSp>
          <p:nvCxnSpPr>
            <p:cNvPr id="151" name="Straight Arrow Connector 150"/>
            <p:cNvCxnSpPr/>
            <p:nvPr/>
          </p:nvCxnSpPr>
          <p:spPr>
            <a:xfrm flipH="1">
              <a:off x="5699714" y="5889629"/>
              <a:ext cx="4149738"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7070074" y="5885829"/>
              <a:ext cx="2787734"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9848416" y="5891708"/>
              <a:ext cx="1259651" cy="7567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8480869" y="5918746"/>
              <a:ext cx="1379985" cy="679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1" name="Straight Arrow Connector 160"/>
          <p:cNvCxnSpPr/>
          <p:nvPr/>
        </p:nvCxnSpPr>
        <p:spPr>
          <a:xfrm>
            <a:off x="5707269" y="5694069"/>
            <a:ext cx="1373726" cy="1165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696684" y="5516097"/>
            <a:ext cx="2170746" cy="1866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5699852" y="5332308"/>
            <a:ext cx="4172584" cy="38075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5312053" y="5900111"/>
            <a:ext cx="731155" cy="266567"/>
            <a:chOff x="2053103" y="4481165"/>
            <a:chExt cx="731155" cy="386053"/>
          </a:xfrm>
        </p:grpSpPr>
        <p:sp>
          <p:nvSpPr>
            <p:cNvPr id="166" name="Rectangle 165"/>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z</a:t>
              </a:r>
            </a:p>
          </p:txBody>
        </p:sp>
        <p:sp>
          <p:nvSpPr>
            <p:cNvPr id="167" name="Rectangle 166"/>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68" name="Group 167"/>
          <p:cNvGrpSpPr/>
          <p:nvPr/>
        </p:nvGrpSpPr>
        <p:grpSpPr>
          <a:xfrm>
            <a:off x="6711224" y="5889659"/>
            <a:ext cx="731155" cy="266567"/>
            <a:chOff x="2053103" y="4481165"/>
            <a:chExt cx="731155" cy="386053"/>
          </a:xfrm>
        </p:grpSpPr>
        <p:sp>
          <p:nvSpPr>
            <p:cNvPr id="169" name="Rectangle 168"/>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z</a:t>
              </a:r>
            </a:p>
          </p:txBody>
        </p:sp>
        <p:sp>
          <p:nvSpPr>
            <p:cNvPr id="170" name="Rectangle 169"/>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71" name="Group 170"/>
          <p:cNvGrpSpPr/>
          <p:nvPr/>
        </p:nvGrpSpPr>
        <p:grpSpPr>
          <a:xfrm>
            <a:off x="8081430" y="5896199"/>
            <a:ext cx="731155" cy="266567"/>
            <a:chOff x="2053103" y="4481165"/>
            <a:chExt cx="731155" cy="386053"/>
          </a:xfrm>
        </p:grpSpPr>
        <p:sp>
          <p:nvSpPr>
            <p:cNvPr id="172" name="Rectangle 171"/>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z</a:t>
              </a:r>
            </a:p>
          </p:txBody>
        </p:sp>
        <p:sp>
          <p:nvSpPr>
            <p:cNvPr id="173" name="Rectangle 172"/>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174" name="Multiply 173"/>
          <p:cNvSpPr/>
          <p:nvPr/>
        </p:nvSpPr>
        <p:spPr>
          <a:xfrm>
            <a:off x="9661502" y="5810596"/>
            <a:ext cx="445962" cy="445962"/>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74"/>
          <p:cNvGrpSpPr/>
          <p:nvPr/>
        </p:nvGrpSpPr>
        <p:grpSpPr>
          <a:xfrm>
            <a:off x="5730110" y="6257295"/>
            <a:ext cx="5422934" cy="452821"/>
            <a:chOff x="5730708" y="4003114"/>
            <a:chExt cx="5422934" cy="774389"/>
          </a:xfrm>
        </p:grpSpPr>
        <p:cxnSp>
          <p:nvCxnSpPr>
            <p:cNvPr id="176" name="Straight Arrow Connector 175"/>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054685" y="4019994"/>
              <a:ext cx="1360421" cy="7236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7087074" y="4027452"/>
              <a:ext cx="2799077" cy="73095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7079444" y="4013394"/>
              <a:ext cx="4074198" cy="7641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697579" y="6277561"/>
            <a:ext cx="5422878" cy="447315"/>
            <a:chOff x="5734574" y="4860640"/>
            <a:chExt cx="5422878" cy="764973"/>
          </a:xfrm>
        </p:grpSpPr>
        <p:cxnSp>
          <p:nvCxnSpPr>
            <p:cNvPr id="181" name="Straight Arrow Connector 180"/>
            <p:cNvCxnSpPr/>
            <p:nvPr/>
          </p:nvCxnSpPr>
          <p:spPr>
            <a:xfrm flipH="1">
              <a:off x="5734574" y="4865447"/>
              <a:ext cx="2735597" cy="704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7123151" y="4860906"/>
              <a:ext cx="1345434" cy="69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8444752" y="4860640"/>
              <a:ext cx="1382732" cy="7309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8454513" y="4865932"/>
              <a:ext cx="2702939" cy="7596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85" name="TextBox 184"/>
          <p:cNvSpPr txBox="1"/>
          <p:nvPr/>
        </p:nvSpPr>
        <p:spPr>
          <a:xfrm>
            <a:off x="137702" y="2260140"/>
            <a:ext cx="4578175" cy="707886"/>
          </a:xfrm>
          <a:prstGeom prst="rect">
            <a:avLst/>
          </a:prstGeom>
          <a:noFill/>
        </p:spPr>
        <p:txBody>
          <a:bodyPr wrap="square" rtlCol="0">
            <a:spAutoFit/>
          </a:bodyPr>
          <a:lstStyle/>
          <a:p>
            <a:pPr marL="342900" indent="-342900">
              <a:buFont typeface="Arial" panose="020B0604020202020204" pitchFamily="34" charset="0"/>
              <a:buChar char="•"/>
            </a:pPr>
            <a:r>
              <a:rPr lang="en-US" sz="2000"/>
              <a:t>What happens if there is an uncommitted update with </a:t>
            </a:r>
            <a:r>
              <a:rPr lang="en-US" sz="2000" b="1"/>
              <a:t>no quorum</a:t>
            </a:r>
            <a:r>
              <a:rPr lang="en-US" sz="2000"/>
              <a:t>?</a:t>
            </a:r>
          </a:p>
        </p:txBody>
      </p:sp>
      <p:sp>
        <p:nvSpPr>
          <p:cNvPr id="186" name="TextBox 185"/>
          <p:cNvSpPr txBox="1"/>
          <p:nvPr/>
        </p:nvSpPr>
        <p:spPr>
          <a:xfrm>
            <a:off x="137702" y="3950667"/>
            <a:ext cx="2977417" cy="1938992"/>
          </a:xfrm>
          <a:prstGeom prst="rect">
            <a:avLst/>
          </a:prstGeom>
          <a:noFill/>
        </p:spPr>
        <p:txBody>
          <a:bodyPr wrap="square" rtlCol="0">
            <a:spAutoFit/>
          </a:bodyPr>
          <a:lstStyle/>
          <a:p>
            <a:pPr marL="342900" indent="-342900">
              <a:buFont typeface="Arial" panose="020B0604020202020204" pitchFamily="34" charset="0"/>
              <a:buChar char="•"/>
            </a:pPr>
            <a:r>
              <a:rPr lang="en-US" sz="2000"/>
              <a:t>Leader is </a:t>
            </a:r>
            <a:r>
              <a:rPr lang="en-US" sz="2000" b="1"/>
              <a:t>unaware</a:t>
            </a:r>
            <a:r>
              <a:rPr lang="en-US" sz="2000"/>
              <a:t> of uncommitted update</a:t>
            </a:r>
          </a:p>
          <a:p>
            <a:pPr marL="342900" indent="-342900">
              <a:buFont typeface="Arial" panose="020B0604020202020204" pitchFamily="34" charset="0"/>
              <a:buChar char="•"/>
            </a:pPr>
            <a:r>
              <a:rPr lang="en-US" sz="2000"/>
              <a:t>Leader announces a new update with clock=14’, which is rejected by replica 3</a:t>
            </a:r>
          </a:p>
        </p:txBody>
      </p:sp>
      <p:sp>
        <p:nvSpPr>
          <p:cNvPr id="188" name="TextBox 187"/>
          <p:cNvSpPr txBox="1"/>
          <p:nvPr/>
        </p:nvSpPr>
        <p:spPr>
          <a:xfrm>
            <a:off x="137702" y="6110595"/>
            <a:ext cx="4271087" cy="707886"/>
          </a:xfrm>
          <a:prstGeom prst="rect">
            <a:avLst/>
          </a:prstGeom>
          <a:noFill/>
        </p:spPr>
        <p:txBody>
          <a:bodyPr wrap="square" rtlCol="0">
            <a:spAutoFit/>
          </a:bodyPr>
          <a:lstStyle/>
          <a:p>
            <a:pPr marL="342900" indent="-342900">
              <a:buFont typeface="Arial" panose="020B0604020202020204" pitchFamily="34" charset="0"/>
              <a:buChar char="•"/>
            </a:pPr>
            <a:r>
              <a:rPr lang="en-US" sz="2000"/>
              <a:t>Replica 3 is desynchronized, must reconcile with another replica</a:t>
            </a:r>
          </a:p>
        </p:txBody>
      </p:sp>
    </p:spTree>
    <p:extLst>
      <p:ext uri="{BB962C8B-B14F-4D97-AF65-F5344CB8AC3E}">
        <p14:creationId xmlns:p14="http://schemas.microsoft.com/office/powerpoint/2010/main" val="261908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barn(inVertical)">
                                      <p:cBhvr>
                                        <p:cTn id="15" dur="500"/>
                                        <p:tgtEl>
                                          <p:spTgt spid="6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down)">
                                      <p:cBhvr>
                                        <p:cTn id="19" dur="500"/>
                                        <p:tgtEl>
                                          <p:spTgt spid="15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4"/>
                                        </p:tgtEl>
                                        <p:attrNameLst>
                                          <p:attrName>style.visibility</p:attrName>
                                        </p:attrNameLst>
                                      </p:cBhvr>
                                      <p:to>
                                        <p:strVal val="visible"/>
                                      </p:to>
                                    </p:set>
                                    <p:animEffect transition="in" filter="randombar(horizontal)">
                                      <p:cBhvr>
                                        <p:cTn id="24" dur="500"/>
                                        <p:tgtEl>
                                          <p:spTgt spid="114"/>
                                        </p:tgtEl>
                                      </p:cBhvr>
                                    </p:animEffec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85"/>
                                        </p:tgtEl>
                                        <p:attrNameLst>
                                          <p:attrName>style.visibility</p:attrName>
                                        </p:attrNameLst>
                                      </p:cBhvr>
                                      <p:to>
                                        <p:strVal val="visible"/>
                                      </p:to>
                                    </p:set>
                                    <p:animEffect transition="in" filter="fade">
                                      <p:cBhvr>
                                        <p:cTn id="32" dur="500"/>
                                        <p:tgtEl>
                                          <p:spTgt spid="185"/>
                                        </p:tgtEl>
                                      </p:cBhvr>
                                    </p:animEffect>
                                    <p:anim calcmode="lin" valueType="num">
                                      <p:cBhvr>
                                        <p:cTn id="33" dur="500" fill="hold"/>
                                        <p:tgtEl>
                                          <p:spTgt spid="185"/>
                                        </p:tgtEl>
                                        <p:attrNameLst>
                                          <p:attrName>ppt_x</p:attrName>
                                        </p:attrNameLst>
                                      </p:cBhvr>
                                      <p:tavLst>
                                        <p:tav tm="0">
                                          <p:val>
                                            <p:strVal val="#ppt_x"/>
                                          </p:val>
                                        </p:tav>
                                        <p:tav tm="100000">
                                          <p:val>
                                            <p:strVal val="#ppt_x"/>
                                          </p:val>
                                        </p:tav>
                                      </p:tavLst>
                                    </p:anim>
                                    <p:anim calcmode="lin" valueType="num">
                                      <p:cBhvr>
                                        <p:cTn id="34" dur="5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7"/>
                                        </p:tgtEl>
                                        <p:attrNameLst>
                                          <p:attrName>style.visibility</p:attrName>
                                        </p:attrNameLst>
                                      </p:cBhvr>
                                      <p:to>
                                        <p:strVal val="visible"/>
                                      </p:to>
                                    </p:set>
                                    <p:animEffect transition="in" filter="barn(inVertical)">
                                      <p:cBhvr>
                                        <p:cTn id="39" dur="500"/>
                                        <p:tgtEl>
                                          <p:spTgt spid="187"/>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randombar(horizontal)">
                                      <p:cBhvr>
                                        <p:cTn id="43" dur="500"/>
                                        <p:tgtEl>
                                          <p:spTgt spid="1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29"/>
                                        </p:tgtEl>
                                        <p:attrNameLst>
                                          <p:attrName>style.visibility</p:attrName>
                                        </p:attrNameLst>
                                      </p:cBhvr>
                                      <p:to>
                                        <p:strVal val="visible"/>
                                      </p:to>
                                    </p:set>
                                    <p:animEffect transition="in" filter="barn(inVertical)">
                                      <p:cBhvr>
                                        <p:cTn id="48" dur="500"/>
                                        <p:tgtEl>
                                          <p:spTgt spid="129"/>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wipe(down)">
                                      <p:cBhvr>
                                        <p:cTn id="52" dur="500"/>
                                        <p:tgtEl>
                                          <p:spTgt spid="137"/>
                                        </p:tgtEl>
                                      </p:cBhvr>
                                    </p:animEffect>
                                  </p:childTnLst>
                                </p:cTn>
                              </p:par>
                              <p:par>
                                <p:cTn id="53" presetID="22" presetClass="entr" presetSubtype="4"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wipe(down)">
                                      <p:cBhvr>
                                        <p:cTn id="55" dur="500"/>
                                        <p:tgtEl>
                                          <p:spTgt spid="136"/>
                                        </p:tgtEl>
                                      </p:cBhvr>
                                    </p:animEffect>
                                  </p:childTnLst>
                                </p:cTn>
                              </p:par>
                              <p:par>
                                <p:cTn id="56" presetID="22" presetClass="entr" presetSubtype="4"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wipe(down)">
                                      <p:cBhvr>
                                        <p:cTn id="58" dur="500"/>
                                        <p:tgtEl>
                                          <p:spTgt spid="135"/>
                                        </p:tgtEl>
                                      </p:cBhvr>
                                    </p:animEffect>
                                  </p:childTnLst>
                                </p:cTn>
                              </p:par>
                              <p:par>
                                <p:cTn id="59" presetID="22" presetClass="entr" presetSubtype="4" fill="hold" nodeType="withEffect">
                                  <p:stCondLst>
                                    <p:cond delay="0"/>
                                  </p:stCondLst>
                                  <p:childTnLst>
                                    <p:set>
                                      <p:cBhvr>
                                        <p:cTn id="60" dur="1" fill="hold">
                                          <p:stCondLst>
                                            <p:cond delay="0"/>
                                          </p:stCondLst>
                                        </p:cTn>
                                        <p:tgtEl>
                                          <p:spTgt spid="128"/>
                                        </p:tgtEl>
                                        <p:attrNameLst>
                                          <p:attrName>style.visibility</p:attrName>
                                        </p:attrNameLst>
                                      </p:cBhvr>
                                      <p:to>
                                        <p:strVal val="visible"/>
                                      </p:to>
                                    </p:set>
                                    <p:animEffect transition="in" filter="wipe(down)">
                                      <p:cBhvr>
                                        <p:cTn id="61" dur="500"/>
                                        <p:tgtEl>
                                          <p:spTgt spid="128"/>
                                        </p:tgtEl>
                                      </p:cBhvr>
                                    </p:animEffect>
                                  </p:childTnLst>
                                </p:cTn>
                              </p:par>
                            </p:childTnLst>
                          </p:cTn>
                        </p:par>
                        <p:par>
                          <p:cTn id="62" fill="hold">
                            <p:stCondLst>
                              <p:cond delay="1000"/>
                            </p:stCondLst>
                            <p:childTnLst>
                              <p:par>
                                <p:cTn id="63" presetID="22" presetClass="entr" presetSubtype="4" fill="hold" nodeType="afterEffect">
                                  <p:stCondLst>
                                    <p:cond delay="0"/>
                                  </p:stCondLst>
                                  <p:childTnLst>
                                    <p:set>
                                      <p:cBhvr>
                                        <p:cTn id="64" dur="1" fill="hold">
                                          <p:stCondLst>
                                            <p:cond delay="0"/>
                                          </p:stCondLst>
                                        </p:cTn>
                                        <p:tgtEl>
                                          <p:spTgt spid="140"/>
                                        </p:tgtEl>
                                        <p:attrNameLst>
                                          <p:attrName>style.visibility</p:attrName>
                                        </p:attrNameLst>
                                      </p:cBhvr>
                                      <p:to>
                                        <p:strVal val="visible"/>
                                      </p:to>
                                    </p:set>
                                    <p:animEffect transition="in" filter="wipe(down)">
                                      <p:cBhvr>
                                        <p:cTn id="65" dur="500"/>
                                        <p:tgtEl>
                                          <p:spTgt spid="140"/>
                                        </p:tgtEl>
                                      </p:cBhvr>
                                    </p:animEffect>
                                  </p:childTnLst>
                                </p:cTn>
                              </p:par>
                              <p:par>
                                <p:cTn id="66" presetID="22" presetClass="entr" presetSubtype="4" fill="hold" nodeType="withEffect">
                                  <p:stCondLst>
                                    <p:cond delay="0"/>
                                  </p:stCondLst>
                                  <p:childTnLst>
                                    <p:set>
                                      <p:cBhvr>
                                        <p:cTn id="67" dur="1" fill="hold">
                                          <p:stCondLst>
                                            <p:cond delay="0"/>
                                          </p:stCondLst>
                                        </p:cTn>
                                        <p:tgtEl>
                                          <p:spTgt spid="139"/>
                                        </p:tgtEl>
                                        <p:attrNameLst>
                                          <p:attrName>style.visibility</p:attrName>
                                        </p:attrNameLst>
                                      </p:cBhvr>
                                      <p:to>
                                        <p:strVal val="visible"/>
                                      </p:to>
                                    </p:set>
                                    <p:animEffect transition="in" filter="wipe(down)">
                                      <p:cBhvr>
                                        <p:cTn id="68" dur="500"/>
                                        <p:tgtEl>
                                          <p:spTgt spid="139"/>
                                        </p:tgtEl>
                                      </p:cBhvr>
                                    </p:animEffect>
                                  </p:childTnLst>
                                </p:cTn>
                              </p:par>
                              <p:par>
                                <p:cTn id="69" presetID="22" presetClass="entr" presetSubtype="4" fill="hold" nodeType="with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wipe(down)">
                                      <p:cBhvr>
                                        <p:cTn id="71" dur="500"/>
                                        <p:tgtEl>
                                          <p:spTgt spid="138"/>
                                        </p:tgtEl>
                                      </p:cBhvr>
                                    </p:animEffect>
                                  </p:childTnLst>
                                </p:cTn>
                              </p:par>
                            </p:childTnLst>
                          </p:cTn>
                        </p:par>
                        <p:par>
                          <p:cTn id="72" fill="hold">
                            <p:stCondLst>
                              <p:cond delay="1500"/>
                            </p:stCondLst>
                            <p:childTnLst>
                              <p:par>
                                <p:cTn id="73" presetID="14" presetClass="entr" presetSubtype="10" fill="hold" grpId="0" nodeType="afterEffect">
                                  <p:stCondLst>
                                    <p:cond delay="0"/>
                                  </p:stCondLst>
                                  <p:childTnLst>
                                    <p:set>
                                      <p:cBhvr>
                                        <p:cTn id="74" dur="1" fill="hold">
                                          <p:stCondLst>
                                            <p:cond delay="0"/>
                                          </p:stCondLst>
                                        </p:cTn>
                                        <p:tgtEl>
                                          <p:spTgt spid="146"/>
                                        </p:tgtEl>
                                        <p:attrNameLst>
                                          <p:attrName>style.visibility</p:attrName>
                                        </p:attrNameLst>
                                      </p:cBhvr>
                                      <p:to>
                                        <p:strVal val="visible"/>
                                      </p:to>
                                    </p:set>
                                    <p:animEffect transition="in" filter="randombar(horizontal)">
                                      <p:cBhvr>
                                        <p:cTn id="75" dur="500"/>
                                        <p:tgtEl>
                                          <p:spTgt spid="146"/>
                                        </p:tgtEl>
                                      </p:cBhvr>
                                    </p:animEffect>
                                  </p:childTnLst>
                                </p:cTn>
                              </p:par>
                            </p:childTnLst>
                          </p:cTn>
                        </p:par>
                        <p:par>
                          <p:cTn id="76" fill="hold">
                            <p:stCondLst>
                              <p:cond delay="2000"/>
                            </p:stCondLst>
                            <p:childTnLst>
                              <p:par>
                                <p:cTn id="77" presetID="16" presetClass="entr" presetSubtype="21" fill="hold" nodeType="afterEffect">
                                  <p:stCondLst>
                                    <p:cond delay="0"/>
                                  </p:stCondLst>
                                  <p:childTnLst>
                                    <p:set>
                                      <p:cBhvr>
                                        <p:cTn id="78" dur="1" fill="hold">
                                          <p:stCondLst>
                                            <p:cond delay="0"/>
                                          </p:stCondLst>
                                        </p:cTn>
                                        <p:tgtEl>
                                          <p:spTgt spid="130"/>
                                        </p:tgtEl>
                                        <p:attrNameLst>
                                          <p:attrName>style.visibility</p:attrName>
                                        </p:attrNameLst>
                                      </p:cBhvr>
                                      <p:to>
                                        <p:strVal val="visible"/>
                                      </p:to>
                                    </p:set>
                                    <p:animEffect transition="in" filter="barn(inVertical)">
                                      <p:cBhvr>
                                        <p:cTn id="79" dur="500"/>
                                        <p:tgtEl>
                                          <p:spTgt spid="130"/>
                                        </p:tgtEl>
                                      </p:cBhvr>
                                    </p:animEffect>
                                  </p:childTnLst>
                                </p:cTn>
                              </p:par>
                            </p:childTnLst>
                          </p:cTn>
                        </p:par>
                        <p:par>
                          <p:cTn id="80" fill="hold">
                            <p:stCondLst>
                              <p:cond delay="2500"/>
                            </p:stCondLst>
                            <p:childTnLst>
                              <p:par>
                                <p:cTn id="81" presetID="42" presetClass="entr" presetSubtype="0" fill="hold" grpId="0" nodeType="afterEffect">
                                  <p:stCondLst>
                                    <p:cond delay="0"/>
                                  </p:stCondLst>
                                  <p:childTnLst>
                                    <p:set>
                                      <p:cBhvr>
                                        <p:cTn id="82" dur="1" fill="hold">
                                          <p:stCondLst>
                                            <p:cond delay="0"/>
                                          </p:stCondLst>
                                        </p:cTn>
                                        <p:tgtEl>
                                          <p:spTgt spid="186"/>
                                        </p:tgtEl>
                                        <p:attrNameLst>
                                          <p:attrName>style.visibility</p:attrName>
                                        </p:attrNameLst>
                                      </p:cBhvr>
                                      <p:to>
                                        <p:strVal val="visible"/>
                                      </p:to>
                                    </p:set>
                                    <p:animEffect transition="in" filter="fade">
                                      <p:cBhvr>
                                        <p:cTn id="83" dur="500"/>
                                        <p:tgtEl>
                                          <p:spTgt spid="186"/>
                                        </p:tgtEl>
                                      </p:cBhvr>
                                    </p:animEffect>
                                    <p:anim calcmode="lin" valueType="num">
                                      <p:cBhvr>
                                        <p:cTn id="84" dur="500" fill="hold"/>
                                        <p:tgtEl>
                                          <p:spTgt spid="186"/>
                                        </p:tgtEl>
                                        <p:attrNameLst>
                                          <p:attrName>ppt_x</p:attrName>
                                        </p:attrNameLst>
                                      </p:cBhvr>
                                      <p:tavLst>
                                        <p:tav tm="0">
                                          <p:val>
                                            <p:strVal val="#ppt_x"/>
                                          </p:val>
                                        </p:tav>
                                        <p:tav tm="100000">
                                          <p:val>
                                            <p:strVal val="#ppt_x"/>
                                          </p:val>
                                        </p:tav>
                                      </p:tavLst>
                                    </p:anim>
                                    <p:anim calcmode="lin" valueType="num">
                                      <p:cBhvr>
                                        <p:cTn id="85"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149"/>
                                        </p:tgtEl>
                                        <p:attrNameLst>
                                          <p:attrName>style.visibility</p:attrName>
                                        </p:attrNameLst>
                                      </p:cBhvr>
                                      <p:to>
                                        <p:strVal val="visible"/>
                                      </p:to>
                                    </p:set>
                                    <p:animEffect transition="in" filter="barn(inVertical)">
                                      <p:cBhvr>
                                        <p:cTn id="90" dur="500"/>
                                        <p:tgtEl>
                                          <p:spTgt spid="149"/>
                                        </p:tgtEl>
                                      </p:cBhvr>
                                    </p:animEffect>
                                  </p:childTnLst>
                                </p:cTn>
                              </p:par>
                            </p:childTnLst>
                          </p:cTn>
                        </p:par>
                        <p:par>
                          <p:cTn id="91" fill="hold">
                            <p:stCondLst>
                              <p:cond delay="500"/>
                            </p:stCondLst>
                            <p:childTnLst>
                              <p:par>
                                <p:cTn id="92" presetID="22" presetClass="entr" presetSubtype="4" fill="hold" nodeType="afterEffect">
                                  <p:stCondLst>
                                    <p:cond delay="0"/>
                                  </p:stCondLst>
                                  <p:childTnLst>
                                    <p:set>
                                      <p:cBhvr>
                                        <p:cTn id="93" dur="1" fill="hold">
                                          <p:stCondLst>
                                            <p:cond delay="0"/>
                                          </p:stCondLst>
                                        </p:cTn>
                                        <p:tgtEl>
                                          <p:spTgt spid="163"/>
                                        </p:tgtEl>
                                        <p:attrNameLst>
                                          <p:attrName>style.visibility</p:attrName>
                                        </p:attrNameLst>
                                      </p:cBhvr>
                                      <p:to>
                                        <p:strVal val="visible"/>
                                      </p:to>
                                    </p:set>
                                    <p:animEffect transition="in" filter="wipe(down)">
                                      <p:cBhvr>
                                        <p:cTn id="94" dur="500"/>
                                        <p:tgtEl>
                                          <p:spTgt spid="163"/>
                                        </p:tgtEl>
                                      </p:cBhvr>
                                    </p:animEffect>
                                  </p:childTnLst>
                                </p:cTn>
                              </p:par>
                              <p:par>
                                <p:cTn id="95" presetID="22" presetClass="entr" presetSubtype="4" fill="hold" nodeType="withEffect">
                                  <p:stCondLst>
                                    <p:cond delay="0"/>
                                  </p:stCondLst>
                                  <p:childTnLst>
                                    <p:set>
                                      <p:cBhvr>
                                        <p:cTn id="96" dur="1" fill="hold">
                                          <p:stCondLst>
                                            <p:cond delay="0"/>
                                          </p:stCondLst>
                                        </p:cTn>
                                        <p:tgtEl>
                                          <p:spTgt spid="162"/>
                                        </p:tgtEl>
                                        <p:attrNameLst>
                                          <p:attrName>style.visibility</p:attrName>
                                        </p:attrNameLst>
                                      </p:cBhvr>
                                      <p:to>
                                        <p:strVal val="visible"/>
                                      </p:to>
                                    </p:set>
                                    <p:animEffect transition="in" filter="wipe(down)">
                                      <p:cBhvr>
                                        <p:cTn id="97" dur="500"/>
                                        <p:tgtEl>
                                          <p:spTgt spid="162"/>
                                        </p:tgtEl>
                                      </p:cBhvr>
                                    </p:animEffect>
                                  </p:childTnLst>
                                </p:cTn>
                              </p:par>
                              <p:par>
                                <p:cTn id="98" presetID="22" presetClass="entr" presetSubtype="4" fill="hold" nodeType="withEffect">
                                  <p:stCondLst>
                                    <p:cond delay="0"/>
                                  </p:stCondLst>
                                  <p:childTnLst>
                                    <p:set>
                                      <p:cBhvr>
                                        <p:cTn id="99" dur="1" fill="hold">
                                          <p:stCondLst>
                                            <p:cond delay="0"/>
                                          </p:stCondLst>
                                        </p:cTn>
                                        <p:tgtEl>
                                          <p:spTgt spid="161"/>
                                        </p:tgtEl>
                                        <p:attrNameLst>
                                          <p:attrName>style.visibility</p:attrName>
                                        </p:attrNameLst>
                                      </p:cBhvr>
                                      <p:to>
                                        <p:strVal val="visible"/>
                                      </p:to>
                                    </p:set>
                                    <p:animEffect transition="in" filter="wipe(down)">
                                      <p:cBhvr>
                                        <p:cTn id="100" dur="500"/>
                                        <p:tgtEl>
                                          <p:spTgt spid="161"/>
                                        </p:tgtEl>
                                      </p:cBhvr>
                                    </p:animEffect>
                                  </p:childTnLst>
                                </p:cTn>
                              </p:par>
                            </p:childTnLst>
                          </p:cTn>
                        </p:par>
                        <p:par>
                          <p:cTn id="101" fill="hold">
                            <p:stCondLst>
                              <p:cond delay="1000"/>
                            </p:stCondLst>
                            <p:childTnLst>
                              <p:par>
                                <p:cTn id="102" presetID="16" presetClass="entr" presetSubtype="21" fill="hold" nodeType="afterEffect">
                                  <p:stCondLst>
                                    <p:cond delay="0"/>
                                  </p:stCondLst>
                                  <p:childTnLst>
                                    <p:set>
                                      <p:cBhvr>
                                        <p:cTn id="103" dur="1" fill="hold">
                                          <p:stCondLst>
                                            <p:cond delay="0"/>
                                          </p:stCondLst>
                                        </p:cTn>
                                        <p:tgtEl>
                                          <p:spTgt spid="165"/>
                                        </p:tgtEl>
                                        <p:attrNameLst>
                                          <p:attrName>style.visibility</p:attrName>
                                        </p:attrNameLst>
                                      </p:cBhvr>
                                      <p:to>
                                        <p:strVal val="visible"/>
                                      </p:to>
                                    </p:set>
                                    <p:animEffect transition="in" filter="barn(inVertical)">
                                      <p:cBhvr>
                                        <p:cTn id="104" dur="500"/>
                                        <p:tgtEl>
                                          <p:spTgt spid="165"/>
                                        </p:tgtEl>
                                      </p:cBhvr>
                                    </p:animEffect>
                                  </p:childTnLst>
                                </p:cTn>
                              </p:par>
                              <p:par>
                                <p:cTn id="105" presetID="16" presetClass="entr" presetSubtype="21" fill="hold" nodeType="withEffect">
                                  <p:stCondLst>
                                    <p:cond delay="0"/>
                                  </p:stCondLst>
                                  <p:childTnLst>
                                    <p:set>
                                      <p:cBhvr>
                                        <p:cTn id="106" dur="1" fill="hold">
                                          <p:stCondLst>
                                            <p:cond delay="0"/>
                                          </p:stCondLst>
                                        </p:cTn>
                                        <p:tgtEl>
                                          <p:spTgt spid="168"/>
                                        </p:tgtEl>
                                        <p:attrNameLst>
                                          <p:attrName>style.visibility</p:attrName>
                                        </p:attrNameLst>
                                      </p:cBhvr>
                                      <p:to>
                                        <p:strVal val="visible"/>
                                      </p:to>
                                    </p:set>
                                    <p:animEffect transition="in" filter="barn(inVertical)">
                                      <p:cBhvr>
                                        <p:cTn id="107" dur="500"/>
                                        <p:tgtEl>
                                          <p:spTgt spid="168"/>
                                        </p:tgtEl>
                                      </p:cBhvr>
                                    </p:animEffect>
                                  </p:childTnLst>
                                </p:cTn>
                              </p:par>
                              <p:par>
                                <p:cTn id="108" presetID="16" presetClass="entr" presetSubtype="21" fill="hold" nodeType="withEffect">
                                  <p:stCondLst>
                                    <p:cond delay="0"/>
                                  </p:stCondLst>
                                  <p:childTnLst>
                                    <p:set>
                                      <p:cBhvr>
                                        <p:cTn id="109" dur="1" fill="hold">
                                          <p:stCondLst>
                                            <p:cond delay="0"/>
                                          </p:stCondLst>
                                        </p:cTn>
                                        <p:tgtEl>
                                          <p:spTgt spid="171"/>
                                        </p:tgtEl>
                                        <p:attrNameLst>
                                          <p:attrName>style.visibility</p:attrName>
                                        </p:attrNameLst>
                                      </p:cBhvr>
                                      <p:to>
                                        <p:strVal val="visible"/>
                                      </p:to>
                                    </p:set>
                                    <p:animEffect transition="in" filter="barn(inVertical)">
                                      <p:cBhvr>
                                        <p:cTn id="110" dur="500"/>
                                        <p:tgtEl>
                                          <p:spTgt spid="171"/>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174"/>
                                        </p:tgtEl>
                                        <p:attrNameLst>
                                          <p:attrName>style.visibility</p:attrName>
                                        </p:attrNameLst>
                                      </p:cBhvr>
                                      <p:to>
                                        <p:strVal val="visible"/>
                                      </p:to>
                                    </p:set>
                                    <p:animEffect transition="in" filter="barn(inVertical)">
                                      <p:cBhvr>
                                        <p:cTn id="113" dur="500"/>
                                        <p:tgtEl>
                                          <p:spTgt spid="174"/>
                                        </p:tgtEl>
                                      </p:cBhvr>
                                    </p:animEffect>
                                  </p:childTnLst>
                                </p:cTn>
                              </p:par>
                            </p:childTnLst>
                          </p:cTn>
                        </p:par>
                        <p:par>
                          <p:cTn id="114" fill="hold">
                            <p:stCondLst>
                              <p:cond delay="1500"/>
                            </p:stCondLst>
                            <p:childTnLst>
                              <p:par>
                                <p:cTn id="115" presetID="22" presetClass="entr" presetSubtype="4" fill="hold" nodeType="afterEffect">
                                  <p:stCondLst>
                                    <p:cond delay="0"/>
                                  </p:stCondLst>
                                  <p:childTnLst>
                                    <p:set>
                                      <p:cBhvr>
                                        <p:cTn id="116" dur="1" fill="hold">
                                          <p:stCondLst>
                                            <p:cond delay="0"/>
                                          </p:stCondLst>
                                        </p:cTn>
                                        <p:tgtEl>
                                          <p:spTgt spid="175"/>
                                        </p:tgtEl>
                                        <p:attrNameLst>
                                          <p:attrName>style.visibility</p:attrName>
                                        </p:attrNameLst>
                                      </p:cBhvr>
                                      <p:to>
                                        <p:strVal val="visible"/>
                                      </p:to>
                                    </p:set>
                                    <p:animEffect transition="in" filter="wipe(down)">
                                      <p:cBhvr>
                                        <p:cTn id="117" dur="500"/>
                                        <p:tgtEl>
                                          <p:spTgt spid="175"/>
                                        </p:tgtEl>
                                      </p:cBhvr>
                                    </p:animEffect>
                                  </p:childTnLst>
                                </p:cTn>
                              </p:par>
                              <p:par>
                                <p:cTn id="118" presetID="22" presetClass="entr" presetSubtype="4" fill="hold" nodeType="withEffect">
                                  <p:stCondLst>
                                    <p:cond delay="0"/>
                                  </p:stCondLst>
                                  <p:childTnLst>
                                    <p:set>
                                      <p:cBhvr>
                                        <p:cTn id="119" dur="1" fill="hold">
                                          <p:stCondLst>
                                            <p:cond delay="0"/>
                                          </p:stCondLst>
                                        </p:cTn>
                                        <p:tgtEl>
                                          <p:spTgt spid="180"/>
                                        </p:tgtEl>
                                        <p:attrNameLst>
                                          <p:attrName>style.visibility</p:attrName>
                                        </p:attrNameLst>
                                      </p:cBhvr>
                                      <p:to>
                                        <p:strVal val="visible"/>
                                      </p:to>
                                    </p:set>
                                    <p:animEffect transition="in" filter="wipe(down)">
                                      <p:cBhvr>
                                        <p:cTn id="120" dur="500"/>
                                        <p:tgtEl>
                                          <p:spTgt spid="180"/>
                                        </p:tgtEl>
                                      </p:cBhvr>
                                    </p:animEffect>
                                  </p:childTnLst>
                                </p:cTn>
                              </p:par>
                            </p:childTnLst>
                          </p:cTn>
                        </p:par>
                        <p:par>
                          <p:cTn id="121" fill="hold">
                            <p:stCondLst>
                              <p:cond delay="2000"/>
                            </p:stCondLst>
                            <p:childTnLst>
                              <p:par>
                                <p:cTn id="122" presetID="42" presetClass="entr" presetSubtype="0" fill="hold" grpId="0" nodeType="afterEffect">
                                  <p:stCondLst>
                                    <p:cond delay="0"/>
                                  </p:stCondLst>
                                  <p:childTnLst>
                                    <p:set>
                                      <p:cBhvr>
                                        <p:cTn id="123" dur="1" fill="hold">
                                          <p:stCondLst>
                                            <p:cond delay="0"/>
                                          </p:stCondLst>
                                        </p:cTn>
                                        <p:tgtEl>
                                          <p:spTgt spid="188"/>
                                        </p:tgtEl>
                                        <p:attrNameLst>
                                          <p:attrName>style.visibility</p:attrName>
                                        </p:attrNameLst>
                                      </p:cBhvr>
                                      <p:to>
                                        <p:strVal val="visible"/>
                                      </p:to>
                                    </p:set>
                                    <p:animEffect transition="in" filter="fade">
                                      <p:cBhvr>
                                        <p:cTn id="124" dur="500"/>
                                        <p:tgtEl>
                                          <p:spTgt spid="188"/>
                                        </p:tgtEl>
                                      </p:cBhvr>
                                    </p:animEffect>
                                    <p:anim calcmode="lin" valueType="num">
                                      <p:cBhvr>
                                        <p:cTn id="125" dur="500" fill="hold"/>
                                        <p:tgtEl>
                                          <p:spTgt spid="188"/>
                                        </p:tgtEl>
                                        <p:attrNameLst>
                                          <p:attrName>ppt_x</p:attrName>
                                        </p:attrNameLst>
                                      </p:cBhvr>
                                      <p:tavLst>
                                        <p:tav tm="0">
                                          <p:val>
                                            <p:strVal val="#ppt_x"/>
                                          </p:val>
                                        </p:tav>
                                        <p:tav tm="100000">
                                          <p:val>
                                            <p:strVal val="#ppt_x"/>
                                          </p:val>
                                        </p:tav>
                                      </p:tavLst>
                                    </p:anim>
                                    <p:anim calcmode="lin" valueType="num">
                                      <p:cBhvr>
                                        <p:cTn id="126" dur="5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9" grpId="0" animBg="1"/>
      <p:bldP spid="146" grpId="0" animBg="1"/>
      <p:bldP spid="149" grpId="0" animBg="1"/>
      <p:bldP spid="174" grpId="0" animBg="1"/>
      <p:bldP spid="185" grpId="0"/>
      <p:bldP spid="186" grpId="0"/>
      <p:bldP spid="18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Leader Failure (3)</a:t>
            </a:r>
          </a:p>
        </p:txBody>
      </p:sp>
      <p:grpSp>
        <p:nvGrpSpPr>
          <p:cNvPr id="3" name="Group 2"/>
          <p:cNvGrpSpPr/>
          <p:nvPr/>
        </p:nvGrpSpPr>
        <p:grpSpPr>
          <a:xfrm>
            <a:off x="5118122" y="91318"/>
            <a:ext cx="1119024" cy="6660708"/>
            <a:chOff x="5243421" y="388055"/>
            <a:chExt cx="1119024" cy="6660708"/>
          </a:xfrm>
        </p:grpSpPr>
        <p:cxnSp>
          <p:nvCxnSpPr>
            <p:cNvPr id="4" name="Straight Connector 3"/>
            <p:cNvCxnSpPr/>
            <p:nvPr/>
          </p:nvCxnSpPr>
          <p:spPr>
            <a:xfrm>
              <a:off x="5802930" y="1728803"/>
              <a:ext cx="0" cy="5319960"/>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260" y="788165"/>
              <a:ext cx="753342" cy="753342"/>
            </a:xfrm>
            <a:prstGeom prst="rect">
              <a:avLst/>
            </a:prstGeom>
          </p:spPr>
        </p:pic>
        <p:sp>
          <p:nvSpPr>
            <p:cNvPr id="6" name="TextBox 5"/>
            <p:cNvSpPr txBox="1"/>
            <p:nvPr/>
          </p:nvSpPr>
          <p:spPr>
            <a:xfrm>
              <a:off x="5243421" y="388055"/>
              <a:ext cx="1119024" cy="400110"/>
            </a:xfrm>
            <a:prstGeom prst="rect">
              <a:avLst/>
            </a:prstGeom>
            <a:noFill/>
          </p:spPr>
          <p:txBody>
            <a:bodyPr wrap="none" rtlCol="0">
              <a:spAutoFit/>
            </a:bodyPr>
            <a:lstStyle/>
            <a:p>
              <a:pPr algn="ctr"/>
              <a:r>
                <a:rPr lang="en-US" sz="2000"/>
                <a:t>Replica 0</a:t>
              </a:r>
            </a:p>
          </p:txBody>
        </p:sp>
      </p:grpSp>
      <p:grpSp>
        <p:nvGrpSpPr>
          <p:cNvPr id="7" name="Group 6"/>
          <p:cNvGrpSpPr/>
          <p:nvPr/>
        </p:nvGrpSpPr>
        <p:grpSpPr>
          <a:xfrm>
            <a:off x="6494553" y="91318"/>
            <a:ext cx="1119024" cy="6618319"/>
            <a:chOff x="6576639" y="388055"/>
            <a:chExt cx="1119024" cy="6618319"/>
          </a:xfrm>
        </p:grpSpPr>
        <p:cxnSp>
          <p:nvCxnSpPr>
            <p:cNvPr id="8" name="Straight Connector 7"/>
            <p:cNvCxnSpPr/>
            <p:nvPr/>
          </p:nvCxnSpPr>
          <p:spPr>
            <a:xfrm>
              <a:off x="7152160" y="1728803"/>
              <a:ext cx="0" cy="5277571"/>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9480" y="788165"/>
              <a:ext cx="753342" cy="753342"/>
            </a:xfrm>
            <a:prstGeom prst="rect">
              <a:avLst/>
            </a:prstGeom>
          </p:spPr>
        </p:pic>
        <p:sp>
          <p:nvSpPr>
            <p:cNvPr id="10" name="TextBox 9"/>
            <p:cNvSpPr txBox="1"/>
            <p:nvPr/>
          </p:nvSpPr>
          <p:spPr>
            <a:xfrm>
              <a:off x="6576639" y="388055"/>
              <a:ext cx="1119024" cy="400110"/>
            </a:xfrm>
            <a:prstGeom prst="rect">
              <a:avLst/>
            </a:prstGeom>
            <a:noFill/>
          </p:spPr>
          <p:txBody>
            <a:bodyPr wrap="none" rtlCol="0">
              <a:spAutoFit/>
            </a:bodyPr>
            <a:lstStyle/>
            <a:p>
              <a:pPr algn="ctr"/>
              <a:r>
                <a:rPr lang="en-US" sz="2000"/>
                <a:t>Replica 1</a:t>
              </a:r>
            </a:p>
          </p:txBody>
        </p:sp>
      </p:grpSp>
      <p:grpSp>
        <p:nvGrpSpPr>
          <p:cNvPr id="11" name="Group 10"/>
          <p:cNvGrpSpPr/>
          <p:nvPr/>
        </p:nvGrpSpPr>
        <p:grpSpPr>
          <a:xfrm>
            <a:off x="7870984" y="91318"/>
            <a:ext cx="1119024" cy="6618319"/>
            <a:chOff x="7986238" y="388055"/>
            <a:chExt cx="1119024" cy="6618319"/>
          </a:xfrm>
        </p:grpSpPr>
        <p:cxnSp>
          <p:nvCxnSpPr>
            <p:cNvPr id="12" name="Straight Connector 11"/>
            <p:cNvCxnSpPr/>
            <p:nvPr/>
          </p:nvCxnSpPr>
          <p:spPr>
            <a:xfrm>
              <a:off x="8562262" y="1728802"/>
              <a:ext cx="0" cy="527757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079" y="788165"/>
              <a:ext cx="753342" cy="753342"/>
            </a:xfrm>
            <a:prstGeom prst="rect">
              <a:avLst/>
            </a:prstGeom>
          </p:spPr>
        </p:pic>
        <p:sp>
          <p:nvSpPr>
            <p:cNvPr id="14" name="TextBox 13"/>
            <p:cNvSpPr txBox="1"/>
            <p:nvPr/>
          </p:nvSpPr>
          <p:spPr>
            <a:xfrm>
              <a:off x="7986238" y="388055"/>
              <a:ext cx="1119024" cy="400110"/>
            </a:xfrm>
            <a:prstGeom prst="rect">
              <a:avLst/>
            </a:prstGeom>
            <a:noFill/>
          </p:spPr>
          <p:txBody>
            <a:bodyPr wrap="none" rtlCol="0">
              <a:spAutoFit/>
            </a:bodyPr>
            <a:lstStyle/>
            <a:p>
              <a:pPr algn="ctr"/>
              <a:r>
                <a:rPr lang="en-US" sz="2000"/>
                <a:t>Replica 2</a:t>
              </a:r>
            </a:p>
          </p:txBody>
        </p:sp>
      </p:grpSp>
      <p:grpSp>
        <p:nvGrpSpPr>
          <p:cNvPr id="15" name="Group 14"/>
          <p:cNvGrpSpPr/>
          <p:nvPr/>
        </p:nvGrpSpPr>
        <p:grpSpPr>
          <a:xfrm>
            <a:off x="9247414" y="91318"/>
            <a:ext cx="1119024" cy="6618319"/>
            <a:chOff x="9388883" y="388055"/>
            <a:chExt cx="1119024" cy="6618319"/>
          </a:xfrm>
        </p:grpSpPr>
        <p:cxnSp>
          <p:nvCxnSpPr>
            <p:cNvPr id="16" name="Straight Connector 15"/>
            <p:cNvCxnSpPr/>
            <p:nvPr/>
          </p:nvCxnSpPr>
          <p:spPr>
            <a:xfrm>
              <a:off x="10017459" y="1698892"/>
              <a:ext cx="0" cy="530748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724" y="788165"/>
              <a:ext cx="753342" cy="753342"/>
            </a:xfrm>
            <a:prstGeom prst="rect">
              <a:avLst/>
            </a:prstGeom>
          </p:spPr>
        </p:pic>
        <p:sp>
          <p:nvSpPr>
            <p:cNvPr id="18" name="TextBox 17"/>
            <p:cNvSpPr txBox="1"/>
            <p:nvPr/>
          </p:nvSpPr>
          <p:spPr>
            <a:xfrm>
              <a:off x="9388883" y="388055"/>
              <a:ext cx="1119024" cy="400110"/>
            </a:xfrm>
            <a:prstGeom prst="rect">
              <a:avLst/>
            </a:prstGeom>
            <a:noFill/>
          </p:spPr>
          <p:txBody>
            <a:bodyPr wrap="none" rtlCol="0">
              <a:spAutoFit/>
            </a:bodyPr>
            <a:lstStyle/>
            <a:p>
              <a:pPr algn="ctr"/>
              <a:r>
                <a:rPr lang="en-US" sz="2000"/>
                <a:t>Replica 3</a:t>
              </a:r>
            </a:p>
          </p:txBody>
        </p:sp>
      </p:grpSp>
      <p:cxnSp>
        <p:nvCxnSpPr>
          <p:cNvPr id="19" name="Straight Arrow Connector 18"/>
          <p:cNvCxnSpPr/>
          <p:nvPr/>
        </p:nvCxnSpPr>
        <p:spPr>
          <a:xfrm>
            <a:off x="11795944" y="1241393"/>
            <a:ext cx="0" cy="5510633"/>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5400000">
            <a:off x="11588301" y="3796654"/>
            <a:ext cx="702436" cy="400110"/>
          </a:xfrm>
          <a:prstGeom prst="rect">
            <a:avLst/>
          </a:prstGeom>
          <a:noFill/>
        </p:spPr>
        <p:txBody>
          <a:bodyPr wrap="none" rtlCol="0">
            <a:spAutoFit/>
          </a:bodyPr>
          <a:lstStyle/>
          <a:p>
            <a:pPr algn="ctr"/>
            <a:r>
              <a:rPr lang="en-US" sz="2000">
                <a:solidFill>
                  <a:schemeClr val="tx2"/>
                </a:solidFill>
              </a:rPr>
              <a:t>Time</a:t>
            </a:r>
          </a:p>
        </p:txBody>
      </p:sp>
      <p:grpSp>
        <p:nvGrpSpPr>
          <p:cNvPr id="21" name="Group 20"/>
          <p:cNvGrpSpPr/>
          <p:nvPr/>
        </p:nvGrpSpPr>
        <p:grpSpPr>
          <a:xfrm>
            <a:off x="10623844" y="91318"/>
            <a:ext cx="1119024" cy="6618319"/>
            <a:chOff x="10749143" y="388055"/>
            <a:chExt cx="1119024" cy="6618319"/>
          </a:xfrm>
        </p:grpSpPr>
        <p:cxnSp>
          <p:nvCxnSpPr>
            <p:cNvPr id="22" name="Straight Connector 21"/>
            <p:cNvCxnSpPr/>
            <p:nvPr/>
          </p:nvCxnSpPr>
          <p:spPr>
            <a:xfrm>
              <a:off x="11308655" y="1698892"/>
              <a:ext cx="0" cy="5307482"/>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1984" y="788165"/>
              <a:ext cx="753342" cy="753342"/>
            </a:xfrm>
            <a:prstGeom prst="rect">
              <a:avLst/>
            </a:prstGeom>
          </p:spPr>
        </p:pic>
        <p:sp>
          <p:nvSpPr>
            <p:cNvPr id="24" name="TextBox 23"/>
            <p:cNvSpPr txBox="1"/>
            <p:nvPr/>
          </p:nvSpPr>
          <p:spPr>
            <a:xfrm>
              <a:off x="10749143" y="388055"/>
              <a:ext cx="1119024" cy="400110"/>
            </a:xfrm>
            <a:prstGeom prst="rect">
              <a:avLst/>
            </a:prstGeom>
            <a:noFill/>
          </p:spPr>
          <p:txBody>
            <a:bodyPr wrap="none" rtlCol="0">
              <a:spAutoFit/>
            </a:bodyPr>
            <a:lstStyle/>
            <a:p>
              <a:pPr algn="ctr"/>
              <a:r>
                <a:rPr lang="en-US" sz="2000"/>
                <a:t>Replica 4</a:t>
              </a:r>
            </a:p>
          </p:txBody>
        </p:sp>
      </p:grpSp>
      <p:grpSp>
        <p:nvGrpSpPr>
          <p:cNvPr id="26" name="Group 25"/>
          <p:cNvGrpSpPr/>
          <p:nvPr/>
        </p:nvGrpSpPr>
        <p:grpSpPr>
          <a:xfrm>
            <a:off x="5480387" y="1309196"/>
            <a:ext cx="6315557" cy="407058"/>
            <a:chOff x="5495224" y="2054934"/>
            <a:chExt cx="6315557" cy="407058"/>
          </a:xfrm>
        </p:grpSpPr>
        <p:grpSp>
          <p:nvGrpSpPr>
            <p:cNvPr id="27" name="Group 26"/>
            <p:cNvGrpSpPr/>
            <p:nvPr/>
          </p:nvGrpSpPr>
          <p:grpSpPr>
            <a:xfrm>
              <a:off x="5495224" y="2054934"/>
              <a:ext cx="805246" cy="400110"/>
              <a:chOff x="5495224" y="2054934"/>
              <a:chExt cx="805246" cy="40011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41" name="TextBox 40"/>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28" name="Group 27"/>
            <p:cNvGrpSpPr/>
            <p:nvPr/>
          </p:nvGrpSpPr>
          <p:grpSpPr>
            <a:xfrm>
              <a:off x="6880286" y="2061882"/>
              <a:ext cx="805246" cy="400110"/>
              <a:chOff x="5495224" y="2054934"/>
              <a:chExt cx="805246" cy="400110"/>
            </a:xfrm>
          </p:grpSpPr>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9" name="TextBox 38"/>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29" name="Group 28"/>
            <p:cNvGrpSpPr/>
            <p:nvPr/>
          </p:nvGrpSpPr>
          <p:grpSpPr>
            <a:xfrm>
              <a:off x="8268061" y="2061882"/>
              <a:ext cx="805246" cy="400110"/>
              <a:chOff x="5495224" y="2054934"/>
              <a:chExt cx="805246" cy="400110"/>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7" name="TextBox 36"/>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30" name="Group 29"/>
            <p:cNvGrpSpPr/>
            <p:nvPr/>
          </p:nvGrpSpPr>
          <p:grpSpPr>
            <a:xfrm>
              <a:off x="9669194" y="2054934"/>
              <a:ext cx="805246" cy="400110"/>
              <a:chOff x="5495224" y="2054934"/>
              <a:chExt cx="805246" cy="40011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5" name="TextBox 34"/>
              <p:cNvSpPr txBox="1"/>
              <p:nvPr/>
            </p:nvSpPr>
            <p:spPr>
              <a:xfrm>
                <a:off x="5856118" y="2054934"/>
                <a:ext cx="444352" cy="400110"/>
              </a:xfrm>
              <a:prstGeom prst="rect">
                <a:avLst/>
              </a:prstGeom>
              <a:noFill/>
            </p:spPr>
            <p:txBody>
              <a:bodyPr wrap="none" rtlCol="0">
                <a:spAutoFit/>
              </a:bodyPr>
              <a:lstStyle/>
              <a:p>
                <a:r>
                  <a:rPr lang="en-US" sz="2000" b="1"/>
                  <a:t>13</a:t>
                </a:r>
              </a:p>
            </p:txBody>
          </p:sp>
        </p:grpSp>
        <p:grpSp>
          <p:nvGrpSpPr>
            <p:cNvPr id="31" name="Group 30"/>
            <p:cNvGrpSpPr/>
            <p:nvPr/>
          </p:nvGrpSpPr>
          <p:grpSpPr>
            <a:xfrm>
              <a:off x="11005535" y="2061882"/>
              <a:ext cx="805246" cy="400110"/>
              <a:chOff x="5495224" y="2054934"/>
              <a:chExt cx="805246" cy="40011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24" y="2066748"/>
                <a:ext cx="386016" cy="386016"/>
              </a:xfrm>
              <a:prstGeom prst="rect">
                <a:avLst/>
              </a:prstGeom>
            </p:spPr>
          </p:pic>
          <p:sp>
            <p:nvSpPr>
              <p:cNvPr id="33" name="TextBox 32"/>
              <p:cNvSpPr txBox="1"/>
              <p:nvPr/>
            </p:nvSpPr>
            <p:spPr>
              <a:xfrm>
                <a:off x="5856118" y="2054934"/>
                <a:ext cx="444352" cy="400110"/>
              </a:xfrm>
              <a:prstGeom prst="rect">
                <a:avLst/>
              </a:prstGeom>
              <a:noFill/>
            </p:spPr>
            <p:txBody>
              <a:bodyPr wrap="none" rtlCol="0">
                <a:spAutoFit/>
              </a:bodyPr>
              <a:lstStyle/>
              <a:p>
                <a:r>
                  <a:rPr lang="en-US" sz="2000" b="1"/>
                  <a:t>13</a:t>
                </a:r>
              </a:p>
            </p:txBody>
          </p:sp>
        </p:grpSp>
      </p:grpSp>
      <p:cxnSp>
        <p:nvCxnSpPr>
          <p:cNvPr id="42" name="Straight Arrow Connector 41"/>
          <p:cNvCxnSpPr/>
          <p:nvPr/>
        </p:nvCxnSpPr>
        <p:spPr>
          <a:xfrm flipH="1">
            <a:off x="9885742" y="2050127"/>
            <a:ext cx="1277464" cy="26104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9498978" y="2529969"/>
            <a:ext cx="731155" cy="266567"/>
            <a:chOff x="2053103" y="4481165"/>
            <a:chExt cx="731155" cy="386053"/>
          </a:xfrm>
        </p:grpSpPr>
        <p:sp>
          <p:nvSpPr>
            <p:cNvPr id="65" name="Rectangle 64"/>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66" name="Rectangle 65"/>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sp>
        <p:nvSpPr>
          <p:cNvPr id="70" name="Rectangle 69"/>
          <p:cNvSpPr/>
          <p:nvPr/>
        </p:nvSpPr>
        <p:spPr>
          <a:xfrm>
            <a:off x="8299789" y="1802465"/>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1" name="Rectangle 110"/>
          <p:cNvSpPr/>
          <p:nvPr/>
        </p:nvSpPr>
        <p:spPr>
          <a:xfrm>
            <a:off x="6920253" y="1798314"/>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2" name="Rectangle 111"/>
          <p:cNvSpPr/>
          <p:nvPr/>
        </p:nvSpPr>
        <p:spPr>
          <a:xfrm>
            <a:off x="9702153" y="1798313"/>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sp>
        <p:nvSpPr>
          <p:cNvPr id="113" name="Rectangle 112"/>
          <p:cNvSpPr/>
          <p:nvPr/>
        </p:nvSpPr>
        <p:spPr>
          <a:xfrm>
            <a:off x="5521967" y="1792989"/>
            <a:ext cx="313098" cy="26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pic>
        <p:nvPicPr>
          <p:cNvPr id="114" name="Picture 1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699" y="2445360"/>
            <a:ext cx="770510" cy="770510"/>
          </a:xfrm>
          <a:prstGeom prst="rect">
            <a:avLst/>
          </a:prstGeom>
        </p:spPr>
      </p:pic>
      <p:pic>
        <p:nvPicPr>
          <p:cNvPr id="115" name="Picture 1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8118" y="711666"/>
            <a:ext cx="473314" cy="473314"/>
          </a:xfrm>
          <a:prstGeom prst="rect">
            <a:avLst/>
          </a:prstGeom>
        </p:spPr>
      </p:pic>
      <p:sp>
        <p:nvSpPr>
          <p:cNvPr id="118" name="Right Arrow 117"/>
          <p:cNvSpPr/>
          <p:nvPr/>
        </p:nvSpPr>
        <p:spPr>
          <a:xfrm>
            <a:off x="3277639" y="1767694"/>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grpSp>
        <p:nvGrpSpPr>
          <p:cNvPr id="187" name="Group 186"/>
          <p:cNvGrpSpPr/>
          <p:nvPr/>
        </p:nvGrpSpPr>
        <p:grpSpPr>
          <a:xfrm>
            <a:off x="5406987" y="3364705"/>
            <a:ext cx="4714490" cy="695227"/>
            <a:chOff x="5406987" y="3152778"/>
            <a:chExt cx="4714490" cy="695227"/>
          </a:xfrm>
        </p:grpSpPr>
        <p:sp>
          <p:nvSpPr>
            <p:cNvPr id="116" name="Rectangle 115"/>
            <p:cNvSpPr/>
            <p:nvPr/>
          </p:nvSpPr>
          <p:spPr>
            <a:xfrm>
              <a:off x="5406987" y="3495873"/>
              <a:ext cx="4714490" cy="3521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Increment view, elect new leader</a:t>
              </a:r>
            </a:p>
          </p:txBody>
        </p:sp>
        <p:pic>
          <p:nvPicPr>
            <p:cNvPr id="124" name="Picture 1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6815" y="3152778"/>
              <a:ext cx="427359" cy="427359"/>
            </a:xfrm>
            <a:prstGeom prst="rect">
              <a:avLst/>
            </a:prstGeom>
          </p:spPr>
        </p:pic>
        <p:pic>
          <p:nvPicPr>
            <p:cNvPr id="125" name="Picture 1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5795" y="3152778"/>
              <a:ext cx="427359" cy="427359"/>
            </a:xfrm>
            <a:prstGeom prst="rect">
              <a:avLst/>
            </a:prstGeom>
          </p:spPr>
        </p:pic>
        <p:pic>
          <p:nvPicPr>
            <p:cNvPr id="126" name="Pictur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2658" y="3152778"/>
              <a:ext cx="427359" cy="427359"/>
            </a:xfrm>
            <a:prstGeom prst="rect">
              <a:avLst/>
            </a:prstGeom>
          </p:spPr>
        </p:pic>
        <p:pic>
          <p:nvPicPr>
            <p:cNvPr id="127" name="Picture 1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69994" y="3152778"/>
              <a:ext cx="427359" cy="427359"/>
            </a:xfrm>
            <a:prstGeom prst="rect">
              <a:avLst/>
            </a:prstGeom>
          </p:spPr>
        </p:pic>
      </p:grpSp>
      <p:sp>
        <p:nvSpPr>
          <p:cNvPr id="149" name="Right Arrow 148"/>
          <p:cNvSpPr/>
          <p:nvPr/>
        </p:nvSpPr>
        <p:spPr>
          <a:xfrm>
            <a:off x="3252552" y="4588418"/>
            <a:ext cx="2155903" cy="594852"/>
          </a:xfrm>
          <a:prstGeom prst="rightArrow">
            <a:avLst/>
          </a:prstGeom>
          <a:solidFill>
            <a:schemeClr val="accent6"/>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commit clock=14</a:t>
            </a:r>
          </a:p>
        </p:txBody>
      </p:sp>
      <p:cxnSp>
        <p:nvCxnSpPr>
          <p:cNvPr id="161" name="Straight Arrow Connector 160"/>
          <p:cNvCxnSpPr/>
          <p:nvPr/>
        </p:nvCxnSpPr>
        <p:spPr>
          <a:xfrm>
            <a:off x="5682182" y="5032833"/>
            <a:ext cx="1373726" cy="1165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a:off x="5671597" y="4854861"/>
            <a:ext cx="2170746" cy="18662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a:off x="5674765" y="4671072"/>
            <a:ext cx="4172584" cy="38075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65" name="Group 164"/>
          <p:cNvGrpSpPr/>
          <p:nvPr/>
        </p:nvGrpSpPr>
        <p:grpSpPr>
          <a:xfrm>
            <a:off x="5286966" y="5214651"/>
            <a:ext cx="731155" cy="266567"/>
            <a:chOff x="2053103" y="4481165"/>
            <a:chExt cx="731155" cy="386053"/>
          </a:xfrm>
        </p:grpSpPr>
        <p:sp>
          <p:nvSpPr>
            <p:cNvPr id="166" name="Rectangle 165"/>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67" name="Rectangle 166"/>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68" name="Group 167"/>
          <p:cNvGrpSpPr/>
          <p:nvPr/>
        </p:nvGrpSpPr>
        <p:grpSpPr>
          <a:xfrm>
            <a:off x="6686137" y="5204199"/>
            <a:ext cx="731155" cy="266567"/>
            <a:chOff x="2053103" y="4481165"/>
            <a:chExt cx="731155" cy="386053"/>
          </a:xfrm>
        </p:grpSpPr>
        <p:sp>
          <p:nvSpPr>
            <p:cNvPr id="169" name="Rectangle 168"/>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70" name="Rectangle 169"/>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71" name="Group 170"/>
          <p:cNvGrpSpPr/>
          <p:nvPr/>
        </p:nvGrpSpPr>
        <p:grpSpPr>
          <a:xfrm>
            <a:off x="8056343" y="5210739"/>
            <a:ext cx="731155" cy="266567"/>
            <a:chOff x="2053103" y="4481165"/>
            <a:chExt cx="731155" cy="386053"/>
          </a:xfrm>
        </p:grpSpPr>
        <p:sp>
          <p:nvSpPr>
            <p:cNvPr id="172" name="Rectangle 171"/>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73" name="Rectangle 172"/>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75" name="Group 174"/>
          <p:cNvGrpSpPr/>
          <p:nvPr/>
        </p:nvGrpSpPr>
        <p:grpSpPr>
          <a:xfrm>
            <a:off x="5705023" y="5571835"/>
            <a:ext cx="5422934" cy="452821"/>
            <a:chOff x="5730708" y="4003114"/>
            <a:chExt cx="5422934" cy="774389"/>
          </a:xfrm>
        </p:grpSpPr>
        <p:cxnSp>
          <p:nvCxnSpPr>
            <p:cNvPr id="176" name="Straight Arrow Connector 175"/>
            <p:cNvCxnSpPr/>
            <p:nvPr/>
          </p:nvCxnSpPr>
          <p:spPr>
            <a:xfrm flipH="1">
              <a:off x="5730708" y="4003114"/>
              <a:ext cx="1356366" cy="7088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054685" y="4019994"/>
              <a:ext cx="1360421" cy="72368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a:off x="7087074" y="4027452"/>
              <a:ext cx="2799077" cy="73095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7079444" y="4013394"/>
              <a:ext cx="4074198" cy="76410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5672492" y="5592101"/>
            <a:ext cx="5422878" cy="447315"/>
            <a:chOff x="5734574" y="4860640"/>
            <a:chExt cx="5422878" cy="764973"/>
          </a:xfrm>
        </p:grpSpPr>
        <p:cxnSp>
          <p:nvCxnSpPr>
            <p:cNvPr id="181" name="Straight Arrow Connector 180"/>
            <p:cNvCxnSpPr/>
            <p:nvPr/>
          </p:nvCxnSpPr>
          <p:spPr>
            <a:xfrm flipH="1">
              <a:off x="5734574" y="4865447"/>
              <a:ext cx="2735597" cy="704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a:off x="7123151" y="4860906"/>
              <a:ext cx="1345434" cy="69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8444752" y="4860640"/>
              <a:ext cx="1382732" cy="7309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a:off x="8454513" y="4865932"/>
              <a:ext cx="2702939" cy="7596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85" name="TextBox 184"/>
          <p:cNvSpPr txBox="1"/>
          <p:nvPr/>
        </p:nvSpPr>
        <p:spPr>
          <a:xfrm>
            <a:off x="137702" y="2260140"/>
            <a:ext cx="4518853" cy="707886"/>
          </a:xfrm>
          <a:prstGeom prst="rect">
            <a:avLst/>
          </a:prstGeom>
          <a:noFill/>
        </p:spPr>
        <p:txBody>
          <a:bodyPr wrap="square" rtlCol="0">
            <a:spAutoFit/>
          </a:bodyPr>
          <a:lstStyle/>
          <a:p>
            <a:pPr marL="342900" indent="-342900">
              <a:buFont typeface="Arial" panose="020B0604020202020204" pitchFamily="34" charset="0"/>
              <a:buChar char="•"/>
            </a:pPr>
            <a:r>
              <a:rPr lang="en-US" sz="2000"/>
              <a:t>What happens if there is an uncommitted update with </a:t>
            </a:r>
            <a:r>
              <a:rPr lang="en-US" sz="2000" b="1"/>
              <a:t>a quorum</a:t>
            </a:r>
            <a:r>
              <a:rPr lang="en-US" sz="2000"/>
              <a:t>?</a:t>
            </a:r>
          </a:p>
        </p:txBody>
      </p:sp>
      <mc:AlternateContent xmlns:mc="http://schemas.openxmlformats.org/markup-compatibility/2006" xmlns:a14="http://schemas.microsoft.com/office/drawing/2010/main">
        <mc:Choice Requires="a14">
          <p:sp>
            <p:nvSpPr>
              <p:cNvPr id="186" name="TextBox 185"/>
              <p:cNvSpPr txBox="1"/>
              <p:nvPr/>
            </p:nvSpPr>
            <p:spPr>
              <a:xfrm>
                <a:off x="137702" y="4203945"/>
                <a:ext cx="4033912" cy="2554545"/>
              </a:xfrm>
              <a:prstGeom prst="rect">
                <a:avLst/>
              </a:prstGeom>
              <a:noFill/>
            </p:spPr>
            <p:txBody>
              <a:bodyPr wrap="square" rtlCol="0">
                <a:spAutoFit/>
              </a:bodyPr>
              <a:lstStyle/>
              <a:p>
                <a:pPr marL="342900" indent="-342900">
                  <a:buFont typeface="Arial" panose="020B0604020202020204" pitchFamily="34" charset="0"/>
                  <a:buChar char="•"/>
                </a:pPr>
                <a:r>
                  <a:rPr lang="en-US" sz="2000"/>
                  <a:t>By definition, leader </a:t>
                </a:r>
                <a:r>
                  <a:rPr lang="en-US" sz="2000" b="1"/>
                  <a:t>must </a:t>
                </a:r>
                <a:r>
                  <a:rPr lang="en-US" sz="2000"/>
                  <a:t>become aware of the uncommitted update</a:t>
                </a:r>
              </a:p>
              <a:p>
                <a:pPr marL="800100" lvl="1" indent="-342900">
                  <a:buFont typeface="Arial" panose="020B0604020202020204" pitchFamily="34" charset="0"/>
                  <a:buChar char="•"/>
                </a:pPr>
                <a:r>
                  <a:rPr lang="en-US" sz="2000"/>
                  <a:t>Recall that the leader must collect </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𝑁</m:t>
                        </m:r>
                        <m:r>
                          <a:rPr lang="en-US" sz="2000" i="1">
                            <a:latin typeface="Cambria Math" panose="02040503050406030204" pitchFamily="18" charset="0"/>
                          </a:rPr>
                          <m:t>/2</m:t>
                        </m:r>
                      </m:e>
                    </m:d>
                    <m:r>
                      <a:rPr lang="en-US" sz="2000" i="1">
                        <a:latin typeface="Cambria Math" panose="02040503050406030204" pitchFamily="18" charset="0"/>
                      </a:rPr>
                      <m:t>+1</m:t>
                    </m:r>
                  </m:oMath>
                </a14:m>
                <a:r>
                  <a:rPr lang="en-US" sz="2000"/>
                  <a:t> promises</a:t>
                </a:r>
              </a:p>
              <a:p>
                <a:pPr marL="800100" lvl="1"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Leader must recommit the original clock=14 update</a:t>
                </a:r>
              </a:p>
            </p:txBody>
          </p:sp>
        </mc:Choice>
        <mc:Fallback xmlns="">
          <p:sp>
            <p:nvSpPr>
              <p:cNvPr id="186" name="TextBox 185"/>
              <p:cNvSpPr txBox="1">
                <a:spLocks noRot="1" noChangeAspect="1" noMove="1" noResize="1" noEditPoints="1" noAdjustHandles="1" noChangeArrowheads="1" noChangeShapeType="1" noTextEdit="1"/>
              </p:cNvSpPr>
              <p:nvPr/>
            </p:nvSpPr>
            <p:spPr>
              <a:xfrm>
                <a:off x="137702" y="4203945"/>
                <a:ext cx="4033912" cy="2554545"/>
              </a:xfrm>
              <a:prstGeom prst="rect">
                <a:avLst/>
              </a:prstGeom>
              <a:blipFill>
                <a:blip r:embed="rId7"/>
                <a:stretch>
                  <a:fillRect l="-1362" t="-1432" b="-3341"/>
                </a:stretch>
              </a:blipFill>
            </p:spPr>
            <p:txBody>
              <a:bodyPr/>
              <a:lstStyle/>
              <a:p>
                <a:r>
                  <a:rPr lang="en-US">
                    <a:noFill/>
                  </a:rPr>
                  <a:t> </a:t>
                </a:r>
              </a:p>
            </p:txBody>
          </p:sp>
        </mc:Fallback>
      </mc:AlternateContent>
      <p:grpSp>
        <p:nvGrpSpPr>
          <p:cNvPr id="105" name="Group 104"/>
          <p:cNvGrpSpPr/>
          <p:nvPr/>
        </p:nvGrpSpPr>
        <p:grpSpPr>
          <a:xfrm>
            <a:off x="9493008" y="5206827"/>
            <a:ext cx="731155" cy="266567"/>
            <a:chOff x="2053103" y="4481165"/>
            <a:chExt cx="731155" cy="386053"/>
          </a:xfrm>
        </p:grpSpPr>
        <p:sp>
          <p:nvSpPr>
            <p:cNvPr id="106" name="Rectangle 105"/>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07" name="Rectangle 106"/>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08" name="Group 107"/>
          <p:cNvGrpSpPr/>
          <p:nvPr/>
        </p:nvGrpSpPr>
        <p:grpSpPr>
          <a:xfrm>
            <a:off x="5710233" y="5516438"/>
            <a:ext cx="5408353" cy="507739"/>
            <a:chOff x="5699714" y="5885829"/>
            <a:chExt cx="5408353" cy="762637"/>
          </a:xfrm>
        </p:grpSpPr>
        <p:cxnSp>
          <p:nvCxnSpPr>
            <p:cNvPr id="109" name="Straight Arrow Connector 108"/>
            <p:cNvCxnSpPr/>
            <p:nvPr/>
          </p:nvCxnSpPr>
          <p:spPr>
            <a:xfrm flipH="1">
              <a:off x="5699714" y="5889629"/>
              <a:ext cx="4149738"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7070074" y="5885829"/>
              <a:ext cx="2787734"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9848416" y="5891708"/>
              <a:ext cx="1259651" cy="7567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a:off x="8480869" y="5918746"/>
              <a:ext cx="1379985" cy="679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1" name="Straight Arrow Connector 120"/>
          <p:cNvCxnSpPr/>
          <p:nvPr/>
        </p:nvCxnSpPr>
        <p:spPr>
          <a:xfrm flipH="1">
            <a:off x="8456337" y="1907028"/>
            <a:ext cx="2687336" cy="53986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8088066" y="2531394"/>
            <a:ext cx="731155" cy="266567"/>
            <a:chOff x="2053103" y="4481165"/>
            <a:chExt cx="731155" cy="386053"/>
          </a:xfrm>
        </p:grpSpPr>
        <p:sp>
          <p:nvSpPr>
            <p:cNvPr id="130" name="Rectangle 129"/>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31" name="Rectangle 130"/>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32" name="Group 131"/>
          <p:cNvGrpSpPr/>
          <p:nvPr/>
        </p:nvGrpSpPr>
        <p:grpSpPr>
          <a:xfrm>
            <a:off x="10820699" y="2294507"/>
            <a:ext cx="731155" cy="266567"/>
            <a:chOff x="2053103" y="4481165"/>
            <a:chExt cx="731155" cy="386053"/>
          </a:xfrm>
        </p:grpSpPr>
        <p:sp>
          <p:nvSpPr>
            <p:cNvPr id="141" name="Rectangle 140"/>
            <p:cNvSpPr/>
            <p:nvPr/>
          </p:nvSpPr>
          <p:spPr>
            <a:xfrm>
              <a:off x="2471160" y="4481165"/>
              <a:ext cx="313098" cy="3803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y</a:t>
              </a:r>
            </a:p>
          </p:txBody>
        </p:sp>
        <p:sp>
          <p:nvSpPr>
            <p:cNvPr id="142" name="Rectangle 141"/>
            <p:cNvSpPr/>
            <p:nvPr/>
          </p:nvSpPr>
          <p:spPr>
            <a:xfrm>
              <a:off x="2053103" y="4486831"/>
              <a:ext cx="313098" cy="380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x</a:t>
              </a:r>
            </a:p>
          </p:txBody>
        </p:sp>
      </p:grpSp>
      <p:grpSp>
        <p:nvGrpSpPr>
          <p:cNvPr id="144" name="Group 143"/>
          <p:cNvGrpSpPr/>
          <p:nvPr/>
        </p:nvGrpSpPr>
        <p:grpSpPr>
          <a:xfrm>
            <a:off x="5713324" y="2911503"/>
            <a:ext cx="5422878" cy="447315"/>
            <a:chOff x="5734574" y="4860640"/>
            <a:chExt cx="5422878" cy="764973"/>
          </a:xfrm>
        </p:grpSpPr>
        <p:cxnSp>
          <p:nvCxnSpPr>
            <p:cNvPr id="145" name="Straight Arrow Connector 144"/>
            <p:cNvCxnSpPr/>
            <p:nvPr/>
          </p:nvCxnSpPr>
          <p:spPr>
            <a:xfrm flipH="1">
              <a:off x="5734574" y="4865447"/>
              <a:ext cx="2735597" cy="7042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7123151" y="4860906"/>
              <a:ext cx="1345434" cy="69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8444752" y="4860640"/>
              <a:ext cx="1382732" cy="7309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8454513" y="4865932"/>
              <a:ext cx="2702939" cy="75968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5751065" y="2835840"/>
            <a:ext cx="5408353" cy="507739"/>
            <a:chOff x="5699714" y="5885829"/>
            <a:chExt cx="5408353" cy="762637"/>
          </a:xfrm>
        </p:grpSpPr>
        <p:cxnSp>
          <p:nvCxnSpPr>
            <p:cNvPr id="156" name="Straight Arrow Connector 155"/>
            <p:cNvCxnSpPr/>
            <p:nvPr/>
          </p:nvCxnSpPr>
          <p:spPr>
            <a:xfrm flipH="1">
              <a:off x="5699714" y="5889629"/>
              <a:ext cx="4149738"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7070074" y="5885829"/>
              <a:ext cx="2787734" cy="67762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9848416" y="5891708"/>
              <a:ext cx="1259651" cy="75675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8480869" y="5918746"/>
              <a:ext cx="1379985" cy="67983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5414235" y="4187940"/>
            <a:ext cx="4714490" cy="3521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Send prepares, collect promises</a:t>
            </a:r>
          </a:p>
        </p:txBody>
      </p:sp>
    </p:spTree>
    <p:extLst>
      <p:ext uri="{BB962C8B-B14F-4D97-AF65-F5344CB8AC3E}">
        <p14:creationId xmlns:p14="http://schemas.microsoft.com/office/powerpoint/2010/main" val="30511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barn(inVertical)">
                                      <p:cBhvr>
                                        <p:cTn id="7" dur="500"/>
                                        <p:tgtEl>
                                          <p:spTgt spid="16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6"/>
                                        </p:tgtEl>
                                        <p:attrNameLst>
                                          <p:attrName>style.visibility</p:attrName>
                                        </p:attrNameLst>
                                      </p:cBhvr>
                                      <p:to>
                                        <p:strVal val="visible"/>
                                      </p:to>
                                    </p:set>
                                    <p:animEffect transition="in" filter="fade">
                                      <p:cBhvr>
                                        <p:cTn id="11" dur="500"/>
                                        <p:tgtEl>
                                          <p:spTgt spid="186"/>
                                        </p:tgtEl>
                                      </p:cBhvr>
                                    </p:animEffect>
                                    <p:anim calcmode="lin" valueType="num">
                                      <p:cBhvr>
                                        <p:cTn id="12" dur="500" fill="hold"/>
                                        <p:tgtEl>
                                          <p:spTgt spid="186"/>
                                        </p:tgtEl>
                                        <p:attrNameLst>
                                          <p:attrName>ppt_x</p:attrName>
                                        </p:attrNameLst>
                                      </p:cBhvr>
                                      <p:tavLst>
                                        <p:tav tm="0">
                                          <p:val>
                                            <p:strVal val="#ppt_x"/>
                                          </p:val>
                                        </p:tav>
                                        <p:tav tm="100000">
                                          <p:val>
                                            <p:strVal val="#ppt_x"/>
                                          </p:val>
                                        </p:tav>
                                      </p:tavLst>
                                    </p:anim>
                                    <p:anim calcmode="lin" valueType="num">
                                      <p:cBhvr>
                                        <p:cTn id="13"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9"/>
                                        </p:tgtEl>
                                        <p:attrNameLst>
                                          <p:attrName>style.visibility</p:attrName>
                                        </p:attrNameLst>
                                      </p:cBhvr>
                                      <p:to>
                                        <p:strVal val="visible"/>
                                      </p:to>
                                    </p:set>
                                    <p:animEffect transition="in" filter="barn(inVertical)">
                                      <p:cBhvr>
                                        <p:cTn id="18" dur="500"/>
                                        <p:tgtEl>
                                          <p:spTgt spid="149"/>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wipe(down)">
                                      <p:cBhvr>
                                        <p:cTn id="22" dur="500"/>
                                        <p:tgtEl>
                                          <p:spTgt spid="163"/>
                                        </p:tgtEl>
                                      </p:cBhvr>
                                    </p:animEffect>
                                  </p:childTnLst>
                                </p:cTn>
                              </p:par>
                              <p:par>
                                <p:cTn id="23" presetID="22" presetClass="entr" presetSubtype="4" fill="hold" nodeType="withEffect">
                                  <p:stCondLst>
                                    <p:cond delay="0"/>
                                  </p:stCondLst>
                                  <p:childTnLst>
                                    <p:set>
                                      <p:cBhvr>
                                        <p:cTn id="24" dur="1" fill="hold">
                                          <p:stCondLst>
                                            <p:cond delay="0"/>
                                          </p:stCondLst>
                                        </p:cTn>
                                        <p:tgtEl>
                                          <p:spTgt spid="162"/>
                                        </p:tgtEl>
                                        <p:attrNameLst>
                                          <p:attrName>style.visibility</p:attrName>
                                        </p:attrNameLst>
                                      </p:cBhvr>
                                      <p:to>
                                        <p:strVal val="visible"/>
                                      </p:to>
                                    </p:set>
                                    <p:animEffect transition="in" filter="wipe(down)">
                                      <p:cBhvr>
                                        <p:cTn id="25" dur="500"/>
                                        <p:tgtEl>
                                          <p:spTgt spid="162"/>
                                        </p:tgtEl>
                                      </p:cBhvr>
                                    </p:animEffect>
                                  </p:childTnLst>
                                </p:cTn>
                              </p:par>
                              <p:par>
                                <p:cTn id="26" presetID="22" presetClass="entr" presetSubtype="4" fill="hold" nodeType="with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down)">
                                      <p:cBhvr>
                                        <p:cTn id="28" dur="500"/>
                                        <p:tgtEl>
                                          <p:spTgt spid="161"/>
                                        </p:tgtEl>
                                      </p:cBhvr>
                                    </p:animEffect>
                                  </p:childTnLst>
                                </p:cTn>
                              </p:par>
                            </p:childTnLst>
                          </p:cTn>
                        </p:par>
                        <p:par>
                          <p:cTn id="29" fill="hold">
                            <p:stCondLst>
                              <p:cond delay="1000"/>
                            </p:stCondLst>
                            <p:childTnLst>
                              <p:par>
                                <p:cTn id="30" presetID="16" presetClass="entr" presetSubtype="21" fill="hold" nodeType="afterEffect">
                                  <p:stCondLst>
                                    <p:cond delay="0"/>
                                  </p:stCondLst>
                                  <p:childTnLst>
                                    <p:set>
                                      <p:cBhvr>
                                        <p:cTn id="31" dur="1" fill="hold">
                                          <p:stCondLst>
                                            <p:cond delay="0"/>
                                          </p:stCondLst>
                                        </p:cTn>
                                        <p:tgtEl>
                                          <p:spTgt spid="165"/>
                                        </p:tgtEl>
                                        <p:attrNameLst>
                                          <p:attrName>style.visibility</p:attrName>
                                        </p:attrNameLst>
                                      </p:cBhvr>
                                      <p:to>
                                        <p:strVal val="visible"/>
                                      </p:to>
                                    </p:set>
                                    <p:animEffect transition="in" filter="barn(inVertical)">
                                      <p:cBhvr>
                                        <p:cTn id="32" dur="500"/>
                                        <p:tgtEl>
                                          <p:spTgt spid="165"/>
                                        </p:tgtEl>
                                      </p:cBhvr>
                                    </p:animEffect>
                                  </p:childTnLst>
                                </p:cTn>
                              </p:par>
                              <p:par>
                                <p:cTn id="33" presetID="16" presetClass="entr" presetSubtype="21" fill="hold" nodeType="with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barn(inVertical)">
                                      <p:cBhvr>
                                        <p:cTn id="35" dur="500"/>
                                        <p:tgtEl>
                                          <p:spTgt spid="168"/>
                                        </p:tgtEl>
                                      </p:cBhvr>
                                    </p:animEffect>
                                  </p:childTnLst>
                                </p:cTn>
                              </p:par>
                              <p:par>
                                <p:cTn id="36" presetID="16" presetClass="entr" presetSubtype="21" fill="hold" nodeType="withEffect">
                                  <p:stCondLst>
                                    <p:cond delay="0"/>
                                  </p:stCondLst>
                                  <p:childTnLst>
                                    <p:set>
                                      <p:cBhvr>
                                        <p:cTn id="37" dur="1" fill="hold">
                                          <p:stCondLst>
                                            <p:cond delay="0"/>
                                          </p:stCondLst>
                                        </p:cTn>
                                        <p:tgtEl>
                                          <p:spTgt spid="171"/>
                                        </p:tgtEl>
                                        <p:attrNameLst>
                                          <p:attrName>style.visibility</p:attrName>
                                        </p:attrNameLst>
                                      </p:cBhvr>
                                      <p:to>
                                        <p:strVal val="visible"/>
                                      </p:to>
                                    </p:set>
                                    <p:animEffect transition="in" filter="barn(inVertical)">
                                      <p:cBhvr>
                                        <p:cTn id="38" dur="500"/>
                                        <p:tgtEl>
                                          <p:spTgt spid="171"/>
                                        </p:tgtEl>
                                      </p:cBhvr>
                                    </p:animEffect>
                                  </p:childTnLst>
                                </p:cTn>
                              </p:par>
                              <p:par>
                                <p:cTn id="39" presetID="16" presetClass="entr" presetSubtype="21" fill="hold" nodeType="with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barn(inVertical)">
                                      <p:cBhvr>
                                        <p:cTn id="41" dur="500"/>
                                        <p:tgtEl>
                                          <p:spTgt spid="105"/>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175"/>
                                        </p:tgtEl>
                                        <p:attrNameLst>
                                          <p:attrName>style.visibility</p:attrName>
                                        </p:attrNameLst>
                                      </p:cBhvr>
                                      <p:to>
                                        <p:strVal val="visible"/>
                                      </p:to>
                                    </p:set>
                                    <p:animEffect transition="in" filter="wipe(down)">
                                      <p:cBhvr>
                                        <p:cTn id="45" dur="500"/>
                                        <p:tgtEl>
                                          <p:spTgt spid="175"/>
                                        </p:tgtEl>
                                      </p:cBhvr>
                                    </p:animEffect>
                                  </p:childTnLst>
                                </p:cTn>
                              </p:par>
                              <p:par>
                                <p:cTn id="46" presetID="22" presetClass="entr" presetSubtype="4" fill="hold" nodeType="with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wipe(down)">
                                      <p:cBhvr>
                                        <p:cTn id="48" dur="500"/>
                                        <p:tgtEl>
                                          <p:spTgt spid="180"/>
                                        </p:tgtEl>
                                      </p:cBhvr>
                                    </p:animEffect>
                                  </p:childTnLst>
                                </p:cTn>
                              </p:par>
                              <p:par>
                                <p:cTn id="49" presetID="22" presetClass="entr" presetSubtype="1" fill="hold"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wipe(up)">
                                      <p:cBhvr>
                                        <p:cTn id="5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86" grpId="0"/>
      <p:bldP spid="16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3: </a:t>
            </a:r>
            <a:r>
              <a:rPr lang="en-US" sz="2400" dirty="0" err="1"/>
              <a:t>Viewstamped</a:t>
            </a:r>
            <a:r>
              <a:rPr lang="en-US" sz="2400" dirty="0"/>
              <a:t> replication</a:t>
            </a:r>
          </a:p>
        </p:txBody>
      </p:sp>
      <p:sp>
        <p:nvSpPr>
          <p:cNvPr id="2" name="TextBox 1"/>
          <p:cNvSpPr txBox="1"/>
          <p:nvPr/>
        </p:nvSpPr>
        <p:spPr>
          <a:xfrm>
            <a:off x="6172200" y="5105401"/>
            <a:ext cx="2853666" cy="461665"/>
          </a:xfrm>
          <a:prstGeom prst="rect">
            <a:avLst/>
          </a:prstGeom>
          <a:noFill/>
        </p:spPr>
        <p:txBody>
          <a:bodyPr wrap="none" rtlCol="0">
            <a:spAutoFit/>
          </a:bodyPr>
          <a:lstStyle/>
          <a:p>
            <a:r>
              <a:rPr lang="en-US" dirty="0"/>
              <a:t>Slides by B. </a:t>
            </a:r>
            <a:r>
              <a:rPr lang="en-US" dirty="0" err="1"/>
              <a:t>Liskov</a:t>
            </a:r>
            <a:r>
              <a:rPr lang="en-US" dirty="0"/>
              <a:t> </a:t>
            </a:r>
          </a:p>
        </p:txBody>
      </p:sp>
    </p:spTree>
    <p:extLst>
      <p:ext uri="{BB962C8B-B14F-4D97-AF65-F5344CB8AC3E}">
        <p14:creationId xmlns:p14="http://schemas.microsoft.com/office/powerpoint/2010/main" val="1839808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lang="en-US" dirty="0" err="1"/>
              <a:t>Viewstamped</a:t>
            </a:r>
            <a:r>
              <a:rPr lang="en-US" dirty="0"/>
              <a:t> replication</a:t>
            </a:r>
          </a:p>
        </p:txBody>
      </p:sp>
      <p:sp>
        <p:nvSpPr>
          <p:cNvPr id="3" name="Content Placeholder 2"/>
          <p:cNvSpPr>
            <a:spLocks noGrp="1"/>
          </p:cNvSpPr>
          <p:nvPr>
            <p:ph sz="quarter" idx="1"/>
          </p:nvPr>
        </p:nvSpPr>
        <p:spPr>
          <a:xfrm>
            <a:off x="203200" y="1600200"/>
            <a:ext cx="11785600" cy="5105400"/>
          </a:xfrm>
        </p:spPr>
        <p:txBody>
          <a:bodyPr>
            <a:normAutofit/>
          </a:bodyPr>
          <a:lstStyle/>
          <a:p>
            <a:r>
              <a:rPr lang="en-US" dirty="0"/>
              <a:t>Problem it solves: replication protocol</a:t>
            </a:r>
          </a:p>
          <a:p>
            <a:r>
              <a:rPr lang="en-US" dirty="0"/>
              <a:t>Model: </a:t>
            </a:r>
          </a:p>
          <a:p>
            <a:pPr lvl="1"/>
            <a:r>
              <a:rPr lang="en-US" dirty="0" err="1"/>
              <a:t>Failstop</a:t>
            </a:r>
            <a:r>
              <a:rPr lang="en-US" dirty="0"/>
              <a:t> failures</a:t>
            </a:r>
          </a:p>
          <a:p>
            <a:pPr lvl="1"/>
            <a:r>
              <a:rPr lang="en-US" dirty="0"/>
              <a:t>Asynchronous communication</a:t>
            </a:r>
          </a:p>
          <a:p>
            <a:r>
              <a:rPr lang="en-US" dirty="0"/>
              <a:t>Uses quorums and ideas from 2PC</a:t>
            </a:r>
          </a:p>
          <a:p>
            <a:pPr lvl="1"/>
            <a:r>
              <a:rPr lang="en-US" dirty="0"/>
              <a:t>2f+1 replicas to tolerate f failures</a:t>
            </a:r>
          </a:p>
          <a:p>
            <a:pPr lvl="1"/>
            <a:r>
              <a:rPr lang="en-US" dirty="0"/>
              <a:t>Operations must intersect at at least one replica </a:t>
            </a:r>
          </a:p>
          <a:p>
            <a:pPr lvl="1"/>
            <a:r>
              <a:rPr lang="en-US" dirty="0"/>
              <a:t>Availability for both reads and writes</a:t>
            </a:r>
          </a:p>
          <a:p>
            <a:pPr lvl="1"/>
            <a:r>
              <a:rPr lang="en-US" dirty="0"/>
              <a:t>Read and write quorums of f+1 nodes</a:t>
            </a:r>
          </a:p>
          <a:p>
            <a:r>
              <a:rPr lang="en-US" dirty="0"/>
              <a:t>Appeared in PODC 1988, SOSP 1991, independent from </a:t>
            </a:r>
            <a:r>
              <a:rPr lang="en-US" dirty="0" err="1"/>
              <a:t>Paxos</a:t>
            </a:r>
            <a:r>
              <a:rPr lang="en-US" dirty="0"/>
              <a:t>.</a:t>
            </a:r>
          </a:p>
          <a:p>
            <a:pPr lvl="1"/>
            <a:endParaRPr lang="en-US" dirty="0"/>
          </a:p>
          <a:p>
            <a:pPr lvl="1"/>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74</a:t>
            </a:fld>
            <a:endParaRPr lang="en-US"/>
          </a:p>
        </p:txBody>
      </p:sp>
    </p:spTree>
    <p:extLst>
      <p:ext uri="{BB962C8B-B14F-4D97-AF65-F5344CB8AC3E}">
        <p14:creationId xmlns:p14="http://schemas.microsoft.com/office/powerpoint/2010/main" val="43216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3" name="Oval 49"/>
          <p:cNvSpPr>
            <a:spLocks noChangeArrowheads="1"/>
          </p:cNvSpPr>
          <p:nvPr/>
        </p:nvSpPr>
        <p:spPr bwMode="auto">
          <a:xfrm>
            <a:off x="2773363" y="2636839"/>
            <a:ext cx="4652962" cy="1385887"/>
          </a:xfrm>
          <a:prstGeom prst="ellipse">
            <a:avLst/>
          </a:prstGeom>
          <a:solidFill>
            <a:srgbClr val="EAEAE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409" name="Rectangle 24"/>
          <p:cNvSpPr>
            <a:spLocks noChangeArrowheads="1"/>
          </p:cNvSpPr>
          <p:nvPr/>
        </p:nvSpPr>
        <p:spPr bwMode="auto">
          <a:xfrm>
            <a:off x="5199063" y="2341564"/>
            <a:ext cx="1797050" cy="261937"/>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6399" name="Rectangle 13"/>
          <p:cNvSpPr>
            <a:spLocks noChangeArrowheads="1"/>
          </p:cNvSpPr>
          <p:nvPr/>
        </p:nvSpPr>
        <p:spPr bwMode="auto">
          <a:xfrm>
            <a:off x="2962275" y="2343150"/>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6400" name="Rectangle 14"/>
          <p:cNvSpPr>
            <a:spLocks noChangeArrowheads="1"/>
          </p:cNvSpPr>
          <p:nvPr/>
        </p:nvSpPr>
        <p:spPr bwMode="auto">
          <a:xfrm>
            <a:off x="4735514" y="2352675"/>
            <a:ext cx="155575" cy="254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6404" name="Line 18"/>
          <p:cNvSpPr>
            <a:spLocks noChangeShapeType="1"/>
          </p:cNvSpPr>
          <p:nvPr/>
        </p:nvSpPr>
        <p:spPr bwMode="auto">
          <a:xfrm>
            <a:off x="4037013" y="23479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386" name="Rectangle 49"/>
          <p:cNvSpPr>
            <a:spLocks noChangeArrowheads="1"/>
          </p:cNvSpPr>
          <p:nvPr/>
        </p:nvSpPr>
        <p:spPr bwMode="auto">
          <a:xfrm rot="-5400000">
            <a:off x="4192588"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6387" name="Rectangle 50"/>
          <p:cNvSpPr>
            <a:spLocks noChangeArrowheads="1"/>
          </p:cNvSpPr>
          <p:nvPr/>
        </p:nvSpPr>
        <p:spPr bwMode="auto">
          <a:xfrm rot="-5400000">
            <a:off x="6754813"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6388" name="Rectangle 2"/>
          <p:cNvSpPr>
            <a:spLocks noChangeArrowheads="1"/>
          </p:cNvSpPr>
          <p:nvPr/>
        </p:nvSpPr>
        <p:spPr bwMode="auto">
          <a:xfrm rot="-5400000">
            <a:off x="3448051" y="36909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6389" name="Rectangle 3"/>
          <p:cNvSpPr>
            <a:spLocks noChangeArrowheads="1"/>
          </p:cNvSpPr>
          <p:nvPr/>
        </p:nvSpPr>
        <p:spPr bwMode="auto">
          <a:xfrm rot="-5400000">
            <a:off x="7513639" y="3665539"/>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6390" name="Rectangle 4"/>
          <p:cNvSpPr>
            <a:spLocks noChangeArrowheads="1"/>
          </p:cNvSpPr>
          <p:nvPr/>
        </p:nvSpPr>
        <p:spPr bwMode="auto">
          <a:xfrm rot="-5400000">
            <a:off x="5459414" y="3684589"/>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6391" name="Rectangle 5"/>
          <p:cNvSpPr>
            <a:spLocks noGrp="1" noChangeArrowheads="1"/>
          </p:cNvSpPr>
          <p:nvPr>
            <p:ph type="title"/>
          </p:nvPr>
        </p:nvSpPr>
        <p:spPr/>
        <p:txBody>
          <a:bodyPr/>
          <a:lstStyle/>
          <a:p>
            <a:pPr eaLnBrk="1" hangingPunct="1"/>
            <a:r>
              <a:rPr lang="en-US">
                <a:latin typeface="Tahoma" charset="0"/>
              </a:rPr>
              <a:t>Quorums</a:t>
            </a:r>
          </a:p>
        </p:txBody>
      </p:sp>
      <p:pic>
        <p:nvPicPr>
          <p:cNvPr id="16392" name="Picture 6" descr="MCj043161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9150" y="2735263"/>
            <a:ext cx="1295400" cy="1295400"/>
          </a:xfrm>
          <a:noFill/>
        </p:spPr>
      </p:pic>
      <p:pic>
        <p:nvPicPr>
          <p:cNvPr id="16393" name="Picture 7"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50561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4" name="Rectangle 8"/>
          <p:cNvSpPr>
            <a:spLocks noChangeArrowheads="1"/>
          </p:cNvSpPr>
          <p:nvPr/>
        </p:nvSpPr>
        <p:spPr bwMode="auto">
          <a:xfrm>
            <a:off x="3192463" y="4194176"/>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a:p>
        </p:txBody>
      </p:sp>
      <p:sp>
        <p:nvSpPr>
          <p:cNvPr id="16395" name="Text Box 9"/>
          <p:cNvSpPr txBox="1">
            <a:spLocks noChangeArrowheads="1"/>
          </p:cNvSpPr>
          <p:nvPr/>
        </p:nvSpPr>
        <p:spPr bwMode="auto">
          <a:xfrm>
            <a:off x="1635125" y="2984500"/>
            <a:ext cx="1157288"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Servers</a:t>
            </a:r>
          </a:p>
        </p:txBody>
      </p:sp>
      <p:sp>
        <p:nvSpPr>
          <p:cNvPr id="16396" name="Text Box 10"/>
          <p:cNvSpPr txBox="1">
            <a:spLocks noChangeArrowheads="1"/>
          </p:cNvSpPr>
          <p:nvPr/>
        </p:nvSpPr>
        <p:spPr bwMode="auto">
          <a:xfrm>
            <a:off x="1703389" y="5341939"/>
            <a:ext cx="1044575"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Clients</a:t>
            </a:r>
          </a:p>
        </p:txBody>
      </p:sp>
      <p:pic>
        <p:nvPicPr>
          <p:cNvPr id="16397" name="Picture 11"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888" y="51196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98" name="Text Box 12"/>
          <p:cNvSpPr txBox="1">
            <a:spLocks noChangeArrowheads="1"/>
          </p:cNvSpPr>
          <p:nvPr/>
        </p:nvSpPr>
        <p:spPr bwMode="auto">
          <a:xfrm>
            <a:off x="2919413" y="2006600"/>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1. State:</a:t>
            </a:r>
          </a:p>
        </p:txBody>
      </p:sp>
      <p:sp>
        <p:nvSpPr>
          <p:cNvPr id="16401" name="Line 15"/>
          <p:cNvSpPr>
            <a:spLocks noChangeShapeType="1"/>
          </p:cNvSpPr>
          <p:nvPr/>
        </p:nvSpPr>
        <p:spPr bwMode="auto">
          <a:xfrm>
            <a:off x="3232150" y="23352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02" name="Line 16"/>
          <p:cNvSpPr>
            <a:spLocks noChangeShapeType="1"/>
          </p:cNvSpPr>
          <p:nvPr/>
        </p:nvSpPr>
        <p:spPr bwMode="auto">
          <a:xfrm>
            <a:off x="3505200"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03" name="Line 17"/>
          <p:cNvSpPr>
            <a:spLocks noChangeShapeType="1"/>
          </p:cNvSpPr>
          <p:nvPr/>
        </p:nvSpPr>
        <p:spPr bwMode="auto">
          <a:xfrm>
            <a:off x="3776663"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05" name="Text Box 19"/>
          <p:cNvSpPr txBox="1">
            <a:spLocks noChangeArrowheads="1"/>
          </p:cNvSpPr>
          <p:nvPr/>
        </p:nvSpPr>
        <p:spPr bwMode="auto">
          <a:xfrm>
            <a:off x="4068763" y="2011363"/>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pic>
        <p:nvPicPr>
          <p:cNvPr id="16406" name="Picture 21"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724150"/>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407" name="Picture 22"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2732088"/>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08" name="Text Box 23"/>
          <p:cNvSpPr txBox="1">
            <a:spLocks noChangeArrowheads="1"/>
          </p:cNvSpPr>
          <p:nvPr/>
        </p:nvSpPr>
        <p:spPr bwMode="auto">
          <a:xfrm>
            <a:off x="5156200" y="2005014"/>
            <a:ext cx="85725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2. State:</a:t>
            </a:r>
          </a:p>
        </p:txBody>
      </p:sp>
      <p:sp>
        <p:nvSpPr>
          <p:cNvPr id="16410" name="Rectangle 25"/>
          <p:cNvSpPr>
            <a:spLocks noChangeArrowheads="1"/>
          </p:cNvSpPr>
          <p:nvPr/>
        </p:nvSpPr>
        <p:spPr bwMode="auto">
          <a:xfrm>
            <a:off x="6962775" y="2244725"/>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6411" name="Line 26"/>
          <p:cNvSpPr>
            <a:spLocks noChangeShapeType="1"/>
          </p:cNvSpPr>
          <p:nvPr/>
        </p:nvSpPr>
        <p:spPr bwMode="auto">
          <a:xfrm>
            <a:off x="5468938" y="23336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12" name="Line 27"/>
          <p:cNvSpPr>
            <a:spLocks noChangeShapeType="1"/>
          </p:cNvSpPr>
          <p:nvPr/>
        </p:nvSpPr>
        <p:spPr bwMode="auto">
          <a:xfrm>
            <a:off x="5741988"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13" name="Line 28"/>
          <p:cNvSpPr>
            <a:spLocks noChangeShapeType="1"/>
          </p:cNvSpPr>
          <p:nvPr/>
        </p:nvSpPr>
        <p:spPr bwMode="auto">
          <a:xfrm>
            <a:off x="6013450"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14" name="Line 29"/>
          <p:cNvSpPr>
            <a:spLocks noChangeShapeType="1"/>
          </p:cNvSpPr>
          <p:nvPr/>
        </p:nvSpPr>
        <p:spPr bwMode="auto">
          <a:xfrm>
            <a:off x="6273800" y="23463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15" name="Text Box 30"/>
          <p:cNvSpPr txBox="1">
            <a:spLocks noChangeArrowheads="1"/>
          </p:cNvSpPr>
          <p:nvPr/>
        </p:nvSpPr>
        <p:spPr bwMode="auto">
          <a:xfrm>
            <a:off x="6305550" y="2009775"/>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16416" name="Text Box 32"/>
          <p:cNvSpPr txBox="1">
            <a:spLocks noChangeArrowheads="1"/>
          </p:cNvSpPr>
          <p:nvPr/>
        </p:nvSpPr>
        <p:spPr bwMode="auto">
          <a:xfrm>
            <a:off x="7353300" y="2003425"/>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3. State:</a:t>
            </a:r>
          </a:p>
        </p:txBody>
      </p:sp>
      <p:sp>
        <p:nvSpPr>
          <p:cNvPr id="16417" name="Rectangle 33"/>
          <p:cNvSpPr>
            <a:spLocks noChangeArrowheads="1"/>
          </p:cNvSpPr>
          <p:nvPr/>
        </p:nvSpPr>
        <p:spPr bwMode="auto">
          <a:xfrm>
            <a:off x="7396163" y="2339975"/>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6418" name="Rectangle 34"/>
          <p:cNvSpPr>
            <a:spLocks noChangeArrowheads="1"/>
          </p:cNvSpPr>
          <p:nvPr/>
        </p:nvSpPr>
        <p:spPr bwMode="auto">
          <a:xfrm>
            <a:off x="9159875" y="2243138"/>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6419" name="Line 35"/>
          <p:cNvSpPr>
            <a:spLocks noChangeShapeType="1"/>
          </p:cNvSpPr>
          <p:nvPr/>
        </p:nvSpPr>
        <p:spPr bwMode="auto">
          <a:xfrm>
            <a:off x="7666038" y="23320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20" name="Line 36"/>
          <p:cNvSpPr>
            <a:spLocks noChangeShapeType="1"/>
          </p:cNvSpPr>
          <p:nvPr/>
        </p:nvSpPr>
        <p:spPr bwMode="auto">
          <a:xfrm>
            <a:off x="7939088"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21" name="Line 37"/>
          <p:cNvSpPr>
            <a:spLocks noChangeShapeType="1"/>
          </p:cNvSpPr>
          <p:nvPr/>
        </p:nvSpPr>
        <p:spPr bwMode="auto">
          <a:xfrm>
            <a:off x="8210550"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22" name="Line 38"/>
          <p:cNvSpPr>
            <a:spLocks noChangeShapeType="1"/>
          </p:cNvSpPr>
          <p:nvPr/>
        </p:nvSpPr>
        <p:spPr bwMode="auto">
          <a:xfrm>
            <a:off x="8470900" y="23447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6423" name="Text Box 39"/>
          <p:cNvSpPr txBox="1">
            <a:spLocks noChangeArrowheads="1"/>
          </p:cNvSpPr>
          <p:nvPr/>
        </p:nvSpPr>
        <p:spPr bwMode="auto">
          <a:xfrm>
            <a:off x="8502650" y="2008188"/>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16424" name="Line 41"/>
          <p:cNvSpPr>
            <a:spLocks noChangeShapeType="1"/>
          </p:cNvSpPr>
          <p:nvPr/>
        </p:nvSpPr>
        <p:spPr bwMode="auto">
          <a:xfrm flipH="1" flipV="1">
            <a:off x="4098926" y="4017963"/>
            <a:ext cx="269875" cy="963612"/>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16425" name="Line 42"/>
          <p:cNvSpPr>
            <a:spLocks noChangeShapeType="1"/>
          </p:cNvSpPr>
          <p:nvPr/>
        </p:nvSpPr>
        <p:spPr bwMode="auto">
          <a:xfrm flipV="1">
            <a:off x="4908551" y="3944939"/>
            <a:ext cx="981075" cy="1144587"/>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16426" name="Line 43"/>
          <p:cNvSpPr>
            <a:spLocks noChangeShapeType="1"/>
          </p:cNvSpPr>
          <p:nvPr/>
        </p:nvSpPr>
        <p:spPr bwMode="auto">
          <a:xfrm flipV="1">
            <a:off x="5257801" y="4262438"/>
            <a:ext cx="1806575" cy="914400"/>
          </a:xfrm>
          <a:prstGeom prst="line">
            <a:avLst/>
          </a:prstGeom>
          <a:noFill/>
          <a:ln w="19050">
            <a:solidFill>
              <a:srgbClr val="CC0000"/>
            </a:solidFill>
            <a:prstDash val="dash"/>
            <a:miter lim="800000"/>
            <a:headEnd/>
            <a:tailEnd type="none" w="lg" len="lg"/>
          </a:ln>
          <a:extLst>
            <a:ext uri="{909E8E84-426E-40dd-AFC4-6F175D3DCCD1}">
              <a14:hiddenFill xmlns="" xmlns:a14="http://schemas.microsoft.com/office/drawing/2010/main">
                <a:noFill/>
              </a14:hiddenFill>
            </a:ext>
          </a:extLst>
        </p:spPr>
        <p:txBody>
          <a:bodyPr wrap="none"/>
          <a:lstStyle/>
          <a:p>
            <a:endParaRPr lang="en-US"/>
          </a:p>
        </p:txBody>
      </p:sp>
      <p:sp>
        <p:nvSpPr>
          <p:cNvPr id="16427" name="Text Box 44"/>
          <p:cNvSpPr txBox="1">
            <a:spLocks noChangeArrowheads="1"/>
          </p:cNvSpPr>
          <p:nvPr/>
        </p:nvSpPr>
        <p:spPr bwMode="auto">
          <a:xfrm rot="4389813">
            <a:off x="4023167" y="4351923"/>
            <a:ext cx="8214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A</a:t>
            </a:r>
          </a:p>
        </p:txBody>
      </p:sp>
      <p:sp>
        <p:nvSpPr>
          <p:cNvPr id="16428" name="Text Box 45"/>
          <p:cNvSpPr txBox="1">
            <a:spLocks noChangeArrowheads="1"/>
          </p:cNvSpPr>
          <p:nvPr/>
        </p:nvSpPr>
        <p:spPr bwMode="auto">
          <a:xfrm rot="-2961533">
            <a:off x="4769292" y="4337636"/>
            <a:ext cx="8214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A</a:t>
            </a:r>
          </a:p>
        </p:txBody>
      </p:sp>
      <p:sp>
        <p:nvSpPr>
          <p:cNvPr id="16429" name="Text Box 46"/>
          <p:cNvSpPr txBox="1">
            <a:spLocks noChangeArrowheads="1"/>
          </p:cNvSpPr>
          <p:nvPr/>
        </p:nvSpPr>
        <p:spPr bwMode="auto">
          <a:xfrm rot="-1604343">
            <a:off x="5605904" y="4440823"/>
            <a:ext cx="8214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A</a:t>
            </a:r>
          </a:p>
        </p:txBody>
      </p:sp>
      <p:sp>
        <p:nvSpPr>
          <p:cNvPr id="16430" name="Text Box 47"/>
          <p:cNvSpPr txBox="1">
            <a:spLocks noChangeArrowheads="1"/>
          </p:cNvSpPr>
          <p:nvPr/>
        </p:nvSpPr>
        <p:spPr bwMode="auto">
          <a:xfrm rot="-1554308">
            <a:off x="6870228" y="3989715"/>
            <a:ext cx="3930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800">
                <a:solidFill>
                  <a:srgbClr val="CC0000"/>
                </a:solidFill>
              </a:rPr>
              <a:t>X</a:t>
            </a:r>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50BD7C7-C077-1842-B2BC-9DEAF7CE65E8}" type="slidenum">
              <a:rPr lang="en-US" smtClean="0"/>
              <a:pPr/>
              <a:t>75</a:t>
            </a:fld>
            <a:endParaRPr lang="en-US"/>
          </a:p>
        </p:txBody>
      </p:sp>
    </p:spTree>
    <p:extLst>
      <p:ext uri="{BB962C8B-B14F-4D97-AF65-F5344CB8AC3E}">
        <p14:creationId xmlns:p14="http://schemas.microsoft.com/office/powerpoint/2010/main" val="4859234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3"/>
          <p:cNvSpPr>
            <a:spLocks noChangeArrowheads="1"/>
          </p:cNvSpPr>
          <p:nvPr/>
        </p:nvSpPr>
        <p:spPr bwMode="auto">
          <a:xfrm rot="-5400000">
            <a:off x="4192588"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8435" name="Rectangle 44"/>
          <p:cNvSpPr>
            <a:spLocks noChangeArrowheads="1"/>
          </p:cNvSpPr>
          <p:nvPr/>
        </p:nvSpPr>
        <p:spPr bwMode="auto">
          <a:xfrm rot="-5400000">
            <a:off x="6754813"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8436" name="Rectangle 2"/>
          <p:cNvSpPr>
            <a:spLocks noChangeArrowheads="1"/>
          </p:cNvSpPr>
          <p:nvPr/>
        </p:nvSpPr>
        <p:spPr bwMode="auto">
          <a:xfrm rot="-5400000">
            <a:off x="3448051" y="36909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8437" name="Rectangle 3"/>
          <p:cNvSpPr>
            <a:spLocks noChangeArrowheads="1"/>
          </p:cNvSpPr>
          <p:nvPr/>
        </p:nvSpPr>
        <p:spPr bwMode="auto">
          <a:xfrm rot="-5400000">
            <a:off x="7513639" y="3665539"/>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8438" name="Rectangle 4"/>
          <p:cNvSpPr>
            <a:spLocks noChangeArrowheads="1"/>
          </p:cNvSpPr>
          <p:nvPr/>
        </p:nvSpPr>
        <p:spPr bwMode="auto">
          <a:xfrm rot="-5400000">
            <a:off x="5459414" y="3684589"/>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8439" name="Rectangle 5"/>
          <p:cNvSpPr>
            <a:spLocks noGrp="1" noChangeArrowheads="1"/>
          </p:cNvSpPr>
          <p:nvPr>
            <p:ph type="title"/>
          </p:nvPr>
        </p:nvSpPr>
        <p:spPr/>
        <p:txBody>
          <a:bodyPr/>
          <a:lstStyle/>
          <a:p>
            <a:pPr eaLnBrk="1" hangingPunct="1"/>
            <a:r>
              <a:rPr lang="en-US">
                <a:latin typeface="Tahoma" charset="0"/>
              </a:rPr>
              <a:t>Quorums</a:t>
            </a:r>
          </a:p>
        </p:txBody>
      </p:sp>
      <p:pic>
        <p:nvPicPr>
          <p:cNvPr id="18440" name="Picture 6" descr="MCj043161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9150" y="2735263"/>
            <a:ext cx="1295400" cy="1295400"/>
          </a:xfrm>
          <a:noFill/>
        </p:spPr>
      </p:pic>
      <p:pic>
        <p:nvPicPr>
          <p:cNvPr id="18441" name="Picture 7"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50561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2" name="Rectangle 8"/>
          <p:cNvSpPr>
            <a:spLocks noChangeArrowheads="1"/>
          </p:cNvSpPr>
          <p:nvPr/>
        </p:nvSpPr>
        <p:spPr bwMode="auto">
          <a:xfrm>
            <a:off x="3192463" y="4194176"/>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a:p>
        </p:txBody>
      </p:sp>
      <p:sp>
        <p:nvSpPr>
          <p:cNvPr id="18443" name="Text Box 9"/>
          <p:cNvSpPr txBox="1">
            <a:spLocks noChangeArrowheads="1"/>
          </p:cNvSpPr>
          <p:nvPr/>
        </p:nvSpPr>
        <p:spPr bwMode="auto">
          <a:xfrm>
            <a:off x="1635125" y="2984500"/>
            <a:ext cx="1157288"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Servers</a:t>
            </a:r>
          </a:p>
        </p:txBody>
      </p:sp>
      <p:sp>
        <p:nvSpPr>
          <p:cNvPr id="18444" name="Text Box 10"/>
          <p:cNvSpPr txBox="1">
            <a:spLocks noChangeArrowheads="1"/>
          </p:cNvSpPr>
          <p:nvPr/>
        </p:nvSpPr>
        <p:spPr bwMode="auto">
          <a:xfrm>
            <a:off x="1703389" y="5341939"/>
            <a:ext cx="1044575"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Clients</a:t>
            </a:r>
          </a:p>
        </p:txBody>
      </p:sp>
      <p:pic>
        <p:nvPicPr>
          <p:cNvPr id="18445" name="Picture 11"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888" y="51196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7" name="Rectangle 13"/>
          <p:cNvSpPr>
            <a:spLocks noChangeArrowheads="1"/>
          </p:cNvSpPr>
          <p:nvPr/>
        </p:nvSpPr>
        <p:spPr bwMode="auto">
          <a:xfrm>
            <a:off x="2962275" y="2343150"/>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8448" name="Rectangle 14"/>
          <p:cNvSpPr>
            <a:spLocks noChangeArrowheads="1"/>
          </p:cNvSpPr>
          <p:nvPr/>
        </p:nvSpPr>
        <p:spPr bwMode="auto">
          <a:xfrm>
            <a:off x="4832350" y="2139950"/>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449" name="Line 15"/>
          <p:cNvSpPr>
            <a:spLocks noChangeShapeType="1"/>
          </p:cNvSpPr>
          <p:nvPr/>
        </p:nvSpPr>
        <p:spPr bwMode="auto">
          <a:xfrm>
            <a:off x="3232150" y="23352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50" name="Line 16"/>
          <p:cNvSpPr>
            <a:spLocks noChangeShapeType="1"/>
          </p:cNvSpPr>
          <p:nvPr/>
        </p:nvSpPr>
        <p:spPr bwMode="auto">
          <a:xfrm>
            <a:off x="3505200"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51" name="Line 17"/>
          <p:cNvSpPr>
            <a:spLocks noChangeShapeType="1"/>
          </p:cNvSpPr>
          <p:nvPr/>
        </p:nvSpPr>
        <p:spPr bwMode="auto">
          <a:xfrm>
            <a:off x="3776663"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52" name="Line 18"/>
          <p:cNvSpPr>
            <a:spLocks noChangeShapeType="1"/>
          </p:cNvSpPr>
          <p:nvPr/>
        </p:nvSpPr>
        <p:spPr bwMode="auto">
          <a:xfrm>
            <a:off x="4037013" y="23479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53" name="Text Box 19"/>
          <p:cNvSpPr txBox="1">
            <a:spLocks noChangeArrowheads="1"/>
          </p:cNvSpPr>
          <p:nvPr/>
        </p:nvSpPr>
        <p:spPr bwMode="auto">
          <a:xfrm>
            <a:off x="4068763" y="2011363"/>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pic>
        <p:nvPicPr>
          <p:cNvPr id="18454" name="Picture 20"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724150"/>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55" name="Picture 21"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2732088"/>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57" name="Rectangle 23"/>
          <p:cNvSpPr>
            <a:spLocks noChangeArrowheads="1"/>
          </p:cNvSpPr>
          <p:nvPr/>
        </p:nvSpPr>
        <p:spPr bwMode="auto">
          <a:xfrm>
            <a:off x="5199063" y="2341564"/>
            <a:ext cx="1797050" cy="261937"/>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8458" name="Rectangle 24"/>
          <p:cNvSpPr>
            <a:spLocks noChangeArrowheads="1"/>
          </p:cNvSpPr>
          <p:nvPr/>
        </p:nvSpPr>
        <p:spPr bwMode="auto">
          <a:xfrm>
            <a:off x="6962775" y="2244725"/>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459" name="Line 25"/>
          <p:cNvSpPr>
            <a:spLocks noChangeShapeType="1"/>
          </p:cNvSpPr>
          <p:nvPr/>
        </p:nvSpPr>
        <p:spPr bwMode="auto">
          <a:xfrm>
            <a:off x="5468938" y="23336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60" name="Line 26"/>
          <p:cNvSpPr>
            <a:spLocks noChangeShapeType="1"/>
          </p:cNvSpPr>
          <p:nvPr/>
        </p:nvSpPr>
        <p:spPr bwMode="auto">
          <a:xfrm>
            <a:off x="5741988"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61" name="Line 27"/>
          <p:cNvSpPr>
            <a:spLocks noChangeShapeType="1"/>
          </p:cNvSpPr>
          <p:nvPr/>
        </p:nvSpPr>
        <p:spPr bwMode="auto">
          <a:xfrm>
            <a:off x="6013450"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62" name="Line 28"/>
          <p:cNvSpPr>
            <a:spLocks noChangeShapeType="1"/>
          </p:cNvSpPr>
          <p:nvPr/>
        </p:nvSpPr>
        <p:spPr bwMode="auto">
          <a:xfrm>
            <a:off x="6273800" y="23463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63" name="Text Box 29"/>
          <p:cNvSpPr txBox="1">
            <a:spLocks noChangeArrowheads="1"/>
          </p:cNvSpPr>
          <p:nvPr/>
        </p:nvSpPr>
        <p:spPr bwMode="auto">
          <a:xfrm>
            <a:off x="6305550" y="2009775"/>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18465" name="Rectangle 31"/>
          <p:cNvSpPr>
            <a:spLocks noChangeArrowheads="1"/>
          </p:cNvSpPr>
          <p:nvPr/>
        </p:nvSpPr>
        <p:spPr bwMode="auto">
          <a:xfrm>
            <a:off x="7396163" y="2339975"/>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8466" name="Rectangle 32"/>
          <p:cNvSpPr>
            <a:spLocks noChangeArrowheads="1"/>
          </p:cNvSpPr>
          <p:nvPr/>
        </p:nvSpPr>
        <p:spPr bwMode="auto">
          <a:xfrm>
            <a:off x="9159875" y="2243138"/>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467" name="Line 33"/>
          <p:cNvSpPr>
            <a:spLocks noChangeShapeType="1"/>
          </p:cNvSpPr>
          <p:nvPr/>
        </p:nvSpPr>
        <p:spPr bwMode="auto">
          <a:xfrm>
            <a:off x="7666038" y="23320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68" name="Line 34"/>
          <p:cNvSpPr>
            <a:spLocks noChangeShapeType="1"/>
          </p:cNvSpPr>
          <p:nvPr/>
        </p:nvSpPr>
        <p:spPr bwMode="auto">
          <a:xfrm>
            <a:off x="7939088"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69" name="Line 35"/>
          <p:cNvSpPr>
            <a:spLocks noChangeShapeType="1"/>
          </p:cNvSpPr>
          <p:nvPr/>
        </p:nvSpPr>
        <p:spPr bwMode="auto">
          <a:xfrm>
            <a:off x="8210550"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70" name="Line 36"/>
          <p:cNvSpPr>
            <a:spLocks noChangeShapeType="1"/>
          </p:cNvSpPr>
          <p:nvPr/>
        </p:nvSpPr>
        <p:spPr bwMode="auto">
          <a:xfrm>
            <a:off x="8470900" y="23447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8471" name="Text Box 37"/>
          <p:cNvSpPr txBox="1">
            <a:spLocks noChangeArrowheads="1"/>
          </p:cNvSpPr>
          <p:nvPr/>
        </p:nvSpPr>
        <p:spPr bwMode="auto">
          <a:xfrm>
            <a:off x="8502650" y="2008188"/>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18472" name="Text Box 38"/>
          <p:cNvSpPr txBox="1">
            <a:spLocks noChangeArrowheads="1"/>
          </p:cNvSpPr>
          <p:nvPr/>
        </p:nvSpPr>
        <p:spPr bwMode="auto">
          <a:xfrm>
            <a:off x="2935288" y="2316164"/>
            <a:ext cx="3080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A</a:t>
            </a:r>
          </a:p>
        </p:txBody>
      </p:sp>
      <p:sp>
        <p:nvSpPr>
          <p:cNvPr id="18473" name="Text Box 39"/>
          <p:cNvSpPr txBox="1">
            <a:spLocks noChangeArrowheads="1"/>
          </p:cNvSpPr>
          <p:nvPr/>
        </p:nvSpPr>
        <p:spPr bwMode="auto">
          <a:xfrm>
            <a:off x="5172075" y="2314576"/>
            <a:ext cx="3080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A</a:t>
            </a:r>
          </a:p>
        </p:txBody>
      </p:sp>
      <p:sp>
        <p:nvSpPr>
          <p:cNvPr id="18474" name="Rectangle 40"/>
          <p:cNvSpPr>
            <a:spLocks noChangeArrowheads="1"/>
          </p:cNvSpPr>
          <p:nvPr/>
        </p:nvSpPr>
        <p:spPr bwMode="auto">
          <a:xfrm>
            <a:off x="4746625" y="2241550"/>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475" name="Text Box 41"/>
          <p:cNvSpPr txBox="1">
            <a:spLocks noChangeArrowheads="1"/>
          </p:cNvSpPr>
          <p:nvPr/>
        </p:nvSpPr>
        <p:spPr bwMode="auto">
          <a:xfrm>
            <a:off x="3492501" y="2484438"/>
            <a:ext cx="89960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9600">
                <a:solidFill>
                  <a:srgbClr val="CC0000"/>
                </a:solidFill>
              </a:rPr>
              <a:t>X</a:t>
            </a:r>
          </a:p>
        </p:txBody>
      </p:sp>
      <p:sp>
        <p:nvSpPr>
          <p:cNvPr id="18479" name="Text Box 12"/>
          <p:cNvSpPr txBox="1">
            <a:spLocks noChangeArrowheads="1"/>
          </p:cNvSpPr>
          <p:nvPr/>
        </p:nvSpPr>
        <p:spPr bwMode="auto">
          <a:xfrm>
            <a:off x="2919413" y="2006600"/>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1. State:</a:t>
            </a:r>
          </a:p>
        </p:txBody>
      </p:sp>
      <p:sp>
        <p:nvSpPr>
          <p:cNvPr id="18480" name="Text Box 23"/>
          <p:cNvSpPr txBox="1">
            <a:spLocks noChangeArrowheads="1"/>
          </p:cNvSpPr>
          <p:nvPr/>
        </p:nvSpPr>
        <p:spPr bwMode="auto">
          <a:xfrm>
            <a:off x="5156200" y="2005014"/>
            <a:ext cx="85725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2. State:</a:t>
            </a:r>
          </a:p>
        </p:txBody>
      </p:sp>
      <p:sp>
        <p:nvSpPr>
          <p:cNvPr id="18481" name="Text Box 32"/>
          <p:cNvSpPr txBox="1">
            <a:spLocks noChangeArrowheads="1"/>
          </p:cNvSpPr>
          <p:nvPr/>
        </p:nvSpPr>
        <p:spPr bwMode="auto">
          <a:xfrm>
            <a:off x="7353300" y="2003425"/>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3. State:</a:t>
            </a:r>
          </a:p>
        </p:txBody>
      </p:sp>
      <p:sp>
        <p:nvSpPr>
          <p:cNvPr id="18476" name="Rectangle 42"/>
          <p:cNvSpPr>
            <a:spLocks noChangeArrowheads="1"/>
          </p:cNvSpPr>
          <p:nvPr/>
        </p:nvSpPr>
        <p:spPr bwMode="auto">
          <a:xfrm>
            <a:off x="2836864" y="1846263"/>
            <a:ext cx="2155825" cy="831850"/>
          </a:xfrm>
          <a:prstGeom prst="rect">
            <a:avLst/>
          </a:prstGeom>
          <a:solidFill>
            <a:schemeClr val="bg1">
              <a:alpha val="8588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50BD7C7-C077-1842-B2BC-9DEAF7CE65E8}" type="slidenum">
              <a:rPr lang="en-US" smtClean="0"/>
              <a:pPr/>
              <a:t>76</a:t>
            </a:fld>
            <a:endParaRPr lang="en-US"/>
          </a:p>
        </p:txBody>
      </p:sp>
    </p:spTree>
    <p:extLst>
      <p:ext uri="{BB962C8B-B14F-4D97-AF65-F5344CB8AC3E}">
        <p14:creationId xmlns:p14="http://schemas.microsoft.com/office/powerpoint/2010/main" val="4640150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3" name="Oval 57"/>
          <p:cNvSpPr>
            <a:spLocks noChangeArrowheads="1"/>
          </p:cNvSpPr>
          <p:nvPr/>
        </p:nvSpPr>
        <p:spPr bwMode="auto">
          <a:xfrm>
            <a:off x="4805363" y="2625725"/>
            <a:ext cx="4652962" cy="1385888"/>
          </a:xfrm>
          <a:prstGeom prst="ellipse">
            <a:avLst/>
          </a:prstGeom>
          <a:solidFill>
            <a:srgbClr val="EAEAEA"/>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98" name="Rectangle 68"/>
          <p:cNvSpPr>
            <a:spLocks noChangeArrowheads="1"/>
          </p:cNvSpPr>
          <p:nvPr/>
        </p:nvSpPr>
        <p:spPr bwMode="auto">
          <a:xfrm>
            <a:off x="5199063" y="2341564"/>
            <a:ext cx="1797050" cy="261937"/>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9499" name="Rectangle 69"/>
          <p:cNvSpPr>
            <a:spLocks noChangeArrowheads="1"/>
          </p:cNvSpPr>
          <p:nvPr/>
        </p:nvSpPr>
        <p:spPr bwMode="auto">
          <a:xfrm>
            <a:off x="6962775" y="2144713"/>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9458" name="Rectangle 78"/>
          <p:cNvSpPr>
            <a:spLocks noChangeArrowheads="1"/>
          </p:cNvSpPr>
          <p:nvPr/>
        </p:nvSpPr>
        <p:spPr bwMode="auto">
          <a:xfrm rot="-5400000">
            <a:off x="4192588"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9459" name="Rectangle 79"/>
          <p:cNvSpPr>
            <a:spLocks noChangeArrowheads="1"/>
          </p:cNvSpPr>
          <p:nvPr/>
        </p:nvSpPr>
        <p:spPr bwMode="auto">
          <a:xfrm rot="-5400000">
            <a:off x="6754813"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9460" name="Rectangle 3"/>
          <p:cNvSpPr>
            <a:spLocks noChangeArrowheads="1"/>
          </p:cNvSpPr>
          <p:nvPr/>
        </p:nvSpPr>
        <p:spPr bwMode="auto">
          <a:xfrm rot="-5400000">
            <a:off x="3448051" y="36909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9461" name="Rectangle 4"/>
          <p:cNvSpPr>
            <a:spLocks noChangeArrowheads="1"/>
          </p:cNvSpPr>
          <p:nvPr/>
        </p:nvSpPr>
        <p:spPr bwMode="auto">
          <a:xfrm rot="-5400000">
            <a:off x="7513639" y="3665539"/>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9462" name="Rectangle 5"/>
          <p:cNvSpPr>
            <a:spLocks noChangeArrowheads="1"/>
          </p:cNvSpPr>
          <p:nvPr/>
        </p:nvSpPr>
        <p:spPr bwMode="auto">
          <a:xfrm rot="-5400000">
            <a:off x="5765007" y="3998119"/>
            <a:ext cx="455612" cy="50800"/>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9463" name="Rectangle 6"/>
          <p:cNvSpPr>
            <a:spLocks noGrp="1" noChangeArrowheads="1"/>
          </p:cNvSpPr>
          <p:nvPr>
            <p:ph type="title"/>
          </p:nvPr>
        </p:nvSpPr>
        <p:spPr/>
        <p:txBody>
          <a:bodyPr/>
          <a:lstStyle/>
          <a:p>
            <a:pPr eaLnBrk="1" hangingPunct="1"/>
            <a:r>
              <a:rPr lang="en-US">
                <a:latin typeface="Tahoma" charset="0"/>
              </a:rPr>
              <a:t>Quorums</a:t>
            </a:r>
          </a:p>
        </p:txBody>
      </p:sp>
      <p:pic>
        <p:nvPicPr>
          <p:cNvPr id="19464" name="Picture 7" descr="MCj0431616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359150" y="2735263"/>
            <a:ext cx="1295400" cy="1295400"/>
          </a:xfrm>
          <a:noFill/>
        </p:spPr>
      </p:pic>
      <p:pic>
        <p:nvPicPr>
          <p:cNvPr id="19465" name="Picture 8"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313" y="50561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6" name="Rectangle 9"/>
          <p:cNvSpPr>
            <a:spLocks noChangeArrowheads="1"/>
          </p:cNvSpPr>
          <p:nvPr/>
        </p:nvSpPr>
        <p:spPr bwMode="auto">
          <a:xfrm>
            <a:off x="3192463" y="4194176"/>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a:p>
        </p:txBody>
      </p:sp>
      <p:sp>
        <p:nvSpPr>
          <p:cNvPr id="19467" name="Text Box 10"/>
          <p:cNvSpPr txBox="1">
            <a:spLocks noChangeArrowheads="1"/>
          </p:cNvSpPr>
          <p:nvPr/>
        </p:nvSpPr>
        <p:spPr bwMode="auto">
          <a:xfrm>
            <a:off x="1635125" y="2984500"/>
            <a:ext cx="1157288"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Servers</a:t>
            </a:r>
          </a:p>
        </p:txBody>
      </p:sp>
      <p:sp>
        <p:nvSpPr>
          <p:cNvPr id="19468" name="Text Box 11"/>
          <p:cNvSpPr txBox="1">
            <a:spLocks noChangeArrowheads="1"/>
          </p:cNvSpPr>
          <p:nvPr/>
        </p:nvSpPr>
        <p:spPr bwMode="auto">
          <a:xfrm>
            <a:off x="1703389" y="5341939"/>
            <a:ext cx="1044575"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Clients</a:t>
            </a:r>
          </a:p>
        </p:txBody>
      </p:sp>
      <p:pic>
        <p:nvPicPr>
          <p:cNvPr id="19469" name="Picture 12" descr="MCj043164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888" y="51196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71" name="Rectangle 14"/>
          <p:cNvSpPr>
            <a:spLocks noChangeArrowheads="1"/>
          </p:cNvSpPr>
          <p:nvPr/>
        </p:nvSpPr>
        <p:spPr bwMode="auto">
          <a:xfrm>
            <a:off x="2962275" y="2343150"/>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9472" name="Line 16"/>
          <p:cNvSpPr>
            <a:spLocks noChangeShapeType="1"/>
          </p:cNvSpPr>
          <p:nvPr/>
        </p:nvSpPr>
        <p:spPr bwMode="auto">
          <a:xfrm>
            <a:off x="3232150" y="23352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73" name="Line 17"/>
          <p:cNvSpPr>
            <a:spLocks noChangeShapeType="1"/>
          </p:cNvSpPr>
          <p:nvPr/>
        </p:nvSpPr>
        <p:spPr bwMode="auto">
          <a:xfrm>
            <a:off x="3505200"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74" name="Line 18"/>
          <p:cNvSpPr>
            <a:spLocks noChangeShapeType="1"/>
          </p:cNvSpPr>
          <p:nvPr/>
        </p:nvSpPr>
        <p:spPr bwMode="auto">
          <a:xfrm>
            <a:off x="3776663"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75" name="Line 19"/>
          <p:cNvSpPr>
            <a:spLocks noChangeShapeType="1"/>
          </p:cNvSpPr>
          <p:nvPr/>
        </p:nvSpPr>
        <p:spPr bwMode="auto">
          <a:xfrm>
            <a:off x="4037013" y="23479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76" name="Text Box 20"/>
          <p:cNvSpPr txBox="1">
            <a:spLocks noChangeArrowheads="1"/>
          </p:cNvSpPr>
          <p:nvPr/>
        </p:nvSpPr>
        <p:spPr bwMode="auto">
          <a:xfrm>
            <a:off x="4068763" y="2011363"/>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pic>
        <p:nvPicPr>
          <p:cNvPr id="19477" name="Picture 21"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2732088"/>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79" name="Rectangle 30"/>
          <p:cNvSpPr>
            <a:spLocks noChangeArrowheads="1"/>
          </p:cNvSpPr>
          <p:nvPr/>
        </p:nvSpPr>
        <p:spPr bwMode="auto">
          <a:xfrm>
            <a:off x="7396163" y="2339975"/>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9480" name="Rectangle 31"/>
          <p:cNvSpPr>
            <a:spLocks noChangeArrowheads="1"/>
          </p:cNvSpPr>
          <p:nvPr/>
        </p:nvSpPr>
        <p:spPr bwMode="auto">
          <a:xfrm>
            <a:off x="9159875" y="2243138"/>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9481" name="Line 32"/>
          <p:cNvSpPr>
            <a:spLocks noChangeShapeType="1"/>
          </p:cNvSpPr>
          <p:nvPr/>
        </p:nvSpPr>
        <p:spPr bwMode="auto">
          <a:xfrm>
            <a:off x="7666038" y="23320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82" name="Line 33"/>
          <p:cNvSpPr>
            <a:spLocks noChangeShapeType="1"/>
          </p:cNvSpPr>
          <p:nvPr/>
        </p:nvSpPr>
        <p:spPr bwMode="auto">
          <a:xfrm>
            <a:off x="7939088"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83" name="Line 34"/>
          <p:cNvSpPr>
            <a:spLocks noChangeShapeType="1"/>
          </p:cNvSpPr>
          <p:nvPr/>
        </p:nvSpPr>
        <p:spPr bwMode="auto">
          <a:xfrm>
            <a:off x="8210550"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84" name="Line 35"/>
          <p:cNvSpPr>
            <a:spLocks noChangeShapeType="1"/>
          </p:cNvSpPr>
          <p:nvPr/>
        </p:nvSpPr>
        <p:spPr bwMode="auto">
          <a:xfrm>
            <a:off x="8470900" y="23447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485" name="Text Box 36"/>
          <p:cNvSpPr txBox="1">
            <a:spLocks noChangeArrowheads="1"/>
          </p:cNvSpPr>
          <p:nvPr/>
        </p:nvSpPr>
        <p:spPr bwMode="auto">
          <a:xfrm>
            <a:off x="8502650" y="2008188"/>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19486" name="Text Box 37"/>
          <p:cNvSpPr txBox="1">
            <a:spLocks noChangeArrowheads="1"/>
          </p:cNvSpPr>
          <p:nvPr/>
        </p:nvSpPr>
        <p:spPr bwMode="auto">
          <a:xfrm>
            <a:off x="2935288" y="2316164"/>
            <a:ext cx="3080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A</a:t>
            </a:r>
          </a:p>
        </p:txBody>
      </p:sp>
      <p:sp>
        <p:nvSpPr>
          <p:cNvPr id="19487" name="Line 43"/>
          <p:cNvSpPr>
            <a:spLocks noChangeShapeType="1"/>
          </p:cNvSpPr>
          <p:nvPr/>
        </p:nvSpPr>
        <p:spPr bwMode="auto">
          <a:xfrm flipH="1" flipV="1">
            <a:off x="6176963" y="4038601"/>
            <a:ext cx="690562" cy="968375"/>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19488" name="Line 44"/>
          <p:cNvSpPr>
            <a:spLocks noChangeShapeType="1"/>
          </p:cNvSpPr>
          <p:nvPr/>
        </p:nvSpPr>
        <p:spPr bwMode="auto">
          <a:xfrm flipV="1">
            <a:off x="7129464" y="3978276"/>
            <a:ext cx="701675" cy="1069975"/>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19489" name="Line 45"/>
          <p:cNvSpPr>
            <a:spLocks noChangeShapeType="1"/>
          </p:cNvSpPr>
          <p:nvPr/>
        </p:nvSpPr>
        <p:spPr bwMode="auto">
          <a:xfrm flipH="1" flipV="1">
            <a:off x="4627563" y="4225925"/>
            <a:ext cx="2101850" cy="952500"/>
          </a:xfrm>
          <a:prstGeom prst="line">
            <a:avLst/>
          </a:prstGeom>
          <a:noFill/>
          <a:ln w="19050">
            <a:solidFill>
              <a:srgbClr val="CC0000"/>
            </a:solidFill>
            <a:prstDash val="dash"/>
            <a:miter lim="800000"/>
            <a:headEnd/>
            <a:tailEnd type="none" w="lg" len="lg"/>
          </a:ln>
          <a:extLst>
            <a:ext uri="{909E8E84-426E-40dd-AFC4-6F175D3DCCD1}">
              <a14:hiddenFill xmlns="" xmlns:a14="http://schemas.microsoft.com/office/drawing/2010/main">
                <a:noFill/>
              </a14:hiddenFill>
            </a:ext>
          </a:extLst>
        </p:spPr>
        <p:txBody>
          <a:bodyPr wrap="none"/>
          <a:lstStyle/>
          <a:p>
            <a:endParaRPr lang="en-US"/>
          </a:p>
        </p:txBody>
      </p:sp>
      <p:sp>
        <p:nvSpPr>
          <p:cNvPr id="19490" name="Text Box 46"/>
          <p:cNvSpPr txBox="1">
            <a:spLocks noChangeArrowheads="1"/>
          </p:cNvSpPr>
          <p:nvPr/>
        </p:nvSpPr>
        <p:spPr bwMode="auto">
          <a:xfrm rot="1622853">
            <a:off x="5186820" y="4269373"/>
            <a:ext cx="8182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B</a:t>
            </a:r>
            <a:endParaRPr lang="en-US"/>
          </a:p>
        </p:txBody>
      </p:sp>
      <p:sp>
        <p:nvSpPr>
          <p:cNvPr id="19491" name="Text Box 47"/>
          <p:cNvSpPr txBox="1">
            <a:spLocks noChangeArrowheads="1"/>
          </p:cNvSpPr>
          <p:nvPr/>
        </p:nvSpPr>
        <p:spPr bwMode="auto">
          <a:xfrm rot="3340001">
            <a:off x="6312357" y="4361448"/>
            <a:ext cx="8182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B</a:t>
            </a:r>
            <a:endParaRPr lang="en-US"/>
          </a:p>
        </p:txBody>
      </p:sp>
      <p:sp>
        <p:nvSpPr>
          <p:cNvPr id="19492" name="Text Box 48"/>
          <p:cNvSpPr txBox="1">
            <a:spLocks noChangeArrowheads="1"/>
          </p:cNvSpPr>
          <p:nvPr/>
        </p:nvSpPr>
        <p:spPr bwMode="auto">
          <a:xfrm rot="-3266748">
            <a:off x="6888620" y="4324936"/>
            <a:ext cx="8182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B</a:t>
            </a:r>
            <a:endParaRPr lang="en-US"/>
          </a:p>
        </p:txBody>
      </p:sp>
      <p:sp>
        <p:nvSpPr>
          <p:cNvPr id="19493" name="Text Box 49"/>
          <p:cNvSpPr txBox="1">
            <a:spLocks noChangeArrowheads="1"/>
          </p:cNvSpPr>
          <p:nvPr/>
        </p:nvSpPr>
        <p:spPr bwMode="auto">
          <a:xfrm rot="3295453">
            <a:off x="4426271" y="3944472"/>
            <a:ext cx="3930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800">
                <a:solidFill>
                  <a:srgbClr val="CC0000"/>
                </a:solidFill>
              </a:rPr>
              <a:t>X</a:t>
            </a:r>
          </a:p>
        </p:txBody>
      </p:sp>
      <p:sp>
        <p:nvSpPr>
          <p:cNvPr id="19494" name="Rectangle 51"/>
          <p:cNvSpPr>
            <a:spLocks noChangeArrowheads="1"/>
          </p:cNvSpPr>
          <p:nvPr/>
        </p:nvSpPr>
        <p:spPr bwMode="auto">
          <a:xfrm>
            <a:off x="4756150" y="2249488"/>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9495" name="Rectangle 65"/>
          <p:cNvSpPr>
            <a:spLocks noChangeArrowheads="1"/>
          </p:cNvSpPr>
          <p:nvPr/>
        </p:nvSpPr>
        <p:spPr bwMode="auto">
          <a:xfrm>
            <a:off x="4832350" y="2139950"/>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9496" name="Picture 66" descr="MCj043161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724150"/>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00" name="Line 70"/>
          <p:cNvSpPr>
            <a:spLocks noChangeShapeType="1"/>
          </p:cNvSpPr>
          <p:nvPr/>
        </p:nvSpPr>
        <p:spPr bwMode="auto">
          <a:xfrm>
            <a:off x="5468938" y="23336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501" name="Line 71"/>
          <p:cNvSpPr>
            <a:spLocks noChangeShapeType="1"/>
          </p:cNvSpPr>
          <p:nvPr/>
        </p:nvSpPr>
        <p:spPr bwMode="auto">
          <a:xfrm>
            <a:off x="5741988"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502" name="Line 72"/>
          <p:cNvSpPr>
            <a:spLocks noChangeShapeType="1"/>
          </p:cNvSpPr>
          <p:nvPr/>
        </p:nvSpPr>
        <p:spPr bwMode="auto">
          <a:xfrm>
            <a:off x="6013450"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503" name="Line 73"/>
          <p:cNvSpPr>
            <a:spLocks noChangeShapeType="1"/>
          </p:cNvSpPr>
          <p:nvPr/>
        </p:nvSpPr>
        <p:spPr bwMode="auto">
          <a:xfrm>
            <a:off x="6273800" y="23463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504" name="Text Box 74"/>
          <p:cNvSpPr txBox="1">
            <a:spLocks noChangeArrowheads="1"/>
          </p:cNvSpPr>
          <p:nvPr/>
        </p:nvSpPr>
        <p:spPr bwMode="auto">
          <a:xfrm>
            <a:off x="6305550" y="2009775"/>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19505" name="Text Box 75"/>
          <p:cNvSpPr txBox="1">
            <a:spLocks noChangeArrowheads="1"/>
          </p:cNvSpPr>
          <p:nvPr/>
        </p:nvSpPr>
        <p:spPr bwMode="auto">
          <a:xfrm>
            <a:off x="5172075" y="2314576"/>
            <a:ext cx="3080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A</a:t>
            </a:r>
          </a:p>
        </p:txBody>
      </p:sp>
      <p:sp>
        <p:nvSpPr>
          <p:cNvPr id="19509" name="Text Box 41"/>
          <p:cNvSpPr txBox="1">
            <a:spLocks noChangeArrowheads="1"/>
          </p:cNvSpPr>
          <p:nvPr/>
        </p:nvSpPr>
        <p:spPr bwMode="auto">
          <a:xfrm>
            <a:off x="3492501" y="2484438"/>
            <a:ext cx="89960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9600">
                <a:solidFill>
                  <a:srgbClr val="CC0000"/>
                </a:solidFill>
              </a:rPr>
              <a:t>X</a:t>
            </a:r>
          </a:p>
        </p:txBody>
      </p:sp>
      <p:sp>
        <p:nvSpPr>
          <p:cNvPr id="19514" name="Text Box 12"/>
          <p:cNvSpPr txBox="1">
            <a:spLocks noChangeArrowheads="1"/>
          </p:cNvSpPr>
          <p:nvPr/>
        </p:nvSpPr>
        <p:spPr bwMode="auto">
          <a:xfrm>
            <a:off x="2919413" y="2006600"/>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1. State:</a:t>
            </a:r>
          </a:p>
        </p:txBody>
      </p:sp>
      <p:sp>
        <p:nvSpPr>
          <p:cNvPr id="19515" name="Text Box 23"/>
          <p:cNvSpPr txBox="1">
            <a:spLocks noChangeArrowheads="1"/>
          </p:cNvSpPr>
          <p:nvPr/>
        </p:nvSpPr>
        <p:spPr bwMode="auto">
          <a:xfrm>
            <a:off x="5156200" y="2005014"/>
            <a:ext cx="85725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2. State:</a:t>
            </a:r>
          </a:p>
        </p:txBody>
      </p:sp>
      <p:sp>
        <p:nvSpPr>
          <p:cNvPr id="19516" name="Text Box 32"/>
          <p:cNvSpPr txBox="1">
            <a:spLocks noChangeArrowheads="1"/>
          </p:cNvSpPr>
          <p:nvPr/>
        </p:nvSpPr>
        <p:spPr bwMode="auto">
          <a:xfrm>
            <a:off x="7353300" y="2003425"/>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3. State:</a:t>
            </a:r>
          </a:p>
        </p:txBody>
      </p:sp>
      <p:sp>
        <p:nvSpPr>
          <p:cNvPr id="19510" name="Rectangle 42"/>
          <p:cNvSpPr>
            <a:spLocks noChangeArrowheads="1"/>
          </p:cNvSpPr>
          <p:nvPr/>
        </p:nvSpPr>
        <p:spPr bwMode="auto">
          <a:xfrm>
            <a:off x="2838451" y="1857375"/>
            <a:ext cx="2155825" cy="831850"/>
          </a:xfrm>
          <a:prstGeom prst="rect">
            <a:avLst/>
          </a:prstGeom>
          <a:solidFill>
            <a:schemeClr val="bg1">
              <a:alpha val="8588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50BD7C7-C077-1842-B2BC-9DEAF7CE65E8}" type="slidenum">
              <a:rPr lang="en-US" smtClean="0"/>
              <a:pPr/>
              <a:t>77</a:t>
            </a:fld>
            <a:endParaRPr lang="en-US"/>
          </a:p>
        </p:txBody>
      </p:sp>
    </p:spTree>
    <p:extLst>
      <p:ext uri="{BB962C8B-B14F-4D97-AF65-F5344CB8AC3E}">
        <p14:creationId xmlns:p14="http://schemas.microsoft.com/office/powerpoint/2010/main" val="847059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Operations</a:t>
            </a:r>
          </a:p>
        </p:txBody>
      </p:sp>
      <p:sp>
        <p:nvSpPr>
          <p:cNvPr id="3" name="Content Placeholder 2"/>
          <p:cNvSpPr>
            <a:spLocks noGrp="1"/>
          </p:cNvSpPr>
          <p:nvPr>
            <p:ph sz="quarter"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7" name="Rectangle 52"/>
          <p:cNvSpPr>
            <a:spLocks noChangeArrowheads="1"/>
          </p:cNvSpPr>
          <p:nvPr/>
        </p:nvSpPr>
        <p:spPr bwMode="auto">
          <a:xfrm rot="16200000">
            <a:off x="4192588"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8" name="Rectangle 53"/>
          <p:cNvSpPr>
            <a:spLocks noChangeArrowheads="1"/>
          </p:cNvSpPr>
          <p:nvPr/>
        </p:nvSpPr>
        <p:spPr bwMode="auto">
          <a:xfrm rot="16200000">
            <a:off x="6754813" y="4708526"/>
            <a:ext cx="1074738"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9" name="Rectangle 2"/>
          <p:cNvSpPr>
            <a:spLocks noChangeArrowheads="1"/>
          </p:cNvSpPr>
          <p:nvPr/>
        </p:nvSpPr>
        <p:spPr bwMode="auto">
          <a:xfrm rot="16200000">
            <a:off x="3448051" y="3690938"/>
            <a:ext cx="1074737" cy="58738"/>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0" name="Rectangle 3"/>
          <p:cNvSpPr>
            <a:spLocks noChangeArrowheads="1"/>
          </p:cNvSpPr>
          <p:nvPr/>
        </p:nvSpPr>
        <p:spPr bwMode="auto">
          <a:xfrm rot="16200000">
            <a:off x="7513639" y="3665539"/>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sp>
        <p:nvSpPr>
          <p:cNvPr id="11" name="Rectangle 4"/>
          <p:cNvSpPr>
            <a:spLocks noChangeArrowheads="1"/>
          </p:cNvSpPr>
          <p:nvPr/>
        </p:nvSpPr>
        <p:spPr bwMode="auto">
          <a:xfrm rot="16200000">
            <a:off x="5459414" y="3684589"/>
            <a:ext cx="1074737" cy="58737"/>
          </a:xfrm>
          <a:prstGeom prst="rect">
            <a:avLst/>
          </a:prstGeom>
          <a:gradFill rotWithShape="1">
            <a:gsLst>
              <a:gs pos="0">
                <a:schemeClr val="bg1"/>
              </a:gs>
              <a:gs pos="100000">
                <a:srgbClr val="DDDDDD"/>
              </a:gs>
            </a:gsLst>
            <a:lin ang="5400000" scaled="1"/>
          </a:gradFill>
          <a:ln w="9525">
            <a:solidFill>
              <a:srgbClr val="C0C0C0"/>
            </a:solidFill>
            <a:miter lim="800000"/>
            <a:headEnd/>
            <a:tailEnd/>
          </a:ln>
        </p:spPr>
        <p:txBody>
          <a:bodyPr wrap="none" anchor="ctr"/>
          <a:lstStyle/>
          <a:p>
            <a:endParaRPr lang="en-US"/>
          </a:p>
        </p:txBody>
      </p:sp>
      <p:pic>
        <p:nvPicPr>
          <p:cNvPr id="12" name="Picture 6" descr="MCj043161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2735263"/>
            <a:ext cx="1295400" cy="1295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8"/>
          <p:cNvSpPr>
            <a:spLocks noChangeArrowheads="1"/>
          </p:cNvSpPr>
          <p:nvPr/>
        </p:nvSpPr>
        <p:spPr bwMode="auto">
          <a:xfrm>
            <a:off x="3192463" y="4194176"/>
            <a:ext cx="5867400" cy="66675"/>
          </a:xfrm>
          <a:prstGeom prst="rect">
            <a:avLst/>
          </a:prstGeom>
          <a:gradFill rotWithShape="1">
            <a:gsLst>
              <a:gs pos="0">
                <a:srgbClr val="DDDDDD"/>
              </a:gs>
              <a:gs pos="100000">
                <a:schemeClr val="bg1"/>
              </a:gs>
            </a:gsLst>
            <a:lin ang="5400000" scaled="1"/>
          </a:gradFill>
          <a:ln w="9525">
            <a:solidFill>
              <a:srgbClr val="C0C0C0"/>
            </a:solidFill>
            <a:miter lim="800000"/>
            <a:headEnd/>
            <a:tailEnd/>
          </a:ln>
        </p:spPr>
        <p:txBody>
          <a:bodyPr wrap="none" anchor="ctr"/>
          <a:lstStyle/>
          <a:p>
            <a:endParaRPr lang="en-US"/>
          </a:p>
        </p:txBody>
      </p:sp>
      <p:sp>
        <p:nvSpPr>
          <p:cNvPr id="14" name="Text Box 9"/>
          <p:cNvSpPr txBox="1">
            <a:spLocks noChangeArrowheads="1"/>
          </p:cNvSpPr>
          <p:nvPr/>
        </p:nvSpPr>
        <p:spPr bwMode="auto">
          <a:xfrm>
            <a:off x="1635125" y="2984500"/>
            <a:ext cx="1157288"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Servers</a:t>
            </a:r>
          </a:p>
        </p:txBody>
      </p:sp>
      <p:sp>
        <p:nvSpPr>
          <p:cNvPr id="16" name="Rectangle 13"/>
          <p:cNvSpPr>
            <a:spLocks noChangeArrowheads="1"/>
          </p:cNvSpPr>
          <p:nvPr/>
        </p:nvSpPr>
        <p:spPr bwMode="auto">
          <a:xfrm>
            <a:off x="2962275" y="2343150"/>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17" name="Rectangle 14"/>
          <p:cNvSpPr>
            <a:spLocks noChangeArrowheads="1"/>
          </p:cNvSpPr>
          <p:nvPr/>
        </p:nvSpPr>
        <p:spPr bwMode="auto">
          <a:xfrm>
            <a:off x="4832350" y="2139950"/>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 name="Line 15"/>
          <p:cNvSpPr>
            <a:spLocks noChangeShapeType="1"/>
          </p:cNvSpPr>
          <p:nvPr/>
        </p:nvSpPr>
        <p:spPr bwMode="auto">
          <a:xfrm>
            <a:off x="3232150" y="23352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9" name="Line 16"/>
          <p:cNvSpPr>
            <a:spLocks noChangeShapeType="1"/>
          </p:cNvSpPr>
          <p:nvPr/>
        </p:nvSpPr>
        <p:spPr bwMode="auto">
          <a:xfrm>
            <a:off x="3505200"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17"/>
          <p:cNvSpPr>
            <a:spLocks noChangeShapeType="1"/>
          </p:cNvSpPr>
          <p:nvPr/>
        </p:nvSpPr>
        <p:spPr bwMode="auto">
          <a:xfrm>
            <a:off x="3776663" y="234156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1" name="Line 18"/>
          <p:cNvSpPr>
            <a:spLocks noChangeShapeType="1"/>
          </p:cNvSpPr>
          <p:nvPr/>
        </p:nvSpPr>
        <p:spPr bwMode="auto">
          <a:xfrm>
            <a:off x="4037013" y="2347914"/>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2" name="Text Box 19"/>
          <p:cNvSpPr txBox="1">
            <a:spLocks noChangeArrowheads="1"/>
          </p:cNvSpPr>
          <p:nvPr/>
        </p:nvSpPr>
        <p:spPr bwMode="auto">
          <a:xfrm>
            <a:off x="4068763" y="2011363"/>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23" name="Text Box 20"/>
          <p:cNvSpPr txBox="1">
            <a:spLocks noChangeArrowheads="1"/>
          </p:cNvSpPr>
          <p:nvPr/>
        </p:nvSpPr>
        <p:spPr bwMode="auto">
          <a:xfrm>
            <a:off x="2935288" y="2316164"/>
            <a:ext cx="3080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A</a:t>
            </a:r>
          </a:p>
        </p:txBody>
      </p:sp>
      <p:pic>
        <p:nvPicPr>
          <p:cNvPr id="24" name="Picture 21" descr="MCj043161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2724150"/>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2" descr="MCj043161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75" y="2732088"/>
            <a:ext cx="1295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Rectangle 24"/>
          <p:cNvSpPr>
            <a:spLocks noChangeArrowheads="1"/>
          </p:cNvSpPr>
          <p:nvPr/>
        </p:nvSpPr>
        <p:spPr bwMode="auto">
          <a:xfrm>
            <a:off x="5199063" y="2341564"/>
            <a:ext cx="1797050" cy="261937"/>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27" name="Rectangle 25"/>
          <p:cNvSpPr>
            <a:spLocks noChangeArrowheads="1"/>
          </p:cNvSpPr>
          <p:nvPr/>
        </p:nvSpPr>
        <p:spPr bwMode="auto">
          <a:xfrm>
            <a:off x="6962775" y="2244725"/>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 name="Line 26"/>
          <p:cNvSpPr>
            <a:spLocks noChangeShapeType="1"/>
          </p:cNvSpPr>
          <p:nvPr/>
        </p:nvSpPr>
        <p:spPr bwMode="auto">
          <a:xfrm>
            <a:off x="5468938" y="23336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9" name="Line 27"/>
          <p:cNvSpPr>
            <a:spLocks noChangeShapeType="1"/>
          </p:cNvSpPr>
          <p:nvPr/>
        </p:nvSpPr>
        <p:spPr bwMode="auto">
          <a:xfrm>
            <a:off x="5741988"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 name="Line 28"/>
          <p:cNvSpPr>
            <a:spLocks noChangeShapeType="1"/>
          </p:cNvSpPr>
          <p:nvPr/>
        </p:nvSpPr>
        <p:spPr bwMode="auto">
          <a:xfrm>
            <a:off x="6013450" y="233997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29"/>
          <p:cNvSpPr>
            <a:spLocks noChangeShapeType="1"/>
          </p:cNvSpPr>
          <p:nvPr/>
        </p:nvSpPr>
        <p:spPr bwMode="auto">
          <a:xfrm>
            <a:off x="6273800" y="2346325"/>
            <a:ext cx="0" cy="261938"/>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Text Box 30"/>
          <p:cNvSpPr txBox="1">
            <a:spLocks noChangeArrowheads="1"/>
          </p:cNvSpPr>
          <p:nvPr/>
        </p:nvSpPr>
        <p:spPr bwMode="auto">
          <a:xfrm>
            <a:off x="6305550" y="2009775"/>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33" name="Text Box 31"/>
          <p:cNvSpPr txBox="1">
            <a:spLocks noChangeArrowheads="1"/>
          </p:cNvSpPr>
          <p:nvPr/>
        </p:nvSpPr>
        <p:spPr bwMode="auto">
          <a:xfrm>
            <a:off x="5172075" y="2314576"/>
            <a:ext cx="3080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A</a:t>
            </a:r>
          </a:p>
        </p:txBody>
      </p:sp>
      <p:sp>
        <p:nvSpPr>
          <p:cNvPr id="34" name="Text Box 32"/>
          <p:cNvSpPr txBox="1">
            <a:spLocks noChangeArrowheads="1"/>
          </p:cNvSpPr>
          <p:nvPr/>
        </p:nvSpPr>
        <p:spPr bwMode="auto">
          <a:xfrm>
            <a:off x="5451475" y="2316163"/>
            <a:ext cx="319088"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B</a:t>
            </a:r>
          </a:p>
        </p:txBody>
      </p:sp>
      <p:sp>
        <p:nvSpPr>
          <p:cNvPr id="35" name="Rectangle 34"/>
          <p:cNvSpPr>
            <a:spLocks noChangeArrowheads="1"/>
          </p:cNvSpPr>
          <p:nvPr/>
        </p:nvSpPr>
        <p:spPr bwMode="auto">
          <a:xfrm>
            <a:off x="7396163" y="2339975"/>
            <a:ext cx="1797050" cy="261938"/>
          </a:xfrm>
          <a:prstGeom prst="rect">
            <a:avLst/>
          </a:prstGeom>
          <a:solidFill>
            <a:srgbClr val="EAEAEA"/>
          </a:solidFill>
          <a:ln w="12700">
            <a:solidFill>
              <a:schemeClr val="tx1"/>
            </a:solidFill>
            <a:miter lim="800000"/>
            <a:headEnd/>
            <a:tailEnd/>
          </a:ln>
        </p:spPr>
        <p:txBody>
          <a:bodyPr wrap="none" anchor="ctr"/>
          <a:lstStyle/>
          <a:p>
            <a:pPr algn="ctr"/>
            <a:endParaRPr lang="en-US"/>
          </a:p>
        </p:txBody>
      </p:sp>
      <p:sp>
        <p:nvSpPr>
          <p:cNvPr id="36" name="Rectangle 35"/>
          <p:cNvSpPr>
            <a:spLocks noChangeArrowheads="1"/>
          </p:cNvSpPr>
          <p:nvPr/>
        </p:nvSpPr>
        <p:spPr bwMode="auto">
          <a:xfrm>
            <a:off x="9159875" y="2243138"/>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7" name="Line 36"/>
          <p:cNvSpPr>
            <a:spLocks noChangeShapeType="1"/>
          </p:cNvSpPr>
          <p:nvPr/>
        </p:nvSpPr>
        <p:spPr bwMode="auto">
          <a:xfrm>
            <a:off x="7666038" y="23320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8" name="Line 37"/>
          <p:cNvSpPr>
            <a:spLocks noChangeShapeType="1"/>
          </p:cNvSpPr>
          <p:nvPr/>
        </p:nvSpPr>
        <p:spPr bwMode="auto">
          <a:xfrm>
            <a:off x="7939088"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9" name="Line 38"/>
          <p:cNvSpPr>
            <a:spLocks noChangeShapeType="1"/>
          </p:cNvSpPr>
          <p:nvPr/>
        </p:nvSpPr>
        <p:spPr bwMode="auto">
          <a:xfrm>
            <a:off x="8210550" y="233838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0" name="Line 39"/>
          <p:cNvSpPr>
            <a:spLocks noChangeShapeType="1"/>
          </p:cNvSpPr>
          <p:nvPr/>
        </p:nvSpPr>
        <p:spPr bwMode="auto">
          <a:xfrm>
            <a:off x="8470900" y="2344739"/>
            <a:ext cx="0" cy="261937"/>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1" name="Text Box 40"/>
          <p:cNvSpPr txBox="1">
            <a:spLocks noChangeArrowheads="1"/>
          </p:cNvSpPr>
          <p:nvPr/>
        </p:nvSpPr>
        <p:spPr bwMode="auto">
          <a:xfrm>
            <a:off x="8502650" y="2008188"/>
            <a:ext cx="641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3600">
                <a:latin typeface="Times New Roman" charset="0"/>
              </a:rPr>
              <a:t>…</a:t>
            </a:r>
          </a:p>
        </p:txBody>
      </p:sp>
      <p:sp>
        <p:nvSpPr>
          <p:cNvPr id="42" name="Text Box 41"/>
          <p:cNvSpPr txBox="1">
            <a:spLocks noChangeArrowheads="1"/>
          </p:cNvSpPr>
          <p:nvPr/>
        </p:nvSpPr>
        <p:spPr bwMode="auto">
          <a:xfrm>
            <a:off x="7369175" y="2312988"/>
            <a:ext cx="319088"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B</a:t>
            </a:r>
          </a:p>
        </p:txBody>
      </p:sp>
      <p:sp>
        <p:nvSpPr>
          <p:cNvPr id="43" name="Line 42"/>
          <p:cNvSpPr>
            <a:spLocks noChangeShapeType="1"/>
          </p:cNvSpPr>
          <p:nvPr/>
        </p:nvSpPr>
        <p:spPr bwMode="auto">
          <a:xfrm flipH="1" flipV="1">
            <a:off x="6181725" y="3987801"/>
            <a:ext cx="685800" cy="1019175"/>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44" name="Line 43"/>
          <p:cNvSpPr>
            <a:spLocks noChangeShapeType="1"/>
          </p:cNvSpPr>
          <p:nvPr/>
        </p:nvSpPr>
        <p:spPr bwMode="auto">
          <a:xfrm flipV="1">
            <a:off x="7129464" y="3978276"/>
            <a:ext cx="701675" cy="1069975"/>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45" name="Line 44"/>
          <p:cNvSpPr>
            <a:spLocks noChangeShapeType="1"/>
          </p:cNvSpPr>
          <p:nvPr/>
        </p:nvSpPr>
        <p:spPr bwMode="auto">
          <a:xfrm flipH="1" flipV="1">
            <a:off x="4098926" y="4017963"/>
            <a:ext cx="269875" cy="963612"/>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46" name="Line 45"/>
          <p:cNvSpPr>
            <a:spLocks noChangeShapeType="1"/>
          </p:cNvSpPr>
          <p:nvPr/>
        </p:nvSpPr>
        <p:spPr bwMode="auto">
          <a:xfrm flipV="1">
            <a:off x="4908551" y="4037013"/>
            <a:ext cx="949325" cy="1052512"/>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47" name="Text Box 46"/>
          <p:cNvSpPr txBox="1">
            <a:spLocks noChangeArrowheads="1"/>
          </p:cNvSpPr>
          <p:nvPr/>
        </p:nvSpPr>
        <p:spPr bwMode="auto">
          <a:xfrm rot="3438470">
            <a:off x="6269495" y="4264611"/>
            <a:ext cx="8182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B</a:t>
            </a:r>
          </a:p>
        </p:txBody>
      </p:sp>
      <p:sp>
        <p:nvSpPr>
          <p:cNvPr id="48" name="Text Box 47"/>
          <p:cNvSpPr txBox="1">
            <a:spLocks noChangeArrowheads="1"/>
          </p:cNvSpPr>
          <p:nvPr/>
        </p:nvSpPr>
        <p:spPr bwMode="auto">
          <a:xfrm rot="18333252">
            <a:off x="6833057" y="4361448"/>
            <a:ext cx="8182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B</a:t>
            </a:r>
          </a:p>
        </p:txBody>
      </p:sp>
      <p:sp>
        <p:nvSpPr>
          <p:cNvPr id="49" name="Text Box 48"/>
          <p:cNvSpPr txBox="1">
            <a:spLocks noChangeArrowheads="1"/>
          </p:cNvSpPr>
          <p:nvPr/>
        </p:nvSpPr>
        <p:spPr bwMode="auto">
          <a:xfrm rot="4389813">
            <a:off x="4023167" y="4353511"/>
            <a:ext cx="8214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A</a:t>
            </a:r>
          </a:p>
        </p:txBody>
      </p:sp>
      <p:sp>
        <p:nvSpPr>
          <p:cNvPr id="50" name="Rectangle 51"/>
          <p:cNvSpPr>
            <a:spLocks noChangeArrowheads="1"/>
          </p:cNvSpPr>
          <p:nvPr/>
        </p:nvSpPr>
        <p:spPr bwMode="auto">
          <a:xfrm>
            <a:off x="4738688" y="2266950"/>
            <a:ext cx="196850" cy="457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51" name="Text Box 32"/>
          <p:cNvSpPr txBox="1">
            <a:spLocks noChangeArrowheads="1"/>
          </p:cNvSpPr>
          <p:nvPr/>
        </p:nvSpPr>
        <p:spPr bwMode="auto">
          <a:xfrm>
            <a:off x="3203575" y="2316163"/>
            <a:ext cx="319088" cy="309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B</a:t>
            </a:r>
          </a:p>
        </p:txBody>
      </p:sp>
      <p:sp>
        <p:nvSpPr>
          <p:cNvPr id="52" name="Text Box 31"/>
          <p:cNvSpPr txBox="1">
            <a:spLocks noChangeArrowheads="1"/>
          </p:cNvSpPr>
          <p:nvPr/>
        </p:nvSpPr>
        <p:spPr bwMode="auto">
          <a:xfrm>
            <a:off x="7642225" y="2308226"/>
            <a:ext cx="3080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latin typeface="Verdana" charset="0"/>
              </a:rPr>
              <a:t>A</a:t>
            </a:r>
          </a:p>
        </p:txBody>
      </p:sp>
      <p:sp>
        <p:nvSpPr>
          <p:cNvPr id="53" name="Text Box 51"/>
          <p:cNvSpPr txBox="1">
            <a:spLocks noChangeArrowheads="1"/>
          </p:cNvSpPr>
          <p:nvPr/>
        </p:nvSpPr>
        <p:spPr bwMode="auto">
          <a:xfrm rot="19683545">
            <a:off x="5082029" y="4824998"/>
            <a:ext cx="8214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A</a:t>
            </a:r>
          </a:p>
        </p:txBody>
      </p:sp>
      <p:sp>
        <p:nvSpPr>
          <p:cNvPr id="54" name="Line 45"/>
          <p:cNvSpPr>
            <a:spLocks noChangeShapeType="1"/>
          </p:cNvSpPr>
          <p:nvPr/>
        </p:nvSpPr>
        <p:spPr bwMode="auto">
          <a:xfrm flipV="1">
            <a:off x="5299076" y="4845051"/>
            <a:ext cx="739775" cy="447675"/>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55" name="Line 44"/>
          <p:cNvSpPr>
            <a:spLocks noChangeShapeType="1"/>
          </p:cNvSpPr>
          <p:nvPr/>
        </p:nvSpPr>
        <p:spPr bwMode="auto">
          <a:xfrm flipH="1" flipV="1">
            <a:off x="5827713" y="4525964"/>
            <a:ext cx="971550" cy="642937"/>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56" name="Text Box 48"/>
          <p:cNvSpPr txBox="1">
            <a:spLocks noChangeArrowheads="1"/>
          </p:cNvSpPr>
          <p:nvPr/>
        </p:nvSpPr>
        <p:spPr bwMode="auto">
          <a:xfrm rot="2106261">
            <a:off x="5980570" y="4572586"/>
            <a:ext cx="81823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B</a:t>
            </a:r>
          </a:p>
        </p:txBody>
      </p:sp>
      <p:sp>
        <p:nvSpPr>
          <p:cNvPr id="57" name="Text Box 51"/>
          <p:cNvSpPr txBox="1">
            <a:spLocks noChangeArrowheads="1"/>
          </p:cNvSpPr>
          <p:nvPr/>
        </p:nvSpPr>
        <p:spPr bwMode="auto">
          <a:xfrm rot="18638467">
            <a:off x="4729604" y="4447173"/>
            <a:ext cx="82144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A</a:t>
            </a:r>
          </a:p>
        </p:txBody>
      </p:sp>
      <p:sp>
        <p:nvSpPr>
          <p:cNvPr id="58" name="Text Box 12"/>
          <p:cNvSpPr txBox="1">
            <a:spLocks noChangeArrowheads="1"/>
          </p:cNvSpPr>
          <p:nvPr/>
        </p:nvSpPr>
        <p:spPr bwMode="auto">
          <a:xfrm>
            <a:off x="2919413" y="2006600"/>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1. State:</a:t>
            </a:r>
          </a:p>
        </p:txBody>
      </p:sp>
      <p:sp>
        <p:nvSpPr>
          <p:cNvPr id="59" name="Text Box 23"/>
          <p:cNvSpPr txBox="1">
            <a:spLocks noChangeArrowheads="1"/>
          </p:cNvSpPr>
          <p:nvPr/>
        </p:nvSpPr>
        <p:spPr bwMode="auto">
          <a:xfrm>
            <a:off x="5156200" y="2005014"/>
            <a:ext cx="857250"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2. State:</a:t>
            </a:r>
          </a:p>
        </p:txBody>
      </p:sp>
      <p:sp>
        <p:nvSpPr>
          <p:cNvPr id="60" name="Text Box 32"/>
          <p:cNvSpPr txBox="1">
            <a:spLocks noChangeArrowheads="1"/>
          </p:cNvSpPr>
          <p:nvPr/>
        </p:nvSpPr>
        <p:spPr bwMode="auto">
          <a:xfrm>
            <a:off x="7353300" y="2003425"/>
            <a:ext cx="857250"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3. State:</a:t>
            </a:r>
          </a:p>
        </p:txBody>
      </p:sp>
      <p:pic>
        <p:nvPicPr>
          <p:cNvPr id="73" name="Picture 7" descr="MCj04316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313" y="50561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 name="Text Box 10"/>
          <p:cNvSpPr txBox="1">
            <a:spLocks noChangeArrowheads="1"/>
          </p:cNvSpPr>
          <p:nvPr/>
        </p:nvSpPr>
        <p:spPr bwMode="auto">
          <a:xfrm>
            <a:off x="1703389" y="5341939"/>
            <a:ext cx="1044575"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000">
                <a:solidFill>
                  <a:srgbClr val="525252"/>
                </a:solidFill>
                <a:latin typeface="Verdana" charset="0"/>
              </a:rPr>
              <a:t>Clients</a:t>
            </a:r>
          </a:p>
        </p:txBody>
      </p:sp>
      <p:pic>
        <p:nvPicPr>
          <p:cNvPr id="75" name="Picture 11" descr="MCj04316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5119688"/>
            <a:ext cx="1333500" cy="133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Footer Placeholder 14"/>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61" name="Slide Number Placeholder 60"/>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50BD7C7-C077-1842-B2BC-9DEAF7CE65E8}" type="slidenum">
              <a:rPr lang="en-US" smtClean="0"/>
              <a:pPr/>
              <a:t>78</a:t>
            </a:fld>
            <a:endParaRPr lang="en-US"/>
          </a:p>
        </p:txBody>
      </p:sp>
    </p:spTree>
    <p:extLst>
      <p:ext uri="{BB962C8B-B14F-4D97-AF65-F5344CB8AC3E}">
        <p14:creationId xmlns:p14="http://schemas.microsoft.com/office/powerpoint/2010/main" val="12158343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03200" y="228600"/>
            <a:ext cx="11785600" cy="990600"/>
          </a:xfrm>
        </p:spPr>
        <p:txBody>
          <a:bodyPr/>
          <a:lstStyle/>
          <a:p>
            <a:r>
              <a:rPr lang="en-US" dirty="0"/>
              <a:t>Overview</a:t>
            </a:r>
          </a:p>
        </p:txBody>
      </p:sp>
      <p:sp>
        <p:nvSpPr>
          <p:cNvPr id="39938" name="Content Placeholder 2"/>
          <p:cNvSpPr>
            <a:spLocks noGrp="1"/>
          </p:cNvSpPr>
          <p:nvPr>
            <p:ph sz="quarter" idx="1"/>
          </p:nvPr>
        </p:nvSpPr>
        <p:spPr>
          <a:xfrm>
            <a:off x="203200" y="1600200"/>
            <a:ext cx="11785600" cy="5105400"/>
          </a:xfrm>
        </p:spPr>
        <p:txBody>
          <a:bodyPr/>
          <a:lstStyle/>
          <a:p>
            <a:r>
              <a:rPr lang="en-US" dirty="0"/>
              <a:t>Replicas must execute operations in the same order</a:t>
            </a:r>
          </a:p>
          <a:p>
            <a:r>
              <a:rPr lang="en-US" dirty="0"/>
              <a:t>Implies replicas will have the same state, assuming</a:t>
            </a:r>
          </a:p>
          <a:p>
            <a:pPr lvl="1"/>
            <a:r>
              <a:rPr lang="en-US" dirty="0"/>
              <a:t>replicas start in the same state</a:t>
            </a:r>
          </a:p>
          <a:p>
            <a:pPr lvl="1"/>
            <a:r>
              <a:rPr lang="en-US" dirty="0"/>
              <a:t>operations are deterministic</a:t>
            </a:r>
          </a:p>
          <a:p>
            <a:r>
              <a:rPr lang="en-US" dirty="0"/>
              <a:t>Uses a primary to order operations</a:t>
            </a:r>
          </a:p>
          <a:p>
            <a:r>
              <a:rPr lang="en-US" dirty="0"/>
              <a:t>Uses views to address primary failures, system moves through a sequence of views</a:t>
            </a:r>
          </a:p>
          <a:p>
            <a:pPr lvl="1"/>
            <a:r>
              <a:rPr lang="en-US" dirty="0"/>
              <a:t>Primary runs the protocol</a:t>
            </a:r>
          </a:p>
          <a:p>
            <a:pPr lvl="1"/>
            <a:r>
              <a:rPr lang="en-US" dirty="0"/>
              <a:t>Replicas watch the primary and do a view change if it fails</a:t>
            </a:r>
          </a:p>
        </p:txBody>
      </p:sp>
      <p:sp>
        <p:nvSpPr>
          <p:cNvPr id="2" name="Footer Placeholder 1"/>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79</a:t>
            </a:fld>
            <a:endParaRPr lang="en-US"/>
          </a:p>
        </p:txBody>
      </p:sp>
    </p:spTree>
    <p:extLst>
      <p:ext uri="{BB962C8B-B14F-4D97-AF65-F5344CB8AC3E}">
        <p14:creationId xmlns:p14="http://schemas.microsoft.com/office/powerpoint/2010/main" val="122043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t>Challenges</a:t>
            </a:r>
          </a:p>
        </p:txBody>
      </p:sp>
      <p:sp>
        <p:nvSpPr>
          <p:cNvPr id="22530" name="Content Placeholder 2"/>
          <p:cNvSpPr>
            <a:spLocks noGrp="1"/>
          </p:cNvSpPr>
          <p:nvPr>
            <p:ph sz="quarter" idx="1"/>
          </p:nvPr>
        </p:nvSpPr>
        <p:spPr/>
        <p:txBody>
          <a:bodyPr/>
          <a:lstStyle/>
          <a:p>
            <a:r>
              <a:rPr lang="en-US" dirty="0"/>
              <a:t>Can nodes trust each other</a:t>
            </a:r>
          </a:p>
          <a:p>
            <a:r>
              <a:rPr lang="en-US" dirty="0"/>
              <a:t>Can a node crash and/or recover</a:t>
            </a:r>
          </a:p>
          <a:p>
            <a:r>
              <a:rPr lang="en-US" dirty="0"/>
              <a:t>Can a network partition occur</a:t>
            </a:r>
          </a:p>
          <a:p>
            <a:r>
              <a:rPr lang="en-US" dirty="0"/>
              <a:t>Can messages be delayed or lost</a:t>
            </a:r>
          </a:p>
          <a:p>
            <a:r>
              <a:rPr lang="en-US" dirty="0"/>
              <a:t>How to detect that </a:t>
            </a:r>
          </a:p>
          <a:p>
            <a:pPr lvl="1"/>
            <a:r>
              <a:rPr lang="en-US" dirty="0"/>
              <a:t>processes crashed</a:t>
            </a:r>
          </a:p>
          <a:p>
            <a:pPr lvl="1"/>
            <a:r>
              <a:rPr lang="en-US" dirty="0"/>
              <a:t>network partitions</a:t>
            </a:r>
          </a:p>
          <a:p>
            <a:pPr lvl="1"/>
            <a:r>
              <a:rPr lang="en-US" dirty="0"/>
              <a:t>messages are lost</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a:t>
            </a:fld>
            <a:endParaRPr lang="en-US"/>
          </a:p>
        </p:txBody>
      </p:sp>
    </p:spTree>
    <p:extLst>
      <p:ext uri="{BB962C8B-B14F-4D97-AF65-F5344CB8AC3E}">
        <p14:creationId xmlns:p14="http://schemas.microsoft.com/office/powerpoint/2010/main" val="7850990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t>Replica State</a:t>
            </a:r>
          </a:p>
        </p:txBody>
      </p:sp>
      <p:sp>
        <p:nvSpPr>
          <p:cNvPr id="53250" name="Rectangle 3"/>
          <p:cNvSpPr>
            <a:spLocks noGrp="1" noChangeArrowheads="1"/>
          </p:cNvSpPr>
          <p:nvPr>
            <p:ph type="body" idx="1"/>
          </p:nvPr>
        </p:nvSpPr>
        <p:spPr/>
        <p:txBody>
          <a:bodyPr/>
          <a:lstStyle/>
          <a:p>
            <a:r>
              <a:rPr lang="en-US" dirty="0">
                <a:solidFill>
                  <a:srgbClr val="000000"/>
                </a:solidFill>
              </a:rPr>
              <a:t>A replica id </a:t>
            </a:r>
            <a:r>
              <a:rPr lang="en-US" dirty="0" err="1">
                <a:solidFill>
                  <a:srgbClr val="000000"/>
                </a:solidFill>
              </a:rPr>
              <a:t>i</a:t>
            </a:r>
            <a:r>
              <a:rPr lang="en-US" dirty="0">
                <a:solidFill>
                  <a:srgbClr val="000000"/>
                </a:solidFill>
              </a:rPr>
              <a:t> (between 0 and N-1)</a:t>
            </a:r>
          </a:p>
          <a:p>
            <a:pPr lvl="1"/>
            <a:r>
              <a:rPr lang="en-US" dirty="0">
                <a:solidFill>
                  <a:srgbClr val="000000"/>
                </a:solidFill>
              </a:rPr>
              <a:t>Replica 0, replica 1, …</a:t>
            </a:r>
          </a:p>
          <a:p>
            <a:r>
              <a:rPr lang="en-US" dirty="0">
                <a:solidFill>
                  <a:srgbClr val="000000"/>
                </a:solidFill>
              </a:rPr>
              <a:t>A view number v#, initially 0</a:t>
            </a:r>
          </a:p>
          <a:p>
            <a:r>
              <a:rPr lang="en-US" dirty="0">
                <a:solidFill>
                  <a:srgbClr val="000000"/>
                </a:solidFill>
              </a:rPr>
              <a:t>Primary is the replica with id</a:t>
            </a:r>
          </a:p>
          <a:p>
            <a:pPr lvl="1">
              <a:buNone/>
            </a:pPr>
            <a:r>
              <a:rPr lang="en-US" dirty="0" err="1">
                <a:solidFill>
                  <a:srgbClr val="000000"/>
                </a:solidFill>
              </a:rPr>
              <a:t>i</a:t>
            </a:r>
            <a:r>
              <a:rPr lang="en-US" dirty="0">
                <a:solidFill>
                  <a:srgbClr val="000000"/>
                </a:solidFill>
              </a:rPr>
              <a:t> = v# mod N </a:t>
            </a:r>
          </a:p>
          <a:p>
            <a:r>
              <a:rPr lang="en-US" dirty="0">
                <a:solidFill>
                  <a:srgbClr val="000000"/>
                </a:solidFill>
              </a:rPr>
              <a:t>A log of &lt;op, op#, status&gt; entries</a:t>
            </a:r>
          </a:p>
          <a:p>
            <a:pPr lvl="1"/>
            <a:r>
              <a:rPr lang="en-US" dirty="0">
                <a:solidFill>
                  <a:srgbClr val="000000"/>
                </a:solidFill>
              </a:rPr>
              <a:t>Status = prepared or committed </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80</a:t>
            </a:fld>
            <a:endParaRPr lang="en-US"/>
          </a:p>
        </p:txBody>
      </p:sp>
    </p:spTree>
    <p:extLst>
      <p:ext uri="{BB962C8B-B14F-4D97-AF65-F5344CB8AC3E}">
        <p14:creationId xmlns:p14="http://schemas.microsoft.com/office/powerpoint/2010/main" val="11675045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0"/>
          <p:cNvSpPr>
            <a:spLocks noChangeArrowheads="1"/>
          </p:cNvSpPr>
          <p:nvPr/>
        </p:nvSpPr>
        <p:spPr bwMode="auto">
          <a:xfrm>
            <a:off x="6843714" y="2281238"/>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26627" name="Group 77"/>
          <p:cNvGrpSpPr>
            <a:grpSpLocks/>
          </p:cNvGrpSpPr>
          <p:nvPr/>
        </p:nvGrpSpPr>
        <p:grpSpPr bwMode="auto">
          <a:xfrm>
            <a:off x="6376990" y="5551488"/>
            <a:ext cx="1716088" cy="463550"/>
            <a:chOff x="3189" y="2649"/>
            <a:chExt cx="1081" cy="292"/>
          </a:xfrm>
        </p:grpSpPr>
        <p:sp>
          <p:nvSpPr>
            <p:cNvPr id="26680"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26681" name="Text Box 79"/>
            <p:cNvSpPr txBox="1">
              <a:spLocks noChangeArrowheads="1"/>
            </p:cNvSpPr>
            <p:nvPr/>
          </p:nvSpPr>
          <p:spPr bwMode="auto">
            <a:xfrm>
              <a:off x="3189"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26628" name="Group 74"/>
          <p:cNvGrpSpPr>
            <a:grpSpLocks/>
          </p:cNvGrpSpPr>
          <p:nvPr/>
        </p:nvGrpSpPr>
        <p:grpSpPr bwMode="auto">
          <a:xfrm>
            <a:off x="6376990" y="4011611"/>
            <a:ext cx="1716088" cy="463549"/>
            <a:chOff x="3189" y="1877"/>
            <a:chExt cx="1081" cy="292"/>
          </a:xfrm>
        </p:grpSpPr>
        <p:sp>
          <p:nvSpPr>
            <p:cNvPr id="26678"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26679" name="Text Box 76"/>
            <p:cNvSpPr txBox="1">
              <a:spLocks noChangeArrowheads="1"/>
            </p:cNvSpPr>
            <p:nvPr/>
          </p:nvSpPr>
          <p:spPr bwMode="auto">
            <a:xfrm>
              <a:off x="3189"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26629" name="Group 69"/>
          <p:cNvGrpSpPr>
            <a:grpSpLocks/>
          </p:cNvGrpSpPr>
          <p:nvPr/>
        </p:nvGrpSpPr>
        <p:grpSpPr bwMode="auto">
          <a:xfrm>
            <a:off x="6376990" y="2457453"/>
            <a:ext cx="1716088" cy="463551"/>
            <a:chOff x="3189" y="1106"/>
            <a:chExt cx="1081" cy="292"/>
          </a:xfrm>
        </p:grpSpPr>
        <p:sp>
          <p:nvSpPr>
            <p:cNvPr id="26676"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26677" name="Text Box 71"/>
            <p:cNvSpPr txBox="1">
              <a:spLocks noChangeArrowheads="1"/>
            </p:cNvSpPr>
            <p:nvPr/>
          </p:nvSpPr>
          <p:spPr bwMode="auto">
            <a:xfrm>
              <a:off x="3189"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26630" name="Rectangle 5"/>
          <p:cNvSpPr>
            <a:spLocks noGrp="1" noChangeArrowheads="1"/>
          </p:cNvSpPr>
          <p:nvPr>
            <p:ph type="title"/>
          </p:nvPr>
        </p:nvSpPr>
        <p:spPr/>
        <p:txBody>
          <a:bodyPr/>
          <a:lstStyle/>
          <a:p>
            <a:pPr eaLnBrk="1" hangingPunct="1"/>
            <a:r>
              <a:rPr lang="en-US" dirty="0"/>
              <a:t>Normal Case</a:t>
            </a:r>
          </a:p>
        </p:txBody>
      </p:sp>
      <p:sp>
        <p:nvSpPr>
          <p:cNvPr id="26631" name="Text Box 14"/>
          <p:cNvSpPr txBox="1">
            <a:spLocks noChangeArrowheads="1"/>
          </p:cNvSpPr>
          <p:nvPr/>
        </p:nvSpPr>
        <p:spPr bwMode="auto">
          <a:xfrm>
            <a:off x="8159750" y="20510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26632" name="Text Box 23"/>
          <p:cNvSpPr txBox="1">
            <a:spLocks noChangeArrowheads="1"/>
          </p:cNvSpPr>
          <p:nvPr/>
        </p:nvSpPr>
        <p:spPr bwMode="auto">
          <a:xfrm>
            <a:off x="8166100" y="3590926"/>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26633" name="Text Box 30"/>
          <p:cNvSpPr txBox="1">
            <a:spLocks noChangeArrowheads="1"/>
          </p:cNvSpPr>
          <p:nvPr/>
        </p:nvSpPr>
        <p:spPr bwMode="auto">
          <a:xfrm>
            <a:off x="8159750" y="51244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26634" name="Line 55"/>
          <p:cNvSpPr>
            <a:spLocks noChangeShapeType="1"/>
          </p:cNvSpPr>
          <p:nvPr/>
        </p:nvSpPr>
        <p:spPr bwMode="auto">
          <a:xfrm>
            <a:off x="7083425" y="3559175"/>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35" name="Line 56"/>
          <p:cNvSpPr>
            <a:spLocks noChangeShapeType="1"/>
          </p:cNvSpPr>
          <p:nvPr/>
        </p:nvSpPr>
        <p:spPr bwMode="auto">
          <a:xfrm>
            <a:off x="7072314" y="5092700"/>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36" name="Line 60"/>
          <p:cNvSpPr>
            <a:spLocks noChangeShapeType="1"/>
          </p:cNvSpPr>
          <p:nvPr/>
        </p:nvSpPr>
        <p:spPr bwMode="auto">
          <a:xfrm flipV="1">
            <a:off x="3706814" y="2705100"/>
            <a:ext cx="3100387" cy="528638"/>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26637" name="Text Box 63"/>
          <p:cNvSpPr txBox="1">
            <a:spLocks noChangeArrowheads="1"/>
          </p:cNvSpPr>
          <p:nvPr/>
        </p:nvSpPr>
        <p:spPr bwMode="auto">
          <a:xfrm rot="-558241">
            <a:off x="4851790" y="2670761"/>
            <a:ext cx="99617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write A,3</a:t>
            </a:r>
          </a:p>
        </p:txBody>
      </p:sp>
      <p:grpSp>
        <p:nvGrpSpPr>
          <p:cNvPr id="26638" name="Group 80"/>
          <p:cNvGrpSpPr>
            <a:grpSpLocks/>
          </p:cNvGrpSpPr>
          <p:nvPr/>
        </p:nvGrpSpPr>
        <p:grpSpPr bwMode="auto">
          <a:xfrm>
            <a:off x="1979615" y="3086101"/>
            <a:ext cx="1644651" cy="423862"/>
            <a:chOff x="393" y="2304"/>
            <a:chExt cx="1036" cy="267"/>
          </a:xfrm>
        </p:grpSpPr>
        <p:sp>
          <p:nvSpPr>
            <p:cNvPr id="26674" name="Rectangle 81"/>
            <p:cNvSpPr>
              <a:spLocks noChangeArrowheads="1"/>
            </p:cNvSpPr>
            <p:nvPr/>
          </p:nvSpPr>
          <p:spPr bwMode="auto">
            <a:xfrm>
              <a:off x="703" y="2304"/>
              <a:ext cx="726" cy="253"/>
            </a:xfrm>
            <a:prstGeom prst="rect">
              <a:avLst/>
            </a:prstGeom>
            <a:solidFill>
              <a:srgbClr val="FFCC00"/>
            </a:solidFill>
            <a:ln w="19050">
              <a:solidFill>
                <a:schemeClr val="tx1"/>
              </a:solidFill>
              <a:miter lim="800000"/>
              <a:headEnd/>
              <a:tailEnd/>
            </a:ln>
          </p:spPr>
          <p:txBody>
            <a:bodyPr lIns="90000" tIns="46800" rIns="90000" bIns="46800" anchor="ctr">
              <a:spAutoFit/>
            </a:bodyPr>
            <a:lstStyle/>
            <a:p>
              <a:pPr algn="ctr"/>
              <a:endParaRPr lang="en-US" sz="2000"/>
            </a:p>
          </p:txBody>
        </p:sp>
        <p:sp>
          <p:nvSpPr>
            <p:cNvPr id="26675" name="Text Box 82"/>
            <p:cNvSpPr txBox="1">
              <a:spLocks noChangeArrowheads="1"/>
            </p:cNvSpPr>
            <p:nvPr/>
          </p:nvSpPr>
          <p:spPr bwMode="auto">
            <a:xfrm>
              <a:off x="393"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6639" name="Group 83"/>
          <p:cNvGrpSpPr>
            <a:grpSpLocks/>
          </p:cNvGrpSpPr>
          <p:nvPr/>
        </p:nvGrpSpPr>
        <p:grpSpPr bwMode="auto">
          <a:xfrm>
            <a:off x="1979614" y="4848226"/>
            <a:ext cx="1658938" cy="423862"/>
            <a:chOff x="384" y="2304"/>
            <a:chExt cx="1045" cy="267"/>
          </a:xfrm>
        </p:grpSpPr>
        <p:sp>
          <p:nvSpPr>
            <p:cNvPr id="26672" name="Rectangle 84"/>
            <p:cNvSpPr>
              <a:spLocks noChangeArrowheads="1"/>
            </p:cNvSpPr>
            <p:nvPr/>
          </p:nvSpPr>
          <p:spPr bwMode="auto">
            <a:xfrm>
              <a:off x="703" y="2304"/>
              <a:ext cx="726" cy="253"/>
            </a:xfrm>
            <a:prstGeom prst="rect">
              <a:avLst/>
            </a:prstGeom>
            <a:solidFill>
              <a:srgbClr val="FFCC00"/>
            </a:solidFill>
            <a:ln w="19050">
              <a:solidFill>
                <a:schemeClr val="tx1"/>
              </a:solidFill>
              <a:miter lim="800000"/>
              <a:headEnd/>
              <a:tailEnd/>
            </a:ln>
          </p:spPr>
          <p:txBody>
            <a:bodyPr lIns="90000" tIns="46800" rIns="90000" bIns="46800" anchor="ctr">
              <a:spAutoFit/>
            </a:bodyPr>
            <a:lstStyle/>
            <a:p>
              <a:pPr algn="ctr"/>
              <a:endParaRPr lang="en-US" sz="2000"/>
            </a:p>
          </p:txBody>
        </p:sp>
        <p:sp>
          <p:nvSpPr>
            <p:cNvPr id="26673" name="Text Box 85"/>
            <p:cNvSpPr txBox="1">
              <a:spLocks noChangeArrowheads="1"/>
            </p:cNvSpPr>
            <p:nvPr/>
          </p:nvSpPr>
          <p:spPr bwMode="auto">
            <a:xfrm>
              <a:off x="384"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6640" name="Rectangle 88"/>
          <p:cNvSpPr>
            <a:spLocks noChangeArrowheads="1"/>
          </p:cNvSpPr>
          <p:nvPr/>
        </p:nvSpPr>
        <p:spPr bwMode="auto">
          <a:xfrm>
            <a:off x="8702676" y="565785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6641" name="Rectangle 76"/>
          <p:cNvSpPr>
            <a:spLocks noChangeArrowheads="1"/>
          </p:cNvSpPr>
          <p:nvPr/>
        </p:nvSpPr>
        <p:spPr bwMode="auto">
          <a:xfrm>
            <a:off x="8712201" y="4122739"/>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6642" name="Rectangle 29"/>
          <p:cNvSpPr>
            <a:spLocks noChangeArrowheads="1"/>
          </p:cNvSpPr>
          <p:nvPr/>
        </p:nvSpPr>
        <p:spPr bwMode="auto">
          <a:xfrm>
            <a:off x="8705851" y="2581276"/>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6643" name="Line 30"/>
          <p:cNvSpPr>
            <a:spLocks noChangeShapeType="1"/>
          </p:cNvSpPr>
          <p:nvPr/>
        </p:nvSpPr>
        <p:spPr bwMode="auto">
          <a:xfrm>
            <a:off x="8967788" y="258127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44" name="Line 31"/>
          <p:cNvSpPr>
            <a:spLocks noChangeShapeType="1"/>
          </p:cNvSpPr>
          <p:nvPr/>
        </p:nvSpPr>
        <p:spPr bwMode="auto">
          <a:xfrm>
            <a:off x="8705851" y="28495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45" name="Line 32"/>
          <p:cNvSpPr>
            <a:spLocks noChangeShapeType="1"/>
          </p:cNvSpPr>
          <p:nvPr/>
        </p:nvSpPr>
        <p:spPr bwMode="auto">
          <a:xfrm>
            <a:off x="8707439" y="31051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46" name="Line 47"/>
          <p:cNvSpPr>
            <a:spLocks noChangeShapeType="1"/>
          </p:cNvSpPr>
          <p:nvPr/>
        </p:nvSpPr>
        <p:spPr bwMode="auto">
          <a:xfrm>
            <a:off x="8712201" y="43894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47" name="Line 48"/>
          <p:cNvSpPr>
            <a:spLocks noChangeShapeType="1"/>
          </p:cNvSpPr>
          <p:nvPr/>
        </p:nvSpPr>
        <p:spPr bwMode="auto">
          <a:xfrm>
            <a:off x="8713789" y="4645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48" name="Line 61"/>
          <p:cNvSpPr>
            <a:spLocks noChangeShapeType="1"/>
          </p:cNvSpPr>
          <p:nvPr/>
        </p:nvSpPr>
        <p:spPr bwMode="auto">
          <a:xfrm>
            <a:off x="8705851" y="59229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49" name="Line 62"/>
          <p:cNvSpPr>
            <a:spLocks noChangeShapeType="1"/>
          </p:cNvSpPr>
          <p:nvPr/>
        </p:nvSpPr>
        <p:spPr bwMode="auto">
          <a:xfrm>
            <a:off x="8707439" y="61785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50" name="AutoShape 72"/>
          <p:cNvSpPr>
            <a:spLocks noChangeArrowheads="1"/>
          </p:cNvSpPr>
          <p:nvPr/>
        </p:nvSpPr>
        <p:spPr bwMode="auto">
          <a:xfrm>
            <a:off x="9264650" y="3209926"/>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26651" name="AutoShape 73"/>
          <p:cNvSpPr>
            <a:spLocks noChangeArrowheads="1"/>
          </p:cNvSpPr>
          <p:nvPr/>
        </p:nvSpPr>
        <p:spPr bwMode="auto">
          <a:xfrm flipV="1">
            <a:off x="9348788" y="3346451"/>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6652" name="AutoShape 74"/>
          <p:cNvSpPr>
            <a:spLocks noChangeArrowheads="1"/>
          </p:cNvSpPr>
          <p:nvPr/>
        </p:nvSpPr>
        <p:spPr bwMode="auto">
          <a:xfrm>
            <a:off x="9266238" y="3259138"/>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26653" name="AutoShape 75"/>
          <p:cNvSpPr>
            <a:spLocks noChangeArrowheads="1"/>
          </p:cNvSpPr>
          <p:nvPr/>
        </p:nvSpPr>
        <p:spPr bwMode="auto">
          <a:xfrm flipV="1">
            <a:off x="9350375" y="3295651"/>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26654" name="Line 77"/>
          <p:cNvSpPr>
            <a:spLocks noChangeShapeType="1"/>
          </p:cNvSpPr>
          <p:nvPr/>
        </p:nvSpPr>
        <p:spPr bwMode="auto">
          <a:xfrm>
            <a:off x="9226550" y="41148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55" name="Line 78"/>
          <p:cNvSpPr>
            <a:spLocks noChangeShapeType="1"/>
          </p:cNvSpPr>
          <p:nvPr/>
        </p:nvSpPr>
        <p:spPr bwMode="auto">
          <a:xfrm>
            <a:off x="8712201" y="4391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56" name="Line 79"/>
          <p:cNvSpPr>
            <a:spLocks noChangeShapeType="1"/>
          </p:cNvSpPr>
          <p:nvPr/>
        </p:nvSpPr>
        <p:spPr bwMode="auto">
          <a:xfrm>
            <a:off x="8713789" y="46466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57" name="AutoShape 84"/>
          <p:cNvSpPr>
            <a:spLocks noChangeArrowheads="1"/>
          </p:cNvSpPr>
          <p:nvPr/>
        </p:nvSpPr>
        <p:spPr bwMode="auto">
          <a:xfrm>
            <a:off x="9271000" y="4751388"/>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26658" name="AutoShape 85"/>
          <p:cNvSpPr>
            <a:spLocks noChangeArrowheads="1"/>
          </p:cNvSpPr>
          <p:nvPr/>
        </p:nvSpPr>
        <p:spPr bwMode="auto">
          <a:xfrm flipV="1">
            <a:off x="9355138" y="4887913"/>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6659" name="AutoShape 86"/>
          <p:cNvSpPr>
            <a:spLocks noChangeArrowheads="1"/>
          </p:cNvSpPr>
          <p:nvPr/>
        </p:nvSpPr>
        <p:spPr bwMode="auto">
          <a:xfrm>
            <a:off x="9272588" y="4800601"/>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26660" name="AutoShape 87"/>
          <p:cNvSpPr>
            <a:spLocks noChangeArrowheads="1"/>
          </p:cNvSpPr>
          <p:nvPr/>
        </p:nvSpPr>
        <p:spPr bwMode="auto">
          <a:xfrm flipV="1">
            <a:off x="9356725" y="4837113"/>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26661" name="Line 89"/>
          <p:cNvSpPr>
            <a:spLocks noChangeShapeType="1"/>
          </p:cNvSpPr>
          <p:nvPr/>
        </p:nvSpPr>
        <p:spPr bwMode="auto">
          <a:xfrm>
            <a:off x="9232900" y="56578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62" name="Line 90"/>
          <p:cNvSpPr>
            <a:spLocks noChangeShapeType="1"/>
          </p:cNvSpPr>
          <p:nvPr/>
        </p:nvSpPr>
        <p:spPr bwMode="auto">
          <a:xfrm>
            <a:off x="8702676" y="59261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63" name="Line 91"/>
          <p:cNvSpPr>
            <a:spLocks noChangeShapeType="1"/>
          </p:cNvSpPr>
          <p:nvPr/>
        </p:nvSpPr>
        <p:spPr bwMode="auto">
          <a:xfrm>
            <a:off x="8704264" y="61817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64" name="AutoShape 96"/>
          <p:cNvSpPr>
            <a:spLocks noChangeArrowheads="1"/>
          </p:cNvSpPr>
          <p:nvPr/>
        </p:nvSpPr>
        <p:spPr bwMode="auto">
          <a:xfrm>
            <a:off x="9261475" y="6286501"/>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26665" name="AutoShape 98"/>
          <p:cNvSpPr>
            <a:spLocks noChangeArrowheads="1"/>
          </p:cNvSpPr>
          <p:nvPr/>
        </p:nvSpPr>
        <p:spPr bwMode="auto">
          <a:xfrm>
            <a:off x="9263063" y="6335713"/>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26666" name="AutoShape 99"/>
          <p:cNvSpPr>
            <a:spLocks noChangeArrowheads="1"/>
          </p:cNvSpPr>
          <p:nvPr/>
        </p:nvSpPr>
        <p:spPr bwMode="auto">
          <a:xfrm flipV="1">
            <a:off x="9347200" y="63722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26667" name="Line 131"/>
          <p:cNvSpPr>
            <a:spLocks noChangeShapeType="1"/>
          </p:cNvSpPr>
          <p:nvPr/>
        </p:nvSpPr>
        <p:spPr bwMode="auto">
          <a:xfrm>
            <a:off x="9231313" y="2570164"/>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68" name="Line 132"/>
          <p:cNvSpPr>
            <a:spLocks noChangeShapeType="1"/>
          </p:cNvSpPr>
          <p:nvPr/>
        </p:nvSpPr>
        <p:spPr bwMode="auto">
          <a:xfrm>
            <a:off x="8964613" y="41211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69" name="Line 133"/>
          <p:cNvSpPr>
            <a:spLocks noChangeShapeType="1"/>
          </p:cNvSpPr>
          <p:nvPr/>
        </p:nvSpPr>
        <p:spPr bwMode="auto">
          <a:xfrm>
            <a:off x="8964613" y="56642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6670" name="AutoShape 85"/>
          <p:cNvSpPr>
            <a:spLocks noChangeArrowheads="1"/>
          </p:cNvSpPr>
          <p:nvPr/>
        </p:nvSpPr>
        <p:spPr bwMode="auto">
          <a:xfrm flipV="1">
            <a:off x="9350375" y="6416676"/>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6671" name="AutoShape 87"/>
          <p:cNvSpPr>
            <a:spLocks noChangeArrowheads="1"/>
          </p:cNvSpPr>
          <p:nvPr/>
        </p:nvSpPr>
        <p:spPr bwMode="auto">
          <a:xfrm flipV="1">
            <a:off x="9342438" y="63849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nvGrpSpPr>
          <p:cNvPr id="26687" name="Group 63"/>
          <p:cNvGrpSpPr>
            <a:grpSpLocks/>
          </p:cNvGrpSpPr>
          <p:nvPr/>
        </p:nvGrpSpPr>
        <p:grpSpPr bwMode="auto">
          <a:xfrm rot="10800000">
            <a:off x="9282114" y="2447925"/>
            <a:ext cx="174625" cy="274638"/>
            <a:chOff x="4972" y="2118"/>
            <a:chExt cx="110" cy="173"/>
          </a:xfrm>
        </p:grpSpPr>
        <p:sp>
          <p:nvSpPr>
            <p:cNvPr id="26683"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26684"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6685"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26686"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26688" name="Group 64"/>
          <p:cNvGrpSpPr>
            <a:grpSpLocks/>
          </p:cNvGrpSpPr>
          <p:nvPr/>
        </p:nvGrpSpPr>
        <p:grpSpPr bwMode="auto">
          <a:xfrm rot="10800000">
            <a:off x="9269414" y="3987800"/>
            <a:ext cx="174625" cy="274638"/>
            <a:chOff x="4972" y="2118"/>
            <a:chExt cx="110" cy="173"/>
          </a:xfrm>
        </p:grpSpPr>
        <p:sp>
          <p:nvSpPr>
            <p:cNvPr id="26689"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26690"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6691"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26692"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26693" name="Group 69"/>
          <p:cNvGrpSpPr>
            <a:grpSpLocks/>
          </p:cNvGrpSpPr>
          <p:nvPr/>
        </p:nvGrpSpPr>
        <p:grpSpPr bwMode="auto">
          <a:xfrm rot="10800000">
            <a:off x="9271001" y="5514975"/>
            <a:ext cx="174625" cy="274638"/>
            <a:chOff x="4972" y="2118"/>
            <a:chExt cx="110" cy="173"/>
          </a:xfrm>
        </p:grpSpPr>
        <p:sp>
          <p:nvSpPr>
            <p:cNvPr id="26694"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26695"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6696"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26697"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26698" name="Text Box 19"/>
          <p:cNvSpPr txBox="1">
            <a:spLocks noChangeArrowheads="1"/>
          </p:cNvSpPr>
          <p:nvPr/>
        </p:nvSpPr>
        <p:spPr bwMode="auto">
          <a:xfrm>
            <a:off x="8939214" y="258603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26699" name="Text Box 21"/>
          <p:cNvSpPr txBox="1">
            <a:spLocks noChangeArrowheads="1"/>
          </p:cNvSpPr>
          <p:nvPr/>
        </p:nvSpPr>
        <p:spPr bwMode="auto">
          <a:xfrm>
            <a:off x="9185276" y="258127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26700" name="Text Box 19"/>
          <p:cNvSpPr txBox="1">
            <a:spLocks noChangeArrowheads="1"/>
          </p:cNvSpPr>
          <p:nvPr/>
        </p:nvSpPr>
        <p:spPr bwMode="auto">
          <a:xfrm>
            <a:off x="8694738" y="25908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26701" name="Text Box 19"/>
          <p:cNvSpPr txBox="1">
            <a:spLocks noChangeArrowheads="1"/>
          </p:cNvSpPr>
          <p:nvPr/>
        </p:nvSpPr>
        <p:spPr bwMode="auto">
          <a:xfrm>
            <a:off x="8936039" y="566578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26702" name="Text Box 21"/>
          <p:cNvSpPr txBox="1">
            <a:spLocks noChangeArrowheads="1"/>
          </p:cNvSpPr>
          <p:nvPr/>
        </p:nvSpPr>
        <p:spPr bwMode="auto">
          <a:xfrm>
            <a:off x="9180514" y="566102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26703" name="Text Box 19"/>
          <p:cNvSpPr txBox="1">
            <a:spLocks noChangeArrowheads="1"/>
          </p:cNvSpPr>
          <p:nvPr/>
        </p:nvSpPr>
        <p:spPr bwMode="auto">
          <a:xfrm>
            <a:off x="8689975" y="567055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26704" name="Text Box 19"/>
          <p:cNvSpPr txBox="1">
            <a:spLocks noChangeArrowheads="1"/>
          </p:cNvSpPr>
          <p:nvPr/>
        </p:nvSpPr>
        <p:spPr bwMode="auto">
          <a:xfrm>
            <a:off x="8937626" y="4125913"/>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26705" name="Text Box 21"/>
          <p:cNvSpPr txBox="1">
            <a:spLocks noChangeArrowheads="1"/>
          </p:cNvSpPr>
          <p:nvPr/>
        </p:nvSpPr>
        <p:spPr bwMode="auto">
          <a:xfrm>
            <a:off x="9183689" y="4121151"/>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26706" name="Text Box 19"/>
          <p:cNvSpPr txBox="1">
            <a:spLocks noChangeArrowheads="1"/>
          </p:cNvSpPr>
          <p:nvPr/>
        </p:nvSpPr>
        <p:spPr bwMode="auto">
          <a:xfrm>
            <a:off x="8693150" y="4130676"/>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81</a:t>
            </a:fld>
            <a:endParaRPr lang="en-US"/>
          </a:p>
        </p:txBody>
      </p:sp>
    </p:spTree>
    <p:extLst>
      <p:ext uri="{BB962C8B-B14F-4D97-AF65-F5344CB8AC3E}">
        <p14:creationId xmlns:p14="http://schemas.microsoft.com/office/powerpoint/2010/main" val="2086938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7"/>
          <p:cNvSpPr>
            <a:spLocks noChangeArrowheads="1"/>
          </p:cNvSpPr>
          <p:nvPr/>
        </p:nvSpPr>
        <p:spPr bwMode="auto">
          <a:xfrm>
            <a:off x="6843714" y="2281238"/>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28675" name="Group 77"/>
          <p:cNvGrpSpPr>
            <a:grpSpLocks/>
          </p:cNvGrpSpPr>
          <p:nvPr/>
        </p:nvGrpSpPr>
        <p:grpSpPr bwMode="auto">
          <a:xfrm>
            <a:off x="6376990" y="5551488"/>
            <a:ext cx="1716088" cy="463550"/>
            <a:chOff x="3189" y="2649"/>
            <a:chExt cx="1081" cy="292"/>
          </a:xfrm>
        </p:grpSpPr>
        <p:sp>
          <p:nvSpPr>
            <p:cNvPr id="28733"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28734" name="Text Box 79"/>
            <p:cNvSpPr txBox="1">
              <a:spLocks noChangeArrowheads="1"/>
            </p:cNvSpPr>
            <p:nvPr/>
          </p:nvSpPr>
          <p:spPr bwMode="auto">
            <a:xfrm>
              <a:off x="3189"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28676" name="Group 74"/>
          <p:cNvGrpSpPr>
            <a:grpSpLocks/>
          </p:cNvGrpSpPr>
          <p:nvPr/>
        </p:nvGrpSpPr>
        <p:grpSpPr bwMode="auto">
          <a:xfrm>
            <a:off x="6376990" y="4011611"/>
            <a:ext cx="1716088" cy="463549"/>
            <a:chOff x="3189" y="1877"/>
            <a:chExt cx="1081" cy="292"/>
          </a:xfrm>
        </p:grpSpPr>
        <p:sp>
          <p:nvSpPr>
            <p:cNvPr id="2873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28732" name="Text Box 76"/>
            <p:cNvSpPr txBox="1">
              <a:spLocks noChangeArrowheads="1"/>
            </p:cNvSpPr>
            <p:nvPr/>
          </p:nvSpPr>
          <p:spPr bwMode="auto">
            <a:xfrm>
              <a:off x="3189"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28677" name="Group 69"/>
          <p:cNvGrpSpPr>
            <a:grpSpLocks/>
          </p:cNvGrpSpPr>
          <p:nvPr/>
        </p:nvGrpSpPr>
        <p:grpSpPr bwMode="auto">
          <a:xfrm>
            <a:off x="6376990" y="2457453"/>
            <a:ext cx="1716088" cy="463551"/>
            <a:chOff x="3189" y="1106"/>
            <a:chExt cx="1081" cy="292"/>
          </a:xfrm>
        </p:grpSpPr>
        <p:sp>
          <p:nvSpPr>
            <p:cNvPr id="28729"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28730" name="Text Box 71"/>
            <p:cNvSpPr txBox="1">
              <a:spLocks noChangeArrowheads="1"/>
            </p:cNvSpPr>
            <p:nvPr/>
          </p:nvSpPr>
          <p:spPr bwMode="auto">
            <a:xfrm>
              <a:off x="3189"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28678" name="Rectangle 5"/>
          <p:cNvSpPr>
            <a:spLocks noGrp="1" noChangeArrowheads="1"/>
          </p:cNvSpPr>
          <p:nvPr>
            <p:ph type="title"/>
          </p:nvPr>
        </p:nvSpPr>
        <p:spPr/>
        <p:txBody>
          <a:bodyPr/>
          <a:lstStyle/>
          <a:p>
            <a:pPr eaLnBrk="1" hangingPunct="1"/>
            <a:r>
              <a:rPr lang="en-US" dirty="0"/>
              <a:t>Normal Case</a:t>
            </a:r>
          </a:p>
        </p:txBody>
      </p:sp>
      <p:sp>
        <p:nvSpPr>
          <p:cNvPr id="28679" name="Text Box 14"/>
          <p:cNvSpPr txBox="1">
            <a:spLocks noChangeArrowheads="1"/>
          </p:cNvSpPr>
          <p:nvPr/>
        </p:nvSpPr>
        <p:spPr bwMode="auto">
          <a:xfrm>
            <a:off x="8159750" y="20510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28680" name="Text Box 23"/>
          <p:cNvSpPr txBox="1">
            <a:spLocks noChangeArrowheads="1"/>
          </p:cNvSpPr>
          <p:nvPr/>
        </p:nvSpPr>
        <p:spPr bwMode="auto">
          <a:xfrm>
            <a:off x="8166100" y="3590926"/>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28681" name="Text Box 30"/>
          <p:cNvSpPr txBox="1">
            <a:spLocks noChangeArrowheads="1"/>
          </p:cNvSpPr>
          <p:nvPr/>
        </p:nvSpPr>
        <p:spPr bwMode="auto">
          <a:xfrm>
            <a:off x="8159750" y="51244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28682" name="Line 55"/>
          <p:cNvSpPr>
            <a:spLocks noChangeShapeType="1"/>
          </p:cNvSpPr>
          <p:nvPr/>
        </p:nvSpPr>
        <p:spPr bwMode="auto">
          <a:xfrm>
            <a:off x="7083425" y="3559175"/>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83" name="Line 56"/>
          <p:cNvSpPr>
            <a:spLocks noChangeShapeType="1"/>
          </p:cNvSpPr>
          <p:nvPr/>
        </p:nvSpPr>
        <p:spPr bwMode="auto">
          <a:xfrm>
            <a:off x="7072314" y="5092700"/>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8684" name="Group 80"/>
          <p:cNvGrpSpPr>
            <a:grpSpLocks/>
          </p:cNvGrpSpPr>
          <p:nvPr/>
        </p:nvGrpSpPr>
        <p:grpSpPr bwMode="auto">
          <a:xfrm>
            <a:off x="1949452" y="3055936"/>
            <a:ext cx="1674813" cy="463549"/>
            <a:chOff x="374" y="2285"/>
            <a:chExt cx="1055" cy="292"/>
          </a:xfrm>
        </p:grpSpPr>
        <p:sp>
          <p:nvSpPr>
            <p:cNvPr id="28727"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8728" name="Text Box 82"/>
            <p:cNvSpPr txBox="1">
              <a:spLocks noChangeArrowheads="1"/>
            </p:cNvSpPr>
            <p:nvPr/>
          </p:nvSpPr>
          <p:spPr bwMode="auto">
            <a:xfrm>
              <a:off x="374"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8685" name="Group 83"/>
          <p:cNvGrpSpPr>
            <a:grpSpLocks/>
          </p:cNvGrpSpPr>
          <p:nvPr/>
        </p:nvGrpSpPr>
        <p:grpSpPr bwMode="auto">
          <a:xfrm>
            <a:off x="1949451" y="4818061"/>
            <a:ext cx="1689100" cy="463549"/>
            <a:chOff x="365" y="2285"/>
            <a:chExt cx="1064" cy="292"/>
          </a:xfrm>
        </p:grpSpPr>
        <p:sp>
          <p:nvSpPr>
            <p:cNvPr id="28725"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8726" name="Text Box 85"/>
            <p:cNvSpPr txBox="1">
              <a:spLocks noChangeArrowheads="1"/>
            </p:cNvSpPr>
            <p:nvPr/>
          </p:nvSpPr>
          <p:spPr bwMode="auto">
            <a:xfrm>
              <a:off x="365"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8686" name="Rectangle 88"/>
          <p:cNvSpPr>
            <a:spLocks noChangeArrowheads="1"/>
          </p:cNvSpPr>
          <p:nvPr/>
        </p:nvSpPr>
        <p:spPr bwMode="auto">
          <a:xfrm>
            <a:off x="8702676" y="565785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687" name="Rectangle 76"/>
          <p:cNvSpPr>
            <a:spLocks noChangeArrowheads="1"/>
          </p:cNvSpPr>
          <p:nvPr/>
        </p:nvSpPr>
        <p:spPr bwMode="auto">
          <a:xfrm>
            <a:off x="8712201" y="4122739"/>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688" name="Rectangle 29"/>
          <p:cNvSpPr>
            <a:spLocks noChangeArrowheads="1"/>
          </p:cNvSpPr>
          <p:nvPr/>
        </p:nvSpPr>
        <p:spPr bwMode="auto">
          <a:xfrm>
            <a:off x="8705851" y="2581276"/>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689" name="Line 30"/>
          <p:cNvSpPr>
            <a:spLocks noChangeShapeType="1"/>
          </p:cNvSpPr>
          <p:nvPr/>
        </p:nvSpPr>
        <p:spPr bwMode="auto">
          <a:xfrm>
            <a:off x="8967788" y="258127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90" name="Line 31"/>
          <p:cNvSpPr>
            <a:spLocks noChangeShapeType="1"/>
          </p:cNvSpPr>
          <p:nvPr/>
        </p:nvSpPr>
        <p:spPr bwMode="auto">
          <a:xfrm>
            <a:off x="8705851" y="28495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91" name="Line 32"/>
          <p:cNvSpPr>
            <a:spLocks noChangeShapeType="1"/>
          </p:cNvSpPr>
          <p:nvPr/>
        </p:nvSpPr>
        <p:spPr bwMode="auto">
          <a:xfrm>
            <a:off x="8707439" y="31051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92" name="Line 47"/>
          <p:cNvSpPr>
            <a:spLocks noChangeShapeType="1"/>
          </p:cNvSpPr>
          <p:nvPr/>
        </p:nvSpPr>
        <p:spPr bwMode="auto">
          <a:xfrm>
            <a:off x="8712201" y="43894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93" name="Line 48"/>
          <p:cNvSpPr>
            <a:spLocks noChangeShapeType="1"/>
          </p:cNvSpPr>
          <p:nvPr/>
        </p:nvSpPr>
        <p:spPr bwMode="auto">
          <a:xfrm>
            <a:off x="8713789" y="4645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94" name="Line 61"/>
          <p:cNvSpPr>
            <a:spLocks noChangeShapeType="1"/>
          </p:cNvSpPr>
          <p:nvPr/>
        </p:nvSpPr>
        <p:spPr bwMode="auto">
          <a:xfrm>
            <a:off x="8705851" y="59229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95" name="Line 62"/>
          <p:cNvSpPr>
            <a:spLocks noChangeShapeType="1"/>
          </p:cNvSpPr>
          <p:nvPr/>
        </p:nvSpPr>
        <p:spPr bwMode="auto">
          <a:xfrm>
            <a:off x="8707439" y="61785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696" name="AutoShape 72"/>
          <p:cNvSpPr>
            <a:spLocks noChangeArrowheads="1"/>
          </p:cNvSpPr>
          <p:nvPr/>
        </p:nvSpPr>
        <p:spPr bwMode="auto">
          <a:xfrm>
            <a:off x="9264650" y="3209926"/>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28697" name="AutoShape 73"/>
          <p:cNvSpPr>
            <a:spLocks noChangeArrowheads="1"/>
          </p:cNvSpPr>
          <p:nvPr/>
        </p:nvSpPr>
        <p:spPr bwMode="auto">
          <a:xfrm flipV="1">
            <a:off x="9348788" y="3346451"/>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8698" name="AutoShape 74"/>
          <p:cNvSpPr>
            <a:spLocks noChangeArrowheads="1"/>
          </p:cNvSpPr>
          <p:nvPr/>
        </p:nvSpPr>
        <p:spPr bwMode="auto">
          <a:xfrm>
            <a:off x="9266238" y="3259138"/>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28699" name="AutoShape 75"/>
          <p:cNvSpPr>
            <a:spLocks noChangeArrowheads="1"/>
          </p:cNvSpPr>
          <p:nvPr/>
        </p:nvSpPr>
        <p:spPr bwMode="auto">
          <a:xfrm flipV="1">
            <a:off x="9350375" y="3295651"/>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28700" name="Line 77"/>
          <p:cNvSpPr>
            <a:spLocks noChangeShapeType="1"/>
          </p:cNvSpPr>
          <p:nvPr/>
        </p:nvSpPr>
        <p:spPr bwMode="auto">
          <a:xfrm>
            <a:off x="9226550" y="41148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01" name="Line 78"/>
          <p:cNvSpPr>
            <a:spLocks noChangeShapeType="1"/>
          </p:cNvSpPr>
          <p:nvPr/>
        </p:nvSpPr>
        <p:spPr bwMode="auto">
          <a:xfrm>
            <a:off x="8712201" y="4391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02" name="Line 79"/>
          <p:cNvSpPr>
            <a:spLocks noChangeShapeType="1"/>
          </p:cNvSpPr>
          <p:nvPr/>
        </p:nvSpPr>
        <p:spPr bwMode="auto">
          <a:xfrm>
            <a:off x="8713789" y="46466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03" name="AutoShape 84"/>
          <p:cNvSpPr>
            <a:spLocks noChangeArrowheads="1"/>
          </p:cNvSpPr>
          <p:nvPr/>
        </p:nvSpPr>
        <p:spPr bwMode="auto">
          <a:xfrm>
            <a:off x="9271000" y="4751388"/>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28704" name="AutoShape 85"/>
          <p:cNvSpPr>
            <a:spLocks noChangeArrowheads="1"/>
          </p:cNvSpPr>
          <p:nvPr/>
        </p:nvSpPr>
        <p:spPr bwMode="auto">
          <a:xfrm flipV="1">
            <a:off x="9355138" y="4887913"/>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8705" name="AutoShape 86"/>
          <p:cNvSpPr>
            <a:spLocks noChangeArrowheads="1"/>
          </p:cNvSpPr>
          <p:nvPr/>
        </p:nvSpPr>
        <p:spPr bwMode="auto">
          <a:xfrm>
            <a:off x="9272588" y="4800601"/>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28706" name="AutoShape 87"/>
          <p:cNvSpPr>
            <a:spLocks noChangeArrowheads="1"/>
          </p:cNvSpPr>
          <p:nvPr/>
        </p:nvSpPr>
        <p:spPr bwMode="auto">
          <a:xfrm flipV="1">
            <a:off x="9356725" y="4837113"/>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28707" name="Line 89"/>
          <p:cNvSpPr>
            <a:spLocks noChangeShapeType="1"/>
          </p:cNvSpPr>
          <p:nvPr/>
        </p:nvSpPr>
        <p:spPr bwMode="auto">
          <a:xfrm>
            <a:off x="9232900" y="56578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08" name="Line 90"/>
          <p:cNvSpPr>
            <a:spLocks noChangeShapeType="1"/>
          </p:cNvSpPr>
          <p:nvPr/>
        </p:nvSpPr>
        <p:spPr bwMode="auto">
          <a:xfrm>
            <a:off x="8702676" y="59261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09" name="Line 91"/>
          <p:cNvSpPr>
            <a:spLocks noChangeShapeType="1"/>
          </p:cNvSpPr>
          <p:nvPr/>
        </p:nvSpPr>
        <p:spPr bwMode="auto">
          <a:xfrm>
            <a:off x="8704264" y="61817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10" name="AutoShape 96"/>
          <p:cNvSpPr>
            <a:spLocks noChangeArrowheads="1"/>
          </p:cNvSpPr>
          <p:nvPr/>
        </p:nvSpPr>
        <p:spPr bwMode="auto">
          <a:xfrm>
            <a:off x="9261475" y="6286501"/>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28711" name="AutoShape 98"/>
          <p:cNvSpPr>
            <a:spLocks noChangeArrowheads="1"/>
          </p:cNvSpPr>
          <p:nvPr/>
        </p:nvSpPr>
        <p:spPr bwMode="auto">
          <a:xfrm>
            <a:off x="9263063" y="6335713"/>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28712" name="AutoShape 99"/>
          <p:cNvSpPr>
            <a:spLocks noChangeArrowheads="1"/>
          </p:cNvSpPr>
          <p:nvPr/>
        </p:nvSpPr>
        <p:spPr bwMode="auto">
          <a:xfrm flipV="1">
            <a:off x="9347200" y="63722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28713" name="Line 131"/>
          <p:cNvSpPr>
            <a:spLocks noChangeShapeType="1"/>
          </p:cNvSpPr>
          <p:nvPr/>
        </p:nvSpPr>
        <p:spPr bwMode="auto">
          <a:xfrm>
            <a:off x="9231313" y="2570164"/>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14" name="Line 132"/>
          <p:cNvSpPr>
            <a:spLocks noChangeShapeType="1"/>
          </p:cNvSpPr>
          <p:nvPr/>
        </p:nvSpPr>
        <p:spPr bwMode="auto">
          <a:xfrm>
            <a:off x="8964613" y="41211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15" name="Line 133"/>
          <p:cNvSpPr>
            <a:spLocks noChangeShapeType="1"/>
          </p:cNvSpPr>
          <p:nvPr/>
        </p:nvSpPr>
        <p:spPr bwMode="auto">
          <a:xfrm>
            <a:off x="8964613" y="56642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8716" name="AutoShape 85"/>
          <p:cNvSpPr>
            <a:spLocks noChangeArrowheads="1"/>
          </p:cNvSpPr>
          <p:nvPr/>
        </p:nvSpPr>
        <p:spPr bwMode="auto">
          <a:xfrm flipV="1">
            <a:off x="9350375" y="6416676"/>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8717" name="AutoShape 87"/>
          <p:cNvSpPr>
            <a:spLocks noChangeArrowheads="1"/>
          </p:cNvSpPr>
          <p:nvPr/>
        </p:nvSpPr>
        <p:spPr bwMode="auto">
          <a:xfrm flipV="1">
            <a:off x="9342438" y="63849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28718" name="Freeform 58"/>
          <p:cNvSpPr>
            <a:spLocks/>
          </p:cNvSpPr>
          <p:nvPr/>
        </p:nvSpPr>
        <p:spPr bwMode="auto">
          <a:xfrm>
            <a:off x="5202239" y="2662239"/>
            <a:ext cx="1616075" cy="3076575"/>
          </a:xfrm>
          <a:custGeom>
            <a:avLst/>
            <a:gdLst>
              <a:gd name="T0" fmla="*/ 1616075 w 1018"/>
              <a:gd name="T1" fmla="*/ 0 h 1938"/>
              <a:gd name="T2" fmla="*/ 7938 w 1018"/>
              <a:gd name="T3" fmla="*/ 1600200 h 1938"/>
              <a:gd name="T4" fmla="*/ 1566863 w 1018"/>
              <a:gd name="T5" fmla="*/ 3076575 h 1938"/>
              <a:gd name="T6" fmla="*/ 0 60000 65536"/>
              <a:gd name="T7" fmla="*/ 0 60000 65536"/>
              <a:gd name="T8" fmla="*/ 0 60000 65536"/>
              <a:gd name="T9" fmla="*/ 0 w 1018"/>
              <a:gd name="T10" fmla="*/ 0 h 1938"/>
              <a:gd name="T11" fmla="*/ 1018 w 1018"/>
              <a:gd name="T12" fmla="*/ 1938 h 1938"/>
            </a:gdLst>
            <a:ahLst/>
            <a:cxnLst>
              <a:cxn ang="T6">
                <a:pos x="T0" y="T1"/>
              </a:cxn>
              <a:cxn ang="T7">
                <a:pos x="T2" y="T3"/>
              </a:cxn>
              <a:cxn ang="T8">
                <a:pos x="T4" y="T5"/>
              </a:cxn>
            </a:cxnLst>
            <a:rect l="T9" t="T10" r="T11" b="T12"/>
            <a:pathLst>
              <a:path w="1018" h="1938">
                <a:moveTo>
                  <a:pt x="1018" y="0"/>
                </a:moveTo>
                <a:cubicBezTo>
                  <a:pt x="514" y="342"/>
                  <a:pt x="10" y="685"/>
                  <a:pt x="5" y="1008"/>
                </a:cubicBezTo>
                <a:cubicBezTo>
                  <a:pt x="0" y="1331"/>
                  <a:pt x="493" y="1634"/>
                  <a:pt x="987" y="1938"/>
                </a:cubicBezTo>
              </a:path>
            </a:pathLst>
          </a:custGeom>
          <a:noFill/>
          <a:ln w="19050">
            <a:solidFill>
              <a:srgbClr val="CC0000"/>
            </a:solidFill>
            <a:miter lim="800000"/>
            <a:headEnd/>
            <a:tailEnd type="triangl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8719" name="Text Box 60"/>
          <p:cNvSpPr txBox="1">
            <a:spLocks noChangeArrowheads="1"/>
          </p:cNvSpPr>
          <p:nvPr/>
        </p:nvSpPr>
        <p:spPr bwMode="auto">
          <a:xfrm rot="-2107321">
            <a:off x="5420081" y="2713623"/>
            <a:ext cx="14169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prepare A,8,3</a:t>
            </a:r>
          </a:p>
        </p:txBody>
      </p:sp>
      <p:sp>
        <p:nvSpPr>
          <p:cNvPr id="28720" name="Text Box 44"/>
          <p:cNvSpPr txBox="1">
            <a:spLocks noChangeArrowheads="1"/>
          </p:cNvSpPr>
          <p:nvPr/>
        </p:nvSpPr>
        <p:spPr bwMode="auto">
          <a:xfrm rot="1814763">
            <a:off x="6397153" y="3832553"/>
            <a:ext cx="3930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800">
                <a:solidFill>
                  <a:srgbClr val="CC0000"/>
                </a:solidFill>
              </a:rPr>
              <a:t>X</a:t>
            </a:r>
          </a:p>
        </p:txBody>
      </p:sp>
      <p:sp>
        <p:nvSpPr>
          <p:cNvPr id="28721" name="Freeform 60"/>
          <p:cNvSpPr>
            <a:spLocks noChangeArrowheads="1"/>
          </p:cNvSpPr>
          <p:nvPr/>
        </p:nvSpPr>
        <p:spPr bwMode="auto">
          <a:xfrm>
            <a:off x="6288088" y="2798764"/>
            <a:ext cx="519112" cy="1265237"/>
          </a:xfrm>
          <a:custGeom>
            <a:avLst/>
            <a:gdLst>
              <a:gd name="T0" fmla="*/ 519112 w 518776"/>
              <a:gd name="T1" fmla="*/ 0 h 1265382"/>
              <a:gd name="T2" fmla="*/ 38510 w 518776"/>
              <a:gd name="T3" fmla="*/ 544884 h 1265382"/>
              <a:gd name="T4" fmla="*/ 288054 w 518776"/>
              <a:gd name="T5" fmla="*/ 1265237 h 1265382"/>
              <a:gd name="T6" fmla="*/ 0 60000 65536"/>
              <a:gd name="T7" fmla="*/ 0 60000 65536"/>
              <a:gd name="T8" fmla="*/ 0 60000 65536"/>
              <a:gd name="T9" fmla="*/ 0 w 518776"/>
              <a:gd name="T10" fmla="*/ 0 h 1265382"/>
              <a:gd name="T11" fmla="*/ 518776 w 518776"/>
              <a:gd name="T12" fmla="*/ 1265382 h 1265382"/>
            </a:gdLst>
            <a:ahLst/>
            <a:cxnLst>
              <a:cxn ang="T6">
                <a:pos x="T0" y="T1"/>
              </a:cxn>
              <a:cxn ang="T7">
                <a:pos x="T2" y="T3"/>
              </a:cxn>
              <a:cxn ang="T8">
                <a:pos x="T4" y="T5"/>
              </a:cxn>
            </a:cxnLst>
            <a:rect l="T9" t="T10" r="T11" b="T12"/>
            <a:pathLst>
              <a:path w="518776" h="1265382">
                <a:moveTo>
                  <a:pt x="518776" y="0"/>
                </a:moveTo>
                <a:cubicBezTo>
                  <a:pt x="297873" y="167024"/>
                  <a:pt x="76970" y="334049"/>
                  <a:pt x="38485" y="544946"/>
                </a:cubicBezTo>
                <a:cubicBezTo>
                  <a:pt x="0" y="755843"/>
                  <a:pt x="143933" y="1010612"/>
                  <a:pt x="287867" y="1265382"/>
                </a:cubicBezTo>
              </a:path>
            </a:pathLst>
          </a:custGeom>
          <a:noFill/>
          <a:ln w="1905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8736" name="Text Box 19"/>
          <p:cNvSpPr txBox="1">
            <a:spLocks noChangeArrowheads="1"/>
          </p:cNvSpPr>
          <p:nvPr/>
        </p:nvSpPr>
        <p:spPr bwMode="auto">
          <a:xfrm>
            <a:off x="8939213" y="283845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28737" name="Text Box 21"/>
          <p:cNvSpPr txBox="1">
            <a:spLocks noChangeArrowheads="1"/>
          </p:cNvSpPr>
          <p:nvPr/>
        </p:nvSpPr>
        <p:spPr bwMode="auto">
          <a:xfrm>
            <a:off x="9185276" y="283368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28738" name="Text Box 19"/>
          <p:cNvSpPr txBox="1">
            <a:spLocks noChangeArrowheads="1"/>
          </p:cNvSpPr>
          <p:nvPr/>
        </p:nvSpPr>
        <p:spPr bwMode="auto">
          <a:xfrm>
            <a:off x="8694738" y="284321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28739" name="Text Box 19"/>
          <p:cNvSpPr txBox="1">
            <a:spLocks noChangeArrowheads="1"/>
          </p:cNvSpPr>
          <p:nvPr/>
        </p:nvSpPr>
        <p:spPr bwMode="auto">
          <a:xfrm>
            <a:off x="8939214" y="258603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28740" name="Text Box 21"/>
          <p:cNvSpPr txBox="1">
            <a:spLocks noChangeArrowheads="1"/>
          </p:cNvSpPr>
          <p:nvPr/>
        </p:nvSpPr>
        <p:spPr bwMode="auto">
          <a:xfrm>
            <a:off x="9185276" y="258127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28741" name="Text Box 19"/>
          <p:cNvSpPr txBox="1">
            <a:spLocks noChangeArrowheads="1"/>
          </p:cNvSpPr>
          <p:nvPr/>
        </p:nvSpPr>
        <p:spPr bwMode="auto">
          <a:xfrm>
            <a:off x="8694738" y="25908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28742" name="Text Box 19"/>
          <p:cNvSpPr txBox="1">
            <a:spLocks noChangeArrowheads="1"/>
          </p:cNvSpPr>
          <p:nvPr/>
        </p:nvSpPr>
        <p:spPr bwMode="auto">
          <a:xfrm>
            <a:off x="8936039" y="566578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28743" name="Text Box 21"/>
          <p:cNvSpPr txBox="1">
            <a:spLocks noChangeArrowheads="1"/>
          </p:cNvSpPr>
          <p:nvPr/>
        </p:nvSpPr>
        <p:spPr bwMode="auto">
          <a:xfrm>
            <a:off x="9180514" y="566102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28744" name="Text Box 19"/>
          <p:cNvSpPr txBox="1">
            <a:spLocks noChangeArrowheads="1"/>
          </p:cNvSpPr>
          <p:nvPr/>
        </p:nvSpPr>
        <p:spPr bwMode="auto">
          <a:xfrm>
            <a:off x="8689975" y="567055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28745" name="Text Box 19"/>
          <p:cNvSpPr txBox="1">
            <a:spLocks noChangeArrowheads="1"/>
          </p:cNvSpPr>
          <p:nvPr/>
        </p:nvSpPr>
        <p:spPr bwMode="auto">
          <a:xfrm>
            <a:off x="8937626" y="4125913"/>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28746" name="Text Box 21"/>
          <p:cNvSpPr txBox="1">
            <a:spLocks noChangeArrowheads="1"/>
          </p:cNvSpPr>
          <p:nvPr/>
        </p:nvSpPr>
        <p:spPr bwMode="auto">
          <a:xfrm>
            <a:off x="9183689" y="4121151"/>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28747" name="Text Box 19"/>
          <p:cNvSpPr txBox="1">
            <a:spLocks noChangeArrowheads="1"/>
          </p:cNvSpPr>
          <p:nvPr/>
        </p:nvSpPr>
        <p:spPr bwMode="auto">
          <a:xfrm>
            <a:off x="8693150" y="4130676"/>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28748" name="Group 76"/>
          <p:cNvGrpSpPr>
            <a:grpSpLocks/>
          </p:cNvGrpSpPr>
          <p:nvPr/>
        </p:nvGrpSpPr>
        <p:grpSpPr bwMode="auto">
          <a:xfrm rot="10800000">
            <a:off x="9282114" y="2447925"/>
            <a:ext cx="174625" cy="274638"/>
            <a:chOff x="4972" y="2118"/>
            <a:chExt cx="110" cy="173"/>
          </a:xfrm>
        </p:grpSpPr>
        <p:sp>
          <p:nvSpPr>
            <p:cNvPr id="28749"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28750"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8751"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28752"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28753" name="Group 81"/>
          <p:cNvGrpSpPr>
            <a:grpSpLocks/>
          </p:cNvGrpSpPr>
          <p:nvPr/>
        </p:nvGrpSpPr>
        <p:grpSpPr bwMode="auto">
          <a:xfrm rot="10800000">
            <a:off x="9269414" y="3987800"/>
            <a:ext cx="174625" cy="274638"/>
            <a:chOff x="4972" y="2118"/>
            <a:chExt cx="110" cy="173"/>
          </a:xfrm>
        </p:grpSpPr>
        <p:sp>
          <p:nvSpPr>
            <p:cNvPr id="28754"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28755"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8756"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28757"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28758" name="Group 86"/>
          <p:cNvGrpSpPr>
            <a:grpSpLocks/>
          </p:cNvGrpSpPr>
          <p:nvPr/>
        </p:nvGrpSpPr>
        <p:grpSpPr bwMode="auto">
          <a:xfrm rot="10800000">
            <a:off x="9271001" y="5514975"/>
            <a:ext cx="174625" cy="274638"/>
            <a:chOff x="4972" y="2118"/>
            <a:chExt cx="110" cy="173"/>
          </a:xfrm>
        </p:grpSpPr>
        <p:sp>
          <p:nvSpPr>
            <p:cNvPr id="28759"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28760"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28761"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28762"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82</a:t>
            </a:fld>
            <a:endParaRPr lang="en-US"/>
          </a:p>
        </p:txBody>
      </p:sp>
    </p:spTree>
    <p:extLst>
      <p:ext uri="{BB962C8B-B14F-4D97-AF65-F5344CB8AC3E}">
        <p14:creationId xmlns:p14="http://schemas.microsoft.com/office/powerpoint/2010/main" val="6918571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9"/>
          <p:cNvSpPr>
            <a:spLocks noChangeArrowheads="1"/>
          </p:cNvSpPr>
          <p:nvPr/>
        </p:nvSpPr>
        <p:spPr bwMode="auto">
          <a:xfrm>
            <a:off x="6843714" y="2281238"/>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30723" name="Group 77"/>
          <p:cNvGrpSpPr>
            <a:grpSpLocks/>
          </p:cNvGrpSpPr>
          <p:nvPr/>
        </p:nvGrpSpPr>
        <p:grpSpPr bwMode="auto">
          <a:xfrm>
            <a:off x="6376990" y="5551488"/>
            <a:ext cx="1716088" cy="463550"/>
            <a:chOff x="3189" y="2649"/>
            <a:chExt cx="1081" cy="292"/>
          </a:xfrm>
        </p:grpSpPr>
        <p:sp>
          <p:nvSpPr>
            <p:cNvPr id="30782"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30783" name="Text Box 79"/>
            <p:cNvSpPr txBox="1">
              <a:spLocks noChangeArrowheads="1"/>
            </p:cNvSpPr>
            <p:nvPr/>
          </p:nvSpPr>
          <p:spPr bwMode="auto">
            <a:xfrm>
              <a:off x="3189"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30724" name="Group 74"/>
          <p:cNvGrpSpPr>
            <a:grpSpLocks/>
          </p:cNvGrpSpPr>
          <p:nvPr/>
        </p:nvGrpSpPr>
        <p:grpSpPr bwMode="auto">
          <a:xfrm>
            <a:off x="6376990" y="4011611"/>
            <a:ext cx="1716088" cy="463549"/>
            <a:chOff x="3189" y="1877"/>
            <a:chExt cx="1081" cy="292"/>
          </a:xfrm>
        </p:grpSpPr>
        <p:sp>
          <p:nvSpPr>
            <p:cNvPr id="30780"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30781" name="Text Box 76"/>
            <p:cNvSpPr txBox="1">
              <a:spLocks noChangeArrowheads="1"/>
            </p:cNvSpPr>
            <p:nvPr/>
          </p:nvSpPr>
          <p:spPr bwMode="auto">
            <a:xfrm>
              <a:off x="3189"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30725" name="Group 69"/>
          <p:cNvGrpSpPr>
            <a:grpSpLocks/>
          </p:cNvGrpSpPr>
          <p:nvPr/>
        </p:nvGrpSpPr>
        <p:grpSpPr bwMode="auto">
          <a:xfrm>
            <a:off x="6376990" y="2457453"/>
            <a:ext cx="1716088" cy="463551"/>
            <a:chOff x="3189" y="1106"/>
            <a:chExt cx="1081" cy="292"/>
          </a:xfrm>
        </p:grpSpPr>
        <p:sp>
          <p:nvSpPr>
            <p:cNvPr id="30778"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30779" name="Text Box 71"/>
            <p:cNvSpPr txBox="1">
              <a:spLocks noChangeArrowheads="1"/>
            </p:cNvSpPr>
            <p:nvPr/>
          </p:nvSpPr>
          <p:spPr bwMode="auto">
            <a:xfrm>
              <a:off x="3189"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30726" name="Rectangle 5"/>
          <p:cNvSpPr>
            <a:spLocks noGrp="1" noChangeArrowheads="1"/>
          </p:cNvSpPr>
          <p:nvPr>
            <p:ph type="title"/>
          </p:nvPr>
        </p:nvSpPr>
        <p:spPr/>
        <p:txBody>
          <a:bodyPr/>
          <a:lstStyle/>
          <a:p>
            <a:pPr eaLnBrk="1" hangingPunct="1"/>
            <a:r>
              <a:rPr lang="en-US" dirty="0"/>
              <a:t>Normal Case</a:t>
            </a:r>
          </a:p>
        </p:txBody>
      </p:sp>
      <p:sp>
        <p:nvSpPr>
          <p:cNvPr id="30727" name="Text Box 14"/>
          <p:cNvSpPr txBox="1">
            <a:spLocks noChangeArrowheads="1"/>
          </p:cNvSpPr>
          <p:nvPr/>
        </p:nvSpPr>
        <p:spPr bwMode="auto">
          <a:xfrm>
            <a:off x="8159750" y="20510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30728" name="Text Box 23"/>
          <p:cNvSpPr txBox="1">
            <a:spLocks noChangeArrowheads="1"/>
          </p:cNvSpPr>
          <p:nvPr/>
        </p:nvSpPr>
        <p:spPr bwMode="auto">
          <a:xfrm>
            <a:off x="8166100" y="3590926"/>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30729" name="Text Box 30"/>
          <p:cNvSpPr txBox="1">
            <a:spLocks noChangeArrowheads="1"/>
          </p:cNvSpPr>
          <p:nvPr/>
        </p:nvSpPr>
        <p:spPr bwMode="auto">
          <a:xfrm>
            <a:off x="8159750" y="51244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30730" name="Line 55"/>
          <p:cNvSpPr>
            <a:spLocks noChangeShapeType="1"/>
          </p:cNvSpPr>
          <p:nvPr/>
        </p:nvSpPr>
        <p:spPr bwMode="auto">
          <a:xfrm>
            <a:off x="7083425" y="3559175"/>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31" name="Line 56"/>
          <p:cNvSpPr>
            <a:spLocks noChangeShapeType="1"/>
          </p:cNvSpPr>
          <p:nvPr/>
        </p:nvSpPr>
        <p:spPr bwMode="auto">
          <a:xfrm>
            <a:off x="7072314" y="5092700"/>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30732" name="Group 80"/>
          <p:cNvGrpSpPr>
            <a:grpSpLocks/>
          </p:cNvGrpSpPr>
          <p:nvPr/>
        </p:nvGrpSpPr>
        <p:grpSpPr bwMode="auto">
          <a:xfrm>
            <a:off x="1949452" y="3055936"/>
            <a:ext cx="1674813" cy="463549"/>
            <a:chOff x="374" y="2285"/>
            <a:chExt cx="1055" cy="292"/>
          </a:xfrm>
        </p:grpSpPr>
        <p:sp>
          <p:nvSpPr>
            <p:cNvPr id="30776"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30777" name="Text Box 82"/>
            <p:cNvSpPr txBox="1">
              <a:spLocks noChangeArrowheads="1"/>
            </p:cNvSpPr>
            <p:nvPr/>
          </p:nvSpPr>
          <p:spPr bwMode="auto">
            <a:xfrm>
              <a:off x="374"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30733" name="Group 83"/>
          <p:cNvGrpSpPr>
            <a:grpSpLocks/>
          </p:cNvGrpSpPr>
          <p:nvPr/>
        </p:nvGrpSpPr>
        <p:grpSpPr bwMode="auto">
          <a:xfrm>
            <a:off x="1949451" y="4818061"/>
            <a:ext cx="1689100" cy="463549"/>
            <a:chOff x="365" y="2285"/>
            <a:chExt cx="1064" cy="292"/>
          </a:xfrm>
        </p:grpSpPr>
        <p:sp>
          <p:nvSpPr>
            <p:cNvPr id="30774"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30775" name="Text Box 85"/>
            <p:cNvSpPr txBox="1">
              <a:spLocks noChangeArrowheads="1"/>
            </p:cNvSpPr>
            <p:nvPr/>
          </p:nvSpPr>
          <p:spPr bwMode="auto">
            <a:xfrm>
              <a:off x="365"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30734" name="Rectangle 88"/>
          <p:cNvSpPr>
            <a:spLocks noChangeArrowheads="1"/>
          </p:cNvSpPr>
          <p:nvPr/>
        </p:nvSpPr>
        <p:spPr bwMode="auto">
          <a:xfrm>
            <a:off x="8702676" y="565785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735" name="Rectangle 76"/>
          <p:cNvSpPr>
            <a:spLocks noChangeArrowheads="1"/>
          </p:cNvSpPr>
          <p:nvPr/>
        </p:nvSpPr>
        <p:spPr bwMode="auto">
          <a:xfrm>
            <a:off x="8712201" y="4122739"/>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736" name="Rectangle 29"/>
          <p:cNvSpPr>
            <a:spLocks noChangeArrowheads="1"/>
          </p:cNvSpPr>
          <p:nvPr/>
        </p:nvSpPr>
        <p:spPr bwMode="auto">
          <a:xfrm>
            <a:off x="8705851" y="2581276"/>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737" name="Line 30"/>
          <p:cNvSpPr>
            <a:spLocks noChangeShapeType="1"/>
          </p:cNvSpPr>
          <p:nvPr/>
        </p:nvSpPr>
        <p:spPr bwMode="auto">
          <a:xfrm>
            <a:off x="8967788" y="258127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38" name="Line 31"/>
          <p:cNvSpPr>
            <a:spLocks noChangeShapeType="1"/>
          </p:cNvSpPr>
          <p:nvPr/>
        </p:nvSpPr>
        <p:spPr bwMode="auto">
          <a:xfrm>
            <a:off x="8705851" y="28495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39" name="Line 32"/>
          <p:cNvSpPr>
            <a:spLocks noChangeShapeType="1"/>
          </p:cNvSpPr>
          <p:nvPr/>
        </p:nvSpPr>
        <p:spPr bwMode="auto">
          <a:xfrm>
            <a:off x="8707439" y="31051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40" name="Line 47"/>
          <p:cNvSpPr>
            <a:spLocks noChangeShapeType="1"/>
          </p:cNvSpPr>
          <p:nvPr/>
        </p:nvSpPr>
        <p:spPr bwMode="auto">
          <a:xfrm>
            <a:off x="8712201" y="43894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41" name="Line 48"/>
          <p:cNvSpPr>
            <a:spLocks noChangeShapeType="1"/>
          </p:cNvSpPr>
          <p:nvPr/>
        </p:nvSpPr>
        <p:spPr bwMode="auto">
          <a:xfrm>
            <a:off x="8713789" y="4645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42" name="Line 61"/>
          <p:cNvSpPr>
            <a:spLocks noChangeShapeType="1"/>
          </p:cNvSpPr>
          <p:nvPr/>
        </p:nvSpPr>
        <p:spPr bwMode="auto">
          <a:xfrm>
            <a:off x="8705851" y="59229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43" name="Line 62"/>
          <p:cNvSpPr>
            <a:spLocks noChangeShapeType="1"/>
          </p:cNvSpPr>
          <p:nvPr/>
        </p:nvSpPr>
        <p:spPr bwMode="auto">
          <a:xfrm>
            <a:off x="8707439" y="61785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44" name="AutoShape 72"/>
          <p:cNvSpPr>
            <a:spLocks noChangeArrowheads="1"/>
          </p:cNvSpPr>
          <p:nvPr/>
        </p:nvSpPr>
        <p:spPr bwMode="auto">
          <a:xfrm>
            <a:off x="9264650" y="3209926"/>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0745" name="AutoShape 73"/>
          <p:cNvSpPr>
            <a:spLocks noChangeArrowheads="1"/>
          </p:cNvSpPr>
          <p:nvPr/>
        </p:nvSpPr>
        <p:spPr bwMode="auto">
          <a:xfrm flipV="1">
            <a:off x="9348788" y="3346451"/>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0746" name="AutoShape 74"/>
          <p:cNvSpPr>
            <a:spLocks noChangeArrowheads="1"/>
          </p:cNvSpPr>
          <p:nvPr/>
        </p:nvSpPr>
        <p:spPr bwMode="auto">
          <a:xfrm>
            <a:off x="9266238" y="3259138"/>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30747" name="AutoShape 75"/>
          <p:cNvSpPr>
            <a:spLocks noChangeArrowheads="1"/>
          </p:cNvSpPr>
          <p:nvPr/>
        </p:nvSpPr>
        <p:spPr bwMode="auto">
          <a:xfrm flipV="1">
            <a:off x="9350375" y="3295651"/>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0748" name="Line 77"/>
          <p:cNvSpPr>
            <a:spLocks noChangeShapeType="1"/>
          </p:cNvSpPr>
          <p:nvPr/>
        </p:nvSpPr>
        <p:spPr bwMode="auto">
          <a:xfrm>
            <a:off x="9226550" y="41148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49" name="Line 78"/>
          <p:cNvSpPr>
            <a:spLocks noChangeShapeType="1"/>
          </p:cNvSpPr>
          <p:nvPr/>
        </p:nvSpPr>
        <p:spPr bwMode="auto">
          <a:xfrm>
            <a:off x="8712201" y="4391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50" name="Line 79"/>
          <p:cNvSpPr>
            <a:spLocks noChangeShapeType="1"/>
          </p:cNvSpPr>
          <p:nvPr/>
        </p:nvSpPr>
        <p:spPr bwMode="auto">
          <a:xfrm>
            <a:off x="8713789" y="46466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51" name="AutoShape 84"/>
          <p:cNvSpPr>
            <a:spLocks noChangeArrowheads="1"/>
          </p:cNvSpPr>
          <p:nvPr/>
        </p:nvSpPr>
        <p:spPr bwMode="auto">
          <a:xfrm>
            <a:off x="9271000" y="4751388"/>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0752" name="AutoShape 85"/>
          <p:cNvSpPr>
            <a:spLocks noChangeArrowheads="1"/>
          </p:cNvSpPr>
          <p:nvPr/>
        </p:nvSpPr>
        <p:spPr bwMode="auto">
          <a:xfrm flipV="1">
            <a:off x="9355138" y="4887913"/>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0753" name="AutoShape 86"/>
          <p:cNvSpPr>
            <a:spLocks noChangeArrowheads="1"/>
          </p:cNvSpPr>
          <p:nvPr/>
        </p:nvSpPr>
        <p:spPr bwMode="auto">
          <a:xfrm>
            <a:off x="9272588" y="4800601"/>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30754" name="AutoShape 87"/>
          <p:cNvSpPr>
            <a:spLocks noChangeArrowheads="1"/>
          </p:cNvSpPr>
          <p:nvPr/>
        </p:nvSpPr>
        <p:spPr bwMode="auto">
          <a:xfrm flipV="1">
            <a:off x="9356725" y="4837113"/>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0755" name="Line 89"/>
          <p:cNvSpPr>
            <a:spLocks noChangeShapeType="1"/>
          </p:cNvSpPr>
          <p:nvPr/>
        </p:nvSpPr>
        <p:spPr bwMode="auto">
          <a:xfrm>
            <a:off x="9232900" y="56578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56" name="Line 90"/>
          <p:cNvSpPr>
            <a:spLocks noChangeShapeType="1"/>
          </p:cNvSpPr>
          <p:nvPr/>
        </p:nvSpPr>
        <p:spPr bwMode="auto">
          <a:xfrm>
            <a:off x="8702676" y="59261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57" name="Line 91"/>
          <p:cNvSpPr>
            <a:spLocks noChangeShapeType="1"/>
          </p:cNvSpPr>
          <p:nvPr/>
        </p:nvSpPr>
        <p:spPr bwMode="auto">
          <a:xfrm>
            <a:off x="8704264" y="61817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58" name="AutoShape 96"/>
          <p:cNvSpPr>
            <a:spLocks noChangeArrowheads="1"/>
          </p:cNvSpPr>
          <p:nvPr/>
        </p:nvSpPr>
        <p:spPr bwMode="auto">
          <a:xfrm>
            <a:off x="9261475" y="6286501"/>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0759" name="AutoShape 98"/>
          <p:cNvSpPr>
            <a:spLocks noChangeArrowheads="1"/>
          </p:cNvSpPr>
          <p:nvPr/>
        </p:nvSpPr>
        <p:spPr bwMode="auto">
          <a:xfrm>
            <a:off x="9263063" y="6335713"/>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30760" name="AutoShape 99"/>
          <p:cNvSpPr>
            <a:spLocks noChangeArrowheads="1"/>
          </p:cNvSpPr>
          <p:nvPr/>
        </p:nvSpPr>
        <p:spPr bwMode="auto">
          <a:xfrm flipV="1">
            <a:off x="9347200" y="63722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0761" name="Line 131"/>
          <p:cNvSpPr>
            <a:spLocks noChangeShapeType="1"/>
          </p:cNvSpPr>
          <p:nvPr/>
        </p:nvSpPr>
        <p:spPr bwMode="auto">
          <a:xfrm>
            <a:off x="9231313" y="2570164"/>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62" name="Line 132"/>
          <p:cNvSpPr>
            <a:spLocks noChangeShapeType="1"/>
          </p:cNvSpPr>
          <p:nvPr/>
        </p:nvSpPr>
        <p:spPr bwMode="auto">
          <a:xfrm>
            <a:off x="8964613" y="41211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63" name="Line 133"/>
          <p:cNvSpPr>
            <a:spLocks noChangeShapeType="1"/>
          </p:cNvSpPr>
          <p:nvPr/>
        </p:nvSpPr>
        <p:spPr bwMode="auto">
          <a:xfrm>
            <a:off x="8964613" y="56642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0764" name="AutoShape 85"/>
          <p:cNvSpPr>
            <a:spLocks noChangeArrowheads="1"/>
          </p:cNvSpPr>
          <p:nvPr/>
        </p:nvSpPr>
        <p:spPr bwMode="auto">
          <a:xfrm flipV="1">
            <a:off x="9350375" y="6416676"/>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0765" name="AutoShape 87"/>
          <p:cNvSpPr>
            <a:spLocks noChangeArrowheads="1"/>
          </p:cNvSpPr>
          <p:nvPr/>
        </p:nvSpPr>
        <p:spPr bwMode="auto">
          <a:xfrm flipV="1">
            <a:off x="9342438" y="63849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0772" name="Freeform 52"/>
          <p:cNvSpPr>
            <a:spLocks/>
          </p:cNvSpPr>
          <p:nvPr/>
        </p:nvSpPr>
        <p:spPr bwMode="auto">
          <a:xfrm>
            <a:off x="5156201" y="2662239"/>
            <a:ext cx="1616075" cy="3076575"/>
          </a:xfrm>
          <a:custGeom>
            <a:avLst/>
            <a:gdLst>
              <a:gd name="T0" fmla="*/ 1616075 w 1018"/>
              <a:gd name="T1" fmla="*/ 0 h 1938"/>
              <a:gd name="T2" fmla="*/ 7938 w 1018"/>
              <a:gd name="T3" fmla="*/ 1600200 h 1938"/>
              <a:gd name="T4" fmla="*/ 1566863 w 1018"/>
              <a:gd name="T5" fmla="*/ 3076575 h 1938"/>
              <a:gd name="T6" fmla="*/ 0 60000 65536"/>
              <a:gd name="T7" fmla="*/ 0 60000 65536"/>
              <a:gd name="T8" fmla="*/ 0 60000 65536"/>
              <a:gd name="T9" fmla="*/ 0 w 1018"/>
              <a:gd name="T10" fmla="*/ 0 h 1938"/>
              <a:gd name="T11" fmla="*/ 1018 w 1018"/>
              <a:gd name="T12" fmla="*/ 1938 h 1938"/>
            </a:gdLst>
            <a:ahLst/>
            <a:cxnLst>
              <a:cxn ang="T6">
                <a:pos x="T0" y="T1"/>
              </a:cxn>
              <a:cxn ang="T7">
                <a:pos x="T2" y="T3"/>
              </a:cxn>
              <a:cxn ang="T8">
                <a:pos x="T4" y="T5"/>
              </a:cxn>
            </a:cxnLst>
            <a:rect l="T9" t="T10" r="T11" b="T12"/>
            <a:pathLst>
              <a:path w="1018" h="1938">
                <a:moveTo>
                  <a:pt x="1018" y="0"/>
                </a:moveTo>
                <a:cubicBezTo>
                  <a:pt x="514" y="342"/>
                  <a:pt x="10" y="685"/>
                  <a:pt x="5" y="1008"/>
                </a:cubicBezTo>
                <a:cubicBezTo>
                  <a:pt x="0" y="1331"/>
                  <a:pt x="493" y="1634"/>
                  <a:pt x="987" y="1938"/>
                </a:cubicBezTo>
              </a:path>
            </a:pathLst>
          </a:custGeom>
          <a:noFill/>
          <a:ln w="19050">
            <a:solidFill>
              <a:srgbClr val="CC0000"/>
            </a:solidFill>
            <a:miter lim="800000"/>
            <a:headEnd type="triangle" w="lg" len="lg"/>
            <a:tailEnd type="non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0773" name="Text Box 53"/>
          <p:cNvSpPr txBox="1">
            <a:spLocks noChangeArrowheads="1"/>
          </p:cNvSpPr>
          <p:nvPr/>
        </p:nvSpPr>
        <p:spPr bwMode="auto">
          <a:xfrm rot="2049966">
            <a:off x="5703964" y="5032961"/>
            <a:ext cx="9364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ok A,8,3</a:t>
            </a:r>
          </a:p>
        </p:txBody>
      </p:sp>
      <p:sp>
        <p:nvSpPr>
          <p:cNvPr id="30785" name="Text Box 19"/>
          <p:cNvSpPr txBox="1">
            <a:spLocks noChangeArrowheads="1"/>
          </p:cNvSpPr>
          <p:nvPr/>
        </p:nvSpPr>
        <p:spPr bwMode="auto">
          <a:xfrm>
            <a:off x="8939213" y="283845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30786" name="Text Box 21"/>
          <p:cNvSpPr txBox="1">
            <a:spLocks noChangeArrowheads="1"/>
          </p:cNvSpPr>
          <p:nvPr/>
        </p:nvSpPr>
        <p:spPr bwMode="auto">
          <a:xfrm>
            <a:off x="9185276" y="283368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30787" name="Text Box 19"/>
          <p:cNvSpPr txBox="1">
            <a:spLocks noChangeArrowheads="1"/>
          </p:cNvSpPr>
          <p:nvPr/>
        </p:nvSpPr>
        <p:spPr bwMode="auto">
          <a:xfrm>
            <a:off x="8694738" y="284321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30788" name="Text Box 19"/>
          <p:cNvSpPr txBox="1">
            <a:spLocks noChangeArrowheads="1"/>
          </p:cNvSpPr>
          <p:nvPr/>
        </p:nvSpPr>
        <p:spPr bwMode="auto">
          <a:xfrm>
            <a:off x="8939214" y="258603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30789" name="Text Box 21"/>
          <p:cNvSpPr txBox="1">
            <a:spLocks noChangeArrowheads="1"/>
          </p:cNvSpPr>
          <p:nvPr/>
        </p:nvSpPr>
        <p:spPr bwMode="auto">
          <a:xfrm>
            <a:off x="9185276" y="258127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30790" name="Text Box 19"/>
          <p:cNvSpPr txBox="1">
            <a:spLocks noChangeArrowheads="1"/>
          </p:cNvSpPr>
          <p:nvPr/>
        </p:nvSpPr>
        <p:spPr bwMode="auto">
          <a:xfrm>
            <a:off x="8694738" y="25908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30791" name="Text Box 19"/>
          <p:cNvSpPr txBox="1">
            <a:spLocks noChangeArrowheads="1"/>
          </p:cNvSpPr>
          <p:nvPr/>
        </p:nvSpPr>
        <p:spPr bwMode="auto">
          <a:xfrm>
            <a:off x="8936038" y="591185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30792" name="Text Box 21"/>
          <p:cNvSpPr txBox="1">
            <a:spLocks noChangeArrowheads="1"/>
          </p:cNvSpPr>
          <p:nvPr/>
        </p:nvSpPr>
        <p:spPr bwMode="auto">
          <a:xfrm>
            <a:off x="9180514" y="590708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30793" name="Text Box 19"/>
          <p:cNvSpPr txBox="1">
            <a:spLocks noChangeArrowheads="1"/>
          </p:cNvSpPr>
          <p:nvPr/>
        </p:nvSpPr>
        <p:spPr bwMode="auto">
          <a:xfrm>
            <a:off x="8689975" y="591661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30794" name="Text Box 19"/>
          <p:cNvSpPr txBox="1">
            <a:spLocks noChangeArrowheads="1"/>
          </p:cNvSpPr>
          <p:nvPr/>
        </p:nvSpPr>
        <p:spPr bwMode="auto">
          <a:xfrm>
            <a:off x="8936039" y="566578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30795" name="Text Box 21"/>
          <p:cNvSpPr txBox="1">
            <a:spLocks noChangeArrowheads="1"/>
          </p:cNvSpPr>
          <p:nvPr/>
        </p:nvSpPr>
        <p:spPr bwMode="auto">
          <a:xfrm>
            <a:off x="9180514" y="566102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30796" name="Text Box 19"/>
          <p:cNvSpPr txBox="1">
            <a:spLocks noChangeArrowheads="1"/>
          </p:cNvSpPr>
          <p:nvPr/>
        </p:nvSpPr>
        <p:spPr bwMode="auto">
          <a:xfrm>
            <a:off x="8689975" y="567055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30797" name="Text Box 19"/>
          <p:cNvSpPr txBox="1">
            <a:spLocks noChangeArrowheads="1"/>
          </p:cNvSpPr>
          <p:nvPr/>
        </p:nvSpPr>
        <p:spPr bwMode="auto">
          <a:xfrm>
            <a:off x="8937626" y="4125913"/>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30798" name="Text Box 21"/>
          <p:cNvSpPr txBox="1">
            <a:spLocks noChangeArrowheads="1"/>
          </p:cNvSpPr>
          <p:nvPr/>
        </p:nvSpPr>
        <p:spPr bwMode="auto">
          <a:xfrm>
            <a:off x="9183689" y="4121151"/>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30799" name="Text Box 19"/>
          <p:cNvSpPr txBox="1">
            <a:spLocks noChangeArrowheads="1"/>
          </p:cNvSpPr>
          <p:nvPr/>
        </p:nvSpPr>
        <p:spPr bwMode="auto">
          <a:xfrm>
            <a:off x="8693150" y="4130676"/>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30800" name="Group 80"/>
          <p:cNvGrpSpPr>
            <a:grpSpLocks/>
          </p:cNvGrpSpPr>
          <p:nvPr/>
        </p:nvGrpSpPr>
        <p:grpSpPr bwMode="auto">
          <a:xfrm rot="10800000">
            <a:off x="9282114" y="2447925"/>
            <a:ext cx="174625" cy="274638"/>
            <a:chOff x="4972" y="2118"/>
            <a:chExt cx="110" cy="173"/>
          </a:xfrm>
        </p:grpSpPr>
        <p:sp>
          <p:nvSpPr>
            <p:cNvPr id="30801"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30802"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0803"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30804"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30805" name="Group 85"/>
          <p:cNvGrpSpPr>
            <a:grpSpLocks/>
          </p:cNvGrpSpPr>
          <p:nvPr/>
        </p:nvGrpSpPr>
        <p:grpSpPr bwMode="auto">
          <a:xfrm rot="10800000">
            <a:off x="9269414" y="3987800"/>
            <a:ext cx="174625" cy="274638"/>
            <a:chOff x="4972" y="2118"/>
            <a:chExt cx="110" cy="173"/>
          </a:xfrm>
        </p:grpSpPr>
        <p:sp>
          <p:nvSpPr>
            <p:cNvPr id="30806"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30807"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0808"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30809"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30810" name="Group 90"/>
          <p:cNvGrpSpPr>
            <a:grpSpLocks/>
          </p:cNvGrpSpPr>
          <p:nvPr/>
        </p:nvGrpSpPr>
        <p:grpSpPr bwMode="auto">
          <a:xfrm rot="10800000">
            <a:off x="9271001" y="5514975"/>
            <a:ext cx="174625" cy="274638"/>
            <a:chOff x="4972" y="2118"/>
            <a:chExt cx="110" cy="173"/>
          </a:xfrm>
        </p:grpSpPr>
        <p:sp>
          <p:nvSpPr>
            <p:cNvPr id="30811"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30812"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0813"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30814"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83</a:t>
            </a:fld>
            <a:endParaRPr lang="en-US"/>
          </a:p>
        </p:txBody>
      </p:sp>
    </p:spTree>
    <p:extLst>
      <p:ext uri="{BB962C8B-B14F-4D97-AF65-F5344CB8AC3E}">
        <p14:creationId xmlns:p14="http://schemas.microsoft.com/office/powerpoint/2010/main" val="241839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9"/>
          <p:cNvSpPr>
            <a:spLocks noChangeArrowheads="1"/>
          </p:cNvSpPr>
          <p:nvPr/>
        </p:nvSpPr>
        <p:spPr bwMode="auto">
          <a:xfrm>
            <a:off x="6843714" y="2281238"/>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32771" name="Group 77"/>
          <p:cNvGrpSpPr>
            <a:grpSpLocks/>
          </p:cNvGrpSpPr>
          <p:nvPr/>
        </p:nvGrpSpPr>
        <p:grpSpPr bwMode="auto">
          <a:xfrm>
            <a:off x="6376990" y="5551488"/>
            <a:ext cx="1716088" cy="463550"/>
            <a:chOff x="3189" y="2649"/>
            <a:chExt cx="1081" cy="292"/>
          </a:xfrm>
        </p:grpSpPr>
        <p:sp>
          <p:nvSpPr>
            <p:cNvPr id="32834"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32835" name="Text Box 79"/>
            <p:cNvSpPr txBox="1">
              <a:spLocks noChangeArrowheads="1"/>
            </p:cNvSpPr>
            <p:nvPr/>
          </p:nvSpPr>
          <p:spPr bwMode="auto">
            <a:xfrm>
              <a:off x="3189"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32772" name="Group 74"/>
          <p:cNvGrpSpPr>
            <a:grpSpLocks/>
          </p:cNvGrpSpPr>
          <p:nvPr/>
        </p:nvGrpSpPr>
        <p:grpSpPr bwMode="auto">
          <a:xfrm>
            <a:off x="6453190" y="4011611"/>
            <a:ext cx="1716088" cy="463549"/>
            <a:chOff x="3237" y="1877"/>
            <a:chExt cx="1081" cy="292"/>
          </a:xfrm>
        </p:grpSpPr>
        <p:sp>
          <p:nvSpPr>
            <p:cNvPr id="32832"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32833" name="Text Box 76"/>
            <p:cNvSpPr txBox="1">
              <a:spLocks noChangeArrowheads="1"/>
            </p:cNvSpPr>
            <p:nvPr/>
          </p:nvSpPr>
          <p:spPr bwMode="auto">
            <a:xfrm>
              <a:off x="3237"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32773" name="Group 69"/>
          <p:cNvGrpSpPr>
            <a:grpSpLocks/>
          </p:cNvGrpSpPr>
          <p:nvPr/>
        </p:nvGrpSpPr>
        <p:grpSpPr bwMode="auto">
          <a:xfrm>
            <a:off x="6376990" y="2457453"/>
            <a:ext cx="1716088" cy="463551"/>
            <a:chOff x="3189" y="1106"/>
            <a:chExt cx="1081" cy="292"/>
          </a:xfrm>
        </p:grpSpPr>
        <p:sp>
          <p:nvSpPr>
            <p:cNvPr id="32830"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32831" name="Text Box 71"/>
            <p:cNvSpPr txBox="1">
              <a:spLocks noChangeArrowheads="1"/>
            </p:cNvSpPr>
            <p:nvPr/>
          </p:nvSpPr>
          <p:spPr bwMode="auto">
            <a:xfrm>
              <a:off x="3189"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32774" name="Rectangle 5"/>
          <p:cNvSpPr>
            <a:spLocks noGrp="1" noChangeArrowheads="1"/>
          </p:cNvSpPr>
          <p:nvPr>
            <p:ph type="title"/>
          </p:nvPr>
        </p:nvSpPr>
        <p:spPr/>
        <p:txBody>
          <a:bodyPr/>
          <a:lstStyle/>
          <a:p>
            <a:pPr eaLnBrk="1" hangingPunct="1"/>
            <a:r>
              <a:rPr lang="en-US" dirty="0"/>
              <a:t>Normal Case</a:t>
            </a:r>
          </a:p>
        </p:txBody>
      </p:sp>
      <p:sp>
        <p:nvSpPr>
          <p:cNvPr id="32775" name="Text Box 14"/>
          <p:cNvSpPr txBox="1">
            <a:spLocks noChangeArrowheads="1"/>
          </p:cNvSpPr>
          <p:nvPr/>
        </p:nvSpPr>
        <p:spPr bwMode="auto">
          <a:xfrm>
            <a:off x="8159750" y="20510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32776" name="Text Box 23"/>
          <p:cNvSpPr txBox="1">
            <a:spLocks noChangeArrowheads="1"/>
          </p:cNvSpPr>
          <p:nvPr/>
        </p:nvSpPr>
        <p:spPr bwMode="auto">
          <a:xfrm>
            <a:off x="8166100" y="3590926"/>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32777" name="Text Box 30"/>
          <p:cNvSpPr txBox="1">
            <a:spLocks noChangeArrowheads="1"/>
          </p:cNvSpPr>
          <p:nvPr/>
        </p:nvSpPr>
        <p:spPr bwMode="auto">
          <a:xfrm>
            <a:off x="8159750" y="512445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32778" name="Line 55"/>
          <p:cNvSpPr>
            <a:spLocks noChangeShapeType="1"/>
          </p:cNvSpPr>
          <p:nvPr/>
        </p:nvSpPr>
        <p:spPr bwMode="auto">
          <a:xfrm>
            <a:off x="7083425" y="3559175"/>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79" name="Line 56"/>
          <p:cNvSpPr>
            <a:spLocks noChangeShapeType="1"/>
          </p:cNvSpPr>
          <p:nvPr/>
        </p:nvSpPr>
        <p:spPr bwMode="auto">
          <a:xfrm>
            <a:off x="7072314" y="5092700"/>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32780" name="Group 80"/>
          <p:cNvGrpSpPr>
            <a:grpSpLocks/>
          </p:cNvGrpSpPr>
          <p:nvPr/>
        </p:nvGrpSpPr>
        <p:grpSpPr bwMode="auto">
          <a:xfrm>
            <a:off x="1949452" y="3055936"/>
            <a:ext cx="1674813" cy="463549"/>
            <a:chOff x="374" y="2285"/>
            <a:chExt cx="1055" cy="292"/>
          </a:xfrm>
        </p:grpSpPr>
        <p:sp>
          <p:nvSpPr>
            <p:cNvPr id="32828"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32829" name="Text Box 82"/>
            <p:cNvSpPr txBox="1">
              <a:spLocks noChangeArrowheads="1"/>
            </p:cNvSpPr>
            <p:nvPr/>
          </p:nvSpPr>
          <p:spPr bwMode="auto">
            <a:xfrm>
              <a:off x="374"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32781" name="Group 83"/>
          <p:cNvGrpSpPr>
            <a:grpSpLocks/>
          </p:cNvGrpSpPr>
          <p:nvPr/>
        </p:nvGrpSpPr>
        <p:grpSpPr bwMode="auto">
          <a:xfrm>
            <a:off x="1949451" y="4818061"/>
            <a:ext cx="1689100" cy="463549"/>
            <a:chOff x="365" y="2285"/>
            <a:chExt cx="1064" cy="292"/>
          </a:xfrm>
        </p:grpSpPr>
        <p:sp>
          <p:nvSpPr>
            <p:cNvPr id="32826"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32827" name="Text Box 85"/>
            <p:cNvSpPr txBox="1">
              <a:spLocks noChangeArrowheads="1"/>
            </p:cNvSpPr>
            <p:nvPr/>
          </p:nvSpPr>
          <p:spPr bwMode="auto">
            <a:xfrm>
              <a:off x="365"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32782" name="Rectangle 88"/>
          <p:cNvSpPr>
            <a:spLocks noChangeArrowheads="1"/>
          </p:cNvSpPr>
          <p:nvPr/>
        </p:nvSpPr>
        <p:spPr bwMode="auto">
          <a:xfrm>
            <a:off x="8702676" y="565785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2783" name="Rectangle 76"/>
          <p:cNvSpPr>
            <a:spLocks noChangeArrowheads="1"/>
          </p:cNvSpPr>
          <p:nvPr/>
        </p:nvSpPr>
        <p:spPr bwMode="auto">
          <a:xfrm>
            <a:off x="8712201" y="4122739"/>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2784" name="Rectangle 29"/>
          <p:cNvSpPr>
            <a:spLocks noChangeArrowheads="1"/>
          </p:cNvSpPr>
          <p:nvPr/>
        </p:nvSpPr>
        <p:spPr bwMode="auto">
          <a:xfrm>
            <a:off x="8705851" y="2581276"/>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2785" name="Line 30"/>
          <p:cNvSpPr>
            <a:spLocks noChangeShapeType="1"/>
          </p:cNvSpPr>
          <p:nvPr/>
        </p:nvSpPr>
        <p:spPr bwMode="auto">
          <a:xfrm>
            <a:off x="8967788" y="258127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86" name="Line 31"/>
          <p:cNvSpPr>
            <a:spLocks noChangeShapeType="1"/>
          </p:cNvSpPr>
          <p:nvPr/>
        </p:nvSpPr>
        <p:spPr bwMode="auto">
          <a:xfrm>
            <a:off x="8705851" y="28495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87" name="Line 32"/>
          <p:cNvSpPr>
            <a:spLocks noChangeShapeType="1"/>
          </p:cNvSpPr>
          <p:nvPr/>
        </p:nvSpPr>
        <p:spPr bwMode="auto">
          <a:xfrm>
            <a:off x="8707439" y="31051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88" name="Line 47"/>
          <p:cNvSpPr>
            <a:spLocks noChangeShapeType="1"/>
          </p:cNvSpPr>
          <p:nvPr/>
        </p:nvSpPr>
        <p:spPr bwMode="auto">
          <a:xfrm>
            <a:off x="8712201" y="43894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89" name="Line 48"/>
          <p:cNvSpPr>
            <a:spLocks noChangeShapeType="1"/>
          </p:cNvSpPr>
          <p:nvPr/>
        </p:nvSpPr>
        <p:spPr bwMode="auto">
          <a:xfrm>
            <a:off x="8713789" y="4645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90" name="Line 61"/>
          <p:cNvSpPr>
            <a:spLocks noChangeShapeType="1"/>
          </p:cNvSpPr>
          <p:nvPr/>
        </p:nvSpPr>
        <p:spPr bwMode="auto">
          <a:xfrm>
            <a:off x="8705851" y="59229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91" name="Line 62"/>
          <p:cNvSpPr>
            <a:spLocks noChangeShapeType="1"/>
          </p:cNvSpPr>
          <p:nvPr/>
        </p:nvSpPr>
        <p:spPr bwMode="auto">
          <a:xfrm>
            <a:off x="8707439" y="617855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92" name="AutoShape 72"/>
          <p:cNvSpPr>
            <a:spLocks noChangeArrowheads="1"/>
          </p:cNvSpPr>
          <p:nvPr/>
        </p:nvSpPr>
        <p:spPr bwMode="auto">
          <a:xfrm>
            <a:off x="9264650" y="3209926"/>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2793" name="AutoShape 73"/>
          <p:cNvSpPr>
            <a:spLocks noChangeArrowheads="1"/>
          </p:cNvSpPr>
          <p:nvPr/>
        </p:nvSpPr>
        <p:spPr bwMode="auto">
          <a:xfrm flipV="1">
            <a:off x="9348788" y="3346451"/>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2794" name="AutoShape 74"/>
          <p:cNvSpPr>
            <a:spLocks noChangeArrowheads="1"/>
          </p:cNvSpPr>
          <p:nvPr/>
        </p:nvSpPr>
        <p:spPr bwMode="auto">
          <a:xfrm>
            <a:off x="9266238" y="3259138"/>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32795" name="AutoShape 75"/>
          <p:cNvSpPr>
            <a:spLocks noChangeArrowheads="1"/>
          </p:cNvSpPr>
          <p:nvPr/>
        </p:nvSpPr>
        <p:spPr bwMode="auto">
          <a:xfrm flipV="1">
            <a:off x="9350375" y="3295651"/>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2796" name="Line 77"/>
          <p:cNvSpPr>
            <a:spLocks noChangeShapeType="1"/>
          </p:cNvSpPr>
          <p:nvPr/>
        </p:nvSpPr>
        <p:spPr bwMode="auto">
          <a:xfrm>
            <a:off x="9226550" y="41148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97" name="Line 78"/>
          <p:cNvSpPr>
            <a:spLocks noChangeShapeType="1"/>
          </p:cNvSpPr>
          <p:nvPr/>
        </p:nvSpPr>
        <p:spPr bwMode="auto">
          <a:xfrm>
            <a:off x="8712201" y="43910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98" name="Line 79"/>
          <p:cNvSpPr>
            <a:spLocks noChangeShapeType="1"/>
          </p:cNvSpPr>
          <p:nvPr/>
        </p:nvSpPr>
        <p:spPr bwMode="auto">
          <a:xfrm>
            <a:off x="8713789" y="46466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799" name="AutoShape 84"/>
          <p:cNvSpPr>
            <a:spLocks noChangeArrowheads="1"/>
          </p:cNvSpPr>
          <p:nvPr/>
        </p:nvSpPr>
        <p:spPr bwMode="auto">
          <a:xfrm>
            <a:off x="9271000" y="4751388"/>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2800" name="AutoShape 85"/>
          <p:cNvSpPr>
            <a:spLocks noChangeArrowheads="1"/>
          </p:cNvSpPr>
          <p:nvPr/>
        </p:nvSpPr>
        <p:spPr bwMode="auto">
          <a:xfrm flipV="1">
            <a:off x="9355138" y="4887913"/>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2801" name="AutoShape 86"/>
          <p:cNvSpPr>
            <a:spLocks noChangeArrowheads="1"/>
          </p:cNvSpPr>
          <p:nvPr/>
        </p:nvSpPr>
        <p:spPr bwMode="auto">
          <a:xfrm>
            <a:off x="9272588" y="4800601"/>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32802" name="AutoShape 87"/>
          <p:cNvSpPr>
            <a:spLocks noChangeArrowheads="1"/>
          </p:cNvSpPr>
          <p:nvPr/>
        </p:nvSpPr>
        <p:spPr bwMode="auto">
          <a:xfrm flipV="1">
            <a:off x="9356725" y="4837113"/>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2803" name="Line 89"/>
          <p:cNvSpPr>
            <a:spLocks noChangeShapeType="1"/>
          </p:cNvSpPr>
          <p:nvPr/>
        </p:nvSpPr>
        <p:spPr bwMode="auto">
          <a:xfrm>
            <a:off x="9232900" y="56578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804" name="Line 90"/>
          <p:cNvSpPr>
            <a:spLocks noChangeShapeType="1"/>
          </p:cNvSpPr>
          <p:nvPr/>
        </p:nvSpPr>
        <p:spPr bwMode="auto">
          <a:xfrm>
            <a:off x="8702676" y="592613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805" name="Line 91"/>
          <p:cNvSpPr>
            <a:spLocks noChangeShapeType="1"/>
          </p:cNvSpPr>
          <p:nvPr/>
        </p:nvSpPr>
        <p:spPr bwMode="auto">
          <a:xfrm>
            <a:off x="8704264" y="61817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806" name="AutoShape 96"/>
          <p:cNvSpPr>
            <a:spLocks noChangeArrowheads="1"/>
          </p:cNvSpPr>
          <p:nvPr/>
        </p:nvSpPr>
        <p:spPr bwMode="auto">
          <a:xfrm>
            <a:off x="9261475" y="6286501"/>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2807" name="AutoShape 98"/>
          <p:cNvSpPr>
            <a:spLocks noChangeArrowheads="1"/>
          </p:cNvSpPr>
          <p:nvPr/>
        </p:nvSpPr>
        <p:spPr bwMode="auto">
          <a:xfrm>
            <a:off x="9263063" y="6335713"/>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32808" name="AutoShape 99"/>
          <p:cNvSpPr>
            <a:spLocks noChangeArrowheads="1"/>
          </p:cNvSpPr>
          <p:nvPr/>
        </p:nvSpPr>
        <p:spPr bwMode="auto">
          <a:xfrm flipV="1">
            <a:off x="9347200" y="63722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2809" name="Line 131"/>
          <p:cNvSpPr>
            <a:spLocks noChangeShapeType="1"/>
          </p:cNvSpPr>
          <p:nvPr/>
        </p:nvSpPr>
        <p:spPr bwMode="auto">
          <a:xfrm>
            <a:off x="9231313" y="2570164"/>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810" name="Line 132"/>
          <p:cNvSpPr>
            <a:spLocks noChangeShapeType="1"/>
          </p:cNvSpPr>
          <p:nvPr/>
        </p:nvSpPr>
        <p:spPr bwMode="auto">
          <a:xfrm>
            <a:off x="8964613" y="41211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811" name="Line 133"/>
          <p:cNvSpPr>
            <a:spLocks noChangeShapeType="1"/>
          </p:cNvSpPr>
          <p:nvPr/>
        </p:nvSpPr>
        <p:spPr bwMode="auto">
          <a:xfrm>
            <a:off x="8964613" y="56642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812" name="AutoShape 85"/>
          <p:cNvSpPr>
            <a:spLocks noChangeArrowheads="1"/>
          </p:cNvSpPr>
          <p:nvPr/>
        </p:nvSpPr>
        <p:spPr bwMode="auto">
          <a:xfrm flipV="1">
            <a:off x="9350375" y="6416676"/>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2813" name="AutoShape 87"/>
          <p:cNvSpPr>
            <a:spLocks noChangeArrowheads="1"/>
          </p:cNvSpPr>
          <p:nvPr/>
        </p:nvSpPr>
        <p:spPr bwMode="auto">
          <a:xfrm flipV="1">
            <a:off x="9342438" y="638492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32814" name="Freeform 58"/>
          <p:cNvSpPr>
            <a:spLocks/>
          </p:cNvSpPr>
          <p:nvPr/>
        </p:nvSpPr>
        <p:spPr bwMode="auto">
          <a:xfrm>
            <a:off x="5202239" y="2662239"/>
            <a:ext cx="1616075" cy="3076575"/>
          </a:xfrm>
          <a:custGeom>
            <a:avLst/>
            <a:gdLst>
              <a:gd name="T0" fmla="*/ 1616075 w 1018"/>
              <a:gd name="T1" fmla="*/ 0 h 1938"/>
              <a:gd name="T2" fmla="*/ 7938 w 1018"/>
              <a:gd name="T3" fmla="*/ 1600200 h 1938"/>
              <a:gd name="T4" fmla="*/ 1566863 w 1018"/>
              <a:gd name="T5" fmla="*/ 3076575 h 1938"/>
              <a:gd name="T6" fmla="*/ 0 60000 65536"/>
              <a:gd name="T7" fmla="*/ 0 60000 65536"/>
              <a:gd name="T8" fmla="*/ 0 60000 65536"/>
              <a:gd name="T9" fmla="*/ 0 w 1018"/>
              <a:gd name="T10" fmla="*/ 0 h 1938"/>
              <a:gd name="T11" fmla="*/ 1018 w 1018"/>
              <a:gd name="T12" fmla="*/ 1938 h 1938"/>
            </a:gdLst>
            <a:ahLst/>
            <a:cxnLst>
              <a:cxn ang="T6">
                <a:pos x="T0" y="T1"/>
              </a:cxn>
              <a:cxn ang="T7">
                <a:pos x="T2" y="T3"/>
              </a:cxn>
              <a:cxn ang="T8">
                <a:pos x="T4" y="T5"/>
              </a:cxn>
            </a:cxnLst>
            <a:rect l="T9" t="T10" r="T11" b="T12"/>
            <a:pathLst>
              <a:path w="1018" h="1938">
                <a:moveTo>
                  <a:pt x="1018" y="0"/>
                </a:moveTo>
                <a:cubicBezTo>
                  <a:pt x="514" y="342"/>
                  <a:pt x="10" y="685"/>
                  <a:pt x="5" y="1008"/>
                </a:cubicBezTo>
                <a:cubicBezTo>
                  <a:pt x="0" y="1331"/>
                  <a:pt x="493" y="1634"/>
                  <a:pt x="987" y="1938"/>
                </a:cubicBezTo>
              </a:path>
            </a:pathLst>
          </a:custGeom>
          <a:noFill/>
          <a:ln w="19050">
            <a:solidFill>
              <a:srgbClr val="CC0000"/>
            </a:solidFill>
            <a:miter lim="800000"/>
            <a:headEnd/>
            <a:tailEnd type="triangl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2815" name="Text Box 60"/>
          <p:cNvSpPr txBox="1">
            <a:spLocks noChangeArrowheads="1"/>
          </p:cNvSpPr>
          <p:nvPr/>
        </p:nvSpPr>
        <p:spPr bwMode="auto">
          <a:xfrm rot="-2107321">
            <a:off x="5422178" y="2719973"/>
            <a:ext cx="139050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commit A,8,3</a:t>
            </a:r>
          </a:p>
        </p:txBody>
      </p:sp>
      <p:sp>
        <p:nvSpPr>
          <p:cNvPr id="32816" name="Text Box 44"/>
          <p:cNvSpPr txBox="1">
            <a:spLocks noChangeArrowheads="1"/>
          </p:cNvSpPr>
          <p:nvPr/>
        </p:nvSpPr>
        <p:spPr bwMode="auto">
          <a:xfrm rot="1814763">
            <a:off x="6397153" y="3832553"/>
            <a:ext cx="3930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800">
                <a:solidFill>
                  <a:srgbClr val="CC0000"/>
                </a:solidFill>
              </a:rPr>
              <a:t>X</a:t>
            </a:r>
          </a:p>
        </p:txBody>
      </p:sp>
      <p:sp>
        <p:nvSpPr>
          <p:cNvPr id="32817" name="Freeform 60"/>
          <p:cNvSpPr>
            <a:spLocks noChangeArrowheads="1"/>
          </p:cNvSpPr>
          <p:nvPr/>
        </p:nvSpPr>
        <p:spPr bwMode="auto">
          <a:xfrm>
            <a:off x="6288088" y="2798764"/>
            <a:ext cx="519112" cy="1265237"/>
          </a:xfrm>
          <a:custGeom>
            <a:avLst/>
            <a:gdLst>
              <a:gd name="T0" fmla="*/ 519112 w 518776"/>
              <a:gd name="T1" fmla="*/ 0 h 1265382"/>
              <a:gd name="T2" fmla="*/ 38510 w 518776"/>
              <a:gd name="T3" fmla="*/ 544884 h 1265382"/>
              <a:gd name="T4" fmla="*/ 288054 w 518776"/>
              <a:gd name="T5" fmla="*/ 1265237 h 1265382"/>
              <a:gd name="T6" fmla="*/ 0 60000 65536"/>
              <a:gd name="T7" fmla="*/ 0 60000 65536"/>
              <a:gd name="T8" fmla="*/ 0 60000 65536"/>
              <a:gd name="T9" fmla="*/ 0 w 518776"/>
              <a:gd name="T10" fmla="*/ 0 h 1265382"/>
              <a:gd name="T11" fmla="*/ 518776 w 518776"/>
              <a:gd name="T12" fmla="*/ 1265382 h 1265382"/>
            </a:gdLst>
            <a:ahLst/>
            <a:cxnLst>
              <a:cxn ang="T6">
                <a:pos x="T0" y="T1"/>
              </a:cxn>
              <a:cxn ang="T7">
                <a:pos x="T2" y="T3"/>
              </a:cxn>
              <a:cxn ang="T8">
                <a:pos x="T4" y="T5"/>
              </a:cxn>
            </a:cxnLst>
            <a:rect l="T9" t="T10" r="T11" b="T12"/>
            <a:pathLst>
              <a:path w="518776" h="1265382">
                <a:moveTo>
                  <a:pt x="518776" y="0"/>
                </a:moveTo>
                <a:cubicBezTo>
                  <a:pt x="297873" y="167024"/>
                  <a:pt x="76970" y="334049"/>
                  <a:pt x="38485" y="544946"/>
                </a:cubicBezTo>
                <a:cubicBezTo>
                  <a:pt x="0" y="755843"/>
                  <a:pt x="143933" y="1010612"/>
                  <a:pt x="287867" y="1265382"/>
                </a:cubicBezTo>
              </a:path>
            </a:pathLst>
          </a:custGeom>
          <a:noFill/>
          <a:ln w="1905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2824" name="Freeform 56"/>
          <p:cNvSpPr>
            <a:spLocks/>
          </p:cNvSpPr>
          <p:nvPr/>
        </p:nvSpPr>
        <p:spPr bwMode="auto">
          <a:xfrm>
            <a:off x="3673476" y="2033588"/>
            <a:ext cx="3135313" cy="1020762"/>
          </a:xfrm>
          <a:custGeom>
            <a:avLst/>
            <a:gdLst>
              <a:gd name="T0" fmla="*/ 3135313 w 1975"/>
              <a:gd name="T1" fmla="*/ 334962 h 643"/>
              <a:gd name="T2" fmla="*/ 1698626 w 1975"/>
              <a:gd name="T3" fmla="*/ 114300 h 643"/>
              <a:gd name="T4" fmla="*/ 0 w 1975"/>
              <a:gd name="T5" fmla="*/ 1020762 h 643"/>
              <a:gd name="T6" fmla="*/ 0 60000 65536"/>
              <a:gd name="T7" fmla="*/ 0 60000 65536"/>
              <a:gd name="T8" fmla="*/ 0 60000 65536"/>
              <a:gd name="T9" fmla="*/ 0 w 1975"/>
              <a:gd name="T10" fmla="*/ 0 h 643"/>
              <a:gd name="T11" fmla="*/ 1975 w 1975"/>
              <a:gd name="T12" fmla="*/ 643 h 643"/>
            </a:gdLst>
            <a:ahLst/>
            <a:cxnLst>
              <a:cxn ang="T6">
                <a:pos x="T0" y="T1"/>
              </a:cxn>
              <a:cxn ang="T7">
                <a:pos x="T2" y="T3"/>
              </a:cxn>
              <a:cxn ang="T8">
                <a:pos x="T4" y="T5"/>
              </a:cxn>
            </a:cxnLst>
            <a:rect l="T9" t="T10" r="T11" b="T12"/>
            <a:pathLst>
              <a:path w="1975" h="643">
                <a:moveTo>
                  <a:pt x="1975" y="211"/>
                </a:moveTo>
                <a:cubicBezTo>
                  <a:pt x="1687" y="105"/>
                  <a:pt x="1399" y="0"/>
                  <a:pt x="1070" y="72"/>
                </a:cubicBezTo>
                <a:cubicBezTo>
                  <a:pt x="741" y="144"/>
                  <a:pt x="370" y="393"/>
                  <a:pt x="0" y="643"/>
                </a:cubicBezTo>
              </a:path>
            </a:pathLst>
          </a:custGeom>
          <a:noFill/>
          <a:ln w="19050">
            <a:solidFill>
              <a:srgbClr val="CC0000"/>
            </a:solidFill>
            <a:miter lim="800000"/>
            <a:headEnd/>
            <a:tailEnd type="triangl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32825" name="Text Box 57"/>
          <p:cNvSpPr txBox="1">
            <a:spLocks noChangeArrowheads="1"/>
          </p:cNvSpPr>
          <p:nvPr/>
        </p:nvSpPr>
        <p:spPr bwMode="auto">
          <a:xfrm rot="-1163672">
            <a:off x="4702193" y="1924636"/>
            <a:ext cx="6857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result</a:t>
            </a:r>
          </a:p>
        </p:txBody>
      </p:sp>
      <p:sp>
        <p:nvSpPr>
          <p:cNvPr id="32837" name="Text Box 19"/>
          <p:cNvSpPr txBox="1">
            <a:spLocks noChangeArrowheads="1"/>
          </p:cNvSpPr>
          <p:nvPr/>
        </p:nvSpPr>
        <p:spPr bwMode="auto">
          <a:xfrm>
            <a:off x="8939213" y="283845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32838" name="Text Box 21"/>
          <p:cNvSpPr txBox="1">
            <a:spLocks noChangeArrowheads="1"/>
          </p:cNvSpPr>
          <p:nvPr/>
        </p:nvSpPr>
        <p:spPr bwMode="auto">
          <a:xfrm>
            <a:off x="9185276" y="2833689"/>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32839" name="Text Box 19"/>
          <p:cNvSpPr txBox="1">
            <a:spLocks noChangeArrowheads="1"/>
          </p:cNvSpPr>
          <p:nvPr/>
        </p:nvSpPr>
        <p:spPr bwMode="auto">
          <a:xfrm>
            <a:off x="8694738" y="284321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32840" name="Text Box 19"/>
          <p:cNvSpPr txBox="1">
            <a:spLocks noChangeArrowheads="1"/>
          </p:cNvSpPr>
          <p:nvPr/>
        </p:nvSpPr>
        <p:spPr bwMode="auto">
          <a:xfrm>
            <a:off x="8939214" y="258603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32841" name="Text Box 21"/>
          <p:cNvSpPr txBox="1">
            <a:spLocks noChangeArrowheads="1"/>
          </p:cNvSpPr>
          <p:nvPr/>
        </p:nvSpPr>
        <p:spPr bwMode="auto">
          <a:xfrm>
            <a:off x="9185276" y="258127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32842" name="Text Box 19"/>
          <p:cNvSpPr txBox="1">
            <a:spLocks noChangeArrowheads="1"/>
          </p:cNvSpPr>
          <p:nvPr/>
        </p:nvSpPr>
        <p:spPr bwMode="auto">
          <a:xfrm>
            <a:off x="8694738" y="25908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32843" name="Text Box 19"/>
          <p:cNvSpPr txBox="1">
            <a:spLocks noChangeArrowheads="1"/>
          </p:cNvSpPr>
          <p:nvPr/>
        </p:nvSpPr>
        <p:spPr bwMode="auto">
          <a:xfrm>
            <a:off x="8936038" y="591185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32844" name="Text Box 21"/>
          <p:cNvSpPr txBox="1">
            <a:spLocks noChangeArrowheads="1"/>
          </p:cNvSpPr>
          <p:nvPr/>
        </p:nvSpPr>
        <p:spPr bwMode="auto">
          <a:xfrm>
            <a:off x="9180514" y="590708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32845" name="Text Box 19"/>
          <p:cNvSpPr txBox="1">
            <a:spLocks noChangeArrowheads="1"/>
          </p:cNvSpPr>
          <p:nvPr/>
        </p:nvSpPr>
        <p:spPr bwMode="auto">
          <a:xfrm>
            <a:off x="8689975" y="591661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32846" name="Text Box 19"/>
          <p:cNvSpPr txBox="1">
            <a:spLocks noChangeArrowheads="1"/>
          </p:cNvSpPr>
          <p:nvPr/>
        </p:nvSpPr>
        <p:spPr bwMode="auto">
          <a:xfrm>
            <a:off x="8936039" y="566578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32847" name="Text Box 21"/>
          <p:cNvSpPr txBox="1">
            <a:spLocks noChangeArrowheads="1"/>
          </p:cNvSpPr>
          <p:nvPr/>
        </p:nvSpPr>
        <p:spPr bwMode="auto">
          <a:xfrm>
            <a:off x="9180514" y="566102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32848" name="Text Box 19"/>
          <p:cNvSpPr txBox="1">
            <a:spLocks noChangeArrowheads="1"/>
          </p:cNvSpPr>
          <p:nvPr/>
        </p:nvSpPr>
        <p:spPr bwMode="auto">
          <a:xfrm>
            <a:off x="8689975" y="567055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32849" name="Text Box 19"/>
          <p:cNvSpPr txBox="1">
            <a:spLocks noChangeArrowheads="1"/>
          </p:cNvSpPr>
          <p:nvPr/>
        </p:nvSpPr>
        <p:spPr bwMode="auto">
          <a:xfrm>
            <a:off x="8937626" y="4125913"/>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32850" name="Text Box 21"/>
          <p:cNvSpPr txBox="1">
            <a:spLocks noChangeArrowheads="1"/>
          </p:cNvSpPr>
          <p:nvPr/>
        </p:nvSpPr>
        <p:spPr bwMode="auto">
          <a:xfrm>
            <a:off x="9183689" y="4121151"/>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32851" name="Text Box 19"/>
          <p:cNvSpPr txBox="1">
            <a:spLocks noChangeArrowheads="1"/>
          </p:cNvSpPr>
          <p:nvPr/>
        </p:nvSpPr>
        <p:spPr bwMode="auto">
          <a:xfrm>
            <a:off x="8693150" y="4130676"/>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32852" name="Group 84"/>
          <p:cNvGrpSpPr>
            <a:grpSpLocks/>
          </p:cNvGrpSpPr>
          <p:nvPr/>
        </p:nvGrpSpPr>
        <p:grpSpPr bwMode="auto">
          <a:xfrm rot="10800000">
            <a:off x="9282114" y="2447925"/>
            <a:ext cx="174625" cy="274638"/>
            <a:chOff x="4972" y="2118"/>
            <a:chExt cx="110" cy="173"/>
          </a:xfrm>
        </p:grpSpPr>
        <p:sp>
          <p:nvSpPr>
            <p:cNvPr id="32853"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32854"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2855"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32856"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32857" name="Group 89"/>
          <p:cNvGrpSpPr>
            <a:grpSpLocks/>
          </p:cNvGrpSpPr>
          <p:nvPr/>
        </p:nvGrpSpPr>
        <p:grpSpPr bwMode="auto">
          <a:xfrm rot="10800000">
            <a:off x="9269414" y="3987800"/>
            <a:ext cx="174625" cy="274638"/>
            <a:chOff x="4972" y="2118"/>
            <a:chExt cx="110" cy="173"/>
          </a:xfrm>
        </p:grpSpPr>
        <p:sp>
          <p:nvSpPr>
            <p:cNvPr id="32858"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32859"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2860"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32861"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32862" name="Group 94"/>
          <p:cNvGrpSpPr>
            <a:grpSpLocks/>
          </p:cNvGrpSpPr>
          <p:nvPr/>
        </p:nvGrpSpPr>
        <p:grpSpPr bwMode="auto">
          <a:xfrm rot="10800000">
            <a:off x="9271001" y="5514975"/>
            <a:ext cx="174625" cy="274638"/>
            <a:chOff x="4972" y="2118"/>
            <a:chExt cx="110" cy="173"/>
          </a:xfrm>
        </p:grpSpPr>
        <p:sp>
          <p:nvSpPr>
            <p:cNvPr id="32863"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32864"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2865"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32866"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84</a:t>
            </a:fld>
            <a:endParaRPr lang="en-US"/>
          </a:p>
        </p:txBody>
      </p:sp>
    </p:spTree>
    <p:extLst>
      <p:ext uri="{BB962C8B-B14F-4D97-AF65-F5344CB8AC3E}">
        <p14:creationId xmlns:p14="http://schemas.microsoft.com/office/powerpoint/2010/main" val="18717090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View Changes</a:t>
            </a:r>
          </a:p>
        </p:txBody>
      </p:sp>
      <p:sp>
        <p:nvSpPr>
          <p:cNvPr id="35843" name="Rectangle 3"/>
          <p:cNvSpPr>
            <a:spLocks noGrp="1" noChangeArrowheads="1"/>
          </p:cNvSpPr>
          <p:nvPr>
            <p:ph type="body" idx="1"/>
          </p:nvPr>
        </p:nvSpPr>
        <p:spPr/>
        <p:txBody>
          <a:bodyPr/>
          <a:lstStyle/>
          <a:p>
            <a:r>
              <a:rPr lang="en-US"/>
              <a:t>Used to mask primary failures</a:t>
            </a:r>
          </a:p>
          <a:p>
            <a:r>
              <a:rPr lang="en-US"/>
              <a:t>Replicas monitor the primary</a:t>
            </a:r>
          </a:p>
          <a:p>
            <a:pPr lvl="1"/>
            <a:r>
              <a:rPr lang="en-US"/>
              <a:t>Client sends request to all</a:t>
            </a:r>
          </a:p>
          <a:p>
            <a:r>
              <a:rPr lang="en-US"/>
              <a:t>Replica requests next primary to do a view change</a:t>
            </a:r>
          </a:p>
          <a:p>
            <a:endParaRPr lang="en-US"/>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85</a:t>
            </a:fld>
            <a:endParaRPr lang="en-US"/>
          </a:p>
        </p:txBody>
      </p:sp>
    </p:spTree>
    <p:extLst>
      <p:ext uri="{BB962C8B-B14F-4D97-AF65-F5344CB8AC3E}">
        <p14:creationId xmlns:p14="http://schemas.microsoft.com/office/powerpoint/2010/main" val="20036595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t>Correctness Requirement</a:t>
            </a:r>
          </a:p>
        </p:txBody>
      </p:sp>
      <p:sp>
        <p:nvSpPr>
          <p:cNvPr id="264195" name="Rectangle 3"/>
          <p:cNvSpPr>
            <a:spLocks noGrp="1" noChangeArrowheads="1"/>
          </p:cNvSpPr>
          <p:nvPr>
            <p:ph type="body" idx="1"/>
          </p:nvPr>
        </p:nvSpPr>
        <p:spPr/>
        <p:txBody>
          <a:bodyPr/>
          <a:lstStyle/>
          <a:p>
            <a:r>
              <a:rPr lang="en-US"/>
              <a:t>Operation order must be preserved by a view change</a:t>
            </a:r>
          </a:p>
          <a:p>
            <a:endParaRPr lang="en-US"/>
          </a:p>
          <a:p>
            <a:r>
              <a:rPr lang="en-US"/>
              <a:t>For operations that are visible</a:t>
            </a:r>
          </a:p>
          <a:p>
            <a:pPr lvl="1"/>
            <a:r>
              <a:rPr lang="en-US"/>
              <a:t>executed by server</a:t>
            </a:r>
          </a:p>
          <a:p>
            <a:pPr lvl="1"/>
            <a:r>
              <a:rPr lang="en-US"/>
              <a:t>client received result</a:t>
            </a:r>
          </a:p>
          <a:p>
            <a:pPr lvl="1"/>
            <a:endParaRPr lang="en-US"/>
          </a:p>
          <a:p>
            <a:r>
              <a:rPr lang="en-US"/>
              <a:t>An operation could be visible if it prepared at f+1 replicas</a:t>
            </a:r>
          </a:p>
          <a:p>
            <a:pPr lvl="1"/>
            <a:r>
              <a:rPr lang="en-US"/>
              <a:t>this is the commit point</a:t>
            </a:r>
          </a:p>
          <a:p>
            <a:pPr lvl="1"/>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86</a:t>
            </a:fld>
            <a:endParaRPr lang="en-US"/>
          </a:p>
        </p:txBody>
      </p:sp>
    </p:spTree>
    <p:extLst>
      <p:ext uri="{BB962C8B-B14F-4D97-AF65-F5344CB8AC3E}">
        <p14:creationId xmlns:p14="http://schemas.microsoft.com/office/powerpoint/2010/main" val="6899014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25" y="167829"/>
            <a:ext cx="8229600" cy="990600"/>
          </a:xfrm>
        </p:spPr>
        <p:txBody>
          <a:bodyPr/>
          <a:lstStyle/>
          <a:p>
            <a:r>
              <a:rPr lang="en-US" dirty="0"/>
              <a:t>View Change</a:t>
            </a:r>
          </a:p>
        </p:txBody>
      </p:sp>
      <p:sp>
        <p:nvSpPr>
          <p:cNvPr id="3" name="Content Placeholder 2"/>
          <p:cNvSpPr>
            <a:spLocks noGrp="1"/>
          </p:cNvSpPr>
          <p:nvPr>
            <p:ph sz="quarter" idx="1"/>
          </p:nvPr>
        </p:nvSpPr>
        <p:spPr/>
        <p:txBody>
          <a:bodyPr/>
          <a:lstStyle/>
          <a:p>
            <a:endParaRPr lang="en-US" dirty="0"/>
          </a:p>
        </p:txBody>
      </p:sp>
      <p:sp>
        <p:nvSpPr>
          <p:cNvPr id="6" name="Rectangle 67"/>
          <p:cNvSpPr>
            <a:spLocks noChangeArrowheads="1"/>
          </p:cNvSpPr>
          <p:nvPr/>
        </p:nvSpPr>
        <p:spPr bwMode="auto">
          <a:xfrm>
            <a:off x="6843714" y="1982788"/>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7" name="Group 77"/>
          <p:cNvGrpSpPr>
            <a:grpSpLocks/>
          </p:cNvGrpSpPr>
          <p:nvPr/>
        </p:nvGrpSpPr>
        <p:grpSpPr bwMode="auto">
          <a:xfrm>
            <a:off x="6427789" y="5253038"/>
            <a:ext cx="1619250" cy="463550"/>
            <a:chOff x="3221" y="2649"/>
            <a:chExt cx="1020" cy="292"/>
          </a:xfrm>
        </p:grpSpPr>
        <p:sp>
          <p:nvSpPr>
            <p:cNvPr id="8"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9" name="Text Box 79"/>
            <p:cNvSpPr txBox="1">
              <a:spLocks noChangeArrowheads="1"/>
            </p:cNvSpPr>
            <p:nvPr/>
          </p:nvSpPr>
          <p:spPr bwMode="auto">
            <a:xfrm>
              <a:off x="3221" y="2681"/>
              <a:ext cx="1016" cy="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1800" dirty="0">
                  <a:latin typeface="Lucida Sans Unicode" charset="0"/>
                </a:rPr>
                <a:t>replica 2</a:t>
              </a:r>
              <a:endParaRPr lang="en-US" sz="1800" dirty="0">
                <a:latin typeface="Lucida Sans Unicode" charset="0"/>
              </a:endParaRPr>
            </a:p>
          </p:txBody>
        </p:sp>
      </p:grpSp>
      <p:grpSp>
        <p:nvGrpSpPr>
          <p:cNvPr id="10" name="Group 74"/>
          <p:cNvGrpSpPr>
            <a:grpSpLocks/>
          </p:cNvGrpSpPr>
          <p:nvPr/>
        </p:nvGrpSpPr>
        <p:grpSpPr bwMode="auto">
          <a:xfrm>
            <a:off x="6427789" y="3713167"/>
            <a:ext cx="1619250" cy="463550"/>
            <a:chOff x="3221" y="1877"/>
            <a:chExt cx="1020" cy="292"/>
          </a:xfrm>
        </p:grpSpPr>
        <p:sp>
          <p:nvSpPr>
            <p:cNvPr id="1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2" name="Text Box 76"/>
            <p:cNvSpPr txBox="1">
              <a:spLocks noChangeArrowheads="1"/>
            </p:cNvSpPr>
            <p:nvPr/>
          </p:nvSpPr>
          <p:spPr bwMode="auto">
            <a:xfrm>
              <a:off x="3221" y="1910"/>
              <a:ext cx="1016" cy="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1800" dirty="0">
                  <a:latin typeface="Lucida Sans Unicode" charset="0"/>
                </a:rPr>
                <a:t>replica 1</a:t>
              </a:r>
              <a:endParaRPr lang="en-US" sz="1800" dirty="0">
                <a:latin typeface="Lucida Sans Unicode" charset="0"/>
              </a:endParaRPr>
            </a:p>
          </p:txBody>
        </p:sp>
      </p:grpSp>
      <p:grpSp>
        <p:nvGrpSpPr>
          <p:cNvPr id="13" name="Group 69"/>
          <p:cNvGrpSpPr>
            <a:grpSpLocks/>
          </p:cNvGrpSpPr>
          <p:nvPr/>
        </p:nvGrpSpPr>
        <p:grpSpPr bwMode="auto">
          <a:xfrm>
            <a:off x="6464302" y="2158998"/>
            <a:ext cx="1612900" cy="463550"/>
            <a:chOff x="3244" y="1106"/>
            <a:chExt cx="1016" cy="292"/>
          </a:xfrm>
        </p:grpSpPr>
        <p:sp>
          <p:nvSpPr>
            <p:cNvPr id="14"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5" name="Text Box 71"/>
            <p:cNvSpPr txBox="1">
              <a:spLocks noChangeArrowheads="1"/>
            </p:cNvSpPr>
            <p:nvPr/>
          </p:nvSpPr>
          <p:spPr bwMode="auto">
            <a:xfrm>
              <a:off x="3244" y="1139"/>
              <a:ext cx="1016" cy="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eaLnBrk="1" hangingPunct="1">
                <a:spcBef>
                  <a:spcPct val="50000"/>
                </a:spcBef>
                <a:buClr>
                  <a:srgbClr val="000000"/>
                </a:buClr>
                <a:buSzPct val="100000"/>
                <a:buFont typeface="Arial" charset="0"/>
                <a:buNone/>
              </a:pPr>
              <a:r>
                <a:rPr lang="en-AU" sz="1800" dirty="0">
                  <a:latin typeface="Lucida Sans Unicode" charset="0"/>
                </a:rPr>
                <a:t>replica 0</a:t>
              </a:r>
              <a:endParaRPr lang="en-US" sz="1800" dirty="0">
                <a:latin typeface="Lucida Sans Unicode" charset="0"/>
              </a:endParaRPr>
            </a:p>
          </p:txBody>
        </p:sp>
      </p:grpSp>
      <p:sp>
        <p:nvSpPr>
          <p:cNvPr id="16" name="Text Box 14"/>
          <p:cNvSpPr txBox="1">
            <a:spLocks noChangeArrowheads="1"/>
          </p:cNvSpPr>
          <p:nvPr/>
        </p:nvSpPr>
        <p:spPr bwMode="auto">
          <a:xfrm>
            <a:off x="8159750" y="175260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7" name="Text Box 23"/>
          <p:cNvSpPr txBox="1">
            <a:spLocks noChangeArrowheads="1"/>
          </p:cNvSpPr>
          <p:nvPr/>
        </p:nvSpPr>
        <p:spPr bwMode="auto">
          <a:xfrm>
            <a:off x="8166100" y="3292476"/>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8" name="Text Box 30"/>
          <p:cNvSpPr txBox="1">
            <a:spLocks noChangeArrowheads="1"/>
          </p:cNvSpPr>
          <p:nvPr/>
        </p:nvSpPr>
        <p:spPr bwMode="auto">
          <a:xfrm>
            <a:off x="8159750" y="482600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9" name="Line 55"/>
          <p:cNvSpPr>
            <a:spLocks noChangeShapeType="1"/>
          </p:cNvSpPr>
          <p:nvPr/>
        </p:nvSpPr>
        <p:spPr bwMode="auto">
          <a:xfrm>
            <a:off x="7083425" y="3260725"/>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56"/>
          <p:cNvSpPr>
            <a:spLocks noChangeShapeType="1"/>
          </p:cNvSpPr>
          <p:nvPr/>
        </p:nvSpPr>
        <p:spPr bwMode="auto">
          <a:xfrm>
            <a:off x="7072314" y="4794250"/>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1" name="Group 80"/>
          <p:cNvGrpSpPr>
            <a:grpSpLocks/>
          </p:cNvGrpSpPr>
          <p:nvPr/>
        </p:nvGrpSpPr>
        <p:grpSpPr bwMode="auto">
          <a:xfrm>
            <a:off x="2133600" y="2757486"/>
            <a:ext cx="1787526" cy="463549"/>
            <a:chOff x="523" y="2285"/>
            <a:chExt cx="1126" cy="292"/>
          </a:xfrm>
        </p:grpSpPr>
        <p:sp>
          <p:nvSpPr>
            <p:cNvPr id="22" name="Rectangle 81"/>
            <p:cNvSpPr>
              <a:spLocks noChangeArrowheads="1"/>
            </p:cNvSpPr>
            <p:nvPr/>
          </p:nvSpPr>
          <p:spPr bwMode="auto">
            <a:xfrm>
              <a:off x="703" y="2285"/>
              <a:ext cx="946" cy="292"/>
            </a:xfrm>
            <a:prstGeom prst="rect">
              <a:avLst/>
            </a:prstGeom>
            <a:solidFill>
              <a:srgbClr val="FFCC00"/>
            </a:solidFill>
            <a:ln w="19050">
              <a:solidFill>
                <a:schemeClr val="tx1"/>
              </a:solidFill>
              <a:miter lim="800000"/>
              <a:headEnd/>
              <a:tailEnd/>
            </a:ln>
          </p:spPr>
          <p:txBody>
            <a:bodyPr wrap="square" lIns="90000" tIns="46800" rIns="90000" bIns="46800" anchor="ctr">
              <a:spAutoFit/>
            </a:bodyPr>
            <a:lstStyle/>
            <a:p>
              <a:endParaRPr lang="en-US"/>
            </a:p>
          </p:txBody>
        </p:sp>
        <p:sp>
          <p:nvSpPr>
            <p:cNvPr id="23" name="Text Box 82"/>
            <p:cNvSpPr txBox="1">
              <a:spLocks noChangeArrowheads="1"/>
            </p:cNvSpPr>
            <p:nvPr/>
          </p:nvSpPr>
          <p:spPr bwMode="auto">
            <a:xfrm>
              <a:off x="523" y="2318"/>
              <a:ext cx="1018"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client 1</a:t>
              </a:r>
              <a:endParaRPr lang="en-US" sz="2000" dirty="0">
                <a:latin typeface="Lucida Sans Unicode" charset="0"/>
              </a:endParaRPr>
            </a:p>
          </p:txBody>
        </p:sp>
      </p:grpSp>
      <p:grpSp>
        <p:nvGrpSpPr>
          <p:cNvPr id="24" name="Group 83"/>
          <p:cNvGrpSpPr>
            <a:grpSpLocks/>
          </p:cNvGrpSpPr>
          <p:nvPr/>
        </p:nvGrpSpPr>
        <p:grpSpPr bwMode="auto">
          <a:xfrm>
            <a:off x="2057400" y="4519611"/>
            <a:ext cx="1914526" cy="463549"/>
            <a:chOff x="482" y="2285"/>
            <a:chExt cx="1206" cy="292"/>
          </a:xfrm>
        </p:grpSpPr>
        <p:sp>
          <p:nvSpPr>
            <p:cNvPr id="25" name="Rectangle 84"/>
            <p:cNvSpPr>
              <a:spLocks noChangeArrowheads="1"/>
            </p:cNvSpPr>
            <p:nvPr/>
          </p:nvSpPr>
          <p:spPr bwMode="auto">
            <a:xfrm>
              <a:off x="703" y="2285"/>
              <a:ext cx="985" cy="292"/>
            </a:xfrm>
            <a:prstGeom prst="rect">
              <a:avLst/>
            </a:prstGeom>
            <a:solidFill>
              <a:srgbClr val="FFCC00"/>
            </a:solidFill>
            <a:ln w="19050">
              <a:solidFill>
                <a:schemeClr val="tx1"/>
              </a:solidFill>
              <a:miter lim="800000"/>
              <a:headEnd/>
              <a:tailEnd/>
            </a:ln>
          </p:spPr>
          <p:txBody>
            <a:bodyPr wrap="square" lIns="90000" tIns="46800" rIns="90000" bIns="46800" anchor="ctr">
              <a:spAutoFit/>
            </a:bodyPr>
            <a:lstStyle/>
            <a:p>
              <a:endParaRPr lang="en-US"/>
            </a:p>
          </p:txBody>
        </p:sp>
        <p:sp>
          <p:nvSpPr>
            <p:cNvPr id="26" name="Text Box 85"/>
            <p:cNvSpPr txBox="1">
              <a:spLocks noChangeArrowheads="1"/>
            </p:cNvSpPr>
            <p:nvPr/>
          </p:nvSpPr>
          <p:spPr bwMode="auto">
            <a:xfrm>
              <a:off x="482" y="2318"/>
              <a:ext cx="1050"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client 2</a:t>
              </a:r>
              <a:endParaRPr lang="en-US" sz="2000" dirty="0">
                <a:latin typeface="Lucida Sans Unicode" charset="0"/>
              </a:endParaRPr>
            </a:p>
          </p:txBody>
        </p:sp>
      </p:grpSp>
      <p:sp>
        <p:nvSpPr>
          <p:cNvPr id="27" name="Rectangle 88"/>
          <p:cNvSpPr>
            <a:spLocks noChangeArrowheads="1"/>
          </p:cNvSpPr>
          <p:nvPr/>
        </p:nvSpPr>
        <p:spPr bwMode="auto">
          <a:xfrm>
            <a:off x="8702676" y="53594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 name="Rectangle 76"/>
          <p:cNvSpPr>
            <a:spLocks noChangeArrowheads="1"/>
          </p:cNvSpPr>
          <p:nvPr/>
        </p:nvSpPr>
        <p:spPr bwMode="auto">
          <a:xfrm>
            <a:off x="8712201" y="3824289"/>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8705851" y="2282826"/>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Line 30"/>
          <p:cNvSpPr>
            <a:spLocks noChangeShapeType="1"/>
          </p:cNvSpPr>
          <p:nvPr/>
        </p:nvSpPr>
        <p:spPr bwMode="auto">
          <a:xfrm>
            <a:off x="8967788" y="22828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31"/>
          <p:cNvSpPr>
            <a:spLocks noChangeShapeType="1"/>
          </p:cNvSpPr>
          <p:nvPr/>
        </p:nvSpPr>
        <p:spPr bwMode="auto">
          <a:xfrm>
            <a:off x="8705851" y="25511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2"/>
          <p:cNvSpPr>
            <a:spLocks noChangeShapeType="1"/>
          </p:cNvSpPr>
          <p:nvPr/>
        </p:nvSpPr>
        <p:spPr bwMode="auto">
          <a:xfrm>
            <a:off x="8707439" y="280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47"/>
          <p:cNvSpPr>
            <a:spLocks noChangeShapeType="1"/>
          </p:cNvSpPr>
          <p:nvPr/>
        </p:nvSpPr>
        <p:spPr bwMode="auto">
          <a:xfrm>
            <a:off x="8712201" y="409098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8"/>
          <p:cNvSpPr>
            <a:spLocks noChangeShapeType="1"/>
          </p:cNvSpPr>
          <p:nvPr/>
        </p:nvSpPr>
        <p:spPr bwMode="auto">
          <a:xfrm>
            <a:off x="8713789" y="43465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61"/>
          <p:cNvSpPr>
            <a:spLocks noChangeShapeType="1"/>
          </p:cNvSpPr>
          <p:nvPr/>
        </p:nvSpPr>
        <p:spPr bwMode="auto">
          <a:xfrm>
            <a:off x="8705851" y="56245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2"/>
          <p:cNvSpPr>
            <a:spLocks noChangeShapeType="1"/>
          </p:cNvSpPr>
          <p:nvPr/>
        </p:nvSpPr>
        <p:spPr bwMode="auto">
          <a:xfrm>
            <a:off x="8707439" y="58801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AutoShape 72"/>
          <p:cNvSpPr>
            <a:spLocks noChangeArrowheads="1"/>
          </p:cNvSpPr>
          <p:nvPr/>
        </p:nvSpPr>
        <p:spPr bwMode="auto">
          <a:xfrm>
            <a:off x="9264650" y="2911476"/>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8" name="AutoShape 73"/>
          <p:cNvSpPr>
            <a:spLocks noChangeArrowheads="1"/>
          </p:cNvSpPr>
          <p:nvPr/>
        </p:nvSpPr>
        <p:spPr bwMode="auto">
          <a:xfrm flipV="1">
            <a:off x="9348788" y="3048001"/>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9" name="AutoShape 74"/>
          <p:cNvSpPr>
            <a:spLocks noChangeArrowheads="1"/>
          </p:cNvSpPr>
          <p:nvPr/>
        </p:nvSpPr>
        <p:spPr bwMode="auto">
          <a:xfrm>
            <a:off x="9266238" y="2960688"/>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0" name="AutoShape 75"/>
          <p:cNvSpPr>
            <a:spLocks noChangeArrowheads="1"/>
          </p:cNvSpPr>
          <p:nvPr/>
        </p:nvSpPr>
        <p:spPr bwMode="auto">
          <a:xfrm flipV="1">
            <a:off x="9350375" y="2997201"/>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1" name="Line 77"/>
          <p:cNvSpPr>
            <a:spLocks noChangeShapeType="1"/>
          </p:cNvSpPr>
          <p:nvPr/>
        </p:nvSpPr>
        <p:spPr bwMode="auto">
          <a:xfrm>
            <a:off x="9226550" y="38163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2" name="Line 78"/>
          <p:cNvSpPr>
            <a:spLocks noChangeShapeType="1"/>
          </p:cNvSpPr>
          <p:nvPr/>
        </p:nvSpPr>
        <p:spPr bwMode="auto">
          <a:xfrm>
            <a:off x="8712201" y="40925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9"/>
          <p:cNvSpPr>
            <a:spLocks noChangeShapeType="1"/>
          </p:cNvSpPr>
          <p:nvPr/>
        </p:nvSpPr>
        <p:spPr bwMode="auto">
          <a:xfrm>
            <a:off x="8713789" y="43481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AutoShape 84"/>
          <p:cNvSpPr>
            <a:spLocks noChangeArrowheads="1"/>
          </p:cNvSpPr>
          <p:nvPr/>
        </p:nvSpPr>
        <p:spPr bwMode="auto">
          <a:xfrm>
            <a:off x="9271000" y="4452938"/>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5" name="AutoShape 85"/>
          <p:cNvSpPr>
            <a:spLocks noChangeArrowheads="1"/>
          </p:cNvSpPr>
          <p:nvPr/>
        </p:nvSpPr>
        <p:spPr bwMode="auto">
          <a:xfrm flipV="1">
            <a:off x="9355138" y="4589463"/>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6" name="AutoShape 86"/>
          <p:cNvSpPr>
            <a:spLocks noChangeArrowheads="1"/>
          </p:cNvSpPr>
          <p:nvPr/>
        </p:nvSpPr>
        <p:spPr bwMode="auto">
          <a:xfrm>
            <a:off x="9272588" y="4502151"/>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7" name="AutoShape 87"/>
          <p:cNvSpPr>
            <a:spLocks noChangeArrowheads="1"/>
          </p:cNvSpPr>
          <p:nvPr/>
        </p:nvSpPr>
        <p:spPr bwMode="auto">
          <a:xfrm flipV="1">
            <a:off x="9356725" y="4538663"/>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8" name="Line 89"/>
          <p:cNvSpPr>
            <a:spLocks noChangeShapeType="1"/>
          </p:cNvSpPr>
          <p:nvPr/>
        </p:nvSpPr>
        <p:spPr bwMode="auto">
          <a:xfrm>
            <a:off x="9232900" y="53594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9" name="Line 90"/>
          <p:cNvSpPr>
            <a:spLocks noChangeShapeType="1"/>
          </p:cNvSpPr>
          <p:nvPr/>
        </p:nvSpPr>
        <p:spPr bwMode="auto">
          <a:xfrm>
            <a:off x="8702676" y="562768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1"/>
          <p:cNvSpPr>
            <a:spLocks noChangeShapeType="1"/>
          </p:cNvSpPr>
          <p:nvPr/>
        </p:nvSpPr>
        <p:spPr bwMode="auto">
          <a:xfrm>
            <a:off x="8704264" y="58832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AutoShape 96"/>
          <p:cNvSpPr>
            <a:spLocks noChangeArrowheads="1"/>
          </p:cNvSpPr>
          <p:nvPr/>
        </p:nvSpPr>
        <p:spPr bwMode="auto">
          <a:xfrm>
            <a:off x="9261475" y="5988051"/>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2" name="AutoShape 98"/>
          <p:cNvSpPr>
            <a:spLocks noChangeArrowheads="1"/>
          </p:cNvSpPr>
          <p:nvPr/>
        </p:nvSpPr>
        <p:spPr bwMode="auto">
          <a:xfrm>
            <a:off x="9263063" y="6037263"/>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53" name="AutoShape 99"/>
          <p:cNvSpPr>
            <a:spLocks noChangeArrowheads="1"/>
          </p:cNvSpPr>
          <p:nvPr/>
        </p:nvSpPr>
        <p:spPr bwMode="auto">
          <a:xfrm flipV="1">
            <a:off x="9347200" y="607377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54" name="Line 131"/>
          <p:cNvSpPr>
            <a:spLocks noChangeShapeType="1"/>
          </p:cNvSpPr>
          <p:nvPr/>
        </p:nvSpPr>
        <p:spPr bwMode="auto">
          <a:xfrm>
            <a:off x="9231313" y="2271714"/>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Line 132"/>
          <p:cNvSpPr>
            <a:spLocks noChangeShapeType="1"/>
          </p:cNvSpPr>
          <p:nvPr/>
        </p:nvSpPr>
        <p:spPr bwMode="auto">
          <a:xfrm>
            <a:off x="8964613" y="38227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6" name="Line 133"/>
          <p:cNvSpPr>
            <a:spLocks noChangeShapeType="1"/>
          </p:cNvSpPr>
          <p:nvPr/>
        </p:nvSpPr>
        <p:spPr bwMode="auto">
          <a:xfrm>
            <a:off x="8964613" y="53657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7" name="Freeform 58"/>
          <p:cNvSpPr>
            <a:spLocks/>
          </p:cNvSpPr>
          <p:nvPr/>
        </p:nvSpPr>
        <p:spPr bwMode="auto">
          <a:xfrm>
            <a:off x="5202239" y="2363789"/>
            <a:ext cx="1616075" cy="3076575"/>
          </a:xfrm>
          <a:custGeom>
            <a:avLst/>
            <a:gdLst>
              <a:gd name="T0" fmla="*/ 1616075 w 1018"/>
              <a:gd name="T1" fmla="*/ 0 h 1938"/>
              <a:gd name="T2" fmla="*/ 7938 w 1018"/>
              <a:gd name="T3" fmla="*/ 1600200 h 1938"/>
              <a:gd name="T4" fmla="*/ 1566863 w 1018"/>
              <a:gd name="T5" fmla="*/ 3076575 h 1938"/>
              <a:gd name="T6" fmla="*/ 0 60000 65536"/>
              <a:gd name="T7" fmla="*/ 0 60000 65536"/>
              <a:gd name="T8" fmla="*/ 0 60000 65536"/>
              <a:gd name="T9" fmla="*/ 0 w 1018"/>
              <a:gd name="T10" fmla="*/ 0 h 1938"/>
              <a:gd name="T11" fmla="*/ 1018 w 1018"/>
              <a:gd name="T12" fmla="*/ 1938 h 1938"/>
            </a:gdLst>
            <a:ahLst/>
            <a:cxnLst>
              <a:cxn ang="T6">
                <a:pos x="T0" y="T1"/>
              </a:cxn>
              <a:cxn ang="T7">
                <a:pos x="T2" y="T3"/>
              </a:cxn>
              <a:cxn ang="T8">
                <a:pos x="T4" y="T5"/>
              </a:cxn>
            </a:cxnLst>
            <a:rect l="T9" t="T10" r="T11" b="T12"/>
            <a:pathLst>
              <a:path w="1018" h="1938">
                <a:moveTo>
                  <a:pt x="1018" y="0"/>
                </a:moveTo>
                <a:cubicBezTo>
                  <a:pt x="514" y="342"/>
                  <a:pt x="10" y="685"/>
                  <a:pt x="5" y="1008"/>
                </a:cubicBezTo>
                <a:cubicBezTo>
                  <a:pt x="0" y="1331"/>
                  <a:pt x="493" y="1634"/>
                  <a:pt x="987" y="1938"/>
                </a:cubicBezTo>
              </a:path>
            </a:pathLst>
          </a:custGeom>
          <a:noFill/>
          <a:ln w="19050">
            <a:solidFill>
              <a:srgbClr val="CC0000"/>
            </a:solidFill>
            <a:miter lim="800000"/>
            <a:headEnd/>
            <a:tailEnd type="triangl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58" name="Text Box 60"/>
          <p:cNvSpPr txBox="1">
            <a:spLocks noChangeArrowheads="1"/>
          </p:cNvSpPr>
          <p:nvPr/>
        </p:nvSpPr>
        <p:spPr bwMode="auto">
          <a:xfrm rot="19492679">
            <a:off x="5420081" y="2415173"/>
            <a:ext cx="141692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prepare A,8,3</a:t>
            </a:r>
          </a:p>
        </p:txBody>
      </p:sp>
      <p:sp>
        <p:nvSpPr>
          <p:cNvPr id="59" name="Text Box 44"/>
          <p:cNvSpPr txBox="1">
            <a:spLocks noChangeArrowheads="1"/>
          </p:cNvSpPr>
          <p:nvPr/>
        </p:nvSpPr>
        <p:spPr bwMode="auto">
          <a:xfrm rot="1814763">
            <a:off x="6397153" y="3534103"/>
            <a:ext cx="3930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800">
                <a:solidFill>
                  <a:srgbClr val="CC0000"/>
                </a:solidFill>
              </a:rPr>
              <a:t>X</a:t>
            </a:r>
          </a:p>
        </p:txBody>
      </p:sp>
      <p:sp>
        <p:nvSpPr>
          <p:cNvPr id="60" name="Freeform 60"/>
          <p:cNvSpPr>
            <a:spLocks noChangeArrowheads="1"/>
          </p:cNvSpPr>
          <p:nvPr/>
        </p:nvSpPr>
        <p:spPr bwMode="auto">
          <a:xfrm>
            <a:off x="6288088" y="2500314"/>
            <a:ext cx="519112" cy="1265237"/>
          </a:xfrm>
          <a:custGeom>
            <a:avLst/>
            <a:gdLst>
              <a:gd name="T0" fmla="*/ 519112 w 518776"/>
              <a:gd name="T1" fmla="*/ 0 h 1265382"/>
              <a:gd name="T2" fmla="*/ 38510 w 518776"/>
              <a:gd name="T3" fmla="*/ 544884 h 1265382"/>
              <a:gd name="T4" fmla="*/ 288054 w 518776"/>
              <a:gd name="T5" fmla="*/ 1265237 h 1265382"/>
              <a:gd name="T6" fmla="*/ 0 60000 65536"/>
              <a:gd name="T7" fmla="*/ 0 60000 65536"/>
              <a:gd name="T8" fmla="*/ 0 60000 65536"/>
              <a:gd name="T9" fmla="*/ 0 w 518776"/>
              <a:gd name="T10" fmla="*/ 0 h 1265382"/>
              <a:gd name="T11" fmla="*/ 518776 w 518776"/>
              <a:gd name="T12" fmla="*/ 1265382 h 1265382"/>
            </a:gdLst>
            <a:ahLst/>
            <a:cxnLst>
              <a:cxn ang="T6">
                <a:pos x="T0" y="T1"/>
              </a:cxn>
              <a:cxn ang="T7">
                <a:pos x="T2" y="T3"/>
              </a:cxn>
              <a:cxn ang="T8">
                <a:pos x="T4" y="T5"/>
              </a:cxn>
            </a:cxnLst>
            <a:rect l="T9" t="T10" r="T11" b="T12"/>
            <a:pathLst>
              <a:path w="518776" h="1265382">
                <a:moveTo>
                  <a:pt x="518776" y="0"/>
                </a:moveTo>
                <a:cubicBezTo>
                  <a:pt x="297873" y="167024"/>
                  <a:pt x="76970" y="334049"/>
                  <a:pt x="38485" y="544946"/>
                </a:cubicBezTo>
                <a:cubicBezTo>
                  <a:pt x="0" y="755843"/>
                  <a:pt x="143933" y="1010612"/>
                  <a:pt x="287867" y="1265382"/>
                </a:cubicBezTo>
              </a:path>
            </a:pathLst>
          </a:custGeom>
          <a:noFill/>
          <a:ln w="19050">
            <a:solidFill>
              <a:srgbClr val="C00000"/>
            </a:solidFill>
            <a:miter lim="800000"/>
            <a:headEnd/>
            <a:tailEn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61" name="Text Box 19"/>
          <p:cNvSpPr txBox="1">
            <a:spLocks noChangeArrowheads="1"/>
          </p:cNvSpPr>
          <p:nvPr/>
        </p:nvSpPr>
        <p:spPr bwMode="auto">
          <a:xfrm>
            <a:off x="8939213" y="254000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62" name="Text Box 21"/>
          <p:cNvSpPr txBox="1">
            <a:spLocks noChangeArrowheads="1"/>
          </p:cNvSpPr>
          <p:nvPr/>
        </p:nvSpPr>
        <p:spPr bwMode="auto">
          <a:xfrm>
            <a:off x="9185276" y="253523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63" name="Text Box 19"/>
          <p:cNvSpPr txBox="1">
            <a:spLocks noChangeArrowheads="1"/>
          </p:cNvSpPr>
          <p:nvPr/>
        </p:nvSpPr>
        <p:spPr bwMode="auto">
          <a:xfrm>
            <a:off x="8694738" y="254476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64" name="Text Box 19"/>
          <p:cNvSpPr txBox="1">
            <a:spLocks noChangeArrowheads="1"/>
          </p:cNvSpPr>
          <p:nvPr/>
        </p:nvSpPr>
        <p:spPr bwMode="auto">
          <a:xfrm>
            <a:off x="8939214" y="228758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5" name="Text Box 21"/>
          <p:cNvSpPr txBox="1">
            <a:spLocks noChangeArrowheads="1"/>
          </p:cNvSpPr>
          <p:nvPr/>
        </p:nvSpPr>
        <p:spPr bwMode="auto">
          <a:xfrm>
            <a:off x="9185276" y="228282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6" name="Text Box 19"/>
          <p:cNvSpPr txBox="1">
            <a:spLocks noChangeArrowheads="1"/>
          </p:cNvSpPr>
          <p:nvPr/>
        </p:nvSpPr>
        <p:spPr bwMode="auto">
          <a:xfrm>
            <a:off x="8694738" y="229235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7" name="Text Box 19"/>
          <p:cNvSpPr txBox="1">
            <a:spLocks noChangeArrowheads="1"/>
          </p:cNvSpPr>
          <p:nvPr/>
        </p:nvSpPr>
        <p:spPr bwMode="auto">
          <a:xfrm>
            <a:off x="8936038" y="561340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68" name="Text Box 21"/>
          <p:cNvSpPr txBox="1">
            <a:spLocks noChangeArrowheads="1"/>
          </p:cNvSpPr>
          <p:nvPr/>
        </p:nvSpPr>
        <p:spPr bwMode="auto">
          <a:xfrm>
            <a:off x="9180514" y="560863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69" name="Text Box 19"/>
          <p:cNvSpPr txBox="1">
            <a:spLocks noChangeArrowheads="1"/>
          </p:cNvSpPr>
          <p:nvPr/>
        </p:nvSpPr>
        <p:spPr bwMode="auto">
          <a:xfrm>
            <a:off x="8689975" y="561816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70" name="Text Box 19"/>
          <p:cNvSpPr txBox="1">
            <a:spLocks noChangeArrowheads="1"/>
          </p:cNvSpPr>
          <p:nvPr/>
        </p:nvSpPr>
        <p:spPr bwMode="auto">
          <a:xfrm>
            <a:off x="8936039" y="536733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1" name="Text Box 21"/>
          <p:cNvSpPr txBox="1">
            <a:spLocks noChangeArrowheads="1"/>
          </p:cNvSpPr>
          <p:nvPr/>
        </p:nvSpPr>
        <p:spPr bwMode="auto">
          <a:xfrm>
            <a:off x="9180514" y="536257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2" name="Text Box 19"/>
          <p:cNvSpPr txBox="1">
            <a:spLocks noChangeArrowheads="1"/>
          </p:cNvSpPr>
          <p:nvPr/>
        </p:nvSpPr>
        <p:spPr bwMode="auto">
          <a:xfrm>
            <a:off x="8689975" y="53721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3" name="Text Box 19"/>
          <p:cNvSpPr txBox="1">
            <a:spLocks noChangeArrowheads="1"/>
          </p:cNvSpPr>
          <p:nvPr/>
        </p:nvSpPr>
        <p:spPr bwMode="auto">
          <a:xfrm>
            <a:off x="8937626" y="3827463"/>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4" name="Text Box 21"/>
          <p:cNvSpPr txBox="1">
            <a:spLocks noChangeArrowheads="1"/>
          </p:cNvSpPr>
          <p:nvPr/>
        </p:nvSpPr>
        <p:spPr bwMode="auto">
          <a:xfrm>
            <a:off x="9183689" y="3822701"/>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5" name="Text Box 19"/>
          <p:cNvSpPr txBox="1">
            <a:spLocks noChangeArrowheads="1"/>
          </p:cNvSpPr>
          <p:nvPr/>
        </p:nvSpPr>
        <p:spPr bwMode="auto">
          <a:xfrm>
            <a:off x="8693150" y="3832226"/>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76" name="Group 75"/>
          <p:cNvGrpSpPr>
            <a:grpSpLocks/>
          </p:cNvGrpSpPr>
          <p:nvPr/>
        </p:nvGrpSpPr>
        <p:grpSpPr bwMode="auto">
          <a:xfrm rot="10800000">
            <a:off x="9282114" y="2149475"/>
            <a:ext cx="174625" cy="274638"/>
            <a:chOff x="4972" y="2118"/>
            <a:chExt cx="110" cy="173"/>
          </a:xfrm>
        </p:grpSpPr>
        <p:sp>
          <p:nvSpPr>
            <p:cNvPr id="77"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8"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9"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0"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81" name="Group 80"/>
          <p:cNvGrpSpPr>
            <a:grpSpLocks/>
          </p:cNvGrpSpPr>
          <p:nvPr/>
        </p:nvGrpSpPr>
        <p:grpSpPr bwMode="auto">
          <a:xfrm rot="10800000">
            <a:off x="9269414" y="3689350"/>
            <a:ext cx="174625" cy="274638"/>
            <a:chOff x="4972" y="2118"/>
            <a:chExt cx="110" cy="173"/>
          </a:xfrm>
        </p:grpSpPr>
        <p:sp>
          <p:nvSpPr>
            <p:cNvPr id="82"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83"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4"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5"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86" name="Group 85"/>
          <p:cNvGrpSpPr>
            <a:grpSpLocks/>
          </p:cNvGrpSpPr>
          <p:nvPr/>
        </p:nvGrpSpPr>
        <p:grpSpPr bwMode="auto">
          <a:xfrm rot="10800000">
            <a:off x="9271001" y="5216525"/>
            <a:ext cx="174625" cy="274638"/>
            <a:chOff x="4972" y="2118"/>
            <a:chExt cx="110" cy="173"/>
          </a:xfrm>
        </p:grpSpPr>
        <p:sp>
          <p:nvSpPr>
            <p:cNvPr id="87"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88"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9"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90"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91" name="Footer Placeholder 90"/>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2" name="Slide Number Placeholder 91"/>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87</a:t>
            </a:fld>
            <a:endParaRPr lang="en-US"/>
          </a:p>
        </p:txBody>
      </p:sp>
    </p:spTree>
    <p:extLst>
      <p:ext uri="{BB962C8B-B14F-4D97-AF65-F5344CB8AC3E}">
        <p14:creationId xmlns:p14="http://schemas.microsoft.com/office/powerpoint/2010/main" val="9086868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Change</a:t>
            </a:r>
          </a:p>
        </p:txBody>
      </p:sp>
      <p:sp>
        <p:nvSpPr>
          <p:cNvPr id="3" name="Content Placeholder 2"/>
          <p:cNvSpPr>
            <a:spLocks noGrp="1"/>
          </p:cNvSpPr>
          <p:nvPr>
            <p:ph sz="quarter" idx="1"/>
          </p:nvPr>
        </p:nvSpPr>
        <p:spPr/>
        <p:txBody>
          <a:bodyPr/>
          <a:lstStyle/>
          <a:p>
            <a:endParaRPr lang="en-US" dirty="0"/>
          </a:p>
        </p:txBody>
      </p:sp>
      <p:sp>
        <p:nvSpPr>
          <p:cNvPr id="6" name="Rectangle 67"/>
          <p:cNvSpPr>
            <a:spLocks noChangeArrowheads="1"/>
          </p:cNvSpPr>
          <p:nvPr/>
        </p:nvSpPr>
        <p:spPr bwMode="auto">
          <a:xfrm>
            <a:off x="6843714" y="1968500"/>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7" name="Group 77"/>
          <p:cNvGrpSpPr>
            <a:grpSpLocks/>
          </p:cNvGrpSpPr>
          <p:nvPr/>
        </p:nvGrpSpPr>
        <p:grpSpPr bwMode="auto">
          <a:xfrm>
            <a:off x="6376990" y="5238750"/>
            <a:ext cx="1716088" cy="463550"/>
            <a:chOff x="3189" y="2649"/>
            <a:chExt cx="1081" cy="292"/>
          </a:xfrm>
        </p:grpSpPr>
        <p:sp>
          <p:nvSpPr>
            <p:cNvPr id="8"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9" name="Text Box 79"/>
            <p:cNvSpPr txBox="1">
              <a:spLocks noChangeArrowheads="1"/>
            </p:cNvSpPr>
            <p:nvPr/>
          </p:nvSpPr>
          <p:spPr bwMode="auto">
            <a:xfrm>
              <a:off x="3189"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10" name="Group 74"/>
          <p:cNvGrpSpPr>
            <a:grpSpLocks/>
          </p:cNvGrpSpPr>
          <p:nvPr/>
        </p:nvGrpSpPr>
        <p:grpSpPr bwMode="auto">
          <a:xfrm>
            <a:off x="6376990" y="3698873"/>
            <a:ext cx="1716088" cy="463549"/>
            <a:chOff x="3189" y="1877"/>
            <a:chExt cx="1081" cy="292"/>
          </a:xfrm>
        </p:grpSpPr>
        <p:sp>
          <p:nvSpPr>
            <p:cNvPr id="1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2" name="Text Box 76"/>
            <p:cNvSpPr txBox="1">
              <a:spLocks noChangeArrowheads="1"/>
            </p:cNvSpPr>
            <p:nvPr/>
          </p:nvSpPr>
          <p:spPr bwMode="auto">
            <a:xfrm>
              <a:off x="3189"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13" name="Group 69"/>
          <p:cNvGrpSpPr>
            <a:grpSpLocks/>
          </p:cNvGrpSpPr>
          <p:nvPr/>
        </p:nvGrpSpPr>
        <p:grpSpPr bwMode="auto">
          <a:xfrm>
            <a:off x="6453190" y="2144715"/>
            <a:ext cx="1716088" cy="463551"/>
            <a:chOff x="3237" y="1106"/>
            <a:chExt cx="1081" cy="292"/>
          </a:xfrm>
        </p:grpSpPr>
        <p:sp>
          <p:nvSpPr>
            <p:cNvPr id="14"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5" name="Text Box 71"/>
            <p:cNvSpPr txBox="1">
              <a:spLocks noChangeArrowheads="1"/>
            </p:cNvSpPr>
            <p:nvPr/>
          </p:nvSpPr>
          <p:spPr bwMode="auto">
            <a:xfrm>
              <a:off x="3237"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16" name="Text Box 14"/>
          <p:cNvSpPr txBox="1">
            <a:spLocks noChangeArrowheads="1"/>
          </p:cNvSpPr>
          <p:nvPr/>
        </p:nvSpPr>
        <p:spPr bwMode="auto">
          <a:xfrm>
            <a:off x="8159750" y="17383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7" name="Text Box 23"/>
          <p:cNvSpPr txBox="1">
            <a:spLocks noChangeArrowheads="1"/>
          </p:cNvSpPr>
          <p:nvPr/>
        </p:nvSpPr>
        <p:spPr bwMode="auto">
          <a:xfrm>
            <a:off x="8166100" y="3278188"/>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8" name="Text Box 30"/>
          <p:cNvSpPr txBox="1">
            <a:spLocks noChangeArrowheads="1"/>
          </p:cNvSpPr>
          <p:nvPr/>
        </p:nvSpPr>
        <p:spPr bwMode="auto">
          <a:xfrm>
            <a:off x="8159750" y="48117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9" name="Line 55"/>
          <p:cNvSpPr>
            <a:spLocks noChangeShapeType="1"/>
          </p:cNvSpPr>
          <p:nvPr/>
        </p:nvSpPr>
        <p:spPr bwMode="auto">
          <a:xfrm>
            <a:off x="7083425" y="3246437"/>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56"/>
          <p:cNvSpPr>
            <a:spLocks noChangeShapeType="1"/>
          </p:cNvSpPr>
          <p:nvPr/>
        </p:nvSpPr>
        <p:spPr bwMode="auto">
          <a:xfrm>
            <a:off x="7072314" y="4779962"/>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1" name="Group 80"/>
          <p:cNvGrpSpPr>
            <a:grpSpLocks/>
          </p:cNvGrpSpPr>
          <p:nvPr/>
        </p:nvGrpSpPr>
        <p:grpSpPr bwMode="auto">
          <a:xfrm>
            <a:off x="1949452" y="2743198"/>
            <a:ext cx="1674813" cy="463549"/>
            <a:chOff x="374" y="2285"/>
            <a:chExt cx="1055" cy="292"/>
          </a:xfrm>
        </p:grpSpPr>
        <p:sp>
          <p:nvSpPr>
            <p:cNvPr id="22"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3" name="Text Box 82"/>
            <p:cNvSpPr txBox="1">
              <a:spLocks noChangeArrowheads="1"/>
            </p:cNvSpPr>
            <p:nvPr/>
          </p:nvSpPr>
          <p:spPr bwMode="auto">
            <a:xfrm>
              <a:off x="374"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4" name="Group 83"/>
          <p:cNvGrpSpPr>
            <a:grpSpLocks/>
          </p:cNvGrpSpPr>
          <p:nvPr/>
        </p:nvGrpSpPr>
        <p:grpSpPr bwMode="auto">
          <a:xfrm>
            <a:off x="1949451" y="4505323"/>
            <a:ext cx="1689100" cy="463549"/>
            <a:chOff x="365" y="2285"/>
            <a:chExt cx="1064" cy="292"/>
          </a:xfrm>
        </p:grpSpPr>
        <p:sp>
          <p:nvSpPr>
            <p:cNvPr id="25"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6" name="Text Box 85"/>
            <p:cNvSpPr txBox="1">
              <a:spLocks noChangeArrowheads="1"/>
            </p:cNvSpPr>
            <p:nvPr/>
          </p:nvSpPr>
          <p:spPr bwMode="auto">
            <a:xfrm>
              <a:off x="365"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7" name="Rectangle 88"/>
          <p:cNvSpPr>
            <a:spLocks noChangeArrowheads="1"/>
          </p:cNvSpPr>
          <p:nvPr/>
        </p:nvSpPr>
        <p:spPr bwMode="auto">
          <a:xfrm>
            <a:off x="8702676" y="5345113"/>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 name="Rectangle 76"/>
          <p:cNvSpPr>
            <a:spLocks noChangeArrowheads="1"/>
          </p:cNvSpPr>
          <p:nvPr/>
        </p:nvSpPr>
        <p:spPr bwMode="auto">
          <a:xfrm>
            <a:off x="8712201" y="38100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8705851" y="2268538"/>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Line 30"/>
          <p:cNvSpPr>
            <a:spLocks noChangeShapeType="1"/>
          </p:cNvSpPr>
          <p:nvPr/>
        </p:nvSpPr>
        <p:spPr bwMode="auto">
          <a:xfrm>
            <a:off x="8967788" y="2268538"/>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31"/>
          <p:cNvSpPr>
            <a:spLocks noChangeShapeType="1"/>
          </p:cNvSpPr>
          <p:nvPr/>
        </p:nvSpPr>
        <p:spPr bwMode="auto">
          <a:xfrm>
            <a:off x="8705851" y="25368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2"/>
          <p:cNvSpPr>
            <a:spLocks noChangeShapeType="1"/>
          </p:cNvSpPr>
          <p:nvPr/>
        </p:nvSpPr>
        <p:spPr bwMode="auto">
          <a:xfrm>
            <a:off x="8707439" y="27924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47"/>
          <p:cNvSpPr>
            <a:spLocks noChangeShapeType="1"/>
          </p:cNvSpPr>
          <p:nvPr/>
        </p:nvSpPr>
        <p:spPr bwMode="auto">
          <a:xfrm>
            <a:off x="8712201" y="407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8"/>
          <p:cNvSpPr>
            <a:spLocks noChangeShapeType="1"/>
          </p:cNvSpPr>
          <p:nvPr/>
        </p:nvSpPr>
        <p:spPr bwMode="auto">
          <a:xfrm>
            <a:off x="8713789" y="4332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61"/>
          <p:cNvSpPr>
            <a:spLocks noChangeShapeType="1"/>
          </p:cNvSpPr>
          <p:nvPr/>
        </p:nvSpPr>
        <p:spPr bwMode="auto">
          <a:xfrm>
            <a:off x="8705851" y="56102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2"/>
          <p:cNvSpPr>
            <a:spLocks noChangeShapeType="1"/>
          </p:cNvSpPr>
          <p:nvPr/>
        </p:nvSpPr>
        <p:spPr bwMode="auto">
          <a:xfrm>
            <a:off x="8707439" y="58658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AutoShape 72"/>
          <p:cNvSpPr>
            <a:spLocks noChangeArrowheads="1"/>
          </p:cNvSpPr>
          <p:nvPr/>
        </p:nvSpPr>
        <p:spPr bwMode="auto">
          <a:xfrm>
            <a:off x="9264650" y="2897188"/>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8" name="AutoShape 73"/>
          <p:cNvSpPr>
            <a:spLocks noChangeArrowheads="1"/>
          </p:cNvSpPr>
          <p:nvPr/>
        </p:nvSpPr>
        <p:spPr bwMode="auto">
          <a:xfrm flipV="1">
            <a:off x="9348788" y="3033713"/>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9" name="AutoShape 74"/>
          <p:cNvSpPr>
            <a:spLocks noChangeArrowheads="1"/>
          </p:cNvSpPr>
          <p:nvPr/>
        </p:nvSpPr>
        <p:spPr bwMode="auto">
          <a:xfrm>
            <a:off x="9266238" y="2946400"/>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0" name="AutoShape 75"/>
          <p:cNvSpPr>
            <a:spLocks noChangeArrowheads="1"/>
          </p:cNvSpPr>
          <p:nvPr/>
        </p:nvSpPr>
        <p:spPr bwMode="auto">
          <a:xfrm flipV="1">
            <a:off x="9350375" y="2982913"/>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1" name="Line 77"/>
          <p:cNvSpPr>
            <a:spLocks noChangeShapeType="1"/>
          </p:cNvSpPr>
          <p:nvPr/>
        </p:nvSpPr>
        <p:spPr bwMode="auto">
          <a:xfrm>
            <a:off x="9226550" y="38020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2" name="Line 78"/>
          <p:cNvSpPr>
            <a:spLocks noChangeShapeType="1"/>
          </p:cNvSpPr>
          <p:nvPr/>
        </p:nvSpPr>
        <p:spPr bwMode="auto">
          <a:xfrm>
            <a:off x="8712201" y="4078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9"/>
          <p:cNvSpPr>
            <a:spLocks noChangeShapeType="1"/>
          </p:cNvSpPr>
          <p:nvPr/>
        </p:nvSpPr>
        <p:spPr bwMode="auto">
          <a:xfrm>
            <a:off x="8713789" y="43338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AutoShape 84"/>
          <p:cNvSpPr>
            <a:spLocks noChangeArrowheads="1"/>
          </p:cNvSpPr>
          <p:nvPr/>
        </p:nvSpPr>
        <p:spPr bwMode="auto">
          <a:xfrm>
            <a:off x="9271000" y="4438650"/>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5" name="AutoShape 85"/>
          <p:cNvSpPr>
            <a:spLocks noChangeArrowheads="1"/>
          </p:cNvSpPr>
          <p:nvPr/>
        </p:nvSpPr>
        <p:spPr bwMode="auto">
          <a:xfrm flipV="1">
            <a:off x="9355138" y="4575175"/>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6" name="AutoShape 86"/>
          <p:cNvSpPr>
            <a:spLocks noChangeArrowheads="1"/>
          </p:cNvSpPr>
          <p:nvPr/>
        </p:nvSpPr>
        <p:spPr bwMode="auto">
          <a:xfrm>
            <a:off x="9272588" y="4487863"/>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7" name="AutoShape 87"/>
          <p:cNvSpPr>
            <a:spLocks noChangeArrowheads="1"/>
          </p:cNvSpPr>
          <p:nvPr/>
        </p:nvSpPr>
        <p:spPr bwMode="auto">
          <a:xfrm flipV="1">
            <a:off x="9356725" y="4524375"/>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8" name="Line 89"/>
          <p:cNvSpPr>
            <a:spLocks noChangeShapeType="1"/>
          </p:cNvSpPr>
          <p:nvPr/>
        </p:nvSpPr>
        <p:spPr bwMode="auto">
          <a:xfrm>
            <a:off x="9232900" y="53451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9" name="Line 90"/>
          <p:cNvSpPr>
            <a:spLocks noChangeShapeType="1"/>
          </p:cNvSpPr>
          <p:nvPr/>
        </p:nvSpPr>
        <p:spPr bwMode="auto">
          <a:xfrm>
            <a:off x="8702676" y="56134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1"/>
          <p:cNvSpPr>
            <a:spLocks noChangeShapeType="1"/>
          </p:cNvSpPr>
          <p:nvPr/>
        </p:nvSpPr>
        <p:spPr bwMode="auto">
          <a:xfrm>
            <a:off x="8704264" y="58689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AutoShape 96"/>
          <p:cNvSpPr>
            <a:spLocks noChangeArrowheads="1"/>
          </p:cNvSpPr>
          <p:nvPr/>
        </p:nvSpPr>
        <p:spPr bwMode="auto">
          <a:xfrm>
            <a:off x="9261475" y="5973763"/>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2" name="AutoShape 98"/>
          <p:cNvSpPr>
            <a:spLocks noChangeArrowheads="1"/>
          </p:cNvSpPr>
          <p:nvPr/>
        </p:nvSpPr>
        <p:spPr bwMode="auto">
          <a:xfrm>
            <a:off x="9263063" y="6022975"/>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53" name="Line 131"/>
          <p:cNvSpPr>
            <a:spLocks noChangeShapeType="1"/>
          </p:cNvSpPr>
          <p:nvPr/>
        </p:nvSpPr>
        <p:spPr bwMode="auto">
          <a:xfrm>
            <a:off x="9231313" y="22574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 name="Line 132"/>
          <p:cNvSpPr>
            <a:spLocks noChangeShapeType="1"/>
          </p:cNvSpPr>
          <p:nvPr/>
        </p:nvSpPr>
        <p:spPr bwMode="auto">
          <a:xfrm>
            <a:off x="8964613" y="38084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Line 133"/>
          <p:cNvSpPr>
            <a:spLocks noChangeShapeType="1"/>
          </p:cNvSpPr>
          <p:nvPr/>
        </p:nvSpPr>
        <p:spPr bwMode="auto">
          <a:xfrm>
            <a:off x="8964613" y="53514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6" name="Text Box 19"/>
          <p:cNvSpPr txBox="1">
            <a:spLocks noChangeArrowheads="1"/>
          </p:cNvSpPr>
          <p:nvPr/>
        </p:nvSpPr>
        <p:spPr bwMode="auto">
          <a:xfrm>
            <a:off x="8939213" y="25257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57" name="Text Box 21"/>
          <p:cNvSpPr txBox="1">
            <a:spLocks noChangeArrowheads="1"/>
          </p:cNvSpPr>
          <p:nvPr/>
        </p:nvSpPr>
        <p:spPr bwMode="auto">
          <a:xfrm>
            <a:off x="9185276" y="25209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58" name="Text Box 19"/>
          <p:cNvSpPr txBox="1">
            <a:spLocks noChangeArrowheads="1"/>
          </p:cNvSpPr>
          <p:nvPr/>
        </p:nvSpPr>
        <p:spPr bwMode="auto">
          <a:xfrm>
            <a:off x="8694738" y="25304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59" name="Text Box 19"/>
          <p:cNvSpPr txBox="1">
            <a:spLocks noChangeArrowheads="1"/>
          </p:cNvSpPr>
          <p:nvPr/>
        </p:nvSpPr>
        <p:spPr bwMode="auto">
          <a:xfrm>
            <a:off x="8939214" y="227330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0" name="Text Box 21"/>
          <p:cNvSpPr txBox="1">
            <a:spLocks noChangeArrowheads="1"/>
          </p:cNvSpPr>
          <p:nvPr/>
        </p:nvSpPr>
        <p:spPr bwMode="auto">
          <a:xfrm>
            <a:off x="9185276" y="226853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1" name="Text Box 19"/>
          <p:cNvSpPr txBox="1">
            <a:spLocks noChangeArrowheads="1"/>
          </p:cNvSpPr>
          <p:nvPr/>
        </p:nvSpPr>
        <p:spPr bwMode="auto">
          <a:xfrm>
            <a:off x="8694738" y="227806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2" name="Text Box 19"/>
          <p:cNvSpPr txBox="1">
            <a:spLocks noChangeArrowheads="1"/>
          </p:cNvSpPr>
          <p:nvPr/>
        </p:nvSpPr>
        <p:spPr bwMode="auto">
          <a:xfrm>
            <a:off x="8936038" y="55991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63" name="Text Box 21"/>
          <p:cNvSpPr txBox="1">
            <a:spLocks noChangeArrowheads="1"/>
          </p:cNvSpPr>
          <p:nvPr/>
        </p:nvSpPr>
        <p:spPr bwMode="auto">
          <a:xfrm>
            <a:off x="9180514" y="55943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64" name="Text Box 19"/>
          <p:cNvSpPr txBox="1">
            <a:spLocks noChangeArrowheads="1"/>
          </p:cNvSpPr>
          <p:nvPr/>
        </p:nvSpPr>
        <p:spPr bwMode="auto">
          <a:xfrm>
            <a:off x="8689975" y="56038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65" name="Text Box 19"/>
          <p:cNvSpPr txBox="1">
            <a:spLocks noChangeArrowheads="1"/>
          </p:cNvSpPr>
          <p:nvPr/>
        </p:nvSpPr>
        <p:spPr bwMode="auto">
          <a:xfrm>
            <a:off x="8936039" y="535305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6" name="Text Box 21"/>
          <p:cNvSpPr txBox="1">
            <a:spLocks noChangeArrowheads="1"/>
          </p:cNvSpPr>
          <p:nvPr/>
        </p:nvSpPr>
        <p:spPr bwMode="auto">
          <a:xfrm>
            <a:off x="9180514" y="534828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7" name="Text Box 19"/>
          <p:cNvSpPr txBox="1">
            <a:spLocks noChangeArrowheads="1"/>
          </p:cNvSpPr>
          <p:nvPr/>
        </p:nvSpPr>
        <p:spPr bwMode="auto">
          <a:xfrm>
            <a:off x="8689975" y="535781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8" name="Text Box 19"/>
          <p:cNvSpPr txBox="1">
            <a:spLocks noChangeArrowheads="1"/>
          </p:cNvSpPr>
          <p:nvPr/>
        </p:nvSpPr>
        <p:spPr bwMode="auto">
          <a:xfrm>
            <a:off x="8937626" y="3813175"/>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9" name="Text Box 21"/>
          <p:cNvSpPr txBox="1">
            <a:spLocks noChangeArrowheads="1"/>
          </p:cNvSpPr>
          <p:nvPr/>
        </p:nvSpPr>
        <p:spPr bwMode="auto">
          <a:xfrm>
            <a:off x="9183689" y="3808413"/>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0" name="Text Box 19"/>
          <p:cNvSpPr txBox="1">
            <a:spLocks noChangeArrowheads="1"/>
          </p:cNvSpPr>
          <p:nvPr/>
        </p:nvSpPr>
        <p:spPr bwMode="auto">
          <a:xfrm>
            <a:off x="8693150" y="3817938"/>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71" name="Group 75"/>
          <p:cNvGrpSpPr>
            <a:grpSpLocks/>
          </p:cNvGrpSpPr>
          <p:nvPr/>
        </p:nvGrpSpPr>
        <p:grpSpPr bwMode="auto">
          <a:xfrm rot="10800000">
            <a:off x="9282114" y="2135187"/>
            <a:ext cx="174625" cy="274638"/>
            <a:chOff x="4972" y="2118"/>
            <a:chExt cx="110" cy="173"/>
          </a:xfrm>
        </p:grpSpPr>
        <p:sp>
          <p:nvSpPr>
            <p:cNvPr id="72"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3"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4"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5"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76" name="Group 80"/>
          <p:cNvGrpSpPr>
            <a:grpSpLocks/>
          </p:cNvGrpSpPr>
          <p:nvPr/>
        </p:nvGrpSpPr>
        <p:grpSpPr bwMode="auto">
          <a:xfrm rot="10800000">
            <a:off x="9269414" y="3675062"/>
            <a:ext cx="174625" cy="274638"/>
            <a:chOff x="4972" y="2118"/>
            <a:chExt cx="110" cy="173"/>
          </a:xfrm>
        </p:grpSpPr>
        <p:sp>
          <p:nvSpPr>
            <p:cNvPr id="77"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8"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9"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0"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81" name="Group 85"/>
          <p:cNvGrpSpPr>
            <a:grpSpLocks/>
          </p:cNvGrpSpPr>
          <p:nvPr/>
        </p:nvGrpSpPr>
        <p:grpSpPr bwMode="auto">
          <a:xfrm rot="10800000">
            <a:off x="9271001" y="5202237"/>
            <a:ext cx="174625" cy="274638"/>
            <a:chOff x="4972" y="2118"/>
            <a:chExt cx="110" cy="173"/>
          </a:xfrm>
        </p:grpSpPr>
        <p:sp>
          <p:nvSpPr>
            <p:cNvPr id="82"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83"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4"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5"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86" name="Text Box 87"/>
          <p:cNvSpPr txBox="1">
            <a:spLocks noChangeArrowheads="1"/>
          </p:cNvSpPr>
          <p:nvPr/>
        </p:nvSpPr>
        <p:spPr bwMode="auto">
          <a:xfrm>
            <a:off x="6918326" y="1524000"/>
            <a:ext cx="928459"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0000" dirty="0">
                <a:solidFill>
                  <a:srgbClr val="CC0000"/>
                </a:solidFill>
              </a:rPr>
              <a:t>X</a:t>
            </a:r>
            <a:endParaRPr lang="en-US" sz="10000" dirty="0"/>
          </a:p>
        </p:txBody>
      </p:sp>
      <p:sp>
        <p:nvSpPr>
          <p:cNvPr id="87" name="Rectangle 42"/>
          <p:cNvSpPr>
            <a:spLocks noChangeArrowheads="1"/>
          </p:cNvSpPr>
          <p:nvPr/>
        </p:nvSpPr>
        <p:spPr bwMode="auto">
          <a:xfrm>
            <a:off x="8145464" y="1778001"/>
            <a:ext cx="2155825" cy="1474787"/>
          </a:xfrm>
          <a:prstGeom prst="rect">
            <a:avLst/>
          </a:prstGeom>
          <a:solidFill>
            <a:schemeClr val="bg1">
              <a:alpha val="8588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8" name="Footer Placeholder 87"/>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89" name="Slide Number Placeholder 88"/>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88</a:t>
            </a:fld>
            <a:endParaRPr lang="en-US"/>
          </a:p>
        </p:txBody>
      </p:sp>
    </p:spTree>
    <p:extLst>
      <p:ext uri="{BB962C8B-B14F-4D97-AF65-F5344CB8AC3E}">
        <p14:creationId xmlns:p14="http://schemas.microsoft.com/office/powerpoint/2010/main" val="15440943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Change</a:t>
            </a:r>
          </a:p>
        </p:txBody>
      </p:sp>
      <p:sp>
        <p:nvSpPr>
          <p:cNvPr id="3" name="Content Placeholder 2"/>
          <p:cNvSpPr>
            <a:spLocks noGrp="1"/>
          </p:cNvSpPr>
          <p:nvPr>
            <p:ph sz="quarter" idx="1"/>
          </p:nvPr>
        </p:nvSpPr>
        <p:spPr/>
        <p:txBody>
          <a:bodyPr/>
          <a:lstStyle/>
          <a:p>
            <a:endParaRPr lang="en-US" dirty="0"/>
          </a:p>
        </p:txBody>
      </p:sp>
      <p:sp>
        <p:nvSpPr>
          <p:cNvPr id="6" name="Rectangle 67"/>
          <p:cNvSpPr>
            <a:spLocks noChangeArrowheads="1"/>
          </p:cNvSpPr>
          <p:nvPr/>
        </p:nvSpPr>
        <p:spPr bwMode="auto">
          <a:xfrm>
            <a:off x="6843714" y="1968500"/>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7" name="Group 77"/>
          <p:cNvGrpSpPr>
            <a:grpSpLocks/>
          </p:cNvGrpSpPr>
          <p:nvPr/>
        </p:nvGrpSpPr>
        <p:grpSpPr bwMode="auto">
          <a:xfrm>
            <a:off x="6376989" y="5238750"/>
            <a:ext cx="1716088" cy="463550"/>
            <a:chOff x="3194" y="2649"/>
            <a:chExt cx="1081" cy="292"/>
          </a:xfrm>
        </p:grpSpPr>
        <p:sp>
          <p:nvSpPr>
            <p:cNvPr id="8"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9" name="Text Box 79"/>
            <p:cNvSpPr txBox="1">
              <a:spLocks noChangeArrowheads="1"/>
            </p:cNvSpPr>
            <p:nvPr/>
          </p:nvSpPr>
          <p:spPr bwMode="auto">
            <a:xfrm>
              <a:off x="3194"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10" name="Group 74"/>
          <p:cNvGrpSpPr>
            <a:grpSpLocks/>
          </p:cNvGrpSpPr>
          <p:nvPr/>
        </p:nvGrpSpPr>
        <p:grpSpPr bwMode="auto">
          <a:xfrm>
            <a:off x="6453190" y="3698873"/>
            <a:ext cx="1716088" cy="463549"/>
            <a:chOff x="3237" y="1877"/>
            <a:chExt cx="1081" cy="292"/>
          </a:xfrm>
        </p:grpSpPr>
        <p:sp>
          <p:nvSpPr>
            <p:cNvPr id="1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2" name="Text Box 76"/>
            <p:cNvSpPr txBox="1">
              <a:spLocks noChangeArrowheads="1"/>
            </p:cNvSpPr>
            <p:nvPr/>
          </p:nvSpPr>
          <p:spPr bwMode="auto">
            <a:xfrm>
              <a:off x="3237"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13" name="Group 69"/>
          <p:cNvGrpSpPr>
            <a:grpSpLocks/>
          </p:cNvGrpSpPr>
          <p:nvPr/>
        </p:nvGrpSpPr>
        <p:grpSpPr bwMode="auto">
          <a:xfrm>
            <a:off x="6376990" y="2144715"/>
            <a:ext cx="1716088" cy="463551"/>
            <a:chOff x="3189" y="1106"/>
            <a:chExt cx="1081" cy="292"/>
          </a:xfrm>
        </p:grpSpPr>
        <p:sp>
          <p:nvSpPr>
            <p:cNvPr id="14"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5" name="Text Box 71"/>
            <p:cNvSpPr txBox="1">
              <a:spLocks noChangeArrowheads="1"/>
            </p:cNvSpPr>
            <p:nvPr/>
          </p:nvSpPr>
          <p:spPr bwMode="auto">
            <a:xfrm>
              <a:off x="3189"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16" name="Text Box 14"/>
          <p:cNvSpPr txBox="1">
            <a:spLocks noChangeArrowheads="1"/>
          </p:cNvSpPr>
          <p:nvPr/>
        </p:nvSpPr>
        <p:spPr bwMode="auto">
          <a:xfrm>
            <a:off x="8159750" y="17383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7" name="Text Box 23"/>
          <p:cNvSpPr txBox="1">
            <a:spLocks noChangeArrowheads="1"/>
          </p:cNvSpPr>
          <p:nvPr/>
        </p:nvSpPr>
        <p:spPr bwMode="auto">
          <a:xfrm>
            <a:off x="8166100" y="3278188"/>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8" name="Text Box 30"/>
          <p:cNvSpPr txBox="1">
            <a:spLocks noChangeArrowheads="1"/>
          </p:cNvSpPr>
          <p:nvPr/>
        </p:nvSpPr>
        <p:spPr bwMode="auto">
          <a:xfrm>
            <a:off x="8159750" y="48117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9" name="Line 55"/>
          <p:cNvSpPr>
            <a:spLocks noChangeShapeType="1"/>
          </p:cNvSpPr>
          <p:nvPr/>
        </p:nvSpPr>
        <p:spPr bwMode="auto">
          <a:xfrm>
            <a:off x="7083425" y="3246437"/>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56"/>
          <p:cNvSpPr>
            <a:spLocks noChangeShapeType="1"/>
          </p:cNvSpPr>
          <p:nvPr/>
        </p:nvSpPr>
        <p:spPr bwMode="auto">
          <a:xfrm>
            <a:off x="7072314" y="4779962"/>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1" name="Group 80"/>
          <p:cNvGrpSpPr>
            <a:grpSpLocks/>
          </p:cNvGrpSpPr>
          <p:nvPr/>
        </p:nvGrpSpPr>
        <p:grpSpPr bwMode="auto">
          <a:xfrm>
            <a:off x="2025651" y="2743198"/>
            <a:ext cx="1644650" cy="463549"/>
            <a:chOff x="422" y="2285"/>
            <a:chExt cx="1036" cy="292"/>
          </a:xfrm>
        </p:grpSpPr>
        <p:sp>
          <p:nvSpPr>
            <p:cNvPr id="22"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3" name="Text Box 82"/>
            <p:cNvSpPr txBox="1">
              <a:spLocks noChangeArrowheads="1"/>
            </p:cNvSpPr>
            <p:nvPr/>
          </p:nvSpPr>
          <p:spPr bwMode="auto">
            <a:xfrm>
              <a:off x="422"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4" name="Group 83"/>
          <p:cNvGrpSpPr>
            <a:grpSpLocks/>
          </p:cNvGrpSpPr>
          <p:nvPr/>
        </p:nvGrpSpPr>
        <p:grpSpPr bwMode="auto">
          <a:xfrm>
            <a:off x="1949451" y="4505323"/>
            <a:ext cx="1689100" cy="463549"/>
            <a:chOff x="365" y="2285"/>
            <a:chExt cx="1064" cy="292"/>
          </a:xfrm>
        </p:grpSpPr>
        <p:sp>
          <p:nvSpPr>
            <p:cNvPr id="25"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6" name="Text Box 85"/>
            <p:cNvSpPr txBox="1">
              <a:spLocks noChangeArrowheads="1"/>
            </p:cNvSpPr>
            <p:nvPr/>
          </p:nvSpPr>
          <p:spPr bwMode="auto">
            <a:xfrm>
              <a:off x="365"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7" name="Rectangle 88"/>
          <p:cNvSpPr>
            <a:spLocks noChangeArrowheads="1"/>
          </p:cNvSpPr>
          <p:nvPr/>
        </p:nvSpPr>
        <p:spPr bwMode="auto">
          <a:xfrm>
            <a:off x="8702676" y="5345113"/>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 name="Rectangle 76"/>
          <p:cNvSpPr>
            <a:spLocks noChangeArrowheads="1"/>
          </p:cNvSpPr>
          <p:nvPr/>
        </p:nvSpPr>
        <p:spPr bwMode="auto">
          <a:xfrm>
            <a:off x="8712201" y="38100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8705851" y="2268538"/>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Line 30"/>
          <p:cNvSpPr>
            <a:spLocks noChangeShapeType="1"/>
          </p:cNvSpPr>
          <p:nvPr/>
        </p:nvSpPr>
        <p:spPr bwMode="auto">
          <a:xfrm>
            <a:off x="8967788" y="2268538"/>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31"/>
          <p:cNvSpPr>
            <a:spLocks noChangeShapeType="1"/>
          </p:cNvSpPr>
          <p:nvPr/>
        </p:nvSpPr>
        <p:spPr bwMode="auto">
          <a:xfrm>
            <a:off x="8705851" y="25368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2"/>
          <p:cNvSpPr>
            <a:spLocks noChangeShapeType="1"/>
          </p:cNvSpPr>
          <p:nvPr/>
        </p:nvSpPr>
        <p:spPr bwMode="auto">
          <a:xfrm>
            <a:off x="8707439" y="27924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47"/>
          <p:cNvSpPr>
            <a:spLocks noChangeShapeType="1"/>
          </p:cNvSpPr>
          <p:nvPr/>
        </p:nvSpPr>
        <p:spPr bwMode="auto">
          <a:xfrm>
            <a:off x="8712201" y="407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8"/>
          <p:cNvSpPr>
            <a:spLocks noChangeShapeType="1"/>
          </p:cNvSpPr>
          <p:nvPr/>
        </p:nvSpPr>
        <p:spPr bwMode="auto">
          <a:xfrm>
            <a:off x="8713789" y="4332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61"/>
          <p:cNvSpPr>
            <a:spLocks noChangeShapeType="1"/>
          </p:cNvSpPr>
          <p:nvPr/>
        </p:nvSpPr>
        <p:spPr bwMode="auto">
          <a:xfrm>
            <a:off x="8705851" y="56102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2"/>
          <p:cNvSpPr>
            <a:spLocks noChangeShapeType="1"/>
          </p:cNvSpPr>
          <p:nvPr/>
        </p:nvSpPr>
        <p:spPr bwMode="auto">
          <a:xfrm>
            <a:off x="8707439" y="58658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AutoShape 72"/>
          <p:cNvSpPr>
            <a:spLocks noChangeArrowheads="1"/>
          </p:cNvSpPr>
          <p:nvPr/>
        </p:nvSpPr>
        <p:spPr bwMode="auto">
          <a:xfrm>
            <a:off x="9264650" y="2897188"/>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8" name="AutoShape 73"/>
          <p:cNvSpPr>
            <a:spLocks noChangeArrowheads="1"/>
          </p:cNvSpPr>
          <p:nvPr/>
        </p:nvSpPr>
        <p:spPr bwMode="auto">
          <a:xfrm flipV="1">
            <a:off x="9348788" y="3033713"/>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9" name="AutoShape 74"/>
          <p:cNvSpPr>
            <a:spLocks noChangeArrowheads="1"/>
          </p:cNvSpPr>
          <p:nvPr/>
        </p:nvSpPr>
        <p:spPr bwMode="auto">
          <a:xfrm>
            <a:off x="9266238" y="2946400"/>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0" name="AutoShape 75"/>
          <p:cNvSpPr>
            <a:spLocks noChangeArrowheads="1"/>
          </p:cNvSpPr>
          <p:nvPr/>
        </p:nvSpPr>
        <p:spPr bwMode="auto">
          <a:xfrm flipV="1">
            <a:off x="9350375" y="2982913"/>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1" name="Line 77"/>
          <p:cNvSpPr>
            <a:spLocks noChangeShapeType="1"/>
          </p:cNvSpPr>
          <p:nvPr/>
        </p:nvSpPr>
        <p:spPr bwMode="auto">
          <a:xfrm>
            <a:off x="9226550" y="38020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2" name="Line 78"/>
          <p:cNvSpPr>
            <a:spLocks noChangeShapeType="1"/>
          </p:cNvSpPr>
          <p:nvPr/>
        </p:nvSpPr>
        <p:spPr bwMode="auto">
          <a:xfrm>
            <a:off x="8712201" y="4078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9"/>
          <p:cNvSpPr>
            <a:spLocks noChangeShapeType="1"/>
          </p:cNvSpPr>
          <p:nvPr/>
        </p:nvSpPr>
        <p:spPr bwMode="auto">
          <a:xfrm>
            <a:off x="8713789" y="43338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AutoShape 84"/>
          <p:cNvSpPr>
            <a:spLocks noChangeArrowheads="1"/>
          </p:cNvSpPr>
          <p:nvPr/>
        </p:nvSpPr>
        <p:spPr bwMode="auto">
          <a:xfrm>
            <a:off x="9271000" y="4438650"/>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5" name="AutoShape 85"/>
          <p:cNvSpPr>
            <a:spLocks noChangeArrowheads="1"/>
          </p:cNvSpPr>
          <p:nvPr/>
        </p:nvSpPr>
        <p:spPr bwMode="auto">
          <a:xfrm flipV="1">
            <a:off x="9355138" y="4575175"/>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6" name="AutoShape 86"/>
          <p:cNvSpPr>
            <a:spLocks noChangeArrowheads="1"/>
          </p:cNvSpPr>
          <p:nvPr/>
        </p:nvSpPr>
        <p:spPr bwMode="auto">
          <a:xfrm>
            <a:off x="9272588" y="4487863"/>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7" name="AutoShape 87"/>
          <p:cNvSpPr>
            <a:spLocks noChangeArrowheads="1"/>
          </p:cNvSpPr>
          <p:nvPr/>
        </p:nvSpPr>
        <p:spPr bwMode="auto">
          <a:xfrm flipV="1">
            <a:off x="9356725" y="4524375"/>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8" name="Line 89"/>
          <p:cNvSpPr>
            <a:spLocks noChangeShapeType="1"/>
          </p:cNvSpPr>
          <p:nvPr/>
        </p:nvSpPr>
        <p:spPr bwMode="auto">
          <a:xfrm>
            <a:off x="9232900" y="53451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9" name="Line 90"/>
          <p:cNvSpPr>
            <a:spLocks noChangeShapeType="1"/>
          </p:cNvSpPr>
          <p:nvPr/>
        </p:nvSpPr>
        <p:spPr bwMode="auto">
          <a:xfrm>
            <a:off x="8702676" y="56134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1"/>
          <p:cNvSpPr>
            <a:spLocks noChangeShapeType="1"/>
          </p:cNvSpPr>
          <p:nvPr/>
        </p:nvSpPr>
        <p:spPr bwMode="auto">
          <a:xfrm>
            <a:off x="8704264" y="58689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AutoShape 96"/>
          <p:cNvSpPr>
            <a:spLocks noChangeArrowheads="1"/>
          </p:cNvSpPr>
          <p:nvPr/>
        </p:nvSpPr>
        <p:spPr bwMode="auto">
          <a:xfrm>
            <a:off x="9261475" y="5973763"/>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2" name="Line 131"/>
          <p:cNvSpPr>
            <a:spLocks noChangeShapeType="1"/>
          </p:cNvSpPr>
          <p:nvPr/>
        </p:nvSpPr>
        <p:spPr bwMode="auto">
          <a:xfrm>
            <a:off x="9231313" y="22574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3" name="Line 132"/>
          <p:cNvSpPr>
            <a:spLocks noChangeShapeType="1"/>
          </p:cNvSpPr>
          <p:nvPr/>
        </p:nvSpPr>
        <p:spPr bwMode="auto">
          <a:xfrm>
            <a:off x="8964613" y="38084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 name="Line 133"/>
          <p:cNvSpPr>
            <a:spLocks noChangeShapeType="1"/>
          </p:cNvSpPr>
          <p:nvPr/>
        </p:nvSpPr>
        <p:spPr bwMode="auto">
          <a:xfrm>
            <a:off x="8964613" y="53514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Text Box 19"/>
          <p:cNvSpPr txBox="1">
            <a:spLocks noChangeArrowheads="1"/>
          </p:cNvSpPr>
          <p:nvPr/>
        </p:nvSpPr>
        <p:spPr bwMode="auto">
          <a:xfrm>
            <a:off x="8939213" y="25257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56" name="Text Box 21"/>
          <p:cNvSpPr txBox="1">
            <a:spLocks noChangeArrowheads="1"/>
          </p:cNvSpPr>
          <p:nvPr/>
        </p:nvSpPr>
        <p:spPr bwMode="auto">
          <a:xfrm>
            <a:off x="9185276" y="25209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57" name="Text Box 19"/>
          <p:cNvSpPr txBox="1">
            <a:spLocks noChangeArrowheads="1"/>
          </p:cNvSpPr>
          <p:nvPr/>
        </p:nvSpPr>
        <p:spPr bwMode="auto">
          <a:xfrm>
            <a:off x="8694738" y="25304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58" name="Text Box 19"/>
          <p:cNvSpPr txBox="1">
            <a:spLocks noChangeArrowheads="1"/>
          </p:cNvSpPr>
          <p:nvPr/>
        </p:nvSpPr>
        <p:spPr bwMode="auto">
          <a:xfrm>
            <a:off x="8939214" y="227330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59" name="Text Box 21"/>
          <p:cNvSpPr txBox="1">
            <a:spLocks noChangeArrowheads="1"/>
          </p:cNvSpPr>
          <p:nvPr/>
        </p:nvSpPr>
        <p:spPr bwMode="auto">
          <a:xfrm>
            <a:off x="9185276" y="226853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0" name="Text Box 19"/>
          <p:cNvSpPr txBox="1">
            <a:spLocks noChangeArrowheads="1"/>
          </p:cNvSpPr>
          <p:nvPr/>
        </p:nvSpPr>
        <p:spPr bwMode="auto">
          <a:xfrm>
            <a:off x="8694738" y="227806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1" name="Text Box 19"/>
          <p:cNvSpPr txBox="1">
            <a:spLocks noChangeArrowheads="1"/>
          </p:cNvSpPr>
          <p:nvPr/>
        </p:nvSpPr>
        <p:spPr bwMode="auto">
          <a:xfrm>
            <a:off x="8936038" y="55991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62" name="Text Box 21"/>
          <p:cNvSpPr txBox="1">
            <a:spLocks noChangeArrowheads="1"/>
          </p:cNvSpPr>
          <p:nvPr/>
        </p:nvSpPr>
        <p:spPr bwMode="auto">
          <a:xfrm>
            <a:off x="9180514" y="55943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63" name="Text Box 19"/>
          <p:cNvSpPr txBox="1">
            <a:spLocks noChangeArrowheads="1"/>
          </p:cNvSpPr>
          <p:nvPr/>
        </p:nvSpPr>
        <p:spPr bwMode="auto">
          <a:xfrm>
            <a:off x="8689975" y="56038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64" name="Text Box 19"/>
          <p:cNvSpPr txBox="1">
            <a:spLocks noChangeArrowheads="1"/>
          </p:cNvSpPr>
          <p:nvPr/>
        </p:nvSpPr>
        <p:spPr bwMode="auto">
          <a:xfrm>
            <a:off x="8936039" y="535305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5" name="Text Box 21"/>
          <p:cNvSpPr txBox="1">
            <a:spLocks noChangeArrowheads="1"/>
          </p:cNvSpPr>
          <p:nvPr/>
        </p:nvSpPr>
        <p:spPr bwMode="auto">
          <a:xfrm>
            <a:off x="9180514" y="534828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6" name="Text Box 19"/>
          <p:cNvSpPr txBox="1">
            <a:spLocks noChangeArrowheads="1"/>
          </p:cNvSpPr>
          <p:nvPr/>
        </p:nvSpPr>
        <p:spPr bwMode="auto">
          <a:xfrm>
            <a:off x="8689975" y="535781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7" name="Text Box 19"/>
          <p:cNvSpPr txBox="1">
            <a:spLocks noChangeArrowheads="1"/>
          </p:cNvSpPr>
          <p:nvPr/>
        </p:nvSpPr>
        <p:spPr bwMode="auto">
          <a:xfrm>
            <a:off x="8937626" y="3813175"/>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8" name="Text Box 21"/>
          <p:cNvSpPr txBox="1">
            <a:spLocks noChangeArrowheads="1"/>
          </p:cNvSpPr>
          <p:nvPr/>
        </p:nvSpPr>
        <p:spPr bwMode="auto">
          <a:xfrm>
            <a:off x="9183689" y="3808413"/>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9" name="Text Box 19"/>
          <p:cNvSpPr txBox="1">
            <a:spLocks noChangeArrowheads="1"/>
          </p:cNvSpPr>
          <p:nvPr/>
        </p:nvSpPr>
        <p:spPr bwMode="auto">
          <a:xfrm>
            <a:off x="8693150" y="3817938"/>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70" name="Group 71"/>
          <p:cNvGrpSpPr>
            <a:grpSpLocks/>
          </p:cNvGrpSpPr>
          <p:nvPr/>
        </p:nvGrpSpPr>
        <p:grpSpPr bwMode="auto">
          <a:xfrm rot="10800000">
            <a:off x="9282114" y="2135187"/>
            <a:ext cx="174625" cy="274638"/>
            <a:chOff x="4972" y="2118"/>
            <a:chExt cx="110" cy="173"/>
          </a:xfrm>
        </p:grpSpPr>
        <p:sp>
          <p:nvSpPr>
            <p:cNvPr id="71"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2"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3"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4"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75" name="Group 76"/>
          <p:cNvGrpSpPr>
            <a:grpSpLocks/>
          </p:cNvGrpSpPr>
          <p:nvPr/>
        </p:nvGrpSpPr>
        <p:grpSpPr bwMode="auto">
          <a:xfrm rot="10800000">
            <a:off x="9269414" y="3675062"/>
            <a:ext cx="174625" cy="274638"/>
            <a:chOff x="4972" y="2118"/>
            <a:chExt cx="110" cy="173"/>
          </a:xfrm>
        </p:grpSpPr>
        <p:sp>
          <p:nvSpPr>
            <p:cNvPr id="76"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7"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8"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9"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80" name="Group 81"/>
          <p:cNvGrpSpPr>
            <a:grpSpLocks/>
          </p:cNvGrpSpPr>
          <p:nvPr/>
        </p:nvGrpSpPr>
        <p:grpSpPr bwMode="auto">
          <a:xfrm rot="10800000">
            <a:off x="9271001" y="5202237"/>
            <a:ext cx="174625" cy="274638"/>
            <a:chOff x="4972" y="2118"/>
            <a:chExt cx="110" cy="173"/>
          </a:xfrm>
        </p:grpSpPr>
        <p:sp>
          <p:nvSpPr>
            <p:cNvPr id="81"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82"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3"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4"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85" name="Text Box 87"/>
          <p:cNvSpPr txBox="1">
            <a:spLocks noChangeArrowheads="1"/>
          </p:cNvSpPr>
          <p:nvPr/>
        </p:nvSpPr>
        <p:spPr bwMode="auto">
          <a:xfrm>
            <a:off x="6918326" y="1524000"/>
            <a:ext cx="928459"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0000" dirty="0">
                <a:solidFill>
                  <a:srgbClr val="CC0000"/>
                </a:solidFill>
              </a:rPr>
              <a:t>X</a:t>
            </a:r>
            <a:endParaRPr lang="en-US" sz="10000" dirty="0"/>
          </a:p>
        </p:txBody>
      </p:sp>
      <p:sp>
        <p:nvSpPr>
          <p:cNvPr id="86" name="Rectangle 42"/>
          <p:cNvSpPr>
            <a:spLocks noChangeArrowheads="1"/>
          </p:cNvSpPr>
          <p:nvPr/>
        </p:nvSpPr>
        <p:spPr bwMode="auto">
          <a:xfrm>
            <a:off x="8145464" y="1778001"/>
            <a:ext cx="2155825" cy="1474787"/>
          </a:xfrm>
          <a:prstGeom prst="rect">
            <a:avLst/>
          </a:prstGeom>
          <a:solidFill>
            <a:schemeClr val="bg1">
              <a:alpha val="8588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7" name="Freeform 70"/>
          <p:cNvSpPr>
            <a:spLocks noChangeArrowheads="1"/>
          </p:cNvSpPr>
          <p:nvPr/>
        </p:nvSpPr>
        <p:spPr bwMode="auto">
          <a:xfrm>
            <a:off x="5918201" y="3954463"/>
            <a:ext cx="842963" cy="1458913"/>
          </a:xfrm>
          <a:custGeom>
            <a:avLst/>
            <a:gdLst>
              <a:gd name="T0" fmla="*/ 842963 w 842049"/>
              <a:gd name="T1" fmla="*/ 1458913 h 1459345"/>
              <a:gd name="T2" fmla="*/ 10788 w 842049"/>
              <a:gd name="T3" fmla="*/ 609420 h 1459345"/>
              <a:gd name="T4" fmla="*/ 778239 w 842049"/>
              <a:gd name="T5" fmla="*/ 0 h 1459345"/>
              <a:gd name="T6" fmla="*/ 0 60000 65536"/>
              <a:gd name="T7" fmla="*/ 0 60000 65536"/>
              <a:gd name="T8" fmla="*/ 0 60000 65536"/>
              <a:gd name="T9" fmla="*/ 0 w 842049"/>
              <a:gd name="T10" fmla="*/ 0 h 1459345"/>
              <a:gd name="T11" fmla="*/ 842049 w 842049"/>
              <a:gd name="T12" fmla="*/ 1459345 h 1459345"/>
            </a:gdLst>
            <a:ahLst/>
            <a:cxnLst>
              <a:cxn ang="T6">
                <a:pos x="T0" y="T1"/>
              </a:cxn>
              <a:cxn ang="T7">
                <a:pos x="T2" y="T3"/>
              </a:cxn>
              <a:cxn ang="T8">
                <a:pos x="T4" y="T5"/>
              </a:cxn>
            </a:cxnLst>
            <a:rect l="T9" t="T10" r="T11" b="T12"/>
            <a:pathLst>
              <a:path w="842049" h="1459345">
                <a:moveTo>
                  <a:pt x="842049" y="1459345"/>
                </a:moveTo>
                <a:cubicBezTo>
                  <a:pt x="431800" y="1156084"/>
                  <a:pt x="21552" y="852824"/>
                  <a:pt x="10776" y="609600"/>
                </a:cubicBezTo>
                <a:cubicBezTo>
                  <a:pt x="0" y="366376"/>
                  <a:pt x="388697" y="183188"/>
                  <a:pt x="777395" y="0"/>
                </a:cubicBezTo>
              </a:path>
            </a:pathLst>
          </a:custGeom>
          <a:noFill/>
          <a:ln w="19050">
            <a:solidFill>
              <a:srgbClr val="C00000"/>
            </a:solidFill>
            <a:miter lim="800000"/>
            <a:headEnd/>
            <a:tailEnd type="triangl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88" name="Text Box 57"/>
          <p:cNvSpPr txBox="1">
            <a:spLocks noChangeArrowheads="1"/>
          </p:cNvSpPr>
          <p:nvPr/>
        </p:nvSpPr>
        <p:spPr bwMode="auto">
          <a:xfrm rot="20175265">
            <a:off x="5174757" y="3847098"/>
            <a:ext cx="17107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do viewchange 4</a:t>
            </a:r>
          </a:p>
        </p:txBody>
      </p:sp>
      <p:sp>
        <p:nvSpPr>
          <p:cNvPr id="89" name="Footer Placeholder 88"/>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0" name="Slide Number Placeholder 89"/>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89</a:t>
            </a:fld>
            <a:endParaRPr lang="en-US"/>
          </a:p>
        </p:txBody>
      </p:sp>
    </p:spTree>
    <p:extLst>
      <p:ext uri="{BB962C8B-B14F-4D97-AF65-F5344CB8AC3E}">
        <p14:creationId xmlns:p14="http://schemas.microsoft.com/office/powerpoint/2010/main" val="140064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t>Crash, Recovery, and Network Partition</a:t>
            </a:r>
          </a:p>
        </p:txBody>
      </p:sp>
      <p:sp>
        <p:nvSpPr>
          <p:cNvPr id="23554" name="Content Placeholder 2"/>
          <p:cNvSpPr>
            <a:spLocks noGrp="1"/>
          </p:cNvSpPr>
          <p:nvPr>
            <p:ph idx="1"/>
          </p:nvPr>
        </p:nvSpPr>
        <p:spPr/>
        <p:txBody>
          <a:bodyPr/>
          <a:lstStyle/>
          <a:p>
            <a:r>
              <a:rPr lang="en-US"/>
              <a:t>Process crashes: the leader may not have enough values to reach a decision</a:t>
            </a:r>
          </a:p>
          <a:p>
            <a:r>
              <a:rPr lang="en-US"/>
              <a:t>Network partition: leader may not have enough values, some components will have no leaders and have to select one</a:t>
            </a:r>
          </a:p>
          <a:p>
            <a:r>
              <a:rPr lang="en-US"/>
              <a:t>Leader crashes: if it crashes after deciding but before announcing results everybody is blocked</a:t>
            </a:r>
          </a:p>
          <a:p>
            <a:r>
              <a:rPr lang="en-US"/>
              <a:t>Process or leader recovers: they will not know what they were doing (unless they write some information on the disk)</a:t>
            </a:r>
          </a:p>
          <a:p>
            <a:endParaRPr lang="en-US"/>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a:t>
            </a:fld>
            <a:endParaRPr lang="en-US"/>
          </a:p>
        </p:txBody>
      </p:sp>
    </p:spTree>
    <p:extLst>
      <p:ext uri="{BB962C8B-B14F-4D97-AF65-F5344CB8AC3E}">
        <p14:creationId xmlns:p14="http://schemas.microsoft.com/office/powerpoint/2010/main" val="10207608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Change</a:t>
            </a:r>
          </a:p>
        </p:txBody>
      </p:sp>
      <p:sp>
        <p:nvSpPr>
          <p:cNvPr id="3" name="Content Placeholder 2"/>
          <p:cNvSpPr>
            <a:spLocks noGrp="1"/>
          </p:cNvSpPr>
          <p:nvPr>
            <p:ph sz="quarter" idx="1"/>
          </p:nvPr>
        </p:nvSpPr>
        <p:spPr/>
        <p:txBody>
          <a:bodyPr/>
          <a:lstStyle/>
          <a:p>
            <a:endParaRPr lang="en-US"/>
          </a:p>
        </p:txBody>
      </p:sp>
      <p:sp>
        <p:nvSpPr>
          <p:cNvPr id="6" name="Rectangle 67"/>
          <p:cNvSpPr>
            <a:spLocks noChangeArrowheads="1"/>
          </p:cNvSpPr>
          <p:nvPr/>
        </p:nvSpPr>
        <p:spPr bwMode="auto">
          <a:xfrm>
            <a:off x="6843714" y="3521075"/>
            <a:ext cx="1247775" cy="812800"/>
          </a:xfrm>
          <a:prstGeom prst="rect">
            <a:avLst/>
          </a:prstGeom>
          <a:solidFill>
            <a:schemeClr val="bg1"/>
          </a:solidFill>
          <a:ln w="19050">
            <a:solidFill>
              <a:schemeClr val="tx1"/>
            </a:solidFill>
            <a:miter lim="800000"/>
            <a:headEnd/>
            <a:tailEnd/>
          </a:ln>
        </p:spPr>
        <p:txBody>
          <a:bodyPr wrap="none"/>
          <a:lstStyle/>
          <a:p>
            <a:endParaRPr lang="en-US"/>
          </a:p>
        </p:txBody>
      </p:sp>
      <p:sp>
        <p:nvSpPr>
          <p:cNvPr id="7" name="Rectangle 67"/>
          <p:cNvSpPr>
            <a:spLocks noChangeArrowheads="1"/>
          </p:cNvSpPr>
          <p:nvPr/>
        </p:nvSpPr>
        <p:spPr bwMode="auto">
          <a:xfrm>
            <a:off x="6843714" y="1968500"/>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8" name="Group 77"/>
          <p:cNvGrpSpPr>
            <a:grpSpLocks/>
          </p:cNvGrpSpPr>
          <p:nvPr/>
        </p:nvGrpSpPr>
        <p:grpSpPr bwMode="auto">
          <a:xfrm>
            <a:off x="6453190" y="5238750"/>
            <a:ext cx="1716088" cy="463550"/>
            <a:chOff x="3237" y="2649"/>
            <a:chExt cx="1081" cy="292"/>
          </a:xfrm>
        </p:grpSpPr>
        <p:sp>
          <p:nvSpPr>
            <p:cNvPr id="9"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0" name="Text Box 79"/>
            <p:cNvSpPr txBox="1">
              <a:spLocks noChangeArrowheads="1"/>
            </p:cNvSpPr>
            <p:nvPr/>
          </p:nvSpPr>
          <p:spPr bwMode="auto">
            <a:xfrm>
              <a:off x="3237"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11" name="Group 74"/>
          <p:cNvGrpSpPr>
            <a:grpSpLocks/>
          </p:cNvGrpSpPr>
          <p:nvPr/>
        </p:nvGrpSpPr>
        <p:grpSpPr bwMode="auto">
          <a:xfrm>
            <a:off x="6453190" y="3698873"/>
            <a:ext cx="1716088" cy="463549"/>
            <a:chOff x="3237" y="1877"/>
            <a:chExt cx="1081" cy="292"/>
          </a:xfrm>
        </p:grpSpPr>
        <p:sp>
          <p:nvSpPr>
            <p:cNvPr id="12"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3" name="Text Box 76"/>
            <p:cNvSpPr txBox="1">
              <a:spLocks noChangeArrowheads="1"/>
            </p:cNvSpPr>
            <p:nvPr/>
          </p:nvSpPr>
          <p:spPr bwMode="auto">
            <a:xfrm>
              <a:off x="3237"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14" name="Group 69"/>
          <p:cNvGrpSpPr>
            <a:grpSpLocks/>
          </p:cNvGrpSpPr>
          <p:nvPr/>
        </p:nvGrpSpPr>
        <p:grpSpPr bwMode="auto">
          <a:xfrm>
            <a:off x="6453190" y="2144715"/>
            <a:ext cx="1716088" cy="463551"/>
            <a:chOff x="3237" y="1106"/>
            <a:chExt cx="1081" cy="292"/>
          </a:xfrm>
        </p:grpSpPr>
        <p:sp>
          <p:nvSpPr>
            <p:cNvPr id="15"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6" name="Text Box 71"/>
            <p:cNvSpPr txBox="1">
              <a:spLocks noChangeArrowheads="1"/>
            </p:cNvSpPr>
            <p:nvPr/>
          </p:nvSpPr>
          <p:spPr bwMode="auto">
            <a:xfrm>
              <a:off x="3237"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17" name="Text Box 14"/>
          <p:cNvSpPr txBox="1">
            <a:spLocks noChangeArrowheads="1"/>
          </p:cNvSpPr>
          <p:nvPr/>
        </p:nvSpPr>
        <p:spPr bwMode="auto">
          <a:xfrm>
            <a:off x="8159750" y="17383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8" name="Text Box 23"/>
          <p:cNvSpPr txBox="1">
            <a:spLocks noChangeArrowheads="1"/>
          </p:cNvSpPr>
          <p:nvPr/>
        </p:nvSpPr>
        <p:spPr bwMode="auto">
          <a:xfrm>
            <a:off x="8166100" y="3278188"/>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9" name="Text Box 30"/>
          <p:cNvSpPr txBox="1">
            <a:spLocks noChangeArrowheads="1"/>
          </p:cNvSpPr>
          <p:nvPr/>
        </p:nvSpPr>
        <p:spPr bwMode="auto">
          <a:xfrm>
            <a:off x="8159750" y="48117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20" name="Line 55"/>
          <p:cNvSpPr>
            <a:spLocks noChangeShapeType="1"/>
          </p:cNvSpPr>
          <p:nvPr/>
        </p:nvSpPr>
        <p:spPr bwMode="auto">
          <a:xfrm>
            <a:off x="7083425" y="3246437"/>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1" name="Line 56"/>
          <p:cNvSpPr>
            <a:spLocks noChangeShapeType="1"/>
          </p:cNvSpPr>
          <p:nvPr/>
        </p:nvSpPr>
        <p:spPr bwMode="auto">
          <a:xfrm>
            <a:off x="7072314" y="4779962"/>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2" name="Group 80"/>
          <p:cNvGrpSpPr>
            <a:grpSpLocks/>
          </p:cNvGrpSpPr>
          <p:nvPr/>
        </p:nvGrpSpPr>
        <p:grpSpPr bwMode="auto">
          <a:xfrm>
            <a:off x="2025651" y="2743198"/>
            <a:ext cx="1644650" cy="463549"/>
            <a:chOff x="422" y="2285"/>
            <a:chExt cx="1036" cy="292"/>
          </a:xfrm>
        </p:grpSpPr>
        <p:sp>
          <p:nvSpPr>
            <p:cNvPr id="23"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4" name="Text Box 82"/>
            <p:cNvSpPr txBox="1">
              <a:spLocks noChangeArrowheads="1"/>
            </p:cNvSpPr>
            <p:nvPr/>
          </p:nvSpPr>
          <p:spPr bwMode="auto">
            <a:xfrm>
              <a:off x="422" y="2285"/>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5" name="Group 83"/>
          <p:cNvGrpSpPr>
            <a:grpSpLocks/>
          </p:cNvGrpSpPr>
          <p:nvPr/>
        </p:nvGrpSpPr>
        <p:grpSpPr bwMode="auto">
          <a:xfrm>
            <a:off x="2025651" y="4505323"/>
            <a:ext cx="1644650" cy="463549"/>
            <a:chOff x="413" y="2285"/>
            <a:chExt cx="1036" cy="292"/>
          </a:xfrm>
        </p:grpSpPr>
        <p:sp>
          <p:nvSpPr>
            <p:cNvPr id="26"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7" name="Text Box 85"/>
            <p:cNvSpPr txBox="1">
              <a:spLocks noChangeArrowheads="1"/>
            </p:cNvSpPr>
            <p:nvPr/>
          </p:nvSpPr>
          <p:spPr bwMode="auto">
            <a:xfrm>
              <a:off x="413"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8" name="Rectangle 88"/>
          <p:cNvSpPr>
            <a:spLocks noChangeArrowheads="1"/>
          </p:cNvSpPr>
          <p:nvPr/>
        </p:nvSpPr>
        <p:spPr bwMode="auto">
          <a:xfrm>
            <a:off x="8702676" y="5345113"/>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76"/>
          <p:cNvSpPr>
            <a:spLocks noChangeArrowheads="1"/>
          </p:cNvSpPr>
          <p:nvPr/>
        </p:nvSpPr>
        <p:spPr bwMode="auto">
          <a:xfrm>
            <a:off x="8712201" y="38100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Rectangle 29"/>
          <p:cNvSpPr>
            <a:spLocks noChangeArrowheads="1"/>
          </p:cNvSpPr>
          <p:nvPr/>
        </p:nvSpPr>
        <p:spPr bwMode="auto">
          <a:xfrm>
            <a:off x="8705851" y="2268538"/>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1" name="Line 30"/>
          <p:cNvSpPr>
            <a:spLocks noChangeShapeType="1"/>
          </p:cNvSpPr>
          <p:nvPr/>
        </p:nvSpPr>
        <p:spPr bwMode="auto">
          <a:xfrm>
            <a:off x="8967788" y="2268538"/>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1"/>
          <p:cNvSpPr>
            <a:spLocks noChangeShapeType="1"/>
          </p:cNvSpPr>
          <p:nvPr/>
        </p:nvSpPr>
        <p:spPr bwMode="auto">
          <a:xfrm>
            <a:off x="8705851" y="25368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32"/>
          <p:cNvSpPr>
            <a:spLocks noChangeShapeType="1"/>
          </p:cNvSpPr>
          <p:nvPr/>
        </p:nvSpPr>
        <p:spPr bwMode="auto">
          <a:xfrm>
            <a:off x="8707439" y="27924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7"/>
          <p:cNvSpPr>
            <a:spLocks noChangeShapeType="1"/>
          </p:cNvSpPr>
          <p:nvPr/>
        </p:nvSpPr>
        <p:spPr bwMode="auto">
          <a:xfrm>
            <a:off x="8712201" y="407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48"/>
          <p:cNvSpPr>
            <a:spLocks noChangeShapeType="1"/>
          </p:cNvSpPr>
          <p:nvPr/>
        </p:nvSpPr>
        <p:spPr bwMode="auto">
          <a:xfrm>
            <a:off x="8713789" y="4332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1"/>
          <p:cNvSpPr>
            <a:spLocks noChangeShapeType="1"/>
          </p:cNvSpPr>
          <p:nvPr/>
        </p:nvSpPr>
        <p:spPr bwMode="auto">
          <a:xfrm>
            <a:off x="8705851" y="56102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Line 62"/>
          <p:cNvSpPr>
            <a:spLocks noChangeShapeType="1"/>
          </p:cNvSpPr>
          <p:nvPr/>
        </p:nvSpPr>
        <p:spPr bwMode="auto">
          <a:xfrm>
            <a:off x="8707439" y="58658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8" name="AutoShape 72"/>
          <p:cNvSpPr>
            <a:spLocks noChangeArrowheads="1"/>
          </p:cNvSpPr>
          <p:nvPr/>
        </p:nvSpPr>
        <p:spPr bwMode="auto">
          <a:xfrm>
            <a:off x="9264650" y="2897188"/>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9" name="AutoShape 73"/>
          <p:cNvSpPr>
            <a:spLocks noChangeArrowheads="1"/>
          </p:cNvSpPr>
          <p:nvPr/>
        </p:nvSpPr>
        <p:spPr bwMode="auto">
          <a:xfrm flipV="1">
            <a:off x="9348788" y="3033713"/>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0" name="AutoShape 74"/>
          <p:cNvSpPr>
            <a:spLocks noChangeArrowheads="1"/>
          </p:cNvSpPr>
          <p:nvPr/>
        </p:nvSpPr>
        <p:spPr bwMode="auto">
          <a:xfrm>
            <a:off x="9266238" y="2946400"/>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1" name="AutoShape 75"/>
          <p:cNvSpPr>
            <a:spLocks noChangeArrowheads="1"/>
          </p:cNvSpPr>
          <p:nvPr/>
        </p:nvSpPr>
        <p:spPr bwMode="auto">
          <a:xfrm flipV="1">
            <a:off x="9350375" y="2982913"/>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2" name="Line 77"/>
          <p:cNvSpPr>
            <a:spLocks noChangeShapeType="1"/>
          </p:cNvSpPr>
          <p:nvPr/>
        </p:nvSpPr>
        <p:spPr bwMode="auto">
          <a:xfrm>
            <a:off x="9226550" y="38020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8"/>
          <p:cNvSpPr>
            <a:spLocks noChangeShapeType="1"/>
          </p:cNvSpPr>
          <p:nvPr/>
        </p:nvSpPr>
        <p:spPr bwMode="auto">
          <a:xfrm>
            <a:off x="8712201" y="4078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Line 79"/>
          <p:cNvSpPr>
            <a:spLocks noChangeShapeType="1"/>
          </p:cNvSpPr>
          <p:nvPr/>
        </p:nvSpPr>
        <p:spPr bwMode="auto">
          <a:xfrm>
            <a:off x="8713789" y="43338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5" name="AutoShape 84"/>
          <p:cNvSpPr>
            <a:spLocks noChangeArrowheads="1"/>
          </p:cNvSpPr>
          <p:nvPr/>
        </p:nvSpPr>
        <p:spPr bwMode="auto">
          <a:xfrm>
            <a:off x="9271000" y="4438650"/>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6" name="AutoShape 85"/>
          <p:cNvSpPr>
            <a:spLocks noChangeArrowheads="1"/>
          </p:cNvSpPr>
          <p:nvPr/>
        </p:nvSpPr>
        <p:spPr bwMode="auto">
          <a:xfrm flipV="1">
            <a:off x="9355138" y="4575175"/>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7" name="AutoShape 86"/>
          <p:cNvSpPr>
            <a:spLocks noChangeArrowheads="1"/>
          </p:cNvSpPr>
          <p:nvPr/>
        </p:nvSpPr>
        <p:spPr bwMode="auto">
          <a:xfrm>
            <a:off x="9272588" y="4487863"/>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8" name="AutoShape 87"/>
          <p:cNvSpPr>
            <a:spLocks noChangeArrowheads="1"/>
          </p:cNvSpPr>
          <p:nvPr/>
        </p:nvSpPr>
        <p:spPr bwMode="auto">
          <a:xfrm flipV="1">
            <a:off x="9356725" y="4524375"/>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9" name="Line 89"/>
          <p:cNvSpPr>
            <a:spLocks noChangeShapeType="1"/>
          </p:cNvSpPr>
          <p:nvPr/>
        </p:nvSpPr>
        <p:spPr bwMode="auto">
          <a:xfrm>
            <a:off x="9232900" y="53451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0"/>
          <p:cNvSpPr>
            <a:spLocks noChangeShapeType="1"/>
          </p:cNvSpPr>
          <p:nvPr/>
        </p:nvSpPr>
        <p:spPr bwMode="auto">
          <a:xfrm>
            <a:off x="8702676" y="56134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Line 91"/>
          <p:cNvSpPr>
            <a:spLocks noChangeShapeType="1"/>
          </p:cNvSpPr>
          <p:nvPr/>
        </p:nvSpPr>
        <p:spPr bwMode="auto">
          <a:xfrm>
            <a:off x="8704264" y="58689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2" name="AutoShape 96"/>
          <p:cNvSpPr>
            <a:spLocks noChangeArrowheads="1"/>
          </p:cNvSpPr>
          <p:nvPr/>
        </p:nvSpPr>
        <p:spPr bwMode="auto">
          <a:xfrm>
            <a:off x="9261475" y="5973763"/>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3" name="AutoShape 98"/>
          <p:cNvSpPr>
            <a:spLocks noChangeArrowheads="1"/>
          </p:cNvSpPr>
          <p:nvPr/>
        </p:nvSpPr>
        <p:spPr bwMode="auto">
          <a:xfrm>
            <a:off x="9263063" y="6022975"/>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54" name="Line 131"/>
          <p:cNvSpPr>
            <a:spLocks noChangeShapeType="1"/>
          </p:cNvSpPr>
          <p:nvPr/>
        </p:nvSpPr>
        <p:spPr bwMode="auto">
          <a:xfrm>
            <a:off x="9231313" y="22574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Line 132"/>
          <p:cNvSpPr>
            <a:spLocks noChangeShapeType="1"/>
          </p:cNvSpPr>
          <p:nvPr/>
        </p:nvSpPr>
        <p:spPr bwMode="auto">
          <a:xfrm>
            <a:off x="8964613" y="38084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6" name="Line 133"/>
          <p:cNvSpPr>
            <a:spLocks noChangeShapeType="1"/>
          </p:cNvSpPr>
          <p:nvPr/>
        </p:nvSpPr>
        <p:spPr bwMode="auto">
          <a:xfrm>
            <a:off x="8964613" y="53514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7" name="Text Box 19"/>
          <p:cNvSpPr txBox="1">
            <a:spLocks noChangeArrowheads="1"/>
          </p:cNvSpPr>
          <p:nvPr/>
        </p:nvSpPr>
        <p:spPr bwMode="auto">
          <a:xfrm>
            <a:off x="8939213" y="25257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58" name="Text Box 21"/>
          <p:cNvSpPr txBox="1">
            <a:spLocks noChangeArrowheads="1"/>
          </p:cNvSpPr>
          <p:nvPr/>
        </p:nvSpPr>
        <p:spPr bwMode="auto">
          <a:xfrm>
            <a:off x="9185276" y="25209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59" name="Text Box 19"/>
          <p:cNvSpPr txBox="1">
            <a:spLocks noChangeArrowheads="1"/>
          </p:cNvSpPr>
          <p:nvPr/>
        </p:nvSpPr>
        <p:spPr bwMode="auto">
          <a:xfrm>
            <a:off x="8694738" y="25304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60" name="Text Box 19"/>
          <p:cNvSpPr txBox="1">
            <a:spLocks noChangeArrowheads="1"/>
          </p:cNvSpPr>
          <p:nvPr/>
        </p:nvSpPr>
        <p:spPr bwMode="auto">
          <a:xfrm>
            <a:off x="8939214" y="227330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1" name="Text Box 21"/>
          <p:cNvSpPr txBox="1">
            <a:spLocks noChangeArrowheads="1"/>
          </p:cNvSpPr>
          <p:nvPr/>
        </p:nvSpPr>
        <p:spPr bwMode="auto">
          <a:xfrm>
            <a:off x="9185276" y="226853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2" name="Text Box 19"/>
          <p:cNvSpPr txBox="1">
            <a:spLocks noChangeArrowheads="1"/>
          </p:cNvSpPr>
          <p:nvPr/>
        </p:nvSpPr>
        <p:spPr bwMode="auto">
          <a:xfrm>
            <a:off x="8694738" y="227806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3" name="Text Box 19"/>
          <p:cNvSpPr txBox="1">
            <a:spLocks noChangeArrowheads="1"/>
          </p:cNvSpPr>
          <p:nvPr/>
        </p:nvSpPr>
        <p:spPr bwMode="auto">
          <a:xfrm>
            <a:off x="8936038" y="55991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64" name="Text Box 21"/>
          <p:cNvSpPr txBox="1">
            <a:spLocks noChangeArrowheads="1"/>
          </p:cNvSpPr>
          <p:nvPr/>
        </p:nvSpPr>
        <p:spPr bwMode="auto">
          <a:xfrm>
            <a:off x="9180514" y="55943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65" name="Text Box 19"/>
          <p:cNvSpPr txBox="1">
            <a:spLocks noChangeArrowheads="1"/>
          </p:cNvSpPr>
          <p:nvPr/>
        </p:nvSpPr>
        <p:spPr bwMode="auto">
          <a:xfrm>
            <a:off x="8689975" y="56038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66" name="Text Box 19"/>
          <p:cNvSpPr txBox="1">
            <a:spLocks noChangeArrowheads="1"/>
          </p:cNvSpPr>
          <p:nvPr/>
        </p:nvSpPr>
        <p:spPr bwMode="auto">
          <a:xfrm>
            <a:off x="8936039" y="535305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7" name="Text Box 21"/>
          <p:cNvSpPr txBox="1">
            <a:spLocks noChangeArrowheads="1"/>
          </p:cNvSpPr>
          <p:nvPr/>
        </p:nvSpPr>
        <p:spPr bwMode="auto">
          <a:xfrm>
            <a:off x="9180514" y="534828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8" name="Text Box 19"/>
          <p:cNvSpPr txBox="1">
            <a:spLocks noChangeArrowheads="1"/>
          </p:cNvSpPr>
          <p:nvPr/>
        </p:nvSpPr>
        <p:spPr bwMode="auto">
          <a:xfrm>
            <a:off x="8689975" y="535781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9" name="Text Box 19"/>
          <p:cNvSpPr txBox="1">
            <a:spLocks noChangeArrowheads="1"/>
          </p:cNvSpPr>
          <p:nvPr/>
        </p:nvSpPr>
        <p:spPr bwMode="auto">
          <a:xfrm>
            <a:off x="8937626" y="3813175"/>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0" name="Text Box 21"/>
          <p:cNvSpPr txBox="1">
            <a:spLocks noChangeArrowheads="1"/>
          </p:cNvSpPr>
          <p:nvPr/>
        </p:nvSpPr>
        <p:spPr bwMode="auto">
          <a:xfrm>
            <a:off x="9183689" y="3808413"/>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1" name="Text Box 19"/>
          <p:cNvSpPr txBox="1">
            <a:spLocks noChangeArrowheads="1"/>
          </p:cNvSpPr>
          <p:nvPr/>
        </p:nvSpPr>
        <p:spPr bwMode="auto">
          <a:xfrm>
            <a:off x="8693150" y="3817938"/>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72" name="Group 72"/>
          <p:cNvGrpSpPr>
            <a:grpSpLocks/>
          </p:cNvGrpSpPr>
          <p:nvPr/>
        </p:nvGrpSpPr>
        <p:grpSpPr bwMode="auto">
          <a:xfrm rot="10800000">
            <a:off x="9282114" y="2135187"/>
            <a:ext cx="174625" cy="274638"/>
            <a:chOff x="4972" y="2118"/>
            <a:chExt cx="110" cy="173"/>
          </a:xfrm>
        </p:grpSpPr>
        <p:sp>
          <p:nvSpPr>
            <p:cNvPr id="73"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4"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5"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6"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77" name="Group 77"/>
          <p:cNvGrpSpPr>
            <a:grpSpLocks/>
          </p:cNvGrpSpPr>
          <p:nvPr/>
        </p:nvGrpSpPr>
        <p:grpSpPr bwMode="auto">
          <a:xfrm rot="10800000">
            <a:off x="9269414" y="3675062"/>
            <a:ext cx="174625" cy="274638"/>
            <a:chOff x="4972" y="2118"/>
            <a:chExt cx="110" cy="173"/>
          </a:xfrm>
        </p:grpSpPr>
        <p:sp>
          <p:nvSpPr>
            <p:cNvPr id="78"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9"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0"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1"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82" name="Group 82"/>
          <p:cNvGrpSpPr>
            <a:grpSpLocks/>
          </p:cNvGrpSpPr>
          <p:nvPr/>
        </p:nvGrpSpPr>
        <p:grpSpPr bwMode="auto">
          <a:xfrm rot="10800000">
            <a:off x="9271001" y="5202237"/>
            <a:ext cx="174625" cy="274638"/>
            <a:chOff x="4972" y="2118"/>
            <a:chExt cx="110" cy="173"/>
          </a:xfrm>
        </p:grpSpPr>
        <p:sp>
          <p:nvSpPr>
            <p:cNvPr id="83"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84"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5"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6"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87" name="Text Box 87"/>
          <p:cNvSpPr txBox="1">
            <a:spLocks noChangeArrowheads="1"/>
          </p:cNvSpPr>
          <p:nvPr/>
        </p:nvSpPr>
        <p:spPr bwMode="auto">
          <a:xfrm>
            <a:off x="6918326" y="1524000"/>
            <a:ext cx="928459"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0000" dirty="0">
                <a:solidFill>
                  <a:srgbClr val="CC0000"/>
                </a:solidFill>
              </a:rPr>
              <a:t>X</a:t>
            </a:r>
            <a:endParaRPr lang="en-US" sz="10000" dirty="0"/>
          </a:p>
        </p:txBody>
      </p:sp>
      <p:sp>
        <p:nvSpPr>
          <p:cNvPr id="88" name="Rectangle 42"/>
          <p:cNvSpPr>
            <a:spLocks noChangeArrowheads="1"/>
          </p:cNvSpPr>
          <p:nvPr/>
        </p:nvSpPr>
        <p:spPr bwMode="auto">
          <a:xfrm>
            <a:off x="8145464" y="1778001"/>
            <a:ext cx="2155825" cy="1474787"/>
          </a:xfrm>
          <a:prstGeom prst="rect">
            <a:avLst/>
          </a:prstGeom>
          <a:solidFill>
            <a:schemeClr val="bg1">
              <a:alpha val="8588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9" name="Freeform 70"/>
          <p:cNvSpPr>
            <a:spLocks noChangeArrowheads="1"/>
          </p:cNvSpPr>
          <p:nvPr/>
        </p:nvSpPr>
        <p:spPr bwMode="auto">
          <a:xfrm>
            <a:off x="5918201" y="3954463"/>
            <a:ext cx="842963" cy="1458913"/>
          </a:xfrm>
          <a:custGeom>
            <a:avLst/>
            <a:gdLst>
              <a:gd name="T0" fmla="*/ 842963 w 842049"/>
              <a:gd name="T1" fmla="*/ 1458913 h 1459345"/>
              <a:gd name="T2" fmla="*/ 10788 w 842049"/>
              <a:gd name="T3" fmla="*/ 609420 h 1459345"/>
              <a:gd name="T4" fmla="*/ 778239 w 842049"/>
              <a:gd name="T5" fmla="*/ 0 h 1459345"/>
              <a:gd name="T6" fmla="*/ 0 60000 65536"/>
              <a:gd name="T7" fmla="*/ 0 60000 65536"/>
              <a:gd name="T8" fmla="*/ 0 60000 65536"/>
              <a:gd name="T9" fmla="*/ 0 w 842049"/>
              <a:gd name="T10" fmla="*/ 0 h 1459345"/>
              <a:gd name="T11" fmla="*/ 842049 w 842049"/>
              <a:gd name="T12" fmla="*/ 1459345 h 1459345"/>
            </a:gdLst>
            <a:ahLst/>
            <a:cxnLst>
              <a:cxn ang="T6">
                <a:pos x="T0" y="T1"/>
              </a:cxn>
              <a:cxn ang="T7">
                <a:pos x="T2" y="T3"/>
              </a:cxn>
              <a:cxn ang="T8">
                <a:pos x="T4" y="T5"/>
              </a:cxn>
            </a:cxnLst>
            <a:rect l="T9" t="T10" r="T11" b="T12"/>
            <a:pathLst>
              <a:path w="842049" h="1459345">
                <a:moveTo>
                  <a:pt x="842049" y="1459345"/>
                </a:moveTo>
                <a:cubicBezTo>
                  <a:pt x="431800" y="1156084"/>
                  <a:pt x="21552" y="852824"/>
                  <a:pt x="10776" y="609600"/>
                </a:cubicBezTo>
                <a:cubicBezTo>
                  <a:pt x="0" y="366376"/>
                  <a:pt x="388697" y="183188"/>
                  <a:pt x="777395" y="0"/>
                </a:cubicBezTo>
              </a:path>
            </a:pathLst>
          </a:custGeom>
          <a:noFill/>
          <a:ln w="19050">
            <a:solidFill>
              <a:srgbClr val="C00000"/>
            </a:solidFill>
            <a:miter lim="800000"/>
            <a:headEnd type="triangle" w="lg" len="lg"/>
            <a:tailEnd type="non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0" name="Text Box 57"/>
          <p:cNvSpPr txBox="1">
            <a:spLocks noChangeArrowheads="1"/>
          </p:cNvSpPr>
          <p:nvPr/>
        </p:nvSpPr>
        <p:spPr bwMode="auto">
          <a:xfrm>
            <a:off x="4741863" y="3708400"/>
            <a:ext cx="142058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viewchange 4</a:t>
            </a:r>
          </a:p>
        </p:txBody>
      </p:sp>
      <p:sp>
        <p:nvSpPr>
          <p:cNvPr id="91" name="Freeform 67"/>
          <p:cNvSpPr>
            <a:spLocks noChangeArrowheads="1"/>
          </p:cNvSpPr>
          <p:nvPr/>
        </p:nvSpPr>
        <p:spPr bwMode="auto">
          <a:xfrm>
            <a:off x="5745164" y="2301876"/>
            <a:ext cx="835025" cy="1519237"/>
          </a:xfrm>
          <a:custGeom>
            <a:avLst/>
            <a:gdLst>
              <a:gd name="T0" fmla="*/ 828918 w 842049"/>
              <a:gd name="T1" fmla="*/ 1581738 h 1459345"/>
              <a:gd name="T2" fmla="*/ 10608 w 842049"/>
              <a:gd name="T3" fmla="*/ 660726 h 1459345"/>
              <a:gd name="T4" fmla="*/ 765273 w 842049"/>
              <a:gd name="T5" fmla="*/ 0 h 1459345"/>
              <a:gd name="T6" fmla="*/ 0 60000 65536"/>
              <a:gd name="T7" fmla="*/ 0 60000 65536"/>
              <a:gd name="T8" fmla="*/ 0 60000 65536"/>
              <a:gd name="T9" fmla="*/ 0 w 842049"/>
              <a:gd name="T10" fmla="*/ 0 h 1459345"/>
              <a:gd name="T11" fmla="*/ 842049 w 842049"/>
              <a:gd name="T12" fmla="*/ 1459345 h 1459345"/>
            </a:gdLst>
            <a:ahLst/>
            <a:cxnLst>
              <a:cxn ang="T6">
                <a:pos x="T0" y="T1"/>
              </a:cxn>
              <a:cxn ang="T7">
                <a:pos x="T2" y="T3"/>
              </a:cxn>
              <a:cxn ang="T8">
                <a:pos x="T4" y="T5"/>
              </a:cxn>
            </a:cxnLst>
            <a:rect l="T9" t="T10" r="T11" b="T12"/>
            <a:pathLst>
              <a:path w="842049" h="1459345">
                <a:moveTo>
                  <a:pt x="842049" y="1459345"/>
                </a:moveTo>
                <a:cubicBezTo>
                  <a:pt x="431800" y="1156084"/>
                  <a:pt x="21552" y="852824"/>
                  <a:pt x="10776" y="609600"/>
                </a:cubicBezTo>
                <a:cubicBezTo>
                  <a:pt x="0" y="366376"/>
                  <a:pt x="388697" y="183188"/>
                  <a:pt x="777395" y="0"/>
                </a:cubicBezTo>
              </a:path>
            </a:pathLst>
          </a:custGeom>
          <a:noFill/>
          <a:ln w="19050">
            <a:solidFill>
              <a:srgbClr val="C00000"/>
            </a:solidFill>
            <a:miter lim="800000"/>
            <a:headEnd/>
            <a:tailEnd type="non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2" name="Text Box 44"/>
          <p:cNvSpPr txBox="1">
            <a:spLocks noChangeArrowheads="1"/>
          </p:cNvSpPr>
          <p:nvPr/>
        </p:nvSpPr>
        <p:spPr bwMode="auto">
          <a:xfrm rot="20154803">
            <a:off x="6343178" y="2005340"/>
            <a:ext cx="3930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800">
                <a:solidFill>
                  <a:srgbClr val="CC0000"/>
                </a:solidFill>
              </a:rPr>
              <a:t>X</a:t>
            </a:r>
          </a:p>
        </p:txBody>
      </p:sp>
      <p:sp>
        <p:nvSpPr>
          <p:cNvPr id="93" name="Footer Placeholder 9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4" name="Slide Number Placeholder 93"/>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90</a:t>
            </a:fld>
            <a:endParaRPr lang="en-US"/>
          </a:p>
        </p:txBody>
      </p:sp>
    </p:spTree>
    <p:extLst>
      <p:ext uri="{BB962C8B-B14F-4D97-AF65-F5344CB8AC3E}">
        <p14:creationId xmlns:p14="http://schemas.microsoft.com/office/powerpoint/2010/main" val="2058949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Change</a:t>
            </a:r>
          </a:p>
        </p:txBody>
      </p:sp>
      <p:sp>
        <p:nvSpPr>
          <p:cNvPr id="3" name="Content Placeholder 2"/>
          <p:cNvSpPr>
            <a:spLocks noGrp="1"/>
          </p:cNvSpPr>
          <p:nvPr>
            <p:ph sz="quarter" idx="1"/>
          </p:nvPr>
        </p:nvSpPr>
        <p:spPr/>
        <p:txBody>
          <a:bodyPr/>
          <a:lstStyle/>
          <a:p>
            <a:endParaRPr lang="en-US"/>
          </a:p>
        </p:txBody>
      </p:sp>
      <p:sp>
        <p:nvSpPr>
          <p:cNvPr id="6" name="Rectangle 67"/>
          <p:cNvSpPr>
            <a:spLocks noChangeArrowheads="1"/>
          </p:cNvSpPr>
          <p:nvPr/>
        </p:nvSpPr>
        <p:spPr bwMode="auto">
          <a:xfrm>
            <a:off x="6843714" y="3521075"/>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7" name="Group 77"/>
          <p:cNvGrpSpPr>
            <a:grpSpLocks/>
          </p:cNvGrpSpPr>
          <p:nvPr/>
        </p:nvGrpSpPr>
        <p:grpSpPr bwMode="auto">
          <a:xfrm>
            <a:off x="6453190" y="5238750"/>
            <a:ext cx="1716088" cy="463550"/>
            <a:chOff x="3237" y="2649"/>
            <a:chExt cx="1081" cy="292"/>
          </a:xfrm>
        </p:grpSpPr>
        <p:sp>
          <p:nvSpPr>
            <p:cNvPr id="8"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9" name="Text Box 79"/>
            <p:cNvSpPr txBox="1">
              <a:spLocks noChangeArrowheads="1"/>
            </p:cNvSpPr>
            <p:nvPr/>
          </p:nvSpPr>
          <p:spPr bwMode="auto">
            <a:xfrm>
              <a:off x="3237"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10" name="Group 74"/>
          <p:cNvGrpSpPr>
            <a:grpSpLocks/>
          </p:cNvGrpSpPr>
          <p:nvPr/>
        </p:nvGrpSpPr>
        <p:grpSpPr bwMode="auto">
          <a:xfrm>
            <a:off x="6453190" y="3698873"/>
            <a:ext cx="1716088" cy="463549"/>
            <a:chOff x="3237" y="1877"/>
            <a:chExt cx="1081" cy="292"/>
          </a:xfrm>
        </p:grpSpPr>
        <p:sp>
          <p:nvSpPr>
            <p:cNvPr id="1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2" name="Text Box 76"/>
            <p:cNvSpPr txBox="1">
              <a:spLocks noChangeArrowheads="1"/>
            </p:cNvSpPr>
            <p:nvPr/>
          </p:nvSpPr>
          <p:spPr bwMode="auto">
            <a:xfrm>
              <a:off x="3237"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13" name="Group 69"/>
          <p:cNvGrpSpPr>
            <a:grpSpLocks/>
          </p:cNvGrpSpPr>
          <p:nvPr/>
        </p:nvGrpSpPr>
        <p:grpSpPr bwMode="auto">
          <a:xfrm>
            <a:off x="6453190" y="2144715"/>
            <a:ext cx="1716088" cy="463551"/>
            <a:chOff x="3237" y="1106"/>
            <a:chExt cx="1081" cy="292"/>
          </a:xfrm>
        </p:grpSpPr>
        <p:sp>
          <p:nvSpPr>
            <p:cNvPr id="14"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5" name="Text Box 71"/>
            <p:cNvSpPr txBox="1">
              <a:spLocks noChangeArrowheads="1"/>
            </p:cNvSpPr>
            <p:nvPr/>
          </p:nvSpPr>
          <p:spPr bwMode="auto">
            <a:xfrm>
              <a:off x="3237"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16" name="Text Box 14"/>
          <p:cNvSpPr txBox="1">
            <a:spLocks noChangeArrowheads="1"/>
          </p:cNvSpPr>
          <p:nvPr/>
        </p:nvSpPr>
        <p:spPr bwMode="auto">
          <a:xfrm>
            <a:off x="8159750" y="17383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7" name="Text Box 23"/>
          <p:cNvSpPr txBox="1">
            <a:spLocks noChangeArrowheads="1"/>
          </p:cNvSpPr>
          <p:nvPr/>
        </p:nvSpPr>
        <p:spPr bwMode="auto">
          <a:xfrm>
            <a:off x="8166100" y="3278188"/>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8" name="Text Box 30"/>
          <p:cNvSpPr txBox="1">
            <a:spLocks noChangeArrowheads="1"/>
          </p:cNvSpPr>
          <p:nvPr/>
        </p:nvSpPr>
        <p:spPr bwMode="auto">
          <a:xfrm>
            <a:off x="8159750" y="48117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9" name="Line 55"/>
          <p:cNvSpPr>
            <a:spLocks noChangeShapeType="1"/>
          </p:cNvSpPr>
          <p:nvPr/>
        </p:nvSpPr>
        <p:spPr bwMode="auto">
          <a:xfrm>
            <a:off x="7083425" y="3246437"/>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56"/>
          <p:cNvSpPr>
            <a:spLocks noChangeShapeType="1"/>
          </p:cNvSpPr>
          <p:nvPr/>
        </p:nvSpPr>
        <p:spPr bwMode="auto">
          <a:xfrm>
            <a:off x="7072314" y="4779962"/>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1" name="Group 80"/>
          <p:cNvGrpSpPr>
            <a:grpSpLocks/>
          </p:cNvGrpSpPr>
          <p:nvPr/>
        </p:nvGrpSpPr>
        <p:grpSpPr bwMode="auto">
          <a:xfrm>
            <a:off x="2025651" y="2743198"/>
            <a:ext cx="1644650" cy="463549"/>
            <a:chOff x="422" y="2285"/>
            <a:chExt cx="1036" cy="292"/>
          </a:xfrm>
        </p:grpSpPr>
        <p:sp>
          <p:nvSpPr>
            <p:cNvPr id="22"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3" name="Text Box 82"/>
            <p:cNvSpPr txBox="1">
              <a:spLocks noChangeArrowheads="1"/>
            </p:cNvSpPr>
            <p:nvPr/>
          </p:nvSpPr>
          <p:spPr bwMode="auto">
            <a:xfrm>
              <a:off x="422"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4" name="Group 83"/>
          <p:cNvGrpSpPr>
            <a:grpSpLocks/>
          </p:cNvGrpSpPr>
          <p:nvPr/>
        </p:nvGrpSpPr>
        <p:grpSpPr bwMode="auto">
          <a:xfrm>
            <a:off x="2025651" y="4505323"/>
            <a:ext cx="1644650" cy="463549"/>
            <a:chOff x="413" y="2285"/>
            <a:chExt cx="1036" cy="292"/>
          </a:xfrm>
        </p:grpSpPr>
        <p:sp>
          <p:nvSpPr>
            <p:cNvPr id="25"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6" name="Text Box 85"/>
            <p:cNvSpPr txBox="1">
              <a:spLocks noChangeArrowheads="1"/>
            </p:cNvSpPr>
            <p:nvPr/>
          </p:nvSpPr>
          <p:spPr bwMode="auto">
            <a:xfrm>
              <a:off x="413"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7" name="Rectangle 88"/>
          <p:cNvSpPr>
            <a:spLocks noChangeArrowheads="1"/>
          </p:cNvSpPr>
          <p:nvPr/>
        </p:nvSpPr>
        <p:spPr bwMode="auto">
          <a:xfrm>
            <a:off x="8702676" y="5345113"/>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 name="Rectangle 76"/>
          <p:cNvSpPr>
            <a:spLocks noChangeArrowheads="1"/>
          </p:cNvSpPr>
          <p:nvPr/>
        </p:nvSpPr>
        <p:spPr bwMode="auto">
          <a:xfrm>
            <a:off x="8712201" y="38100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8705851" y="2268538"/>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Line 30"/>
          <p:cNvSpPr>
            <a:spLocks noChangeShapeType="1"/>
          </p:cNvSpPr>
          <p:nvPr/>
        </p:nvSpPr>
        <p:spPr bwMode="auto">
          <a:xfrm>
            <a:off x="8967788" y="2268538"/>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31"/>
          <p:cNvSpPr>
            <a:spLocks noChangeShapeType="1"/>
          </p:cNvSpPr>
          <p:nvPr/>
        </p:nvSpPr>
        <p:spPr bwMode="auto">
          <a:xfrm>
            <a:off x="8705851" y="25368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2"/>
          <p:cNvSpPr>
            <a:spLocks noChangeShapeType="1"/>
          </p:cNvSpPr>
          <p:nvPr/>
        </p:nvSpPr>
        <p:spPr bwMode="auto">
          <a:xfrm>
            <a:off x="8707439" y="27924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47"/>
          <p:cNvSpPr>
            <a:spLocks noChangeShapeType="1"/>
          </p:cNvSpPr>
          <p:nvPr/>
        </p:nvSpPr>
        <p:spPr bwMode="auto">
          <a:xfrm>
            <a:off x="8712201" y="407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8"/>
          <p:cNvSpPr>
            <a:spLocks noChangeShapeType="1"/>
          </p:cNvSpPr>
          <p:nvPr/>
        </p:nvSpPr>
        <p:spPr bwMode="auto">
          <a:xfrm>
            <a:off x="8713789" y="4332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61"/>
          <p:cNvSpPr>
            <a:spLocks noChangeShapeType="1"/>
          </p:cNvSpPr>
          <p:nvPr/>
        </p:nvSpPr>
        <p:spPr bwMode="auto">
          <a:xfrm>
            <a:off x="8705851" y="56102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2"/>
          <p:cNvSpPr>
            <a:spLocks noChangeShapeType="1"/>
          </p:cNvSpPr>
          <p:nvPr/>
        </p:nvSpPr>
        <p:spPr bwMode="auto">
          <a:xfrm>
            <a:off x="8707439" y="58658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AutoShape 72"/>
          <p:cNvSpPr>
            <a:spLocks noChangeArrowheads="1"/>
          </p:cNvSpPr>
          <p:nvPr/>
        </p:nvSpPr>
        <p:spPr bwMode="auto">
          <a:xfrm>
            <a:off x="9264650" y="2897188"/>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8" name="AutoShape 73"/>
          <p:cNvSpPr>
            <a:spLocks noChangeArrowheads="1"/>
          </p:cNvSpPr>
          <p:nvPr/>
        </p:nvSpPr>
        <p:spPr bwMode="auto">
          <a:xfrm flipV="1">
            <a:off x="9348788" y="3033713"/>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9" name="AutoShape 74"/>
          <p:cNvSpPr>
            <a:spLocks noChangeArrowheads="1"/>
          </p:cNvSpPr>
          <p:nvPr/>
        </p:nvSpPr>
        <p:spPr bwMode="auto">
          <a:xfrm>
            <a:off x="9266238" y="2946400"/>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0" name="AutoShape 75"/>
          <p:cNvSpPr>
            <a:spLocks noChangeArrowheads="1"/>
          </p:cNvSpPr>
          <p:nvPr/>
        </p:nvSpPr>
        <p:spPr bwMode="auto">
          <a:xfrm flipV="1">
            <a:off x="9350375" y="2982913"/>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1" name="Line 77"/>
          <p:cNvSpPr>
            <a:spLocks noChangeShapeType="1"/>
          </p:cNvSpPr>
          <p:nvPr/>
        </p:nvSpPr>
        <p:spPr bwMode="auto">
          <a:xfrm>
            <a:off x="9226550" y="38020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2" name="Line 78"/>
          <p:cNvSpPr>
            <a:spLocks noChangeShapeType="1"/>
          </p:cNvSpPr>
          <p:nvPr/>
        </p:nvSpPr>
        <p:spPr bwMode="auto">
          <a:xfrm>
            <a:off x="8712201" y="4078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9"/>
          <p:cNvSpPr>
            <a:spLocks noChangeShapeType="1"/>
          </p:cNvSpPr>
          <p:nvPr/>
        </p:nvSpPr>
        <p:spPr bwMode="auto">
          <a:xfrm>
            <a:off x="8713789" y="43338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AutoShape 84"/>
          <p:cNvSpPr>
            <a:spLocks noChangeArrowheads="1"/>
          </p:cNvSpPr>
          <p:nvPr/>
        </p:nvSpPr>
        <p:spPr bwMode="auto">
          <a:xfrm>
            <a:off x="9271000" y="4438650"/>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5" name="AutoShape 85"/>
          <p:cNvSpPr>
            <a:spLocks noChangeArrowheads="1"/>
          </p:cNvSpPr>
          <p:nvPr/>
        </p:nvSpPr>
        <p:spPr bwMode="auto">
          <a:xfrm flipV="1">
            <a:off x="9355138" y="4575175"/>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6" name="AutoShape 86"/>
          <p:cNvSpPr>
            <a:spLocks noChangeArrowheads="1"/>
          </p:cNvSpPr>
          <p:nvPr/>
        </p:nvSpPr>
        <p:spPr bwMode="auto">
          <a:xfrm>
            <a:off x="9272588" y="4487863"/>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7" name="AutoShape 87"/>
          <p:cNvSpPr>
            <a:spLocks noChangeArrowheads="1"/>
          </p:cNvSpPr>
          <p:nvPr/>
        </p:nvSpPr>
        <p:spPr bwMode="auto">
          <a:xfrm flipV="1">
            <a:off x="9356725" y="4524375"/>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8" name="Line 89"/>
          <p:cNvSpPr>
            <a:spLocks noChangeShapeType="1"/>
          </p:cNvSpPr>
          <p:nvPr/>
        </p:nvSpPr>
        <p:spPr bwMode="auto">
          <a:xfrm>
            <a:off x="9232900" y="53451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9" name="Line 90"/>
          <p:cNvSpPr>
            <a:spLocks noChangeShapeType="1"/>
          </p:cNvSpPr>
          <p:nvPr/>
        </p:nvSpPr>
        <p:spPr bwMode="auto">
          <a:xfrm>
            <a:off x="8702676" y="56134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1"/>
          <p:cNvSpPr>
            <a:spLocks noChangeShapeType="1"/>
          </p:cNvSpPr>
          <p:nvPr/>
        </p:nvSpPr>
        <p:spPr bwMode="auto">
          <a:xfrm>
            <a:off x="8704264" y="58689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AutoShape 96"/>
          <p:cNvSpPr>
            <a:spLocks noChangeArrowheads="1"/>
          </p:cNvSpPr>
          <p:nvPr/>
        </p:nvSpPr>
        <p:spPr bwMode="auto">
          <a:xfrm>
            <a:off x="9261475" y="5973763"/>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2" name="AutoShape 98"/>
          <p:cNvSpPr>
            <a:spLocks noChangeArrowheads="1"/>
          </p:cNvSpPr>
          <p:nvPr/>
        </p:nvSpPr>
        <p:spPr bwMode="auto">
          <a:xfrm>
            <a:off x="9263063" y="6022975"/>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53" name="AutoShape 99"/>
          <p:cNvSpPr>
            <a:spLocks noChangeArrowheads="1"/>
          </p:cNvSpPr>
          <p:nvPr/>
        </p:nvSpPr>
        <p:spPr bwMode="auto">
          <a:xfrm flipV="1">
            <a:off x="9347200" y="6059488"/>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54" name="Line 131"/>
          <p:cNvSpPr>
            <a:spLocks noChangeShapeType="1"/>
          </p:cNvSpPr>
          <p:nvPr/>
        </p:nvSpPr>
        <p:spPr bwMode="auto">
          <a:xfrm>
            <a:off x="9231313" y="22574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Line 132"/>
          <p:cNvSpPr>
            <a:spLocks noChangeShapeType="1"/>
          </p:cNvSpPr>
          <p:nvPr/>
        </p:nvSpPr>
        <p:spPr bwMode="auto">
          <a:xfrm>
            <a:off x="8964613" y="38084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6" name="Line 133"/>
          <p:cNvSpPr>
            <a:spLocks noChangeShapeType="1"/>
          </p:cNvSpPr>
          <p:nvPr/>
        </p:nvSpPr>
        <p:spPr bwMode="auto">
          <a:xfrm>
            <a:off x="8964613" y="53514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7" name="AutoShape 87"/>
          <p:cNvSpPr>
            <a:spLocks noChangeArrowheads="1"/>
          </p:cNvSpPr>
          <p:nvPr/>
        </p:nvSpPr>
        <p:spPr bwMode="auto">
          <a:xfrm flipV="1">
            <a:off x="9342438" y="6072188"/>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58" name="Text Box 19"/>
          <p:cNvSpPr txBox="1">
            <a:spLocks noChangeArrowheads="1"/>
          </p:cNvSpPr>
          <p:nvPr/>
        </p:nvSpPr>
        <p:spPr bwMode="auto">
          <a:xfrm>
            <a:off x="8939213" y="25257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59" name="Text Box 21"/>
          <p:cNvSpPr txBox="1">
            <a:spLocks noChangeArrowheads="1"/>
          </p:cNvSpPr>
          <p:nvPr/>
        </p:nvSpPr>
        <p:spPr bwMode="auto">
          <a:xfrm>
            <a:off x="9185276" y="25209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60" name="Text Box 19"/>
          <p:cNvSpPr txBox="1">
            <a:spLocks noChangeArrowheads="1"/>
          </p:cNvSpPr>
          <p:nvPr/>
        </p:nvSpPr>
        <p:spPr bwMode="auto">
          <a:xfrm>
            <a:off x="8694738" y="25304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61" name="Text Box 19"/>
          <p:cNvSpPr txBox="1">
            <a:spLocks noChangeArrowheads="1"/>
          </p:cNvSpPr>
          <p:nvPr/>
        </p:nvSpPr>
        <p:spPr bwMode="auto">
          <a:xfrm>
            <a:off x="8939214" y="227330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2" name="Text Box 21"/>
          <p:cNvSpPr txBox="1">
            <a:spLocks noChangeArrowheads="1"/>
          </p:cNvSpPr>
          <p:nvPr/>
        </p:nvSpPr>
        <p:spPr bwMode="auto">
          <a:xfrm>
            <a:off x="9185276" y="226853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3" name="Text Box 19"/>
          <p:cNvSpPr txBox="1">
            <a:spLocks noChangeArrowheads="1"/>
          </p:cNvSpPr>
          <p:nvPr/>
        </p:nvSpPr>
        <p:spPr bwMode="auto">
          <a:xfrm>
            <a:off x="8694738" y="227806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64" name="Text Box 19"/>
          <p:cNvSpPr txBox="1">
            <a:spLocks noChangeArrowheads="1"/>
          </p:cNvSpPr>
          <p:nvPr/>
        </p:nvSpPr>
        <p:spPr bwMode="auto">
          <a:xfrm>
            <a:off x="8936038" y="55991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65" name="Text Box 21"/>
          <p:cNvSpPr txBox="1">
            <a:spLocks noChangeArrowheads="1"/>
          </p:cNvSpPr>
          <p:nvPr/>
        </p:nvSpPr>
        <p:spPr bwMode="auto">
          <a:xfrm>
            <a:off x="9180514" y="55943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66" name="Text Box 19"/>
          <p:cNvSpPr txBox="1">
            <a:spLocks noChangeArrowheads="1"/>
          </p:cNvSpPr>
          <p:nvPr/>
        </p:nvSpPr>
        <p:spPr bwMode="auto">
          <a:xfrm>
            <a:off x="8689975" y="56038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67" name="Text Box 19"/>
          <p:cNvSpPr txBox="1">
            <a:spLocks noChangeArrowheads="1"/>
          </p:cNvSpPr>
          <p:nvPr/>
        </p:nvSpPr>
        <p:spPr bwMode="auto">
          <a:xfrm>
            <a:off x="8936039" y="535305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68" name="Text Box 21"/>
          <p:cNvSpPr txBox="1">
            <a:spLocks noChangeArrowheads="1"/>
          </p:cNvSpPr>
          <p:nvPr/>
        </p:nvSpPr>
        <p:spPr bwMode="auto">
          <a:xfrm>
            <a:off x="9180514" y="534828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69" name="Text Box 19"/>
          <p:cNvSpPr txBox="1">
            <a:spLocks noChangeArrowheads="1"/>
          </p:cNvSpPr>
          <p:nvPr/>
        </p:nvSpPr>
        <p:spPr bwMode="auto">
          <a:xfrm>
            <a:off x="8689975" y="535781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0" name="Text Box 19"/>
          <p:cNvSpPr txBox="1">
            <a:spLocks noChangeArrowheads="1"/>
          </p:cNvSpPr>
          <p:nvPr/>
        </p:nvSpPr>
        <p:spPr bwMode="auto">
          <a:xfrm>
            <a:off x="8937626" y="3813175"/>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1" name="Text Box 21"/>
          <p:cNvSpPr txBox="1">
            <a:spLocks noChangeArrowheads="1"/>
          </p:cNvSpPr>
          <p:nvPr/>
        </p:nvSpPr>
        <p:spPr bwMode="auto">
          <a:xfrm>
            <a:off x="9183689" y="3808413"/>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2" name="Text Box 19"/>
          <p:cNvSpPr txBox="1">
            <a:spLocks noChangeArrowheads="1"/>
          </p:cNvSpPr>
          <p:nvPr/>
        </p:nvSpPr>
        <p:spPr bwMode="auto">
          <a:xfrm>
            <a:off x="8693150" y="3817938"/>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grpSp>
        <p:nvGrpSpPr>
          <p:cNvPr id="73" name="Group 71"/>
          <p:cNvGrpSpPr>
            <a:grpSpLocks/>
          </p:cNvGrpSpPr>
          <p:nvPr/>
        </p:nvGrpSpPr>
        <p:grpSpPr bwMode="auto">
          <a:xfrm rot="10800000">
            <a:off x="9282114" y="2135187"/>
            <a:ext cx="174625" cy="274638"/>
            <a:chOff x="4972" y="2118"/>
            <a:chExt cx="110" cy="173"/>
          </a:xfrm>
        </p:grpSpPr>
        <p:sp>
          <p:nvSpPr>
            <p:cNvPr id="74"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5"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6"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7"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78" name="Group 76"/>
          <p:cNvGrpSpPr>
            <a:grpSpLocks/>
          </p:cNvGrpSpPr>
          <p:nvPr/>
        </p:nvGrpSpPr>
        <p:grpSpPr bwMode="auto">
          <a:xfrm rot="10800000">
            <a:off x="9269414" y="3675062"/>
            <a:ext cx="174625" cy="274638"/>
            <a:chOff x="4972" y="2118"/>
            <a:chExt cx="110" cy="173"/>
          </a:xfrm>
        </p:grpSpPr>
        <p:sp>
          <p:nvSpPr>
            <p:cNvPr id="79"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80"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1"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2"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83" name="Group 81"/>
          <p:cNvGrpSpPr>
            <a:grpSpLocks/>
          </p:cNvGrpSpPr>
          <p:nvPr/>
        </p:nvGrpSpPr>
        <p:grpSpPr bwMode="auto">
          <a:xfrm rot="10800000">
            <a:off x="9271001" y="5202237"/>
            <a:ext cx="174625" cy="274638"/>
            <a:chOff x="4972" y="2118"/>
            <a:chExt cx="110" cy="173"/>
          </a:xfrm>
        </p:grpSpPr>
        <p:sp>
          <p:nvSpPr>
            <p:cNvPr id="84"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85"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86"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87"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88" name="Text Box 87"/>
          <p:cNvSpPr txBox="1">
            <a:spLocks noChangeArrowheads="1"/>
          </p:cNvSpPr>
          <p:nvPr/>
        </p:nvSpPr>
        <p:spPr bwMode="auto">
          <a:xfrm>
            <a:off x="6918326" y="1524000"/>
            <a:ext cx="928459"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0000" dirty="0">
                <a:solidFill>
                  <a:srgbClr val="CC0000"/>
                </a:solidFill>
              </a:rPr>
              <a:t>X</a:t>
            </a:r>
            <a:endParaRPr lang="en-US" sz="10000" dirty="0"/>
          </a:p>
        </p:txBody>
      </p:sp>
      <p:sp>
        <p:nvSpPr>
          <p:cNvPr id="89" name="Rectangle 42"/>
          <p:cNvSpPr>
            <a:spLocks noChangeArrowheads="1"/>
          </p:cNvSpPr>
          <p:nvPr/>
        </p:nvSpPr>
        <p:spPr bwMode="auto">
          <a:xfrm>
            <a:off x="8145464" y="1778001"/>
            <a:ext cx="2155825" cy="1474787"/>
          </a:xfrm>
          <a:prstGeom prst="rect">
            <a:avLst/>
          </a:prstGeom>
          <a:solidFill>
            <a:schemeClr val="bg1">
              <a:alpha val="8588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0" name="Freeform 70"/>
          <p:cNvSpPr>
            <a:spLocks noChangeArrowheads="1"/>
          </p:cNvSpPr>
          <p:nvPr/>
        </p:nvSpPr>
        <p:spPr bwMode="auto">
          <a:xfrm>
            <a:off x="5918201" y="3954463"/>
            <a:ext cx="842963" cy="1458913"/>
          </a:xfrm>
          <a:custGeom>
            <a:avLst/>
            <a:gdLst>
              <a:gd name="T0" fmla="*/ 842963 w 842049"/>
              <a:gd name="T1" fmla="*/ 1458913 h 1459345"/>
              <a:gd name="T2" fmla="*/ 10788 w 842049"/>
              <a:gd name="T3" fmla="*/ 609420 h 1459345"/>
              <a:gd name="T4" fmla="*/ 778239 w 842049"/>
              <a:gd name="T5" fmla="*/ 0 h 1459345"/>
              <a:gd name="T6" fmla="*/ 0 60000 65536"/>
              <a:gd name="T7" fmla="*/ 0 60000 65536"/>
              <a:gd name="T8" fmla="*/ 0 60000 65536"/>
              <a:gd name="T9" fmla="*/ 0 w 842049"/>
              <a:gd name="T10" fmla="*/ 0 h 1459345"/>
              <a:gd name="T11" fmla="*/ 842049 w 842049"/>
              <a:gd name="T12" fmla="*/ 1459345 h 1459345"/>
            </a:gdLst>
            <a:ahLst/>
            <a:cxnLst>
              <a:cxn ang="T6">
                <a:pos x="T0" y="T1"/>
              </a:cxn>
              <a:cxn ang="T7">
                <a:pos x="T2" y="T3"/>
              </a:cxn>
              <a:cxn ang="T8">
                <a:pos x="T4" y="T5"/>
              </a:cxn>
            </a:cxnLst>
            <a:rect l="T9" t="T10" r="T11" b="T12"/>
            <a:pathLst>
              <a:path w="842049" h="1459345">
                <a:moveTo>
                  <a:pt x="842049" y="1459345"/>
                </a:moveTo>
                <a:cubicBezTo>
                  <a:pt x="431800" y="1156084"/>
                  <a:pt x="21552" y="852824"/>
                  <a:pt x="10776" y="609600"/>
                </a:cubicBezTo>
                <a:cubicBezTo>
                  <a:pt x="0" y="366376"/>
                  <a:pt x="388697" y="183188"/>
                  <a:pt x="777395" y="0"/>
                </a:cubicBezTo>
              </a:path>
            </a:pathLst>
          </a:custGeom>
          <a:noFill/>
          <a:ln w="19050">
            <a:solidFill>
              <a:srgbClr val="C00000"/>
            </a:solidFill>
            <a:miter lim="800000"/>
            <a:headEnd/>
            <a:tailEnd type="triangl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91" name="Text Box 57"/>
          <p:cNvSpPr txBox="1">
            <a:spLocks noChangeArrowheads="1"/>
          </p:cNvSpPr>
          <p:nvPr/>
        </p:nvSpPr>
        <p:spPr bwMode="auto">
          <a:xfrm rot="20175265">
            <a:off x="5688786" y="3742323"/>
            <a:ext cx="117955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vc-ok 4,log</a:t>
            </a:r>
          </a:p>
        </p:txBody>
      </p:sp>
      <p:sp>
        <p:nvSpPr>
          <p:cNvPr id="92" name="Footer Placeholder 9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3" name="Slide Number Placeholder 9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91</a:t>
            </a:fld>
            <a:endParaRPr lang="en-US"/>
          </a:p>
        </p:txBody>
      </p:sp>
    </p:spTree>
    <p:extLst>
      <p:ext uri="{BB962C8B-B14F-4D97-AF65-F5344CB8AC3E}">
        <p14:creationId xmlns:p14="http://schemas.microsoft.com/office/powerpoint/2010/main" val="2058510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Double booking</a:t>
            </a:r>
            <a:endParaRPr lang="en-US" dirty="0"/>
          </a:p>
        </p:txBody>
      </p:sp>
      <p:sp>
        <p:nvSpPr>
          <p:cNvPr id="39938" name="Content Placeholder 2"/>
          <p:cNvSpPr>
            <a:spLocks noGrp="1"/>
          </p:cNvSpPr>
          <p:nvPr>
            <p:ph idx="1"/>
          </p:nvPr>
        </p:nvSpPr>
        <p:spPr/>
        <p:txBody>
          <a:bodyPr/>
          <a:lstStyle/>
          <a:p>
            <a:r>
              <a:rPr lang="en-US"/>
              <a:t>Sometimes more than one operation is assigned the same number</a:t>
            </a:r>
          </a:p>
          <a:p>
            <a:pPr lvl="1"/>
            <a:r>
              <a:rPr lang="en-US"/>
              <a:t>In view 3, operation A is assigned 8</a:t>
            </a:r>
          </a:p>
          <a:p>
            <a:pPr lvl="1"/>
            <a:r>
              <a:rPr lang="en-US"/>
              <a:t>In view 4, operation B is assigned 8</a:t>
            </a:r>
          </a:p>
          <a:p>
            <a:pPr lvl="1"/>
            <a:endParaRPr lang="en-US"/>
          </a:p>
          <a:p>
            <a:r>
              <a:rPr lang="en-US"/>
              <a:t>Viewstamps </a:t>
            </a:r>
          </a:p>
          <a:p>
            <a:pPr lvl="1"/>
            <a:r>
              <a:rPr lang="en-US"/>
              <a:t>op number is &lt;v#, seq#&gt;</a:t>
            </a:r>
            <a:endParaRPr lang="en-US" dirty="0"/>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92</a:t>
            </a:fld>
            <a:endParaRPr lang="en-US"/>
          </a:p>
        </p:txBody>
      </p:sp>
    </p:spTree>
    <p:extLst>
      <p:ext uri="{BB962C8B-B14F-4D97-AF65-F5344CB8AC3E}">
        <p14:creationId xmlns:p14="http://schemas.microsoft.com/office/powerpoint/2010/main" val="1426941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endParaRPr lang="en-US"/>
          </a:p>
        </p:txBody>
      </p:sp>
      <p:sp>
        <p:nvSpPr>
          <p:cNvPr id="6" name="Rectangle 67"/>
          <p:cNvSpPr>
            <a:spLocks noChangeArrowheads="1"/>
          </p:cNvSpPr>
          <p:nvPr/>
        </p:nvSpPr>
        <p:spPr bwMode="auto">
          <a:xfrm>
            <a:off x="6843714" y="3521075"/>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7" name="Group 77"/>
          <p:cNvGrpSpPr>
            <a:grpSpLocks/>
          </p:cNvGrpSpPr>
          <p:nvPr/>
        </p:nvGrpSpPr>
        <p:grpSpPr bwMode="auto">
          <a:xfrm>
            <a:off x="6453190" y="5238750"/>
            <a:ext cx="1716088" cy="463550"/>
            <a:chOff x="3237" y="2649"/>
            <a:chExt cx="1081" cy="292"/>
          </a:xfrm>
        </p:grpSpPr>
        <p:sp>
          <p:nvSpPr>
            <p:cNvPr id="8"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9" name="Text Box 79"/>
            <p:cNvSpPr txBox="1">
              <a:spLocks noChangeArrowheads="1"/>
            </p:cNvSpPr>
            <p:nvPr/>
          </p:nvSpPr>
          <p:spPr bwMode="auto">
            <a:xfrm>
              <a:off x="3237"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10" name="Group 74"/>
          <p:cNvGrpSpPr>
            <a:grpSpLocks/>
          </p:cNvGrpSpPr>
          <p:nvPr/>
        </p:nvGrpSpPr>
        <p:grpSpPr bwMode="auto">
          <a:xfrm>
            <a:off x="6453190" y="3698873"/>
            <a:ext cx="1716088" cy="463549"/>
            <a:chOff x="3237" y="1877"/>
            <a:chExt cx="1081" cy="292"/>
          </a:xfrm>
        </p:grpSpPr>
        <p:sp>
          <p:nvSpPr>
            <p:cNvPr id="1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2" name="Text Box 76"/>
            <p:cNvSpPr txBox="1">
              <a:spLocks noChangeArrowheads="1"/>
            </p:cNvSpPr>
            <p:nvPr/>
          </p:nvSpPr>
          <p:spPr bwMode="auto">
            <a:xfrm>
              <a:off x="3237"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13" name="Group 69"/>
          <p:cNvGrpSpPr>
            <a:grpSpLocks/>
          </p:cNvGrpSpPr>
          <p:nvPr/>
        </p:nvGrpSpPr>
        <p:grpSpPr bwMode="auto">
          <a:xfrm>
            <a:off x="6453190" y="2144715"/>
            <a:ext cx="1716088" cy="463551"/>
            <a:chOff x="3237" y="1106"/>
            <a:chExt cx="1081" cy="292"/>
          </a:xfrm>
        </p:grpSpPr>
        <p:sp>
          <p:nvSpPr>
            <p:cNvPr id="14"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5" name="Text Box 71"/>
            <p:cNvSpPr txBox="1">
              <a:spLocks noChangeArrowheads="1"/>
            </p:cNvSpPr>
            <p:nvPr/>
          </p:nvSpPr>
          <p:spPr bwMode="auto">
            <a:xfrm>
              <a:off x="3237"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16" name="Text Box 14"/>
          <p:cNvSpPr txBox="1">
            <a:spLocks noChangeArrowheads="1"/>
          </p:cNvSpPr>
          <p:nvPr/>
        </p:nvSpPr>
        <p:spPr bwMode="auto">
          <a:xfrm>
            <a:off x="8159750" y="17383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7" name="Text Box 23"/>
          <p:cNvSpPr txBox="1">
            <a:spLocks noChangeArrowheads="1"/>
          </p:cNvSpPr>
          <p:nvPr/>
        </p:nvSpPr>
        <p:spPr bwMode="auto">
          <a:xfrm>
            <a:off x="8166100" y="3278188"/>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8" name="Text Box 30"/>
          <p:cNvSpPr txBox="1">
            <a:spLocks noChangeArrowheads="1"/>
          </p:cNvSpPr>
          <p:nvPr/>
        </p:nvSpPr>
        <p:spPr bwMode="auto">
          <a:xfrm>
            <a:off x="8159750" y="4811713"/>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9" name="Line 55"/>
          <p:cNvSpPr>
            <a:spLocks noChangeShapeType="1"/>
          </p:cNvSpPr>
          <p:nvPr/>
        </p:nvSpPr>
        <p:spPr bwMode="auto">
          <a:xfrm>
            <a:off x="7083425" y="3246437"/>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56"/>
          <p:cNvSpPr>
            <a:spLocks noChangeShapeType="1"/>
          </p:cNvSpPr>
          <p:nvPr/>
        </p:nvSpPr>
        <p:spPr bwMode="auto">
          <a:xfrm>
            <a:off x="7072314" y="4779962"/>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1" name="Group 80"/>
          <p:cNvGrpSpPr>
            <a:grpSpLocks/>
          </p:cNvGrpSpPr>
          <p:nvPr/>
        </p:nvGrpSpPr>
        <p:grpSpPr bwMode="auto">
          <a:xfrm>
            <a:off x="2025651" y="2743198"/>
            <a:ext cx="1644650" cy="463549"/>
            <a:chOff x="422" y="2285"/>
            <a:chExt cx="1036" cy="292"/>
          </a:xfrm>
        </p:grpSpPr>
        <p:sp>
          <p:nvSpPr>
            <p:cNvPr id="22"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3" name="Text Box 82"/>
            <p:cNvSpPr txBox="1">
              <a:spLocks noChangeArrowheads="1"/>
            </p:cNvSpPr>
            <p:nvPr/>
          </p:nvSpPr>
          <p:spPr bwMode="auto">
            <a:xfrm>
              <a:off x="422"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4" name="Group 83"/>
          <p:cNvGrpSpPr>
            <a:grpSpLocks/>
          </p:cNvGrpSpPr>
          <p:nvPr/>
        </p:nvGrpSpPr>
        <p:grpSpPr bwMode="auto">
          <a:xfrm>
            <a:off x="2025651" y="4505323"/>
            <a:ext cx="1644650" cy="463549"/>
            <a:chOff x="413" y="2285"/>
            <a:chExt cx="1036" cy="292"/>
          </a:xfrm>
        </p:grpSpPr>
        <p:sp>
          <p:nvSpPr>
            <p:cNvPr id="25"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6" name="Text Box 85"/>
            <p:cNvSpPr txBox="1">
              <a:spLocks noChangeArrowheads="1"/>
            </p:cNvSpPr>
            <p:nvPr/>
          </p:nvSpPr>
          <p:spPr bwMode="auto">
            <a:xfrm>
              <a:off x="413"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7" name="Rectangle 88"/>
          <p:cNvSpPr>
            <a:spLocks noChangeArrowheads="1"/>
          </p:cNvSpPr>
          <p:nvPr/>
        </p:nvSpPr>
        <p:spPr bwMode="auto">
          <a:xfrm>
            <a:off x="8702676" y="5345113"/>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 name="Rectangle 76"/>
          <p:cNvSpPr>
            <a:spLocks noChangeArrowheads="1"/>
          </p:cNvSpPr>
          <p:nvPr/>
        </p:nvSpPr>
        <p:spPr bwMode="auto">
          <a:xfrm>
            <a:off x="8712201" y="38100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8705851" y="2268538"/>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Line 30"/>
          <p:cNvSpPr>
            <a:spLocks noChangeShapeType="1"/>
          </p:cNvSpPr>
          <p:nvPr/>
        </p:nvSpPr>
        <p:spPr bwMode="auto">
          <a:xfrm>
            <a:off x="8967788" y="2268538"/>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31"/>
          <p:cNvSpPr>
            <a:spLocks noChangeShapeType="1"/>
          </p:cNvSpPr>
          <p:nvPr/>
        </p:nvSpPr>
        <p:spPr bwMode="auto">
          <a:xfrm>
            <a:off x="8705851" y="25368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2"/>
          <p:cNvSpPr>
            <a:spLocks noChangeShapeType="1"/>
          </p:cNvSpPr>
          <p:nvPr/>
        </p:nvSpPr>
        <p:spPr bwMode="auto">
          <a:xfrm>
            <a:off x="8707439" y="27924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47"/>
          <p:cNvSpPr>
            <a:spLocks noChangeShapeType="1"/>
          </p:cNvSpPr>
          <p:nvPr/>
        </p:nvSpPr>
        <p:spPr bwMode="auto">
          <a:xfrm>
            <a:off x="8712201" y="407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8"/>
          <p:cNvSpPr>
            <a:spLocks noChangeShapeType="1"/>
          </p:cNvSpPr>
          <p:nvPr/>
        </p:nvSpPr>
        <p:spPr bwMode="auto">
          <a:xfrm>
            <a:off x="8713789" y="4332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61"/>
          <p:cNvSpPr>
            <a:spLocks noChangeShapeType="1"/>
          </p:cNvSpPr>
          <p:nvPr/>
        </p:nvSpPr>
        <p:spPr bwMode="auto">
          <a:xfrm>
            <a:off x="8705851" y="561022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2"/>
          <p:cNvSpPr>
            <a:spLocks noChangeShapeType="1"/>
          </p:cNvSpPr>
          <p:nvPr/>
        </p:nvSpPr>
        <p:spPr bwMode="auto">
          <a:xfrm>
            <a:off x="8707439" y="5865812"/>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AutoShape 72"/>
          <p:cNvSpPr>
            <a:spLocks noChangeArrowheads="1"/>
          </p:cNvSpPr>
          <p:nvPr/>
        </p:nvSpPr>
        <p:spPr bwMode="auto">
          <a:xfrm>
            <a:off x="9264650" y="2897188"/>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8" name="AutoShape 73"/>
          <p:cNvSpPr>
            <a:spLocks noChangeArrowheads="1"/>
          </p:cNvSpPr>
          <p:nvPr/>
        </p:nvSpPr>
        <p:spPr bwMode="auto">
          <a:xfrm flipV="1">
            <a:off x="9348788" y="3033713"/>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9" name="AutoShape 74"/>
          <p:cNvSpPr>
            <a:spLocks noChangeArrowheads="1"/>
          </p:cNvSpPr>
          <p:nvPr/>
        </p:nvSpPr>
        <p:spPr bwMode="auto">
          <a:xfrm>
            <a:off x="9266238" y="2946400"/>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0" name="AutoShape 75"/>
          <p:cNvSpPr>
            <a:spLocks noChangeArrowheads="1"/>
          </p:cNvSpPr>
          <p:nvPr/>
        </p:nvSpPr>
        <p:spPr bwMode="auto">
          <a:xfrm flipV="1">
            <a:off x="9350375" y="2982913"/>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1" name="Line 77"/>
          <p:cNvSpPr>
            <a:spLocks noChangeShapeType="1"/>
          </p:cNvSpPr>
          <p:nvPr/>
        </p:nvSpPr>
        <p:spPr bwMode="auto">
          <a:xfrm>
            <a:off x="9226550" y="38020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2" name="Line 78"/>
          <p:cNvSpPr>
            <a:spLocks noChangeShapeType="1"/>
          </p:cNvSpPr>
          <p:nvPr/>
        </p:nvSpPr>
        <p:spPr bwMode="auto">
          <a:xfrm>
            <a:off x="8712201" y="40782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9"/>
          <p:cNvSpPr>
            <a:spLocks noChangeShapeType="1"/>
          </p:cNvSpPr>
          <p:nvPr/>
        </p:nvSpPr>
        <p:spPr bwMode="auto">
          <a:xfrm>
            <a:off x="8713789" y="43338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AutoShape 84"/>
          <p:cNvSpPr>
            <a:spLocks noChangeArrowheads="1"/>
          </p:cNvSpPr>
          <p:nvPr/>
        </p:nvSpPr>
        <p:spPr bwMode="auto">
          <a:xfrm>
            <a:off x="9271000" y="4438650"/>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5" name="AutoShape 85"/>
          <p:cNvSpPr>
            <a:spLocks noChangeArrowheads="1"/>
          </p:cNvSpPr>
          <p:nvPr/>
        </p:nvSpPr>
        <p:spPr bwMode="auto">
          <a:xfrm flipV="1">
            <a:off x="9355138" y="4575175"/>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6" name="AutoShape 86"/>
          <p:cNvSpPr>
            <a:spLocks noChangeArrowheads="1"/>
          </p:cNvSpPr>
          <p:nvPr/>
        </p:nvSpPr>
        <p:spPr bwMode="auto">
          <a:xfrm>
            <a:off x="9272588" y="4487863"/>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7" name="AutoShape 87"/>
          <p:cNvSpPr>
            <a:spLocks noChangeArrowheads="1"/>
          </p:cNvSpPr>
          <p:nvPr/>
        </p:nvSpPr>
        <p:spPr bwMode="auto">
          <a:xfrm flipV="1">
            <a:off x="9356725" y="4524375"/>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8" name="Line 89"/>
          <p:cNvSpPr>
            <a:spLocks noChangeShapeType="1"/>
          </p:cNvSpPr>
          <p:nvPr/>
        </p:nvSpPr>
        <p:spPr bwMode="auto">
          <a:xfrm>
            <a:off x="9232900" y="53451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9" name="Line 90"/>
          <p:cNvSpPr>
            <a:spLocks noChangeShapeType="1"/>
          </p:cNvSpPr>
          <p:nvPr/>
        </p:nvSpPr>
        <p:spPr bwMode="auto">
          <a:xfrm>
            <a:off x="8702676" y="56134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1"/>
          <p:cNvSpPr>
            <a:spLocks noChangeShapeType="1"/>
          </p:cNvSpPr>
          <p:nvPr/>
        </p:nvSpPr>
        <p:spPr bwMode="auto">
          <a:xfrm>
            <a:off x="8704264" y="5868987"/>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AutoShape 96"/>
          <p:cNvSpPr>
            <a:spLocks noChangeArrowheads="1"/>
          </p:cNvSpPr>
          <p:nvPr/>
        </p:nvSpPr>
        <p:spPr bwMode="auto">
          <a:xfrm>
            <a:off x="9261475" y="5973763"/>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2" name="AutoShape 98"/>
          <p:cNvSpPr>
            <a:spLocks noChangeArrowheads="1"/>
          </p:cNvSpPr>
          <p:nvPr/>
        </p:nvSpPr>
        <p:spPr bwMode="auto">
          <a:xfrm>
            <a:off x="9263063" y="6022975"/>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53" name="Line 131"/>
          <p:cNvSpPr>
            <a:spLocks noChangeShapeType="1"/>
          </p:cNvSpPr>
          <p:nvPr/>
        </p:nvSpPr>
        <p:spPr bwMode="auto">
          <a:xfrm>
            <a:off x="9231313" y="22574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4" name="Line 132"/>
          <p:cNvSpPr>
            <a:spLocks noChangeShapeType="1"/>
          </p:cNvSpPr>
          <p:nvPr/>
        </p:nvSpPr>
        <p:spPr bwMode="auto">
          <a:xfrm>
            <a:off x="8964613" y="380841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Line 133"/>
          <p:cNvSpPr>
            <a:spLocks noChangeShapeType="1"/>
          </p:cNvSpPr>
          <p:nvPr/>
        </p:nvSpPr>
        <p:spPr bwMode="auto">
          <a:xfrm>
            <a:off x="8964613" y="5351463"/>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56" name="Group 56"/>
          <p:cNvGrpSpPr>
            <a:grpSpLocks/>
          </p:cNvGrpSpPr>
          <p:nvPr/>
        </p:nvGrpSpPr>
        <p:grpSpPr bwMode="auto">
          <a:xfrm rot="10800000">
            <a:off x="9282114" y="2135187"/>
            <a:ext cx="174625" cy="274638"/>
            <a:chOff x="4972" y="2118"/>
            <a:chExt cx="110" cy="173"/>
          </a:xfrm>
        </p:grpSpPr>
        <p:sp>
          <p:nvSpPr>
            <p:cNvPr id="57"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58"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59"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60"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61" name="Group 61"/>
          <p:cNvGrpSpPr>
            <a:grpSpLocks/>
          </p:cNvGrpSpPr>
          <p:nvPr/>
        </p:nvGrpSpPr>
        <p:grpSpPr bwMode="auto">
          <a:xfrm rot="10800000">
            <a:off x="9269414" y="3675062"/>
            <a:ext cx="174625" cy="274638"/>
            <a:chOff x="4972" y="2118"/>
            <a:chExt cx="110" cy="173"/>
          </a:xfrm>
        </p:grpSpPr>
        <p:sp>
          <p:nvSpPr>
            <p:cNvPr id="62"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63"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64"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65"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66" name="Group 66"/>
          <p:cNvGrpSpPr>
            <a:grpSpLocks/>
          </p:cNvGrpSpPr>
          <p:nvPr/>
        </p:nvGrpSpPr>
        <p:grpSpPr bwMode="auto">
          <a:xfrm rot="10800000">
            <a:off x="9271001" y="5202237"/>
            <a:ext cx="174625" cy="274638"/>
            <a:chOff x="4972" y="2118"/>
            <a:chExt cx="110" cy="173"/>
          </a:xfrm>
        </p:grpSpPr>
        <p:sp>
          <p:nvSpPr>
            <p:cNvPr id="67"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68"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69"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0"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71" name="Text Box 19"/>
          <p:cNvSpPr txBox="1">
            <a:spLocks noChangeArrowheads="1"/>
          </p:cNvSpPr>
          <p:nvPr/>
        </p:nvSpPr>
        <p:spPr bwMode="auto">
          <a:xfrm>
            <a:off x="8939214" y="227330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2" name="Text Box 21"/>
          <p:cNvSpPr txBox="1">
            <a:spLocks noChangeArrowheads="1"/>
          </p:cNvSpPr>
          <p:nvPr/>
        </p:nvSpPr>
        <p:spPr bwMode="auto">
          <a:xfrm>
            <a:off x="9185276" y="226853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3" name="Text Box 19"/>
          <p:cNvSpPr txBox="1">
            <a:spLocks noChangeArrowheads="1"/>
          </p:cNvSpPr>
          <p:nvPr/>
        </p:nvSpPr>
        <p:spPr bwMode="auto">
          <a:xfrm>
            <a:off x="8694738" y="227806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4" name="Text Box 19"/>
          <p:cNvSpPr txBox="1">
            <a:spLocks noChangeArrowheads="1"/>
          </p:cNvSpPr>
          <p:nvPr/>
        </p:nvSpPr>
        <p:spPr bwMode="auto">
          <a:xfrm>
            <a:off x="8936039" y="5353050"/>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5" name="Text Box 21"/>
          <p:cNvSpPr txBox="1">
            <a:spLocks noChangeArrowheads="1"/>
          </p:cNvSpPr>
          <p:nvPr/>
        </p:nvSpPr>
        <p:spPr bwMode="auto">
          <a:xfrm>
            <a:off x="9180514" y="5348288"/>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6" name="Text Box 19"/>
          <p:cNvSpPr txBox="1">
            <a:spLocks noChangeArrowheads="1"/>
          </p:cNvSpPr>
          <p:nvPr/>
        </p:nvSpPr>
        <p:spPr bwMode="auto">
          <a:xfrm>
            <a:off x="8689975" y="5357813"/>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7" name="Text Box 19"/>
          <p:cNvSpPr txBox="1">
            <a:spLocks noChangeArrowheads="1"/>
          </p:cNvSpPr>
          <p:nvPr/>
        </p:nvSpPr>
        <p:spPr bwMode="auto">
          <a:xfrm>
            <a:off x="8937626" y="3813175"/>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8" name="Text Box 21"/>
          <p:cNvSpPr txBox="1">
            <a:spLocks noChangeArrowheads="1"/>
          </p:cNvSpPr>
          <p:nvPr/>
        </p:nvSpPr>
        <p:spPr bwMode="auto">
          <a:xfrm>
            <a:off x="9183689" y="3808413"/>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9" name="Text Box 19"/>
          <p:cNvSpPr txBox="1">
            <a:spLocks noChangeArrowheads="1"/>
          </p:cNvSpPr>
          <p:nvPr/>
        </p:nvSpPr>
        <p:spPr bwMode="auto">
          <a:xfrm>
            <a:off x="8693150" y="3817938"/>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80" name="Text Box 19"/>
          <p:cNvSpPr txBox="1">
            <a:spLocks noChangeArrowheads="1"/>
          </p:cNvSpPr>
          <p:nvPr/>
        </p:nvSpPr>
        <p:spPr bwMode="auto">
          <a:xfrm>
            <a:off x="8939213" y="2525713"/>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81" name="Text Box 21"/>
          <p:cNvSpPr txBox="1">
            <a:spLocks noChangeArrowheads="1"/>
          </p:cNvSpPr>
          <p:nvPr/>
        </p:nvSpPr>
        <p:spPr bwMode="auto">
          <a:xfrm>
            <a:off x="9185276" y="2520951"/>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82" name="Text Box 19"/>
          <p:cNvSpPr txBox="1">
            <a:spLocks noChangeArrowheads="1"/>
          </p:cNvSpPr>
          <p:nvPr/>
        </p:nvSpPr>
        <p:spPr bwMode="auto">
          <a:xfrm>
            <a:off x="8694738" y="2530475"/>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83" name="Text Box 87"/>
          <p:cNvSpPr txBox="1">
            <a:spLocks noChangeArrowheads="1"/>
          </p:cNvSpPr>
          <p:nvPr/>
        </p:nvSpPr>
        <p:spPr bwMode="auto">
          <a:xfrm>
            <a:off x="6918326" y="1524000"/>
            <a:ext cx="928459"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0000">
                <a:solidFill>
                  <a:srgbClr val="CC0000"/>
                </a:solidFill>
              </a:rPr>
              <a:t>X</a:t>
            </a:r>
            <a:endParaRPr lang="en-US" sz="10000"/>
          </a:p>
        </p:txBody>
      </p:sp>
      <p:sp>
        <p:nvSpPr>
          <p:cNvPr id="84" name="Footer Placeholder 8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85" name="Slide Number Placeholder 8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93</a:t>
            </a:fld>
            <a:endParaRPr lang="en-US"/>
          </a:p>
        </p:txBody>
      </p:sp>
    </p:spTree>
    <p:extLst>
      <p:ext uri="{BB962C8B-B14F-4D97-AF65-F5344CB8AC3E}">
        <p14:creationId xmlns:p14="http://schemas.microsoft.com/office/powerpoint/2010/main" val="16686273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endParaRPr lang="en-US"/>
          </a:p>
        </p:txBody>
      </p:sp>
      <p:sp>
        <p:nvSpPr>
          <p:cNvPr id="6" name="Rectangle 67"/>
          <p:cNvSpPr>
            <a:spLocks noChangeArrowheads="1"/>
          </p:cNvSpPr>
          <p:nvPr/>
        </p:nvSpPr>
        <p:spPr bwMode="auto">
          <a:xfrm>
            <a:off x="6843714" y="3535363"/>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7" name="Group 77"/>
          <p:cNvGrpSpPr>
            <a:grpSpLocks/>
          </p:cNvGrpSpPr>
          <p:nvPr/>
        </p:nvGrpSpPr>
        <p:grpSpPr bwMode="auto">
          <a:xfrm>
            <a:off x="6376990" y="5253038"/>
            <a:ext cx="1716088" cy="463550"/>
            <a:chOff x="3189" y="2649"/>
            <a:chExt cx="1081" cy="292"/>
          </a:xfrm>
        </p:grpSpPr>
        <p:sp>
          <p:nvSpPr>
            <p:cNvPr id="8"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9" name="Text Box 79"/>
            <p:cNvSpPr txBox="1">
              <a:spLocks noChangeArrowheads="1"/>
            </p:cNvSpPr>
            <p:nvPr/>
          </p:nvSpPr>
          <p:spPr bwMode="auto">
            <a:xfrm>
              <a:off x="3189"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10" name="Group 74"/>
          <p:cNvGrpSpPr>
            <a:grpSpLocks/>
          </p:cNvGrpSpPr>
          <p:nvPr/>
        </p:nvGrpSpPr>
        <p:grpSpPr bwMode="auto">
          <a:xfrm>
            <a:off x="6376990" y="3713161"/>
            <a:ext cx="1716088" cy="463549"/>
            <a:chOff x="3189" y="1877"/>
            <a:chExt cx="1081" cy="292"/>
          </a:xfrm>
        </p:grpSpPr>
        <p:sp>
          <p:nvSpPr>
            <p:cNvPr id="1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2" name="Text Box 76"/>
            <p:cNvSpPr txBox="1">
              <a:spLocks noChangeArrowheads="1"/>
            </p:cNvSpPr>
            <p:nvPr/>
          </p:nvSpPr>
          <p:spPr bwMode="auto">
            <a:xfrm>
              <a:off x="3189"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13" name="Group 69"/>
          <p:cNvGrpSpPr>
            <a:grpSpLocks/>
          </p:cNvGrpSpPr>
          <p:nvPr/>
        </p:nvGrpSpPr>
        <p:grpSpPr bwMode="auto">
          <a:xfrm>
            <a:off x="6376990" y="2159003"/>
            <a:ext cx="1716088" cy="463551"/>
            <a:chOff x="3189" y="1106"/>
            <a:chExt cx="1081" cy="292"/>
          </a:xfrm>
        </p:grpSpPr>
        <p:sp>
          <p:nvSpPr>
            <p:cNvPr id="14"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5" name="Text Box 71"/>
            <p:cNvSpPr txBox="1">
              <a:spLocks noChangeArrowheads="1"/>
            </p:cNvSpPr>
            <p:nvPr/>
          </p:nvSpPr>
          <p:spPr bwMode="auto">
            <a:xfrm>
              <a:off x="3189"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16" name="Text Box 14"/>
          <p:cNvSpPr txBox="1">
            <a:spLocks noChangeArrowheads="1"/>
          </p:cNvSpPr>
          <p:nvPr/>
        </p:nvSpPr>
        <p:spPr bwMode="auto">
          <a:xfrm>
            <a:off x="8159750" y="175260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7" name="Text Box 23"/>
          <p:cNvSpPr txBox="1">
            <a:spLocks noChangeArrowheads="1"/>
          </p:cNvSpPr>
          <p:nvPr/>
        </p:nvSpPr>
        <p:spPr bwMode="auto">
          <a:xfrm>
            <a:off x="8166100" y="3292476"/>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8" name="Text Box 30"/>
          <p:cNvSpPr txBox="1">
            <a:spLocks noChangeArrowheads="1"/>
          </p:cNvSpPr>
          <p:nvPr/>
        </p:nvSpPr>
        <p:spPr bwMode="auto">
          <a:xfrm>
            <a:off x="8159750" y="482600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9" name="Line 55"/>
          <p:cNvSpPr>
            <a:spLocks noChangeShapeType="1"/>
          </p:cNvSpPr>
          <p:nvPr/>
        </p:nvSpPr>
        <p:spPr bwMode="auto">
          <a:xfrm>
            <a:off x="7083425" y="3260725"/>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56"/>
          <p:cNvSpPr>
            <a:spLocks noChangeShapeType="1"/>
          </p:cNvSpPr>
          <p:nvPr/>
        </p:nvSpPr>
        <p:spPr bwMode="auto">
          <a:xfrm>
            <a:off x="7072314" y="4794250"/>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1" name="Group 80"/>
          <p:cNvGrpSpPr>
            <a:grpSpLocks/>
          </p:cNvGrpSpPr>
          <p:nvPr/>
        </p:nvGrpSpPr>
        <p:grpSpPr bwMode="auto">
          <a:xfrm>
            <a:off x="2025651" y="2757486"/>
            <a:ext cx="1644650" cy="463549"/>
            <a:chOff x="422" y="2285"/>
            <a:chExt cx="1036" cy="292"/>
          </a:xfrm>
        </p:grpSpPr>
        <p:sp>
          <p:nvSpPr>
            <p:cNvPr id="22"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3" name="Text Box 82"/>
            <p:cNvSpPr txBox="1">
              <a:spLocks noChangeArrowheads="1"/>
            </p:cNvSpPr>
            <p:nvPr/>
          </p:nvSpPr>
          <p:spPr bwMode="auto">
            <a:xfrm>
              <a:off x="422"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4" name="Group 83"/>
          <p:cNvGrpSpPr>
            <a:grpSpLocks/>
          </p:cNvGrpSpPr>
          <p:nvPr/>
        </p:nvGrpSpPr>
        <p:grpSpPr bwMode="auto">
          <a:xfrm>
            <a:off x="2025651" y="4519611"/>
            <a:ext cx="1644650" cy="463549"/>
            <a:chOff x="413" y="2285"/>
            <a:chExt cx="1036" cy="292"/>
          </a:xfrm>
        </p:grpSpPr>
        <p:sp>
          <p:nvSpPr>
            <p:cNvPr id="25"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6" name="Text Box 85"/>
            <p:cNvSpPr txBox="1">
              <a:spLocks noChangeArrowheads="1"/>
            </p:cNvSpPr>
            <p:nvPr/>
          </p:nvSpPr>
          <p:spPr bwMode="auto">
            <a:xfrm>
              <a:off x="413"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7" name="Rectangle 88"/>
          <p:cNvSpPr>
            <a:spLocks noChangeArrowheads="1"/>
          </p:cNvSpPr>
          <p:nvPr/>
        </p:nvSpPr>
        <p:spPr bwMode="auto">
          <a:xfrm>
            <a:off x="8702676" y="53594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 name="Rectangle 76"/>
          <p:cNvSpPr>
            <a:spLocks noChangeArrowheads="1"/>
          </p:cNvSpPr>
          <p:nvPr/>
        </p:nvSpPr>
        <p:spPr bwMode="auto">
          <a:xfrm>
            <a:off x="8712201" y="3824289"/>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8705851" y="2282826"/>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Line 30"/>
          <p:cNvSpPr>
            <a:spLocks noChangeShapeType="1"/>
          </p:cNvSpPr>
          <p:nvPr/>
        </p:nvSpPr>
        <p:spPr bwMode="auto">
          <a:xfrm>
            <a:off x="8967788" y="22828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31"/>
          <p:cNvSpPr>
            <a:spLocks noChangeShapeType="1"/>
          </p:cNvSpPr>
          <p:nvPr/>
        </p:nvSpPr>
        <p:spPr bwMode="auto">
          <a:xfrm>
            <a:off x="8705851" y="25511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2"/>
          <p:cNvSpPr>
            <a:spLocks noChangeShapeType="1"/>
          </p:cNvSpPr>
          <p:nvPr/>
        </p:nvSpPr>
        <p:spPr bwMode="auto">
          <a:xfrm>
            <a:off x="8707439" y="280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47"/>
          <p:cNvSpPr>
            <a:spLocks noChangeShapeType="1"/>
          </p:cNvSpPr>
          <p:nvPr/>
        </p:nvSpPr>
        <p:spPr bwMode="auto">
          <a:xfrm>
            <a:off x="8712201" y="409098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8"/>
          <p:cNvSpPr>
            <a:spLocks noChangeShapeType="1"/>
          </p:cNvSpPr>
          <p:nvPr/>
        </p:nvSpPr>
        <p:spPr bwMode="auto">
          <a:xfrm>
            <a:off x="8713789" y="43465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61"/>
          <p:cNvSpPr>
            <a:spLocks noChangeShapeType="1"/>
          </p:cNvSpPr>
          <p:nvPr/>
        </p:nvSpPr>
        <p:spPr bwMode="auto">
          <a:xfrm>
            <a:off x="8705851" y="56245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2"/>
          <p:cNvSpPr>
            <a:spLocks noChangeShapeType="1"/>
          </p:cNvSpPr>
          <p:nvPr/>
        </p:nvSpPr>
        <p:spPr bwMode="auto">
          <a:xfrm>
            <a:off x="8707439" y="58801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AutoShape 72"/>
          <p:cNvSpPr>
            <a:spLocks noChangeArrowheads="1"/>
          </p:cNvSpPr>
          <p:nvPr/>
        </p:nvSpPr>
        <p:spPr bwMode="auto">
          <a:xfrm>
            <a:off x="9264650" y="2911476"/>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8" name="AutoShape 73"/>
          <p:cNvSpPr>
            <a:spLocks noChangeArrowheads="1"/>
          </p:cNvSpPr>
          <p:nvPr/>
        </p:nvSpPr>
        <p:spPr bwMode="auto">
          <a:xfrm flipV="1">
            <a:off x="9348788" y="3048001"/>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9" name="AutoShape 74"/>
          <p:cNvSpPr>
            <a:spLocks noChangeArrowheads="1"/>
          </p:cNvSpPr>
          <p:nvPr/>
        </p:nvSpPr>
        <p:spPr bwMode="auto">
          <a:xfrm>
            <a:off x="9266238" y="2960688"/>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0" name="AutoShape 75"/>
          <p:cNvSpPr>
            <a:spLocks noChangeArrowheads="1"/>
          </p:cNvSpPr>
          <p:nvPr/>
        </p:nvSpPr>
        <p:spPr bwMode="auto">
          <a:xfrm flipV="1">
            <a:off x="9350375" y="2997201"/>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1" name="Line 77"/>
          <p:cNvSpPr>
            <a:spLocks noChangeShapeType="1"/>
          </p:cNvSpPr>
          <p:nvPr/>
        </p:nvSpPr>
        <p:spPr bwMode="auto">
          <a:xfrm>
            <a:off x="9226550" y="38163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2" name="Line 78"/>
          <p:cNvSpPr>
            <a:spLocks noChangeShapeType="1"/>
          </p:cNvSpPr>
          <p:nvPr/>
        </p:nvSpPr>
        <p:spPr bwMode="auto">
          <a:xfrm>
            <a:off x="8712201" y="40925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9"/>
          <p:cNvSpPr>
            <a:spLocks noChangeShapeType="1"/>
          </p:cNvSpPr>
          <p:nvPr/>
        </p:nvSpPr>
        <p:spPr bwMode="auto">
          <a:xfrm>
            <a:off x="8713789" y="43481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AutoShape 84"/>
          <p:cNvSpPr>
            <a:spLocks noChangeArrowheads="1"/>
          </p:cNvSpPr>
          <p:nvPr/>
        </p:nvSpPr>
        <p:spPr bwMode="auto">
          <a:xfrm>
            <a:off x="9271000" y="4452938"/>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5" name="AutoShape 85"/>
          <p:cNvSpPr>
            <a:spLocks noChangeArrowheads="1"/>
          </p:cNvSpPr>
          <p:nvPr/>
        </p:nvSpPr>
        <p:spPr bwMode="auto">
          <a:xfrm flipV="1">
            <a:off x="9355138" y="4589463"/>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6" name="AutoShape 86"/>
          <p:cNvSpPr>
            <a:spLocks noChangeArrowheads="1"/>
          </p:cNvSpPr>
          <p:nvPr/>
        </p:nvSpPr>
        <p:spPr bwMode="auto">
          <a:xfrm>
            <a:off x="9272588" y="4502151"/>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7" name="AutoShape 87"/>
          <p:cNvSpPr>
            <a:spLocks noChangeArrowheads="1"/>
          </p:cNvSpPr>
          <p:nvPr/>
        </p:nvSpPr>
        <p:spPr bwMode="auto">
          <a:xfrm flipV="1">
            <a:off x="9356725" y="4538663"/>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8" name="Line 89"/>
          <p:cNvSpPr>
            <a:spLocks noChangeShapeType="1"/>
          </p:cNvSpPr>
          <p:nvPr/>
        </p:nvSpPr>
        <p:spPr bwMode="auto">
          <a:xfrm>
            <a:off x="9232900" y="53594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9" name="Line 90"/>
          <p:cNvSpPr>
            <a:spLocks noChangeShapeType="1"/>
          </p:cNvSpPr>
          <p:nvPr/>
        </p:nvSpPr>
        <p:spPr bwMode="auto">
          <a:xfrm>
            <a:off x="8702676" y="562768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1"/>
          <p:cNvSpPr>
            <a:spLocks noChangeShapeType="1"/>
          </p:cNvSpPr>
          <p:nvPr/>
        </p:nvSpPr>
        <p:spPr bwMode="auto">
          <a:xfrm>
            <a:off x="8704264" y="58832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AutoShape 96"/>
          <p:cNvSpPr>
            <a:spLocks noChangeArrowheads="1"/>
          </p:cNvSpPr>
          <p:nvPr/>
        </p:nvSpPr>
        <p:spPr bwMode="auto">
          <a:xfrm>
            <a:off x="9261475" y="5988051"/>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2" name="AutoShape 98"/>
          <p:cNvSpPr>
            <a:spLocks noChangeArrowheads="1"/>
          </p:cNvSpPr>
          <p:nvPr/>
        </p:nvSpPr>
        <p:spPr bwMode="auto">
          <a:xfrm>
            <a:off x="9263063" y="6037263"/>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53" name="AutoShape 99"/>
          <p:cNvSpPr>
            <a:spLocks noChangeArrowheads="1"/>
          </p:cNvSpPr>
          <p:nvPr/>
        </p:nvSpPr>
        <p:spPr bwMode="auto">
          <a:xfrm flipV="1">
            <a:off x="9347200" y="607377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54" name="Line 131"/>
          <p:cNvSpPr>
            <a:spLocks noChangeShapeType="1"/>
          </p:cNvSpPr>
          <p:nvPr/>
        </p:nvSpPr>
        <p:spPr bwMode="auto">
          <a:xfrm>
            <a:off x="9231313" y="2271714"/>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Line 132"/>
          <p:cNvSpPr>
            <a:spLocks noChangeShapeType="1"/>
          </p:cNvSpPr>
          <p:nvPr/>
        </p:nvSpPr>
        <p:spPr bwMode="auto">
          <a:xfrm>
            <a:off x="8964613" y="38227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6" name="Line 133"/>
          <p:cNvSpPr>
            <a:spLocks noChangeShapeType="1"/>
          </p:cNvSpPr>
          <p:nvPr/>
        </p:nvSpPr>
        <p:spPr bwMode="auto">
          <a:xfrm>
            <a:off x="8964613" y="53657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57" name="Group 56"/>
          <p:cNvGrpSpPr>
            <a:grpSpLocks/>
          </p:cNvGrpSpPr>
          <p:nvPr/>
        </p:nvGrpSpPr>
        <p:grpSpPr bwMode="auto">
          <a:xfrm rot="10800000">
            <a:off x="9282114" y="2149475"/>
            <a:ext cx="174625" cy="274638"/>
            <a:chOff x="4972" y="2118"/>
            <a:chExt cx="110" cy="173"/>
          </a:xfrm>
        </p:grpSpPr>
        <p:sp>
          <p:nvSpPr>
            <p:cNvPr id="58"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59"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60"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61"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62" name="Group 61"/>
          <p:cNvGrpSpPr>
            <a:grpSpLocks/>
          </p:cNvGrpSpPr>
          <p:nvPr/>
        </p:nvGrpSpPr>
        <p:grpSpPr bwMode="auto">
          <a:xfrm rot="10800000">
            <a:off x="9269414" y="3689350"/>
            <a:ext cx="174625" cy="274638"/>
            <a:chOff x="4972" y="2118"/>
            <a:chExt cx="110" cy="173"/>
          </a:xfrm>
        </p:grpSpPr>
        <p:sp>
          <p:nvSpPr>
            <p:cNvPr id="63"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64"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65"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66"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67" name="Group 66"/>
          <p:cNvGrpSpPr>
            <a:grpSpLocks/>
          </p:cNvGrpSpPr>
          <p:nvPr/>
        </p:nvGrpSpPr>
        <p:grpSpPr bwMode="auto">
          <a:xfrm rot="10800000">
            <a:off x="9271001" y="5216525"/>
            <a:ext cx="174625" cy="274638"/>
            <a:chOff x="4972" y="2118"/>
            <a:chExt cx="110" cy="173"/>
          </a:xfrm>
        </p:grpSpPr>
        <p:sp>
          <p:nvSpPr>
            <p:cNvPr id="68"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69"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0"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1"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72" name="Text Box 19"/>
          <p:cNvSpPr txBox="1">
            <a:spLocks noChangeArrowheads="1"/>
          </p:cNvSpPr>
          <p:nvPr/>
        </p:nvSpPr>
        <p:spPr bwMode="auto">
          <a:xfrm>
            <a:off x="8939214" y="228758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3" name="Text Box 21"/>
          <p:cNvSpPr txBox="1">
            <a:spLocks noChangeArrowheads="1"/>
          </p:cNvSpPr>
          <p:nvPr/>
        </p:nvSpPr>
        <p:spPr bwMode="auto">
          <a:xfrm>
            <a:off x="9185276" y="228282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4" name="Text Box 19"/>
          <p:cNvSpPr txBox="1">
            <a:spLocks noChangeArrowheads="1"/>
          </p:cNvSpPr>
          <p:nvPr/>
        </p:nvSpPr>
        <p:spPr bwMode="auto">
          <a:xfrm>
            <a:off x="8694738" y="229235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5" name="Text Box 19"/>
          <p:cNvSpPr txBox="1">
            <a:spLocks noChangeArrowheads="1"/>
          </p:cNvSpPr>
          <p:nvPr/>
        </p:nvSpPr>
        <p:spPr bwMode="auto">
          <a:xfrm>
            <a:off x="8936039" y="536733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6" name="Text Box 21"/>
          <p:cNvSpPr txBox="1">
            <a:spLocks noChangeArrowheads="1"/>
          </p:cNvSpPr>
          <p:nvPr/>
        </p:nvSpPr>
        <p:spPr bwMode="auto">
          <a:xfrm>
            <a:off x="9180514" y="536257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7" name="Text Box 19"/>
          <p:cNvSpPr txBox="1">
            <a:spLocks noChangeArrowheads="1"/>
          </p:cNvSpPr>
          <p:nvPr/>
        </p:nvSpPr>
        <p:spPr bwMode="auto">
          <a:xfrm>
            <a:off x="8689975" y="53721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8" name="Text Box 19"/>
          <p:cNvSpPr txBox="1">
            <a:spLocks noChangeArrowheads="1"/>
          </p:cNvSpPr>
          <p:nvPr/>
        </p:nvSpPr>
        <p:spPr bwMode="auto">
          <a:xfrm>
            <a:off x="8937626" y="3827463"/>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9" name="Text Box 21"/>
          <p:cNvSpPr txBox="1">
            <a:spLocks noChangeArrowheads="1"/>
          </p:cNvSpPr>
          <p:nvPr/>
        </p:nvSpPr>
        <p:spPr bwMode="auto">
          <a:xfrm>
            <a:off x="9183689" y="3822701"/>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80" name="Text Box 19"/>
          <p:cNvSpPr txBox="1">
            <a:spLocks noChangeArrowheads="1"/>
          </p:cNvSpPr>
          <p:nvPr/>
        </p:nvSpPr>
        <p:spPr bwMode="auto">
          <a:xfrm>
            <a:off x="8693150" y="3832226"/>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81" name="Text Box 19"/>
          <p:cNvSpPr txBox="1">
            <a:spLocks noChangeArrowheads="1"/>
          </p:cNvSpPr>
          <p:nvPr/>
        </p:nvSpPr>
        <p:spPr bwMode="auto">
          <a:xfrm>
            <a:off x="8939213" y="254000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82" name="Text Box 21"/>
          <p:cNvSpPr txBox="1">
            <a:spLocks noChangeArrowheads="1"/>
          </p:cNvSpPr>
          <p:nvPr/>
        </p:nvSpPr>
        <p:spPr bwMode="auto">
          <a:xfrm>
            <a:off x="9185276" y="253523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83" name="Text Box 19"/>
          <p:cNvSpPr txBox="1">
            <a:spLocks noChangeArrowheads="1"/>
          </p:cNvSpPr>
          <p:nvPr/>
        </p:nvSpPr>
        <p:spPr bwMode="auto">
          <a:xfrm>
            <a:off x="8694738" y="254476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84" name="Line 61"/>
          <p:cNvSpPr>
            <a:spLocks noChangeShapeType="1"/>
          </p:cNvSpPr>
          <p:nvPr/>
        </p:nvSpPr>
        <p:spPr bwMode="auto">
          <a:xfrm flipV="1">
            <a:off x="3759201" y="4068763"/>
            <a:ext cx="3052763" cy="692150"/>
          </a:xfrm>
          <a:prstGeom prst="line">
            <a:avLst/>
          </a:prstGeom>
          <a:noFill/>
          <a:ln w="19050">
            <a:solidFill>
              <a:srgbClr val="CC0000"/>
            </a:solidFill>
            <a:miter lim="800000"/>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85" name="Text Box 65"/>
          <p:cNvSpPr txBox="1">
            <a:spLocks noChangeArrowheads="1"/>
          </p:cNvSpPr>
          <p:nvPr/>
        </p:nvSpPr>
        <p:spPr bwMode="auto">
          <a:xfrm rot="20977718">
            <a:off x="4817121" y="4093161"/>
            <a:ext cx="9829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a:solidFill>
                  <a:srgbClr val="CC0000"/>
                </a:solidFill>
              </a:rPr>
              <a:t>write B,4</a:t>
            </a:r>
            <a:endParaRPr lang="en-US"/>
          </a:p>
        </p:txBody>
      </p:sp>
      <p:sp>
        <p:nvSpPr>
          <p:cNvPr id="86" name="Text Box 19"/>
          <p:cNvSpPr txBox="1">
            <a:spLocks noChangeArrowheads="1"/>
          </p:cNvSpPr>
          <p:nvPr/>
        </p:nvSpPr>
        <p:spPr bwMode="auto">
          <a:xfrm>
            <a:off x="8950325" y="4084638"/>
            <a:ext cx="30003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B</a:t>
            </a:r>
          </a:p>
        </p:txBody>
      </p:sp>
      <p:sp>
        <p:nvSpPr>
          <p:cNvPr id="87" name="Text Box 21"/>
          <p:cNvSpPr txBox="1">
            <a:spLocks noChangeArrowheads="1"/>
          </p:cNvSpPr>
          <p:nvPr/>
        </p:nvSpPr>
        <p:spPr bwMode="auto">
          <a:xfrm>
            <a:off x="9194801" y="4079876"/>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88" name="Text Box 19"/>
          <p:cNvSpPr txBox="1">
            <a:spLocks noChangeArrowheads="1"/>
          </p:cNvSpPr>
          <p:nvPr/>
        </p:nvSpPr>
        <p:spPr bwMode="auto">
          <a:xfrm>
            <a:off x="8704263" y="40894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89" name="Footer Placeholder 88"/>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0" name="Slide Number Placeholder 89"/>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94</a:t>
            </a:fld>
            <a:endParaRPr lang="en-US"/>
          </a:p>
        </p:txBody>
      </p:sp>
    </p:spTree>
    <p:extLst>
      <p:ext uri="{BB962C8B-B14F-4D97-AF65-F5344CB8AC3E}">
        <p14:creationId xmlns:p14="http://schemas.microsoft.com/office/powerpoint/2010/main" val="6303202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sz="quarter" idx="1"/>
          </p:nvPr>
        </p:nvSpPr>
        <p:spPr/>
        <p:txBody>
          <a:bodyPr/>
          <a:lstStyle/>
          <a:p>
            <a:endParaRPr lang="en-US"/>
          </a:p>
        </p:txBody>
      </p:sp>
      <p:sp>
        <p:nvSpPr>
          <p:cNvPr id="6" name="Rectangle 67"/>
          <p:cNvSpPr>
            <a:spLocks noChangeArrowheads="1"/>
          </p:cNvSpPr>
          <p:nvPr/>
        </p:nvSpPr>
        <p:spPr bwMode="auto">
          <a:xfrm>
            <a:off x="6843714" y="3535363"/>
            <a:ext cx="1247775" cy="812800"/>
          </a:xfrm>
          <a:prstGeom prst="rect">
            <a:avLst/>
          </a:prstGeom>
          <a:solidFill>
            <a:schemeClr val="bg1"/>
          </a:solidFill>
          <a:ln w="19050">
            <a:solidFill>
              <a:schemeClr val="tx1"/>
            </a:solidFill>
            <a:miter lim="800000"/>
            <a:headEnd/>
            <a:tailEnd/>
          </a:ln>
        </p:spPr>
        <p:txBody>
          <a:bodyPr wrap="none"/>
          <a:lstStyle/>
          <a:p>
            <a:endParaRPr lang="en-US"/>
          </a:p>
        </p:txBody>
      </p:sp>
      <p:grpSp>
        <p:nvGrpSpPr>
          <p:cNvPr id="7" name="Group 77"/>
          <p:cNvGrpSpPr>
            <a:grpSpLocks/>
          </p:cNvGrpSpPr>
          <p:nvPr/>
        </p:nvGrpSpPr>
        <p:grpSpPr bwMode="auto">
          <a:xfrm>
            <a:off x="6615115" y="5253038"/>
            <a:ext cx="1716088" cy="463550"/>
            <a:chOff x="3339" y="2649"/>
            <a:chExt cx="1081" cy="292"/>
          </a:xfrm>
        </p:grpSpPr>
        <p:sp>
          <p:nvSpPr>
            <p:cNvPr id="8" name="Rectangle 78"/>
            <p:cNvSpPr>
              <a:spLocks noChangeArrowheads="1"/>
            </p:cNvSpPr>
            <p:nvPr/>
          </p:nvSpPr>
          <p:spPr bwMode="auto">
            <a:xfrm>
              <a:off x="3515" y="2649"/>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9" name="Text Box 79"/>
            <p:cNvSpPr txBox="1">
              <a:spLocks noChangeArrowheads="1"/>
            </p:cNvSpPr>
            <p:nvPr/>
          </p:nvSpPr>
          <p:spPr bwMode="auto">
            <a:xfrm>
              <a:off x="3339" y="2681"/>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2</a:t>
              </a:r>
              <a:endParaRPr lang="en-US" sz="2000" dirty="0">
                <a:latin typeface="Lucida Sans Unicode" charset="0"/>
              </a:endParaRPr>
            </a:p>
          </p:txBody>
        </p:sp>
      </p:grpSp>
      <p:grpSp>
        <p:nvGrpSpPr>
          <p:cNvPr id="10" name="Group 74"/>
          <p:cNvGrpSpPr>
            <a:grpSpLocks/>
          </p:cNvGrpSpPr>
          <p:nvPr/>
        </p:nvGrpSpPr>
        <p:grpSpPr bwMode="auto">
          <a:xfrm>
            <a:off x="6615115" y="3713161"/>
            <a:ext cx="1716088" cy="463549"/>
            <a:chOff x="3339" y="1877"/>
            <a:chExt cx="1081" cy="292"/>
          </a:xfrm>
        </p:grpSpPr>
        <p:sp>
          <p:nvSpPr>
            <p:cNvPr id="11" name="Rectangle 75"/>
            <p:cNvSpPr>
              <a:spLocks noChangeArrowheads="1"/>
            </p:cNvSpPr>
            <p:nvPr/>
          </p:nvSpPr>
          <p:spPr bwMode="auto">
            <a:xfrm>
              <a:off x="3515" y="1877"/>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2" name="Text Box 76"/>
            <p:cNvSpPr txBox="1">
              <a:spLocks noChangeArrowheads="1"/>
            </p:cNvSpPr>
            <p:nvPr/>
          </p:nvSpPr>
          <p:spPr bwMode="auto">
            <a:xfrm>
              <a:off x="3339" y="1910"/>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1</a:t>
              </a:r>
              <a:endParaRPr lang="en-US" sz="2000" dirty="0">
                <a:latin typeface="Lucida Sans Unicode" charset="0"/>
              </a:endParaRPr>
            </a:p>
          </p:txBody>
        </p:sp>
      </p:grpSp>
      <p:grpSp>
        <p:nvGrpSpPr>
          <p:cNvPr id="13" name="Group 69"/>
          <p:cNvGrpSpPr>
            <a:grpSpLocks/>
          </p:cNvGrpSpPr>
          <p:nvPr/>
        </p:nvGrpSpPr>
        <p:grpSpPr bwMode="auto">
          <a:xfrm>
            <a:off x="6615115" y="2159003"/>
            <a:ext cx="1716088" cy="463551"/>
            <a:chOff x="3339" y="1106"/>
            <a:chExt cx="1081" cy="292"/>
          </a:xfrm>
        </p:grpSpPr>
        <p:sp>
          <p:nvSpPr>
            <p:cNvPr id="14" name="Rectangle 70"/>
            <p:cNvSpPr>
              <a:spLocks noChangeArrowheads="1"/>
            </p:cNvSpPr>
            <p:nvPr/>
          </p:nvSpPr>
          <p:spPr bwMode="auto">
            <a:xfrm>
              <a:off x="3515" y="1106"/>
              <a:ext cx="726" cy="292"/>
            </a:xfrm>
            <a:prstGeom prst="rect">
              <a:avLst/>
            </a:prstGeom>
            <a:solidFill>
              <a:srgbClr val="FF6600"/>
            </a:solidFill>
            <a:ln w="19050">
              <a:solidFill>
                <a:schemeClr val="tx1"/>
              </a:solidFill>
              <a:miter lim="800000"/>
              <a:headEnd/>
              <a:tailEnd/>
            </a:ln>
          </p:spPr>
          <p:txBody>
            <a:bodyPr lIns="90000" tIns="46800" rIns="90000" bIns="46800" anchor="ctr">
              <a:spAutoFit/>
            </a:bodyPr>
            <a:lstStyle/>
            <a:p>
              <a:endParaRPr lang="en-US"/>
            </a:p>
          </p:txBody>
        </p:sp>
        <p:sp>
          <p:nvSpPr>
            <p:cNvPr id="15" name="Text Box 71"/>
            <p:cNvSpPr txBox="1">
              <a:spLocks noChangeArrowheads="1"/>
            </p:cNvSpPr>
            <p:nvPr/>
          </p:nvSpPr>
          <p:spPr bwMode="auto">
            <a:xfrm>
              <a:off x="3339" y="1139"/>
              <a:ext cx="1081"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replica 0</a:t>
              </a:r>
              <a:endParaRPr lang="en-US" sz="2000" dirty="0">
                <a:latin typeface="Lucida Sans Unicode" charset="0"/>
              </a:endParaRPr>
            </a:p>
          </p:txBody>
        </p:sp>
      </p:grpSp>
      <p:sp>
        <p:nvSpPr>
          <p:cNvPr id="16" name="Text Box 14"/>
          <p:cNvSpPr txBox="1">
            <a:spLocks noChangeArrowheads="1"/>
          </p:cNvSpPr>
          <p:nvPr/>
        </p:nvSpPr>
        <p:spPr bwMode="auto">
          <a:xfrm>
            <a:off x="8159750" y="175260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3</a:t>
            </a:r>
            <a:br>
              <a:rPr lang="en-US" sz="1400"/>
            </a:br>
            <a:r>
              <a:rPr lang="en-US" sz="1400"/>
              <a:t>Primary:	0</a:t>
            </a:r>
          </a:p>
          <a:p>
            <a:r>
              <a:rPr lang="en-US" sz="1400"/>
              <a:t>Log:</a:t>
            </a:r>
          </a:p>
        </p:txBody>
      </p:sp>
      <p:sp>
        <p:nvSpPr>
          <p:cNvPr id="17" name="Text Box 23"/>
          <p:cNvSpPr txBox="1">
            <a:spLocks noChangeArrowheads="1"/>
          </p:cNvSpPr>
          <p:nvPr/>
        </p:nvSpPr>
        <p:spPr bwMode="auto">
          <a:xfrm>
            <a:off x="8166100" y="3292476"/>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8" name="Text Box 30"/>
          <p:cNvSpPr txBox="1">
            <a:spLocks noChangeArrowheads="1"/>
          </p:cNvSpPr>
          <p:nvPr/>
        </p:nvSpPr>
        <p:spPr bwMode="auto">
          <a:xfrm>
            <a:off x="8159750" y="4826001"/>
            <a:ext cx="1195388" cy="735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400"/>
              <a:t>View:	4</a:t>
            </a:r>
            <a:br>
              <a:rPr lang="en-US" sz="1400"/>
            </a:br>
            <a:r>
              <a:rPr lang="en-US" sz="1400"/>
              <a:t>Primary:	1</a:t>
            </a:r>
          </a:p>
          <a:p>
            <a:r>
              <a:rPr lang="en-US" sz="1400"/>
              <a:t>Log:</a:t>
            </a:r>
          </a:p>
        </p:txBody>
      </p:sp>
      <p:sp>
        <p:nvSpPr>
          <p:cNvPr id="19" name="Line 55"/>
          <p:cNvSpPr>
            <a:spLocks noChangeShapeType="1"/>
          </p:cNvSpPr>
          <p:nvPr/>
        </p:nvSpPr>
        <p:spPr bwMode="auto">
          <a:xfrm>
            <a:off x="7083425" y="3260725"/>
            <a:ext cx="3151188"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0" name="Line 56"/>
          <p:cNvSpPr>
            <a:spLocks noChangeShapeType="1"/>
          </p:cNvSpPr>
          <p:nvPr/>
        </p:nvSpPr>
        <p:spPr bwMode="auto">
          <a:xfrm>
            <a:off x="7072314" y="4794250"/>
            <a:ext cx="3151187" cy="0"/>
          </a:xfrm>
          <a:prstGeom prst="line">
            <a:avLst/>
          </a:prstGeom>
          <a:noFill/>
          <a:ln w="9525">
            <a:solidFill>
              <a:srgbClr val="DDDDDD"/>
            </a:solidFill>
            <a:prstDash val="lgDash"/>
            <a:miter lim="800000"/>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1" name="Group 80"/>
          <p:cNvGrpSpPr>
            <a:grpSpLocks/>
          </p:cNvGrpSpPr>
          <p:nvPr/>
        </p:nvGrpSpPr>
        <p:grpSpPr bwMode="auto">
          <a:xfrm>
            <a:off x="2120901" y="2757486"/>
            <a:ext cx="1644650" cy="463549"/>
            <a:chOff x="482" y="2285"/>
            <a:chExt cx="1036" cy="292"/>
          </a:xfrm>
        </p:grpSpPr>
        <p:sp>
          <p:nvSpPr>
            <p:cNvPr id="22" name="Rectangle 81"/>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3" name="Text Box 82"/>
            <p:cNvSpPr txBox="1">
              <a:spLocks noChangeArrowheads="1"/>
            </p:cNvSpPr>
            <p:nvPr/>
          </p:nvSpPr>
          <p:spPr bwMode="auto">
            <a:xfrm>
              <a:off x="482"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1</a:t>
              </a:r>
              <a:endParaRPr lang="en-US" sz="2000" dirty="0">
                <a:latin typeface="Lucida Sans Unicode" charset="0"/>
              </a:endParaRPr>
            </a:p>
          </p:txBody>
        </p:sp>
      </p:grpSp>
      <p:grpSp>
        <p:nvGrpSpPr>
          <p:cNvPr id="24" name="Group 83"/>
          <p:cNvGrpSpPr>
            <a:grpSpLocks/>
          </p:cNvGrpSpPr>
          <p:nvPr/>
        </p:nvGrpSpPr>
        <p:grpSpPr bwMode="auto">
          <a:xfrm>
            <a:off x="2197101" y="4519611"/>
            <a:ext cx="1644650" cy="463549"/>
            <a:chOff x="521" y="2285"/>
            <a:chExt cx="1036" cy="292"/>
          </a:xfrm>
        </p:grpSpPr>
        <p:sp>
          <p:nvSpPr>
            <p:cNvPr id="25" name="Rectangle 84"/>
            <p:cNvSpPr>
              <a:spLocks noChangeArrowheads="1"/>
            </p:cNvSpPr>
            <p:nvPr/>
          </p:nvSpPr>
          <p:spPr bwMode="auto">
            <a:xfrm>
              <a:off x="703" y="2285"/>
              <a:ext cx="726" cy="292"/>
            </a:xfrm>
            <a:prstGeom prst="rect">
              <a:avLst/>
            </a:prstGeom>
            <a:solidFill>
              <a:srgbClr val="FFCC00"/>
            </a:solidFill>
            <a:ln w="19050">
              <a:solidFill>
                <a:schemeClr val="tx1"/>
              </a:solidFill>
              <a:miter lim="800000"/>
              <a:headEnd/>
              <a:tailEnd/>
            </a:ln>
          </p:spPr>
          <p:txBody>
            <a:bodyPr lIns="90000" tIns="46800" rIns="90000" bIns="46800" anchor="ctr">
              <a:spAutoFit/>
            </a:bodyPr>
            <a:lstStyle/>
            <a:p>
              <a:endParaRPr lang="en-US"/>
            </a:p>
          </p:txBody>
        </p:sp>
        <p:sp>
          <p:nvSpPr>
            <p:cNvPr id="26" name="Text Box 85"/>
            <p:cNvSpPr txBox="1">
              <a:spLocks noChangeArrowheads="1"/>
            </p:cNvSpPr>
            <p:nvPr/>
          </p:nvSpPr>
          <p:spPr bwMode="auto">
            <a:xfrm>
              <a:off x="521" y="2318"/>
              <a:ext cx="1036" cy="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marL="741363" indent="-284163"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1pPr>
              <a:lvl2pPr marL="742950" indent="-28575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2pPr>
              <a:lvl3pPr marL="11430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3pPr>
              <a:lvl4pPr marL="16002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4pPr>
              <a:lvl5pPr marL="2057400" indent="-228600" defTabSz="4572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Tahoma" charset="0"/>
                  <a:ea typeface="ＭＳ Ｐゴシック" charset="0"/>
                </a:defRPr>
              </a:lvl9pPr>
            </a:lstStyle>
            <a:p>
              <a:pPr algn="ctr" eaLnBrk="1" hangingPunct="1">
                <a:spcBef>
                  <a:spcPct val="50000"/>
                </a:spcBef>
                <a:buClr>
                  <a:srgbClr val="000000"/>
                </a:buClr>
                <a:buSzPct val="100000"/>
                <a:buFont typeface="Arial" charset="0"/>
                <a:buNone/>
              </a:pPr>
              <a:r>
                <a:rPr lang="en-AU" sz="2000" dirty="0">
                  <a:latin typeface="Lucida Sans Unicode" charset="0"/>
                </a:rPr>
                <a:t> client 2</a:t>
              </a:r>
              <a:endParaRPr lang="en-US" sz="2000" dirty="0">
                <a:latin typeface="Lucida Sans Unicode" charset="0"/>
              </a:endParaRPr>
            </a:p>
          </p:txBody>
        </p:sp>
      </p:grpSp>
      <p:sp>
        <p:nvSpPr>
          <p:cNvPr id="27" name="Rectangle 88"/>
          <p:cNvSpPr>
            <a:spLocks noChangeArrowheads="1"/>
          </p:cNvSpPr>
          <p:nvPr/>
        </p:nvSpPr>
        <p:spPr bwMode="auto">
          <a:xfrm>
            <a:off x="8702676" y="5359401"/>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8" name="Rectangle 76"/>
          <p:cNvSpPr>
            <a:spLocks noChangeArrowheads="1"/>
          </p:cNvSpPr>
          <p:nvPr/>
        </p:nvSpPr>
        <p:spPr bwMode="auto">
          <a:xfrm>
            <a:off x="8712201" y="3824289"/>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9" name="Rectangle 29"/>
          <p:cNvSpPr>
            <a:spLocks noChangeArrowheads="1"/>
          </p:cNvSpPr>
          <p:nvPr/>
        </p:nvSpPr>
        <p:spPr bwMode="auto">
          <a:xfrm>
            <a:off x="8705851" y="2282826"/>
            <a:ext cx="1395413" cy="765175"/>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30" name="Line 30"/>
          <p:cNvSpPr>
            <a:spLocks noChangeShapeType="1"/>
          </p:cNvSpPr>
          <p:nvPr/>
        </p:nvSpPr>
        <p:spPr bwMode="auto">
          <a:xfrm>
            <a:off x="8967788" y="2282826"/>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1" name="Line 31"/>
          <p:cNvSpPr>
            <a:spLocks noChangeShapeType="1"/>
          </p:cNvSpPr>
          <p:nvPr/>
        </p:nvSpPr>
        <p:spPr bwMode="auto">
          <a:xfrm>
            <a:off x="8705851" y="25511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2" name="Line 32"/>
          <p:cNvSpPr>
            <a:spLocks noChangeShapeType="1"/>
          </p:cNvSpPr>
          <p:nvPr/>
        </p:nvSpPr>
        <p:spPr bwMode="auto">
          <a:xfrm>
            <a:off x="8707439" y="28067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3" name="Line 47"/>
          <p:cNvSpPr>
            <a:spLocks noChangeShapeType="1"/>
          </p:cNvSpPr>
          <p:nvPr/>
        </p:nvSpPr>
        <p:spPr bwMode="auto">
          <a:xfrm>
            <a:off x="8712201" y="409098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4" name="Line 48"/>
          <p:cNvSpPr>
            <a:spLocks noChangeShapeType="1"/>
          </p:cNvSpPr>
          <p:nvPr/>
        </p:nvSpPr>
        <p:spPr bwMode="auto">
          <a:xfrm>
            <a:off x="8713789" y="43465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5" name="Line 61"/>
          <p:cNvSpPr>
            <a:spLocks noChangeShapeType="1"/>
          </p:cNvSpPr>
          <p:nvPr/>
        </p:nvSpPr>
        <p:spPr bwMode="auto">
          <a:xfrm>
            <a:off x="8705851" y="562451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6" name="Line 62"/>
          <p:cNvSpPr>
            <a:spLocks noChangeShapeType="1"/>
          </p:cNvSpPr>
          <p:nvPr/>
        </p:nvSpPr>
        <p:spPr bwMode="auto">
          <a:xfrm>
            <a:off x="8707439" y="5880100"/>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 name="AutoShape 72"/>
          <p:cNvSpPr>
            <a:spLocks noChangeArrowheads="1"/>
          </p:cNvSpPr>
          <p:nvPr/>
        </p:nvSpPr>
        <p:spPr bwMode="auto">
          <a:xfrm>
            <a:off x="9264650" y="2911476"/>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38" name="AutoShape 73"/>
          <p:cNvSpPr>
            <a:spLocks noChangeArrowheads="1"/>
          </p:cNvSpPr>
          <p:nvPr/>
        </p:nvSpPr>
        <p:spPr bwMode="auto">
          <a:xfrm flipV="1">
            <a:off x="9348788" y="3048001"/>
            <a:ext cx="88900" cy="138113"/>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39" name="AutoShape 74"/>
          <p:cNvSpPr>
            <a:spLocks noChangeArrowheads="1"/>
          </p:cNvSpPr>
          <p:nvPr/>
        </p:nvSpPr>
        <p:spPr bwMode="auto">
          <a:xfrm>
            <a:off x="9266238" y="2960688"/>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0" name="AutoShape 75"/>
          <p:cNvSpPr>
            <a:spLocks noChangeArrowheads="1"/>
          </p:cNvSpPr>
          <p:nvPr/>
        </p:nvSpPr>
        <p:spPr bwMode="auto">
          <a:xfrm flipV="1">
            <a:off x="9350375" y="2997201"/>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1" name="Line 77"/>
          <p:cNvSpPr>
            <a:spLocks noChangeShapeType="1"/>
          </p:cNvSpPr>
          <p:nvPr/>
        </p:nvSpPr>
        <p:spPr bwMode="auto">
          <a:xfrm>
            <a:off x="9226550" y="38163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2" name="Line 78"/>
          <p:cNvSpPr>
            <a:spLocks noChangeShapeType="1"/>
          </p:cNvSpPr>
          <p:nvPr/>
        </p:nvSpPr>
        <p:spPr bwMode="auto">
          <a:xfrm>
            <a:off x="8712201" y="40925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 name="Line 79"/>
          <p:cNvSpPr>
            <a:spLocks noChangeShapeType="1"/>
          </p:cNvSpPr>
          <p:nvPr/>
        </p:nvSpPr>
        <p:spPr bwMode="auto">
          <a:xfrm>
            <a:off x="8713789" y="4348163"/>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4" name="AutoShape 84"/>
          <p:cNvSpPr>
            <a:spLocks noChangeArrowheads="1"/>
          </p:cNvSpPr>
          <p:nvPr/>
        </p:nvSpPr>
        <p:spPr bwMode="auto">
          <a:xfrm>
            <a:off x="9271000" y="4452938"/>
            <a:ext cx="88900" cy="138112"/>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45" name="AutoShape 85"/>
          <p:cNvSpPr>
            <a:spLocks noChangeArrowheads="1"/>
          </p:cNvSpPr>
          <p:nvPr/>
        </p:nvSpPr>
        <p:spPr bwMode="auto">
          <a:xfrm flipV="1">
            <a:off x="9355138" y="4589463"/>
            <a:ext cx="88900" cy="138112"/>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46" name="AutoShape 86"/>
          <p:cNvSpPr>
            <a:spLocks noChangeArrowheads="1"/>
          </p:cNvSpPr>
          <p:nvPr/>
        </p:nvSpPr>
        <p:spPr bwMode="auto">
          <a:xfrm>
            <a:off x="9272588" y="4502151"/>
            <a:ext cx="88900" cy="138113"/>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47" name="AutoShape 87"/>
          <p:cNvSpPr>
            <a:spLocks noChangeArrowheads="1"/>
          </p:cNvSpPr>
          <p:nvPr/>
        </p:nvSpPr>
        <p:spPr bwMode="auto">
          <a:xfrm flipV="1">
            <a:off x="9356725" y="4538663"/>
            <a:ext cx="88900" cy="138112"/>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48" name="Line 89"/>
          <p:cNvSpPr>
            <a:spLocks noChangeShapeType="1"/>
          </p:cNvSpPr>
          <p:nvPr/>
        </p:nvSpPr>
        <p:spPr bwMode="auto">
          <a:xfrm>
            <a:off x="9232900" y="53594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9" name="Line 90"/>
          <p:cNvSpPr>
            <a:spLocks noChangeShapeType="1"/>
          </p:cNvSpPr>
          <p:nvPr/>
        </p:nvSpPr>
        <p:spPr bwMode="auto">
          <a:xfrm>
            <a:off x="8702676" y="5627688"/>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0" name="Line 91"/>
          <p:cNvSpPr>
            <a:spLocks noChangeShapeType="1"/>
          </p:cNvSpPr>
          <p:nvPr/>
        </p:nvSpPr>
        <p:spPr bwMode="auto">
          <a:xfrm>
            <a:off x="8704264" y="5883275"/>
            <a:ext cx="1387475" cy="0"/>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1" name="AutoShape 96"/>
          <p:cNvSpPr>
            <a:spLocks noChangeArrowheads="1"/>
          </p:cNvSpPr>
          <p:nvPr/>
        </p:nvSpPr>
        <p:spPr bwMode="auto">
          <a:xfrm>
            <a:off x="9261475" y="5988051"/>
            <a:ext cx="88900" cy="138113"/>
          </a:xfrm>
          <a:prstGeom prst="triangle">
            <a:avLst>
              <a:gd name="adj" fmla="val 50000"/>
            </a:avLst>
          </a:prstGeom>
          <a:solidFill>
            <a:schemeClr val="bg1"/>
          </a:solidFill>
          <a:ln w="12700">
            <a:solidFill>
              <a:schemeClr val="tx1"/>
            </a:solidFill>
            <a:miter lim="800000"/>
            <a:headEnd/>
            <a:tailEnd/>
          </a:ln>
        </p:spPr>
        <p:txBody>
          <a:bodyPr wrap="none" anchor="ctr"/>
          <a:lstStyle/>
          <a:p>
            <a:endParaRPr lang="en-US"/>
          </a:p>
        </p:txBody>
      </p:sp>
      <p:sp>
        <p:nvSpPr>
          <p:cNvPr id="52" name="AutoShape 98"/>
          <p:cNvSpPr>
            <a:spLocks noChangeArrowheads="1"/>
          </p:cNvSpPr>
          <p:nvPr/>
        </p:nvSpPr>
        <p:spPr bwMode="auto">
          <a:xfrm>
            <a:off x="9263063" y="6037263"/>
            <a:ext cx="88900" cy="138112"/>
          </a:xfrm>
          <a:prstGeom prst="triangle">
            <a:avLst>
              <a:gd name="adj" fmla="val 50000"/>
            </a:avLst>
          </a:prstGeom>
          <a:solidFill>
            <a:schemeClr val="bg1"/>
          </a:solidFill>
          <a:ln w="12700">
            <a:solidFill>
              <a:schemeClr val="bg1"/>
            </a:solidFill>
            <a:miter lim="800000"/>
            <a:headEnd/>
            <a:tailEnd/>
          </a:ln>
        </p:spPr>
        <p:txBody>
          <a:bodyPr wrap="none" anchor="ctr"/>
          <a:lstStyle/>
          <a:p>
            <a:endParaRPr lang="en-US"/>
          </a:p>
        </p:txBody>
      </p:sp>
      <p:sp>
        <p:nvSpPr>
          <p:cNvPr id="53" name="AutoShape 99"/>
          <p:cNvSpPr>
            <a:spLocks noChangeArrowheads="1"/>
          </p:cNvSpPr>
          <p:nvPr/>
        </p:nvSpPr>
        <p:spPr bwMode="auto">
          <a:xfrm flipV="1">
            <a:off x="9347200" y="607377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sp>
        <p:nvSpPr>
          <p:cNvPr id="54" name="Line 131"/>
          <p:cNvSpPr>
            <a:spLocks noChangeShapeType="1"/>
          </p:cNvSpPr>
          <p:nvPr/>
        </p:nvSpPr>
        <p:spPr bwMode="auto">
          <a:xfrm>
            <a:off x="9231313" y="2271714"/>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5" name="Line 132"/>
          <p:cNvSpPr>
            <a:spLocks noChangeShapeType="1"/>
          </p:cNvSpPr>
          <p:nvPr/>
        </p:nvSpPr>
        <p:spPr bwMode="auto">
          <a:xfrm>
            <a:off x="8964613" y="382270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6" name="Line 133"/>
          <p:cNvSpPr>
            <a:spLocks noChangeShapeType="1"/>
          </p:cNvSpPr>
          <p:nvPr/>
        </p:nvSpPr>
        <p:spPr bwMode="auto">
          <a:xfrm>
            <a:off x="8964613" y="5365751"/>
            <a:ext cx="0" cy="765175"/>
          </a:xfrm>
          <a:prstGeom prst="line">
            <a:avLst/>
          </a:prstGeom>
          <a:noFill/>
          <a:ln w="12700">
            <a:solidFill>
              <a:schemeClr val="tx1"/>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57" name="AutoShape 87"/>
          <p:cNvSpPr>
            <a:spLocks noChangeArrowheads="1"/>
          </p:cNvSpPr>
          <p:nvPr/>
        </p:nvSpPr>
        <p:spPr bwMode="auto">
          <a:xfrm flipV="1">
            <a:off x="9342438" y="6086476"/>
            <a:ext cx="88900" cy="138113"/>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nvGrpSpPr>
          <p:cNvPr id="58" name="Group 56"/>
          <p:cNvGrpSpPr>
            <a:grpSpLocks/>
          </p:cNvGrpSpPr>
          <p:nvPr/>
        </p:nvGrpSpPr>
        <p:grpSpPr bwMode="auto">
          <a:xfrm rot="10800000">
            <a:off x="9282114" y="2149475"/>
            <a:ext cx="174625" cy="274638"/>
            <a:chOff x="4972" y="2118"/>
            <a:chExt cx="110" cy="173"/>
          </a:xfrm>
        </p:grpSpPr>
        <p:sp>
          <p:nvSpPr>
            <p:cNvPr id="59"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60"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61"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62"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63" name="Group 61"/>
          <p:cNvGrpSpPr>
            <a:grpSpLocks/>
          </p:cNvGrpSpPr>
          <p:nvPr/>
        </p:nvGrpSpPr>
        <p:grpSpPr bwMode="auto">
          <a:xfrm rot="10800000">
            <a:off x="9269414" y="3689350"/>
            <a:ext cx="174625" cy="274638"/>
            <a:chOff x="4972" y="2118"/>
            <a:chExt cx="110" cy="173"/>
          </a:xfrm>
        </p:grpSpPr>
        <p:sp>
          <p:nvSpPr>
            <p:cNvPr id="64"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65"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66"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67"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grpSp>
        <p:nvGrpSpPr>
          <p:cNvPr id="68" name="Group 66"/>
          <p:cNvGrpSpPr>
            <a:grpSpLocks/>
          </p:cNvGrpSpPr>
          <p:nvPr/>
        </p:nvGrpSpPr>
        <p:grpSpPr bwMode="auto">
          <a:xfrm rot="10800000">
            <a:off x="9271001" y="5216525"/>
            <a:ext cx="174625" cy="274638"/>
            <a:chOff x="4972" y="2118"/>
            <a:chExt cx="110" cy="173"/>
          </a:xfrm>
        </p:grpSpPr>
        <p:sp>
          <p:nvSpPr>
            <p:cNvPr id="69" name="AutoShape 72"/>
            <p:cNvSpPr>
              <a:spLocks noChangeArrowheads="1"/>
            </p:cNvSpPr>
            <p:nvPr/>
          </p:nvSpPr>
          <p:spPr bwMode="auto">
            <a:xfrm>
              <a:off x="4972" y="2118"/>
              <a:ext cx="56" cy="87"/>
            </a:xfrm>
            <a:prstGeom prst="triangle">
              <a:avLst>
                <a:gd name="adj" fmla="val 50000"/>
              </a:avLst>
            </a:prstGeom>
            <a:solidFill>
              <a:schemeClr val="bg1"/>
            </a:solidFill>
            <a:ln w="12700">
              <a:solidFill>
                <a:schemeClr val="tx1"/>
              </a:solidFill>
              <a:miter lim="800000"/>
              <a:headEnd/>
              <a:tailEnd/>
            </a:ln>
          </p:spPr>
          <p:txBody>
            <a:bodyPr rot="10800000" wrap="none" anchor="ctr"/>
            <a:lstStyle/>
            <a:p>
              <a:endParaRPr lang="en-US"/>
            </a:p>
          </p:txBody>
        </p:sp>
        <p:sp>
          <p:nvSpPr>
            <p:cNvPr id="70" name="AutoShape 73"/>
            <p:cNvSpPr>
              <a:spLocks noChangeArrowheads="1"/>
            </p:cNvSpPr>
            <p:nvPr/>
          </p:nvSpPr>
          <p:spPr bwMode="auto">
            <a:xfrm flipV="1">
              <a:off x="5025" y="2204"/>
              <a:ext cx="56" cy="87"/>
            </a:xfrm>
            <a:prstGeom prst="triangle">
              <a:avLst>
                <a:gd name="adj" fmla="val 50000"/>
              </a:avLst>
            </a:prstGeom>
            <a:solidFill>
              <a:srgbClr val="EAEAEA"/>
            </a:solidFill>
            <a:ln w="12700">
              <a:solidFill>
                <a:schemeClr val="tx1"/>
              </a:solidFill>
              <a:miter lim="800000"/>
              <a:headEnd/>
              <a:tailEnd/>
            </a:ln>
          </p:spPr>
          <p:txBody>
            <a:bodyPr wrap="none" anchor="ctr"/>
            <a:lstStyle/>
            <a:p>
              <a:endParaRPr lang="en-US"/>
            </a:p>
          </p:txBody>
        </p:sp>
        <p:sp>
          <p:nvSpPr>
            <p:cNvPr id="71" name="AutoShape 74"/>
            <p:cNvSpPr>
              <a:spLocks noChangeArrowheads="1"/>
            </p:cNvSpPr>
            <p:nvPr/>
          </p:nvSpPr>
          <p:spPr bwMode="auto">
            <a:xfrm>
              <a:off x="4973" y="2149"/>
              <a:ext cx="56" cy="87"/>
            </a:xfrm>
            <a:prstGeom prst="triangle">
              <a:avLst>
                <a:gd name="adj" fmla="val 50000"/>
              </a:avLst>
            </a:prstGeom>
            <a:solidFill>
              <a:schemeClr val="bg1"/>
            </a:solidFill>
            <a:ln w="12700">
              <a:solidFill>
                <a:schemeClr val="bg1"/>
              </a:solidFill>
              <a:miter lim="800000"/>
              <a:headEnd/>
              <a:tailEnd/>
            </a:ln>
          </p:spPr>
          <p:txBody>
            <a:bodyPr rot="10800000" wrap="none" anchor="ctr"/>
            <a:lstStyle/>
            <a:p>
              <a:endParaRPr lang="en-US"/>
            </a:p>
          </p:txBody>
        </p:sp>
        <p:sp>
          <p:nvSpPr>
            <p:cNvPr id="72" name="AutoShape 75"/>
            <p:cNvSpPr>
              <a:spLocks noChangeArrowheads="1"/>
            </p:cNvSpPr>
            <p:nvPr/>
          </p:nvSpPr>
          <p:spPr bwMode="auto">
            <a:xfrm flipV="1">
              <a:off x="5026" y="2172"/>
              <a:ext cx="56" cy="87"/>
            </a:xfrm>
            <a:prstGeom prst="triangle">
              <a:avLst>
                <a:gd name="adj" fmla="val 50000"/>
              </a:avLst>
            </a:prstGeom>
            <a:solidFill>
              <a:srgbClr val="EAEAEA"/>
            </a:solidFill>
            <a:ln w="12700">
              <a:solidFill>
                <a:srgbClr val="EAEAEA"/>
              </a:solidFill>
              <a:miter lim="800000"/>
              <a:headEnd/>
              <a:tailEnd/>
            </a:ln>
          </p:spPr>
          <p:txBody>
            <a:bodyPr wrap="none" anchor="ctr"/>
            <a:lstStyle/>
            <a:p>
              <a:endParaRPr lang="en-US"/>
            </a:p>
          </p:txBody>
        </p:sp>
      </p:grpSp>
      <p:sp>
        <p:nvSpPr>
          <p:cNvPr id="73" name="Text Box 19"/>
          <p:cNvSpPr txBox="1">
            <a:spLocks noChangeArrowheads="1"/>
          </p:cNvSpPr>
          <p:nvPr/>
        </p:nvSpPr>
        <p:spPr bwMode="auto">
          <a:xfrm>
            <a:off x="8939214" y="228758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4" name="Text Box 21"/>
          <p:cNvSpPr txBox="1">
            <a:spLocks noChangeArrowheads="1"/>
          </p:cNvSpPr>
          <p:nvPr/>
        </p:nvSpPr>
        <p:spPr bwMode="auto">
          <a:xfrm>
            <a:off x="9185276" y="228282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5" name="Text Box 19"/>
          <p:cNvSpPr txBox="1">
            <a:spLocks noChangeArrowheads="1"/>
          </p:cNvSpPr>
          <p:nvPr/>
        </p:nvSpPr>
        <p:spPr bwMode="auto">
          <a:xfrm>
            <a:off x="8694738" y="229235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6" name="Text Box 19"/>
          <p:cNvSpPr txBox="1">
            <a:spLocks noChangeArrowheads="1"/>
          </p:cNvSpPr>
          <p:nvPr/>
        </p:nvSpPr>
        <p:spPr bwMode="auto">
          <a:xfrm>
            <a:off x="8936039" y="5367338"/>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77" name="Text Box 21"/>
          <p:cNvSpPr txBox="1">
            <a:spLocks noChangeArrowheads="1"/>
          </p:cNvSpPr>
          <p:nvPr/>
        </p:nvSpPr>
        <p:spPr bwMode="auto">
          <a:xfrm>
            <a:off x="9180514" y="5362576"/>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78" name="Text Box 19"/>
          <p:cNvSpPr txBox="1">
            <a:spLocks noChangeArrowheads="1"/>
          </p:cNvSpPr>
          <p:nvPr/>
        </p:nvSpPr>
        <p:spPr bwMode="auto">
          <a:xfrm>
            <a:off x="8689975" y="53721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79" name="Text Box 19"/>
          <p:cNvSpPr txBox="1">
            <a:spLocks noChangeArrowheads="1"/>
          </p:cNvSpPr>
          <p:nvPr/>
        </p:nvSpPr>
        <p:spPr bwMode="auto">
          <a:xfrm>
            <a:off x="8937626" y="3827463"/>
            <a:ext cx="3143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Q</a:t>
            </a:r>
          </a:p>
        </p:txBody>
      </p:sp>
      <p:sp>
        <p:nvSpPr>
          <p:cNvPr id="80" name="Text Box 21"/>
          <p:cNvSpPr txBox="1">
            <a:spLocks noChangeArrowheads="1"/>
          </p:cNvSpPr>
          <p:nvPr/>
        </p:nvSpPr>
        <p:spPr bwMode="auto">
          <a:xfrm>
            <a:off x="9183689" y="3822701"/>
            <a:ext cx="89319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committed</a:t>
            </a:r>
          </a:p>
        </p:txBody>
      </p:sp>
      <p:sp>
        <p:nvSpPr>
          <p:cNvPr id="81" name="Text Box 19"/>
          <p:cNvSpPr txBox="1">
            <a:spLocks noChangeArrowheads="1"/>
          </p:cNvSpPr>
          <p:nvPr/>
        </p:nvSpPr>
        <p:spPr bwMode="auto">
          <a:xfrm>
            <a:off x="8693150" y="3832226"/>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7</a:t>
            </a:r>
          </a:p>
        </p:txBody>
      </p:sp>
      <p:sp>
        <p:nvSpPr>
          <p:cNvPr id="82" name="Text Box 19"/>
          <p:cNvSpPr txBox="1">
            <a:spLocks noChangeArrowheads="1"/>
          </p:cNvSpPr>
          <p:nvPr/>
        </p:nvSpPr>
        <p:spPr bwMode="auto">
          <a:xfrm>
            <a:off x="8939213" y="2540001"/>
            <a:ext cx="29046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A</a:t>
            </a:r>
          </a:p>
        </p:txBody>
      </p:sp>
      <p:sp>
        <p:nvSpPr>
          <p:cNvPr id="83" name="Text Box 21"/>
          <p:cNvSpPr txBox="1">
            <a:spLocks noChangeArrowheads="1"/>
          </p:cNvSpPr>
          <p:nvPr/>
        </p:nvSpPr>
        <p:spPr bwMode="auto">
          <a:xfrm>
            <a:off x="9185276" y="253523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84" name="Text Box 19"/>
          <p:cNvSpPr txBox="1">
            <a:spLocks noChangeArrowheads="1"/>
          </p:cNvSpPr>
          <p:nvPr/>
        </p:nvSpPr>
        <p:spPr bwMode="auto">
          <a:xfrm>
            <a:off x="8694738" y="254476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85" name="Text Box 19"/>
          <p:cNvSpPr txBox="1">
            <a:spLocks noChangeArrowheads="1"/>
          </p:cNvSpPr>
          <p:nvPr/>
        </p:nvSpPr>
        <p:spPr bwMode="auto">
          <a:xfrm>
            <a:off x="8950325" y="4084638"/>
            <a:ext cx="300038"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B</a:t>
            </a:r>
          </a:p>
        </p:txBody>
      </p:sp>
      <p:sp>
        <p:nvSpPr>
          <p:cNvPr id="86" name="Text Box 21"/>
          <p:cNvSpPr txBox="1">
            <a:spLocks noChangeArrowheads="1"/>
          </p:cNvSpPr>
          <p:nvPr/>
        </p:nvSpPr>
        <p:spPr bwMode="auto">
          <a:xfrm>
            <a:off x="9194801" y="4079876"/>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87" name="Text Box 19"/>
          <p:cNvSpPr txBox="1">
            <a:spLocks noChangeArrowheads="1"/>
          </p:cNvSpPr>
          <p:nvPr/>
        </p:nvSpPr>
        <p:spPr bwMode="auto">
          <a:xfrm>
            <a:off x="8704263" y="4089401"/>
            <a:ext cx="2921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88" name="Freeform 70"/>
          <p:cNvSpPr>
            <a:spLocks noChangeArrowheads="1"/>
          </p:cNvSpPr>
          <p:nvPr/>
        </p:nvSpPr>
        <p:spPr bwMode="auto">
          <a:xfrm>
            <a:off x="5918201" y="3968751"/>
            <a:ext cx="842963" cy="1458913"/>
          </a:xfrm>
          <a:custGeom>
            <a:avLst/>
            <a:gdLst>
              <a:gd name="T0" fmla="*/ 842963 w 842049"/>
              <a:gd name="T1" fmla="*/ 1458913 h 1459345"/>
              <a:gd name="T2" fmla="*/ 10788 w 842049"/>
              <a:gd name="T3" fmla="*/ 609420 h 1459345"/>
              <a:gd name="T4" fmla="*/ 778239 w 842049"/>
              <a:gd name="T5" fmla="*/ 0 h 1459345"/>
              <a:gd name="T6" fmla="*/ 0 60000 65536"/>
              <a:gd name="T7" fmla="*/ 0 60000 65536"/>
              <a:gd name="T8" fmla="*/ 0 60000 65536"/>
              <a:gd name="T9" fmla="*/ 0 w 842049"/>
              <a:gd name="T10" fmla="*/ 0 h 1459345"/>
              <a:gd name="T11" fmla="*/ 842049 w 842049"/>
              <a:gd name="T12" fmla="*/ 1459345 h 1459345"/>
            </a:gdLst>
            <a:ahLst/>
            <a:cxnLst>
              <a:cxn ang="T6">
                <a:pos x="T0" y="T1"/>
              </a:cxn>
              <a:cxn ang="T7">
                <a:pos x="T2" y="T3"/>
              </a:cxn>
              <a:cxn ang="T8">
                <a:pos x="T4" y="T5"/>
              </a:cxn>
            </a:cxnLst>
            <a:rect l="T9" t="T10" r="T11" b="T12"/>
            <a:pathLst>
              <a:path w="842049" h="1459345">
                <a:moveTo>
                  <a:pt x="842049" y="1459345"/>
                </a:moveTo>
                <a:cubicBezTo>
                  <a:pt x="431800" y="1156084"/>
                  <a:pt x="21552" y="852824"/>
                  <a:pt x="10776" y="609600"/>
                </a:cubicBezTo>
                <a:cubicBezTo>
                  <a:pt x="0" y="366376"/>
                  <a:pt x="388697" y="183188"/>
                  <a:pt x="777395" y="0"/>
                </a:cubicBezTo>
              </a:path>
            </a:pathLst>
          </a:custGeom>
          <a:noFill/>
          <a:ln w="19050">
            <a:solidFill>
              <a:srgbClr val="C00000"/>
            </a:solidFill>
            <a:miter lim="800000"/>
            <a:headEnd type="triangle" w="lg" len="lg"/>
            <a:tailEnd type="none" w="lg" len="lg"/>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89" name="Text Box 57"/>
          <p:cNvSpPr txBox="1">
            <a:spLocks noChangeArrowheads="1"/>
          </p:cNvSpPr>
          <p:nvPr/>
        </p:nvSpPr>
        <p:spPr bwMode="auto">
          <a:xfrm>
            <a:off x="4887914" y="3635375"/>
            <a:ext cx="14119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600">
                <a:solidFill>
                  <a:srgbClr val="CC0000"/>
                </a:solidFill>
              </a:rPr>
              <a:t>prepare B,8,4</a:t>
            </a:r>
          </a:p>
        </p:txBody>
      </p:sp>
      <p:sp>
        <p:nvSpPr>
          <p:cNvPr id="90" name="Text Box 19"/>
          <p:cNvSpPr txBox="1">
            <a:spLocks noChangeArrowheads="1"/>
          </p:cNvSpPr>
          <p:nvPr/>
        </p:nvSpPr>
        <p:spPr bwMode="auto">
          <a:xfrm>
            <a:off x="8936039" y="5613401"/>
            <a:ext cx="300037"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B</a:t>
            </a:r>
          </a:p>
        </p:txBody>
      </p:sp>
      <p:sp>
        <p:nvSpPr>
          <p:cNvPr id="91" name="Text Box 21"/>
          <p:cNvSpPr txBox="1">
            <a:spLocks noChangeArrowheads="1"/>
          </p:cNvSpPr>
          <p:nvPr/>
        </p:nvSpPr>
        <p:spPr bwMode="auto">
          <a:xfrm>
            <a:off x="9180514" y="5608639"/>
            <a:ext cx="79701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Arial" charset="0"/>
              </a:rPr>
              <a:t>prepared</a:t>
            </a:r>
          </a:p>
        </p:txBody>
      </p:sp>
      <p:sp>
        <p:nvSpPr>
          <p:cNvPr id="92" name="Text Box 19"/>
          <p:cNvSpPr txBox="1">
            <a:spLocks noChangeArrowheads="1"/>
          </p:cNvSpPr>
          <p:nvPr/>
        </p:nvSpPr>
        <p:spPr bwMode="auto">
          <a:xfrm>
            <a:off x="8689975" y="5618163"/>
            <a:ext cx="2921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1200">
                <a:latin typeface="Verdana" charset="0"/>
              </a:rPr>
              <a:t>8</a:t>
            </a:r>
          </a:p>
        </p:txBody>
      </p:sp>
      <p:sp>
        <p:nvSpPr>
          <p:cNvPr id="93" name="Freeform 100"/>
          <p:cNvSpPr>
            <a:spLocks/>
          </p:cNvSpPr>
          <p:nvPr/>
        </p:nvSpPr>
        <p:spPr bwMode="auto">
          <a:xfrm>
            <a:off x="5772151" y="2338388"/>
            <a:ext cx="1025525" cy="1371600"/>
          </a:xfrm>
          <a:custGeom>
            <a:avLst/>
            <a:gdLst>
              <a:gd name="T0" fmla="*/ 564 w 646"/>
              <a:gd name="T1" fmla="*/ 864 h 864"/>
              <a:gd name="T2" fmla="*/ 14 w 646"/>
              <a:gd name="T3" fmla="*/ 334 h 864"/>
              <a:gd name="T4" fmla="*/ 646 w 646"/>
              <a:gd name="T5" fmla="*/ 0 h 864"/>
            </a:gdLst>
            <a:ahLst/>
            <a:cxnLst>
              <a:cxn ang="0">
                <a:pos x="T0" y="T1"/>
              </a:cxn>
              <a:cxn ang="0">
                <a:pos x="T2" y="T3"/>
              </a:cxn>
              <a:cxn ang="0">
                <a:pos x="T4" y="T5"/>
              </a:cxn>
            </a:cxnLst>
            <a:rect l="0" t="0" r="r" b="b"/>
            <a:pathLst>
              <a:path w="646" h="864">
                <a:moveTo>
                  <a:pt x="564" y="864"/>
                </a:moveTo>
                <a:cubicBezTo>
                  <a:pt x="282" y="671"/>
                  <a:pt x="0" y="478"/>
                  <a:pt x="14" y="334"/>
                </a:cubicBezTo>
                <a:cubicBezTo>
                  <a:pt x="28" y="190"/>
                  <a:pt x="337" y="95"/>
                  <a:pt x="646" y="0"/>
                </a:cubicBezTo>
              </a:path>
            </a:pathLst>
          </a:custGeom>
          <a:noFill/>
          <a:ln w="19050" cap="flat" cmpd="sng">
            <a:solidFill>
              <a:srgbClr val="CC0000"/>
            </a:solidFill>
            <a:prstDash val="solid"/>
            <a:miter lim="800000"/>
            <a:headEnd type="none" w="med" len="med"/>
            <a:tailEnd type="triangl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lstStyle/>
          <a:p>
            <a:endParaRPr lang="en-US"/>
          </a:p>
        </p:txBody>
      </p:sp>
      <p:sp>
        <p:nvSpPr>
          <p:cNvPr id="94" name="Footer Placeholder 9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95" name="Slide Number Placeholder 9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95</a:t>
            </a:fld>
            <a:endParaRPr lang="en-US"/>
          </a:p>
        </p:txBody>
      </p:sp>
    </p:spTree>
    <p:extLst>
      <p:ext uri="{BB962C8B-B14F-4D97-AF65-F5344CB8AC3E}">
        <p14:creationId xmlns:p14="http://schemas.microsoft.com/office/powerpoint/2010/main" val="2551909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Additional Issues</a:t>
            </a:r>
            <a:endParaRPr lang="en-US" dirty="0"/>
          </a:p>
        </p:txBody>
      </p:sp>
      <p:sp>
        <p:nvSpPr>
          <p:cNvPr id="35843" name="Rectangle 3"/>
          <p:cNvSpPr>
            <a:spLocks noGrp="1" noChangeArrowheads="1"/>
          </p:cNvSpPr>
          <p:nvPr>
            <p:ph type="body" idx="1"/>
          </p:nvPr>
        </p:nvSpPr>
        <p:spPr/>
        <p:txBody>
          <a:bodyPr/>
          <a:lstStyle/>
          <a:p>
            <a:r>
              <a:rPr lang="en-US"/>
              <a:t>State transfer</a:t>
            </a:r>
          </a:p>
          <a:p>
            <a:r>
              <a:rPr lang="en-US"/>
              <a:t>Garbage collection of the log</a:t>
            </a:r>
          </a:p>
          <a:p>
            <a:r>
              <a:rPr lang="en-US"/>
              <a:t>Selecting the primary</a:t>
            </a:r>
          </a:p>
          <a:p>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96</a:t>
            </a:fld>
            <a:endParaRPr lang="en-US"/>
          </a:p>
        </p:txBody>
      </p:sp>
    </p:spTree>
    <p:extLst>
      <p:ext uri="{BB962C8B-B14F-4D97-AF65-F5344CB8AC3E}">
        <p14:creationId xmlns:p14="http://schemas.microsoft.com/office/powerpoint/2010/main" val="4690166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Improved Performance</a:t>
            </a:r>
          </a:p>
        </p:txBody>
      </p:sp>
      <p:sp>
        <p:nvSpPr>
          <p:cNvPr id="35843" name="Rectangle 3"/>
          <p:cNvSpPr>
            <a:spLocks noGrp="1" noChangeArrowheads="1"/>
          </p:cNvSpPr>
          <p:nvPr>
            <p:ph type="body" idx="1"/>
          </p:nvPr>
        </p:nvSpPr>
        <p:spPr/>
        <p:txBody>
          <a:bodyPr/>
          <a:lstStyle/>
          <a:p>
            <a:r>
              <a:rPr lang="en-US"/>
              <a:t>Lower latency for writes (3 messages)</a:t>
            </a:r>
          </a:p>
          <a:p>
            <a:pPr lvl="1"/>
            <a:r>
              <a:rPr lang="en-US"/>
              <a:t>Replicas respond at prepare</a:t>
            </a:r>
          </a:p>
          <a:p>
            <a:pPr lvl="1"/>
            <a:r>
              <a:rPr lang="en-US"/>
              <a:t>client waits for f+1</a:t>
            </a:r>
          </a:p>
          <a:p>
            <a:r>
              <a:rPr lang="en-US"/>
              <a:t>Fast reads (one round trip)</a:t>
            </a:r>
          </a:p>
          <a:p>
            <a:pPr lvl="1"/>
            <a:r>
              <a:rPr lang="en-US"/>
              <a:t>Client communicates just with primary</a:t>
            </a:r>
          </a:p>
          <a:p>
            <a:pPr lvl="1"/>
            <a:r>
              <a:rPr lang="en-US"/>
              <a:t>Leases</a:t>
            </a:r>
          </a:p>
          <a:p>
            <a:r>
              <a:rPr lang="en-US"/>
              <a:t>Witnesses (preferred quorums)</a:t>
            </a:r>
          </a:p>
          <a:p>
            <a:pPr lvl="1"/>
            <a:r>
              <a:rPr lang="en-US"/>
              <a:t>Use f+1 replicas in the normal case</a:t>
            </a:r>
          </a:p>
          <a:p>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97</a:t>
            </a:fld>
            <a:endParaRPr lang="en-US"/>
          </a:p>
        </p:txBody>
      </p:sp>
    </p:spTree>
    <p:extLst>
      <p:ext uri="{BB962C8B-B14F-4D97-AF65-F5344CB8AC3E}">
        <p14:creationId xmlns:p14="http://schemas.microsoft.com/office/powerpoint/2010/main" val="7521953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dirty="0"/>
              <a:t>Summary so far …</a:t>
            </a:r>
          </a:p>
        </p:txBody>
      </p:sp>
      <p:sp>
        <p:nvSpPr>
          <p:cNvPr id="55298" name="Rectangle 3"/>
          <p:cNvSpPr>
            <a:spLocks noGrp="1" noChangeArrowheads="1"/>
          </p:cNvSpPr>
          <p:nvPr>
            <p:ph sz="quarter" idx="1"/>
          </p:nvPr>
        </p:nvSpPr>
        <p:spPr>
          <a:xfrm>
            <a:off x="609600" y="1463040"/>
            <a:ext cx="6858000" cy="4937760"/>
          </a:xfrm>
        </p:spPr>
        <p:txBody>
          <a:bodyPr/>
          <a:lstStyle/>
          <a:p>
            <a:r>
              <a:rPr lang="en-US" dirty="0"/>
              <a:t>State machine replication: approach to implementing fault-tolerant services</a:t>
            </a:r>
          </a:p>
          <a:p>
            <a:r>
              <a:rPr lang="en-US" dirty="0"/>
              <a:t>Process groups: membership and VS</a:t>
            </a:r>
          </a:p>
          <a:p>
            <a:r>
              <a:rPr lang="en-US" dirty="0"/>
              <a:t>Quorums: no membership, but leaders (or view), each operation requires a quorum,</a:t>
            </a:r>
          </a:p>
          <a:p>
            <a:r>
              <a:rPr lang="en-US" dirty="0" err="1"/>
              <a:t>Paxos</a:t>
            </a:r>
            <a:r>
              <a:rPr lang="en-US" dirty="0"/>
              <a:t> and VR</a:t>
            </a:r>
          </a:p>
          <a:p>
            <a:pPr lvl="1"/>
            <a:r>
              <a:rPr lang="en-US" dirty="0"/>
              <a:t>Approaches that rely on quorums for consensus and replication</a:t>
            </a:r>
          </a:p>
          <a:p>
            <a:pPr lvl="1"/>
            <a:r>
              <a:rPr lang="en-US" dirty="0"/>
              <a:t>One can use </a:t>
            </a:r>
            <a:r>
              <a:rPr lang="en-US" dirty="0" err="1"/>
              <a:t>Paxos</a:t>
            </a:r>
            <a:r>
              <a:rPr lang="en-US" dirty="0"/>
              <a:t> to further build a state machine replication</a:t>
            </a:r>
          </a:p>
        </p:txBody>
      </p:sp>
      <p:sp>
        <p:nvSpPr>
          <p:cNvPr id="2" name="Footer Placeholder 1"/>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Quorums. Paxos.VR. BFT. Raft</a:t>
            </a:r>
            <a:endParaRPr lang="en-US" dirty="0"/>
          </a:p>
        </p:txBody>
      </p:sp>
      <p:sp>
        <p:nvSpPr>
          <p:cNvPr id="3" name="Slide Number Placeholder 2"/>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98</a:t>
            </a:fld>
            <a:endParaRPr lang="en-US"/>
          </a:p>
        </p:txBody>
      </p:sp>
      <p:pic>
        <p:nvPicPr>
          <p:cNvPr id="553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988" y="1866900"/>
            <a:ext cx="2894012"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084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057400" y="2659593"/>
            <a:ext cx="7467600" cy="1007533"/>
          </a:xfrm>
        </p:spPr>
        <p:txBody>
          <a:bodyPr/>
          <a:lstStyle/>
          <a:p>
            <a:r>
              <a:rPr lang="en-US" sz="2400" dirty="0"/>
              <a:t>5: Raft</a:t>
            </a:r>
          </a:p>
          <a:p>
            <a:r>
              <a:rPr lang="en-US" dirty="0"/>
              <a:t>Slides from Diego </a:t>
            </a:r>
            <a:r>
              <a:rPr lang="en-US" dirty="0" err="1"/>
              <a:t>Ongaro</a:t>
            </a:r>
            <a:r>
              <a:rPr lang="en-US" dirty="0"/>
              <a:t> and John </a:t>
            </a:r>
            <a:r>
              <a:rPr lang="en-US" dirty="0" err="1"/>
              <a:t>Ousterhout</a:t>
            </a:r>
            <a:endParaRPr lang="en-US" dirty="0">
              <a:cs typeface="Arial" charset="0"/>
            </a:endParaRPr>
          </a:p>
          <a:p>
            <a:endParaRPr lang="en-US" sz="2400" dirty="0"/>
          </a:p>
        </p:txBody>
      </p:sp>
    </p:spTree>
    <p:extLst>
      <p:ext uri="{BB962C8B-B14F-4D97-AF65-F5344CB8AC3E}">
        <p14:creationId xmlns:p14="http://schemas.microsoft.com/office/powerpoint/2010/main" val="1538867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2|46.7|7.6|13.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NS (1)" id="{3664E4D8-122F-6C4C-8306-C89FB0303DD9}" vid="{059FFB86-FC76-3547-BD10-36828673C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4235</TotalTime>
  <Words>11550</Words>
  <Application>Microsoft Macintosh PowerPoint</Application>
  <PresentationFormat>Widescreen</PresentationFormat>
  <Paragraphs>2569</Paragraphs>
  <Slides>146</Slides>
  <Notes>56</Notes>
  <HiddenSlides>5</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146</vt:i4>
      </vt:variant>
    </vt:vector>
  </HeadingPairs>
  <TitlesOfParts>
    <vt:vector size="162" baseType="lpstr">
      <vt:lpstr>Arial</vt:lpstr>
      <vt:lpstr>Bookman Old Style</vt:lpstr>
      <vt:lpstr>Calibri</vt:lpstr>
      <vt:lpstr>Cambria Math</vt:lpstr>
      <vt:lpstr>Helvetica</vt:lpstr>
      <vt:lpstr>Lucida Grande</vt:lpstr>
      <vt:lpstr>Lucida Sans Unicode</vt:lpstr>
      <vt:lpstr>Symbol</vt:lpstr>
      <vt:lpstr>Tahoma</vt:lpstr>
      <vt:lpstr>Times New Roman</vt:lpstr>
      <vt:lpstr>Tw Cen MT</vt:lpstr>
      <vt:lpstr>Verdana</vt:lpstr>
      <vt:lpstr>Wingdings</vt:lpstr>
      <vt:lpstr>Wingdings 2</vt:lpstr>
      <vt:lpstr>Median</vt:lpstr>
      <vt:lpstr>Equation</vt:lpstr>
      <vt:lpstr>4730: Distributed Systems Quorums. Paxos. View-stamped replication. BFT. Raft  </vt:lpstr>
      <vt:lpstr>Required reading for this topic…</vt:lpstr>
      <vt:lpstr>PowerPoint Presentation</vt:lpstr>
      <vt:lpstr>The State Machine Approach</vt:lpstr>
      <vt:lpstr>How it works</vt:lpstr>
      <vt:lpstr>How it works …</vt:lpstr>
      <vt:lpstr> At the core: Consensus</vt:lpstr>
      <vt:lpstr>Challenges</vt:lpstr>
      <vt:lpstr>Crash, Recovery, and Network Partition</vt:lpstr>
      <vt:lpstr>Process Groups Approach </vt:lpstr>
      <vt:lpstr>Limitations of Process Groups Approach</vt:lpstr>
      <vt:lpstr>PowerPoint Presentation</vt:lpstr>
      <vt:lpstr>PowerPoint Presentation</vt:lpstr>
      <vt:lpstr>A different approach: Quorum Systems</vt:lpstr>
      <vt:lpstr>Quorum Systems </vt:lpstr>
      <vt:lpstr>Using Quorums to Read and Write</vt:lpstr>
      <vt:lpstr>Shared Variable with Quorums</vt:lpstr>
      <vt:lpstr>Shared Variable with Quorums (II)</vt:lpstr>
      <vt:lpstr>Replication with Quorums</vt:lpstr>
      <vt:lpstr>Read Operation</vt:lpstr>
      <vt:lpstr>Write Operation</vt:lpstr>
      <vt:lpstr>Write Operation: Details</vt:lpstr>
      <vt:lpstr>Quorum constructions: Weighted Majorities</vt:lpstr>
      <vt:lpstr>Quorum constructions: Grid</vt:lpstr>
      <vt:lpstr>PowerPoint Presentation</vt:lpstr>
      <vt:lpstr>Paxos</vt:lpstr>
      <vt:lpstr>The Paxos Approach</vt:lpstr>
      <vt:lpstr>Paxos: Goals </vt:lpstr>
      <vt:lpstr>The Model</vt:lpstr>
      <vt:lpstr>Paxos: Main Idea</vt:lpstr>
      <vt:lpstr>Types of nodes from the Lamport paper, Paxos made simple</vt:lpstr>
      <vt:lpstr>Need for Multiple Acceptors</vt:lpstr>
      <vt:lpstr>Solution with Multiple Acceptors</vt:lpstr>
      <vt:lpstr>Problem: Split Votes</vt:lpstr>
      <vt:lpstr>Problem: Conflicting Choices</vt:lpstr>
      <vt:lpstr>Conflicting Choices (2)</vt:lpstr>
      <vt:lpstr>Solution with Multiple Proposals</vt:lpstr>
      <vt:lpstr>Invariant</vt:lpstr>
      <vt:lpstr>How to Ensure the Invariant</vt:lpstr>
      <vt:lpstr>Issuing Proposals</vt:lpstr>
      <vt:lpstr>Optimization</vt:lpstr>
      <vt:lpstr>Accepting Proposals</vt:lpstr>
      <vt:lpstr>Learning about Accepted Proposals</vt:lpstr>
      <vt:lpstr>Proposal Numbers</vt:lpstr>
      <vt:lpstr>Paxos</vt:lpstr>
      <vt:lpstr>Paxos: Putting it All Together</vt:lpstr>
      <vt:lpstr>Examples: later proposal prepares</vt:lpstr>
      <vt:lpstr>Examples: later proposal prepares:</vt:lpstr>
      <vt:lpstr>Examples: later proposal prepares</vt:lpstr>
      <vt:lpstr>Need for one Leader for Proposers</vt:lpstr>
      <vt:lpstr>Leader</vt:lpstr>
      <vt:lpstr>Liveness</vt:lpstr>
      <vt:lpstr>The Paxos Approach</vt:lpstr>
      <vt:lpstr>Recovery Case</vt:lpstr>
      <vt:lpstr>Questions</vt:lpstr>
      <vt:lpstr>Liveness</vt:lpstr>
      <vt:lpstr>View Change</vt:lpstr>
      <vt:lpstr>View Change: Start </vt:lpstr>
      <vt:lpstr>View Change: Installing a new view</vt:lpstr>
      <vt:lpstr>Optimization</vt:lpstr>
      <vt:lpstr>High-Level Example of Paxos</vt:lpstr>
      <vt:lpstr>View Selection</vt:lpstr>
      <vt:lpstr>Prepare/Promise</vt:lpstr>
      <vt:lpstr>Commit/Accept</vt:lpstr>
      <vt:lpstr>Paxos Review</vt:lpstr>
      <vt:lpstr>Failure Modes</vt:lpstr>
      <vt:lpstr>Bad Commit</vt:lpstr>
      <vt:lpstr>Partitions (1)</vt:lpstr>
      <vt:lpstr>Partitions (2)</vt:lpstr>
      <vt:lpstr>Leader Failure (1)</vt:lpstr>
      <vt:lpstr>Leader Failure (2)</vt:lpstr>
      <vt:lpstr>Leader Failure (3)</vt:lpstr>
      <vt:lpstr>PowerPoint Presentation</vt:lpstr>
      <vt:lpstr>Viewstamped replication</vt:lpstr>
      <vt:lpstr>Quorums</vt:lpstr>
      <vt:lpstr>Quorums</vt:lpstr>
      <vt:lpstr>Quorums</vt:lpstr>
      <vt:lpstr>Concurrent Operations</vt:lpstr>
      <vt:lpstr>Overview</vt:lpstr>
      <vt:lpstr>Replica State</vt:lpstr>
      <vt:lpstr>Normal Case</vt:lpstr>
      <vt:lpstr>Normal Case</vt:lpstr>
      <vt:lpstr>Normal Case</vt:lpstr>
      <vt:lpstr>Normal Case</vt:lpstr>
      <vt:lpstr>View Changes</vt:lpstr>
      <vt:lpstr>Correctness Requirement</vt:lpstr>
      <vt:lpstr>View Change</vt:lpstr>
      <vt:lpstr>View Change</vt:lpstr>
      <vt:lpstr>View Change</vt:lpstr>
      <vt:lpstr>View Change</vt:lpstr>
      <vt:lpstr>View Change</vt:lpstr>
      <vt:lpstr>Double booking</vt:lpstr>
      <vt:lpstr>Example</vt:lpstr>
      <vt:lpstr>Example</vt:lpstr>
      <vt:lpstr>Example</vt:lpstr>
      <vt:lpstr>Additional Issues</vt:lpstr>
      <vt:lpstr>Improved Performance</vt:lpstr>
      <vt:lpstr>Summary so far …</vt:lpstr>
      <vt:lpstr>PowerPoint Presentation</vt:lpstr>
      <vt:lpstr>Replicated state machine</vt:lpstr>
      <vt:lpstr>Raft’s Design Goals</vt:lpstr>
      <vt:lpstr>Raft Overview</vt:lpstr>
      <vt:lpstr>Server States</vt:lpstr>
      <vt:lpstr>Terms</vt:lpstr>
      <vt:lpstr>PowerPoint Presentation</vt:lpstr>
      <vt:lpstr>Heartbeats and Timeouts</vt:lpstr>
      <vt:lpstr>Election Basics</vt:lpstr>
      <vt:lpstr>Elections, cont’d</vt:lpstr>
      <vt:lpstr>Log Structure</vt:lpstr>
      <vt:lpstr>Normal Operation</vt:lpstr>
      <vt:lpstr>Log Consistency</vt:lpstr>
      <vt:lpstr>AppendEntries Consistency Check</vt:lpstr>
      <vt:lpstr>Leader Changes</vt:lpstr>
      <vt:lpstr>Safety Requirement</vt:lpstr>
      <vt:lpstr>Picking the Best Leader</vt:lpstr>
      <vt:lpstr>Committing Entry from Current Term</vt:lpstr>
      <vt:lpstr>Committing Entry from Earlier Term</vt:lpstr>
      <vt:lpstr>New Commitment Rules</vt:lpstr>
      <vt:lpstr>Log Inconsistencies</vt:lpstr>
      <vt:lpstr>Repairing Follower Logs</vt:lpstr>
      <vt:lpstr>Repairing Logs, cont’d</vt:lpstr>
      <vt:lpstr>Neutralizing Old Leaders</vt:lpstr>
      <vt:lpstr>Client Protocol</vt:lpstr>
      <vt:lpstr>Client Protocol, cont’d</vt:lpstr>
      <vt:lpstr>Configuration Changes</vt:lpstr>
      <vt:lpstr>Configuration Changes, cont’d</vt:lpstr>
      <vt:lpstr>Joint Consensus</vt:lpstr>
      <vt:lpstr>Joint Consensus, cont’d</vt:lpstr>
      <vt:lpstr>PowerPoint Presentation</vt:lpstr>
      <vt:lpstr>Byzantine-Resilient Replication</vt:lpstr>
      <vt:lpstr>BFT: Assumptions</vt:lpstr>
      <vt:lpstr>BFT: Assumptions</vt:lpstr>
      <vt:lpstr>BFT: Overview</vt:lpstr>
      <vt:lpstr>Dealing with Malicious Behavior</vt:lpstr>
      <vt:lpstr>Client-Server Interaction</vt:lpstr>
      <vt:lpstr>BFT: Components</vt:lpstr>
      <vt:lpstr>Safety and Liveness</vt:lpstr>
      <vt:lpstr>BFT: Normal Case</vt:lpstr>
      <vt:lpstr>Normal Case Details</vt:lpstr>
      <vt:lpstr>BFT: How Does It Work? </vt:lpstr>
      <vt:lpstr>More Details</vt:lpstr>
      <vt:lpstr>BFT: View Change</vt:lpstr>
      <vt:lpstr>BFT: View Change Details</vt:lpstr>
      <vt:lpstr>BFT: View Change Details</vt:lpstr>
      <vt:lpstr>BFT: Garbage Collection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Jackson, Alden</dc:creator>
  <cp:lastModifiedBy>Jackson, Alden</cp:lastModifiedBy>
  <cp:revision>30</cp:revision>
  <cp:lastPrinted>2012-08-22T04:00:45Z</cp:lastPrinted>
  <dcterms:created xsi:type="dcterms:W3CDTF">2024-10-08T17:22:57Z</dcterms:created>
  <dcterms:modified xsi:type="dcterms:W3CDTF">2024-10-11T17:11:36Z</dcterms:modified>
</cp:coreProperties>
</file>