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43"/>
  </p:notesMasterIdLst>
  <p:handoutMasterIdLst>
    <p:handoutMasterId r:id="rId44"/>
  </p:handoutMasterIdLst>
  <p:sldIdLst>
    <p:sldId id="1132" r:id="rId2"/>
    <p:sldId id="1288" r:id="rId3"/>
    <p:sldId id="1337" r:id="rId4"/>
    <p:sldId id="1380" r:id="rId5"/>
    <p:sldId id="1382" r:id="rId6"/>
    <p:sldId id="1338" r:id="rId7"/>
    <p:sldId id="1339" r:id="rId8"/>
    <p:sldId id="1340" r:id="rId9"/>
    <p:sldId id="1341" r:id="rId10"/>
    <p:sldId id="1342" r:id="rId11"/>
    <p:sldId id="1344" r:id="rId12"/>
    <p:sldId id="1369" r:id="rId13"/>
    <p:sldId id="1383" r:id="rId14"/>
    <p:sldId id="1345" r:id="rId15"/>
    <p:sldId id="1346" r:id="rId16"/>
    <p:sldId id="1370" r:id="rId17"/>
    <p:sldId id="1347" r:id="rId18"/>
    <p:sldId id="1348" r:id="rId19"/>
    <p:sldId id="1350" r:id="rId20"/>
    <p:sldId id="1349" r:id="rId21"/>
    <p:sldId id="1372" r:id="rId22"/>
    <p:sldId id="1371" r:id="rId23"/>
    <p:sldId id="1375" r:id="rId24"/>
    <p:sldId id="1376" r:id="rId25"/>
    <p:sldId id="1373" r:id="rId26"/>
    <p:sldId id="1378" r:id="rId27"/>
    <p:sldId id="1374" r:id="rId28"/>
    <p:sldId id="1379" r:id="rId29"/>
    <p:sldId id="1309" r:id="rId30"/>
    <p:sldId id="1310" r:id="rId31"/>
    <p:sldId id="1311" r:id="rId32"/>
    <p:sldId id="1312" r:id="rId33"/>
    <p:sldId id="1313" r:id="rId34"/>
    <p:sldId id="1314" r:id="rId35"/>
    <p:sldId id="1315" r:id="rId36"/>
    <p:sldId id="1316" r:id="rId37"/>
    <p:sldId id="1317" r:id="rId38"/>
    <p:sldId id="1318" r:id="rId39"/>
    <p:sldId id="1319" r:id="rId40"/>
    <p:sldId id="1320" r:id="rId41"/>
    <p:sldId id="1321" r:id="rId42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1206C271-A17B-4745-8409-D19C184D271D}">
          <p14:sldIdLst>
            <p14:sldId id="1132"/>
            <p14:sldId id="1288"/>
            <p14:sldId id="1337"/>
            <p14:sldId id="1380"/>
            <p14:sldId id="1382"/>
            <p14:sldId id="1338"/>
            <p14:sldId id="1339"/>
            <p14:sldId id="1340"/>
            <p14:sldId id="1341"/>
            <p14:sldId id="1342"/>
            <p14:sldId id="1344"/>
            <p14:sldId id="1369"/>
            <p14:sldId id="1383"/>
            <p14:sldId id="1345"/>
            <p14:sldId id="1346"/>
            <p14:sldId id="1370"/>
            <p14:sldId id="1347"/>
            <p14:sldId id="1348"/>
            <p14:sldId id="1350"/>
            <p14:sldId id="1349"/>
            <p14:sldId id="1372"/>
            <p14:sldId id="1371"/>
            <p14:sldId id="1375"/>
            <p14:sldId id="1376"/>
            <p14:sldId id="1373"/>
            <p14:sldId id="1378"/>
            <p14:sldId id="1374"/>
            <p14:sldId id="1379"/>
            <p14:sldId id="1309"/>
            <p14:sldId id="1310"/>
            <p14:sldId id="1311"/>
            <p14:sldId id="1312"/>
            <p14:sldId id="1313"/>
            <p14:sldId id="1314"/>
            <p14:sldId id="1315"/>
            <p14:sldId id="1316"/>
            <p14:sldId id="1317"/>
            <p14:sldId id="1318"/>
            <p14:sldId id="1319"/>
            <p14:sldId id="1320"/>
            <p14:sldId id="132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14" autoAdjust="0"/>
    <p:restoredTop sz="90204" autoAdjust="0"/>
  </p:normalViewPr>
  <p:slideViewPr>
    <p:cSldViewPr snapToGrid="0">
      <p:cViewPr varScale="1">
        <p:scale>
          <a:sx n="115" d="100"/>
          <a:sy n="115" d="100"/>
        </p:scale>
        <p:origin x="952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-2520" y="-96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/>
              <a:t>Christo Wilson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/>
              <a:t>8/22/2012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/>
              <a:t>Defense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3CF3CE8-99B9-4E0D-8156-BD8D62DE6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9905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/>
              <a:t>Christo Wilson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/>
              <a:t>8/22/2012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29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/>
              <a:t>Defense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77FBF96E-C445-4FF1-86A3-96F5585B6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19080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B0C4F5CD-D0E5-DF41-B525-E9817144DF91}" type="slidenum">
              <a:rPr lang="en-US" sz="1200"/>
              <a:pPr eaLnBrk="1" hangingPunct="1"/>
              <a:t>1</a:t>
            </a:fld>
            <a:endParaRPr lang="en-US" sz="1200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3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DD78938-1777-9D4D-9B80-C845D9877943}" type="slidenum">
              <a:rPr lang="en-US" sz="1200">
                <a:cs typeface="Arial" charset="0"/>
              </a:rPr>
              <a:pPr eaLnBrk="1" hangingPunct="1"/>
              <a:t>2</a:t>
            </a:fld>
            <a:endParaRPr lang="en-US" sz="1200">
              <a:cs typeface="Arial" charset="0"/>
            </a:endParaRPr>
          </a:p>
        </p:txBody>
      </p:sp>
      <p:sp>
        <p:nvSpPr>
          <p:cNvPr id="53250" name="Rectangle 2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1530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transaction manager is used to implement a </a:t>
            </a:r>
            <a:r>
              <a:rPr lang="en-US" i="1" dirty="0"/>
              <a:t>participant leader</a:t>
            </a:r>
            <a:r>
              <a:rPr lang="en-US" dirty="0"/>
              <a:t>; the other replicas in the group will be referred to as </a:t>
            </a:r>
            <a:r>
              <a:rPr lang="en-US" i="1" dirty="0"/>
              <a:t>participant slaves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If a transaction involves only one </a:t>
            </a:r>
            <a:r>
              <a:rPr lang="en-US" dirty="0" err="1"/>
              <a:t>Paxos</a:t>
            </a:r>
            <a:r>
              <a:rPr lang="en-US" dirty="0"/>
              <a:t> group it can bypass the transaction manager, since the lock table and </a:t>
            </a:r>
            <a:r>
              <a:rPr lang="en-US" dirty="0" err="1"/>
              <a:t>Paxos</a:t>
            </a:r>
            <a:r>
              <a:rPr lang="en-US" dirty="0"/>
              <a:t> together provide </a:t>
            </a:r>
            <a:r>
              <a:rPr lang="en-US" dirty="0" err="1"/>
              <a:t>transactionality</a:t>
            </a:r>
            <a:r>
              <a:rPr lang="en-US" dirty="0"/>
              <a:t>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237575-3CAF-3642-B080-1DF6406276DA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2210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about two-phase commit's lack of fault-tolerance?</a:t>
            </a:r>
          </a:p>
          <a:p>
            <a:r>
              <a:rPr lang="en-US" dirty="0"/>
              <a:t>    Okay because </a:t>
            </a:r>
            <a:r>
              <a:rPr lang="en-US" dirty="0" err="1"/>
              <a:t>Paxos</a:t>
            </a:r>
            <a:r>
              <a:rPr lang="en-US" dirty="0"/>
              <a:t> groups themselves are fault-tolerant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237575-3CAF-3642-B080-1DF6406276DA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4546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US" sz="1200" b="0" i="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Corruption kills, and so does indifference.</a:t>
            </a:r>
          </a:p>
          <a:p>
            <a:br>
              <a:rPr lang="en-US" sz="1200" b="0" i="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</a:br>
            <a:endParaRPr lang="en-US" sz="1200" b="0" i="0" kern="1200" dirty="0"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Arial" charset="0"/>
            </a:endParaRPr>
          </a:p>
          <a:p>
            <a:pPr rtl="0"/>
            <a:r>
              <a:rPr lang="en-US" sz="1200" b="0" i="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Corruption kills, and so does indifference.</a:t>
            </a:r>
          </a:p>
          <a:p>
            <a:br>
              <a:rPr lang="en-US" sz="1200" b="0" i="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</a:br>
            <a:endParaRPr lang="en-US" sz="1200" b="0" i="0" kern="1200" dirty="0"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Arial" charset="0"/>
            </a:endParaRPr>
          </a:p>
          <a:p>
            <a:r>
              <a:rPr lang="en-US" dirty="0"/>
              <a:t>Corruption kills, and so does indifference.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237575-3CAF-3642-B080-1DF6406276DA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99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-12192" y="6053328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01600" y="6068699"/>
            <a:ext cx="2743200" cy="685800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780524" y="236539"/>
            <a:ext cx="782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37600" y="6248403"/>
            <a:ext cx="2946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2" y="6248208"/>
            <a:ext cx="743131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8128424" y="0"/>
            <a:ext cx="42672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6"/>
            <a:ext cx="533400" cy="325968"/>
          </a:xfrm>
        </p:spPr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19200" y="2438400"/>
            <a:ext cx="9753600" cy="12954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4" name="Rectangle 3"/>
          <p:cNvSpPr/>
          <p:nvPr/>
        </p:nvSpPr>
        <p:spPr>
          <a:xfrm>
            <a:off x="1219200" y="2438400"/>
            <a:ext cx="304800" cy="12954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 cap="rnd" cmpd="sng" algn="ctr">
            <a:solidFill>
              <a:schemeClr val="accent1">
                <a:lumMod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625600" y="2659593"/>
            <a:ext cx="9144000" cy="1007533"/>
          </a:xfrm>
        </p:spPr>
        <p:txBody>
          <a:bodyPr/>
          <a:lstStyle>
            <a:lvl1pPr marL="0" indent="0" algn="r">
              <a:buNone/>
              <a:defRPr sz="20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641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228600"/>
            <a:ext cx="117856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1256270"/>
            <a:ext cx="711200" cy="304800"/>
          </a:xfrm>
        </p:spPr>
        <p:txBody>
          <a:bodyPr/>
          <a:lstStyle>
            <a:lvl1pPr>
              <a:defRPr sz="1800"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203200" y="1600200"/>
            <a:ext cx="11785600" cy="5105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2286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0" y="3048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1828800" y="3048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048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57200"/>
            <a:ext cx="17272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12192" y="4572000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-12192" y="4663440"/>
            <a:ext cx="195072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2060448" y="4654296"/>
            <a:ext cx="1013155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930400" y="0"/>
            <a:ext cx="134112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31200" y="6248401"/>
            <a:ext cx="3556000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9304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2133600" y="6248207"/>
            <a:ext cx="6096000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203200" y="228600"/>
            <a:ext cx="117856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03200" y="1600200"/>
            <a:ext cx="11785600" cy="5105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787400" y="1280160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-6179" y="1257917"/>
            <a:ext cx="793579" cy="260728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800" b="1"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90812" y="3017838"/>
            <a:ext cx="6858000" cy="990600"/>
          </a:xfrm>
        </p:spPr>
        <p:txBody>
          <a:bodyPr>
            <a:normAutofit fontScale="90000"/>
          </a:bodyPr>
          <a:lstStyle/>
          <a:p>
            <a:pPr algn="l"/>
            <a:r>
              <a:rPr lang="is-IS" dirty="0">
                <a:latin typeface="Bookman Old Style" charset="0"/>
              </a:rPr>
              <a:t>4730</a:t>
            </a:r>
            <a:r>
              <a:rPr lang="en-US" dirty="0">
                <a:latin typeface="Bookman Old Style" charset="0"/>
              </a:rPr>
              <a:t>: Distributed Systems</a:t>
            </a:r>
            <a:br>
              <a:rPr lang="en-US" dirty="0">
                <a:latin typeface="Bookman Old Style" charset="0"/>
              </a:rPr>
            </a:br>
            <a:r>
              <a:rPr lang="en-US" dirty="0"/>
              <a:t>Spanner</a:t>
            </a:r>
            <a:endParaRPr lang="en-US" dirty="0">
              <a:latin typeface="Bookman Old Style" charset="0"/>
            </a:endParaRP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267" name="TextBox 7"/>
          <p:cNvSpPr txBox="1">
            <a:spLocks noChangeArrowheads="1"/>
          </p:cNvSpPr>
          <p:nvPr/>
        </p:nvSpPr>
        <p:spPr bwMode="auto">
          <a:xfrm>
            <a:off x="7213600" y="50419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sz="1800"/>
          </a:p>
        </p:txBody>
      </p:sp>
      <p:sp>
        <p:nvSpPr>
          <p:cNvPr id="2" name="TextBox 1"/>
          <p:cNvSpPr txBox="1"/>
          <p:nvPr/>
        </p:nvSpPr>
        <p:spPr>
          <a:xfrm>
            <a:off x="12484100" y="2527301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966856"/>
      </p:ext>
    </p:extLst>
  </p:cSld>
  <p:clrMapOvr>
    <a:masterClrMapping/>
  </p:clrMapOvr>
  <p:transition advTm="14514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228600"/>
            <a:ext cx="11785600" cy="990600"/>
          </a:xfrm>
        </p:spPr>
        <p:txBody>
          <a:bodyPr/>
          <a:lstStyle/>
          <a:p>
            <a:r>
              <a:rPr lang="en-US" dirty="0"/>
              <a:t>Architecture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03200" y="1600200"/>
            <a:ext cx="11785600" cy="5105400"/>
          </a:xfrm>
        </p:spPr>
        <p:txBody>
          <a:bodyPr>
            <a:normAutofit/>
          </a:bodyPr>
          <a:lstStyle/>
          <a:p>
            <a:r>
              <a:rPr lang="en-US" dirty="0"/>
              <a:t>Instance (universe):  </a:t>
            </a:r>
          </a:p>
          <a:p>
            <a:pPr lvl="1"/>
            <a:r>
              <a:rPr lang="en-US" dirty="0"/>
              <a:t>Test, deployment, production</a:t>
            </a:r>
          </a:p>
          <a:p>
            <a:r>
              <a:rPr lang="en-US" dirty="0"/>
              <a:t>Universe consists of zones </a:t>
            </a:r>
          </a:p>
          <a:p>
            <a:pPr lvl="1"/>
            <a:r>
              <a:rPr lang="en-US" dirty="0"/>
              <a:t>Denotes physical isolation</a:t>
            </a:r>
          </a:p>
          <a:p>
            <a:pPr lvl="1"/>
            <a:r>
              <a:rPr lang="en-US" dirty="0"/>
              <a:t>Several zones can be in a datacenter</a:t>
            </a:r>
          </a:p>
          <a:p>
            <a:pPr lvl="1"/>
            <a:r>
              <a:rPr lang="en-US" dirty="0"/>
              <a:t>Similar to a </a:t>
            </a:r>
            <a:r>
              <a:rPr lang="en-US" dirty="0" err="1"/>
              <a:t>BigTable</a:t>
            </a:r>
            <a:r>
              <a:rPr lang="en-US" dirty="0"/>
              <a:t> deployment</a:t>
            </a:r>
          </a:p>
          <a:p>
            <a:r>
              <a:rPr lang="en-US" dirty="0"/>
              <a:t>Placement driver </a:t>
            </a:r>
          </a:p>
          <a:p>
            <a:pPr lvl="1"/>
            <a:r>
              <a:rPr lang="en-US" dirty="0"/>
              <a:t>Handles automated movement of data across zones in minutes</a:t>
            </a:r>
          </a:p>
          <a:p>
            <a:pPr lvl="1"/>
            <a:r>
              <a:rPr lang="en-US" dirty="0"/>
              <a:t>Periodically communicates with the </a:t>
            </a:r>
            <a:r>
              <a:rPr lang="en-US" dirty="0" err="1"/>
              <a:t>spanservers</a:t>
            </a:r>
            <a:r>
              <a:rPr lang="en-US" dirty="0"/>
              <a:t> to find data that needs to be moved, either to meet updated replication constraints or to balance load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7518400" y="6356350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Spanner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8" name="Picture 6">
            <a:extLst>
              <a:ext uri="{FF2B5EF4-FFF2-40B4-BE49-F238E27FC236}">
                <a16:creationId xmlns:a16="http://schemas.microsoft.com/office/drawing/2014/main" id="{365F2796-E6D0-7B47-810D-49A1DEC318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1" y="1754461"/>
            <a:ext cx="3801177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38732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Zones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Zonemaster</a:t>
            </a:r>
            <a:endParaRPr lang="en-US" dirty="0"/>
          </a:p>
          <a:p>
            <a:pPr lvl="1"/>
            <a:r>
              <a:rPr lang="en-US" dirty="0"/>
              <a:t>assigns the data to span servers</a:t>
            </a:r>
          </a:p>
          <a:p>
            <a:r>
              <a:rPr lang="en-US" dirty="0" err="1"/>
              <a:t>Spanservers</a:t>
            </a:r>
            <a:endParaRPr lang="en-US" dirty="0"/>
          </a:p>
          <a:p>
            <a:pPr lvl="1"/>
            <a:r>
              <a:rPr lang="en-US" dirty="0"/>
              <a:t>hundreds to thousands</a:t>
            </a:r>
          </a:p>
          <a:p>
            <a:pPr lvl="1"/>
            <a:r>
              <a:rPr lang="en-US" dirty="0"/>
              <a:t>store data</a:t>
            </a:r>
          </a:p>
          <a:p>
            <a:pPr lvl="1"/>
            <a:r>
              <a:rPr lang="en-US" dirty="0"/>
              <a:t>responsible for between 100 and 1000 instances of a data structure called a </a:t>
            </a:r>
            <a:r>
              <a:rPr lang="en-US" i="1" dirty="0"/>
              <a:t>tablet </a:t>
            </a:r>
            <a:r>
              <a:rPr lang="en-US" dirty="0"/>
              <a:t>(different from the </a:t>
            </a:r>
            <a:r>
              <a:rPr lang="en-US" dirty="0" err="1"/>
              <a:t>BigTable</a:t>
            </a:r>
            <a:r>
              <a:rPr lang="en-US" dirty="0"/>
              <a:t> tablet)</a:t>
            </a:r>
          </a:p>
          <a:p>
            <a:r>
              <a:rPr lang="en-US" dirty="0"/>
              <a:t>Location proxies</a:t>
            </a:r>
          </a:p>
          <a:p>
            <a:pPr lvl="1"/>
            <a:r>
              <a:rPr lang="en-US" dirty="0"/>
              <a:t>used by clients to locate the </a:t>
            </a:r>
            <a:r>
              <a:rPr lang="en-US" dirty="0" err="1"/>
              <a:t>spanservers</a:t>
            </a:r>
            <a:r>
              <a:rPr lang="en-US" dirty="0"/>
              <a:t> assigned to serve their data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Spanner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8" name="Picture 6">
            <a:extLst>
              <a:ext uri="{FF2B5EF4-FFF2-40B4-BE49-F238E27FC236}">
                <a16:creationId xmlns:a16="http://schemas.microsoft.com/office/drawing/2014/main" id="{01FEC17E-B01F-074D-AF50-31F3627801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838201"/>
            <a:ext cx="3582988" cy="2011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6820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ADD26-B212-C045-B5CF-171404FDA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Abstractions: Tablet and Directory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5C1831-C7B4-DD4A-BA0E-9A035B57AF2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b="1" dirty="0"/>
              <a:t>Tablet</a:t>
            </a:r>
            <a:r>
              <a:rPr lang="en-US" sz="2800" dirty="0"/>
              <a:t>: Implements a bag of the following mappings: </a:t>
            </a:r>
          </a:p>
          <a:p>
            <a:pPr marL="0" indent="0">
              <a:buNone/>
            </a:pPr>
            <a:r>
              <a:rPr lang="en-US" sz="2800" dirty="0"/>
              <a:t>	(</a:t>
            </a:r>
            <a:r>
              <a:rPr lang="en-US" sz="2800" dirty="0" err="1"/>
              <a:t>key:string</a:t>
            </a:r>
            <a:r>
              <a:rPr lang="en-US" sz="2800" dirty="0"/>
              <a:t>, timestamp:int64) → string </a:t>
            </a:r>
          </a:p>
          <a:p>
            <a:pPr lvl="1"/>
            <a:r>
              <a:rPr lang="en-US" sz="2500" dirty="0"/>
              <a:t>Unlike Bigtable, Spanner </a:t>
            </a:r>
            <a:r>
              <a:rPr lang="en-US" sz="2500" b="1" dirty="0"/>
              <a:t>assigns timestamps </a:t>
            </a:r>
            <a:r>
              <a:rPr lang="en-US" sz="2500" dirty="0"/>
              <a:t>to data </a:t>
            </a:r>
          </a:p>
          <a:p>
            <a:pPr lvl="1"/>
            <a:r>
              <a:rPr lang="en-US" sz="2500" dirty="0"/>
              <a:t>Spanner is more like a multi-version database than a key-value store</a:t>
            </a:r>
          </a:p>
          <a:p>
            <a:r>
              <a:rPr lang="en-US" b="1" dirty="0"/>
              <a:t>Directory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Set of contiguous keys that share a common prefix</a:t>
            </a:r>
          </a:p>
          <a:p>
            <a:pPr lvl="1"/>
            <a:r>
              <a:rPr lang="en-US" dirty="0"/>
              <a:t>Smallest unit of data placement</a:t>
            </a:r>
          </a:p>
          <a:p>
            <a:pPr lvl="1"/>
            <a:r>
              <a:rPr lang="en-US" dirty="0"/>
              <a:t>Smallest unit to define replication properties</a:t>
            </a:r>
            <a:endParaRPr lang="en-US" sz="2800" dirty="0"/>
          </a:p>
          <a:p>
            <a:endParaRPr lang="en-US" sz="2800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F021E9-E14F-9749-9D33-ECE373CAC8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Spanner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F4FC68-C00E-CD4D-9168-549B4D58A7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5652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29EDC-C123-575D-8A7D-902F1558E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Paxos</a:t>
            </a:r>
            <a:r>
              <a:rPr lang="en-US" dirty="0"/>
              <a:t> groups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B84EED-AC22-E358-B8C1-6E7C15BC9BF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Tablets replicated in </a:t>
            </a:r>
            <a:r>
              <a:rPr lang="en-US" dirty="0" err="1"/>
              <a:t>Paxos</a:t>
            </a:r>
            <a:r>
              <a:rPr lang="en-US" dirty="0"/>
              <a:t> groups</a:t>
            </a:r>
          </a:p>
          <a:p>
            <a:r>
              <a:rPr lang="en-US" dirty="0"/>
              <a:t>Directories assigned (and moved between) </a:t>
            </a:r>
            <a:r>
              <a:rPr lang="en-US" dirty="0" err="1"/>
              <a:t>Paxos</a:t>
            </a:r>
            <a:r>
              <a:rPr lang="en-US" dirty="0"/>
              <a:t> groups</a:t>
            </a:r>
          </a:p>
          <a:p>
            <a:r>
              <a:rPr lang="en-US" dirty="0"/>
              <a:t> Very large directories broken into fragments across multiple groups</a:t>
            </a:r>
          </a:p>
          <a:p>
            <a:r>
              <a:rPr lang="en-US" dirty="0"/>
              <a:t>Benefits</a:t>
            </a:r>
          </a:p>
          <a:p>
            <a:pPr lvl="1"/>
            <a:r>
              <a:rPr lang="en-US" dirty="0"/>
              <a:t>Scalability: most transactions should touch only a few </a:t>
            </a:r>
            <a:r>
              <a:rPr lang="en-US" dirty="0" err="1"/>
              <a:t>Paxos</a:t>
            </a:r>
            <a:r>
              <a:rPr lang="en-US" dirty="0"/>
              <a:t> groups</a:t>
            </a:r>
          </a:p>
          <a:p>
            <a:pPr lvl="1"/>
            <a:r>
              <a:rPr lang="en-US" dirty="0"/>
              <a:t>Fault-tolerance: can survive a datacenter failure</a:t>
            </a:r>
          </a:p>
          <a:p>
            <a:pPr lvl="1"/>
            <a:r>
              <a:rPr lang="en-US" dirty="0"/>
              <a:t>Read performance: when possible contain read-only </a:t>
            </a:r>
            <a:r>
              <a:rPr lang="en-US" dirty="0" err="1"/>
              <a:t>tx</a:t>
            </a:r>
            <a:r>
              <a:rPr lang="en-US" dirty="0"/>
              <a:t> to local datacenter</a:t>
            </a:r>
          </a:p>
          <a:p>
            <a:pPr lvl="1"/>
            <a:r>
              <a:rPr lang="en-US" dirty="0"/>
              <a:t>Placement flexibility: move directories to groups near clients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A07950-192A-ED3B-8F9F-B21D017D745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Spanner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2EEBB0-EDAB-6F60-3E21-1A57B92AC1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3188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Replication</a:t>
            </a: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1" y="1295401"/>
            <a:ext cx="6105525" cy="471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Spanner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901036-87E1-BF4B-98E0-55663BDEE5D9}"/>
              </a:ext>
            </a:extLst>
          </p:cNvPr>
          <p:cNvSpPr txBox="1"/>
          <p:nvPr/>
        </p:nvSpPr>
        <p:spPr>
          <a:xfrm>
            <a:off x="7010401" y="2362201"/>
            <a:ext cx="19752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Lock table for </a:t>
            </a:r>
          </a:p>
          <a:p>
            <a:r>
              <a:rPr lang="en-US" sz="1600" dirty="0"/>
              <a:t>concurrency control</a:t>
            </a:r>
          </a:p>
        </p:txBody>
      </p:sp>
    </p:spTree>
    <p:extLst>
      <p:ext uri="{BB962C8B-B14F-4D97-AF65-F5344CB8AC3E}">
        <p14:creationId xmlns:p14="http://schemas.microsoft.com/office/powerpoint/2010/main" val="493384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Replication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81200" y="1463040"/>
            <a:ext cx="4343400" cy="493776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Replication performed per tablet using </a:t>
            </a:r>
            <a:r>
              <a:rPr lang="en-US" dirty="0" err="1"/>
              <a:t>Paxos</a:t>
            </a:r>
            <a:endParaRPr lang="en-US" sz="2500" dirty="0"/>
          </a:p>
          <a:p>
            <a:pPr lvl="1"/>
            <a:r>
              <a:rPr lang="en-US" dirty="0"/>
              <a:t>stores metadata and logs of the tablet</a:t>
            </a:r>
          </a:p>
          <a:p>
            <a:r>
              <a:rPr lang="en-US" dirty="0"/>
              <a:t>Leader among replicas in a </a:t>
            </a:r>
            <a:r>
              <a:rPr lang="en-US" dirty="0" err="1"/>
              <a:t>Paxos</a:t>
            </a:r>
            <a:r>
              <a:rPr lang="en-US" dirty="0"/>
              <a:t> group is chosen and all write requests for replicas in that group initiate at leader</a:t>
            </a:r>
          </a:p>
          <a:p>
            <a:pPr lvl="1"/>
            <a:r>
              <a:rPr lang="en-US" dirty="0"/>
              <a:t>long-lived leaders with time-based leader leases, (default length is 10 seconds)</a:t>
            </a: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Spanner</a:t>
            </a: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57B878F7-CA2A-6C48-B0F8-529CA7B06E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0735" y="995363"/>
            <a:ext cx="413819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1624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932EB-AB71-8A4B-ADBE-912159A4F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Transaction manager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EBEAF-6019-F141-B856-0FAE2832792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81200" y="1463040"/>
            <a:ext cx="4419600" cy="4937760"/>
          </a:xfrm>
        </p:spPr>
        <p:txBody>
          <a:bodyPr/>
          <a:lstStyle/>
          <a:p>
            <a:pPr lvl="1"/>
            <a:r>
              <a:rPr lang="en-US" sz="2400" dirty="0"/>
              <a:t>If a transaction involves more than one </a:t>
            </a:r>
            <a:r>
              <a:rPr lang="en-US" sz="2400" dirty="0" err="1"/>
              <a:t>Paxos</a:t>
            </a:r>
            <a:r>
              <a:rPr lang="en-US" sz="2400" dirty="0"/>
              <a:t> group, those groups’ leaders coordinate to perform two- phase commit. </a:t>
            </a:r>
          </a:p>
          <a:p>
            <a:pPr lvl="1"/>
            <a:r>
              <a:rPr lang="en-US" sz="2400" dirty="0"/>
              <a:t>One of the participant groups is chosen as the coordinator</a:t>
            </a:r>
          </a:p>
          <a:p>
            <a:pPr lvl="1"/>
            <a:r>
              <a:rPr lang="en-US" sz="2400" dirty="0"/>
              <a:t>The state of each transaction manager is stored in the underlying </a:t>
            </a:r>
            <a:r>
              <a:rPr lang="en-US" sz="2400" dirty="0" err="1"/>
              <a:t>Paxos</a:t>
            </a:r>
            <a:r>
              <a:rPr lang="en-US" sz="2400" dirty="0"/>
              <a:t> group (and therefore is replicated). </a:t>
            </a:r>
          </a:p>
          <a:p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DF7246-0DF8-4741-A6D9-B5DB734EF9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Spanner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3C40E1-75E7-CF4F-A713-2A3D516302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0341E755-667A-3F41-9F6C-7E95BD1EDC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0735" y="995363"/>
            <a:ext cx="413819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55822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TrueTime</a:t>
            </a:r>
            <a:r>
              <a:rPr lang="en-US" dirty="0"/>
              <a:t> </a:t>
            </a:r>
            <a:r>
              <a:rPr lang="en-US" sz="2000" dirty="0"/>
              <a:t>(developed by Google)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Uses GPS and Atomic Clocks</a:t>
            </a:r>
          </a:p>
          <a:p>
            <a:r>
              <a:rPr lang="en-US" dirty="0"/>
              <a:t>Implemented via </a:t>
            </a:r>
            <a:r>
              <a:rPr lang="en-US" dirty="0" err="1"/>
              <a:t>TrueTime</a:t>
            </a:r>
            <a:r>
              <a:rPr lang="en-US" dirty="0"/>
              <a:t> API</a:t>
            </a:r>
          </a:p>
          <a:p>
            <a:pPr lvl="1"/>
            <a:r>
              <a:rPr lang="en-US" dirty="0"/>
              <a:t>Key method  is </a:t>
            </a:r>
            <a:r>
              <a:rPr lang="en-US" b="1" dirty="0"/>
              <a:t>now()</a:t>
            </a:r>
            <a:r>
              <a:rPr lang="en-US" dirty="0"/>
              <a:t> which not only returns current system time but also </a:t>
            </a:r>
            <a:r>
              <a:rPr lang="en-US" dirty="0">
                <a:solidFill>
                  <a:srgbClr val="FF0000"/>
                </a:solidFill>
              </a:rPr>
              <a:t>value (</a:t>
            </a:r>
            <a:r>
              <a:rPr lang="el-GR" dirty="0">
                <a:solidFill>
                  <a:srgbClr val="FF0000"/>
                </a:solidFill>
              </a:rPr>
              <a:t>ε</a:t>
            </a:r>
            <a:r>
              <a:rPr lang="en-US" dirty="0">
                <a:solidFill>
                  <a:srgbClr val="FF0000"/>
                </a:solidFill>
              </a:rPr>
              <a:t>)</a:t>
            </a:r>
            <a:r>
              <a:rPr lang="en-US" dirty="0"/>
              <a:t> which tells the maximum uncertainty (less than 10ms) in the time returned</a:t>
            </a:r>
          </a:p>
          <a:p>
            <a:r>
              <a:rPr lang="en-US" dirty="0"/>
              <a:t>Implementation:</a:t>
            </a:r>
          </a:p>
          <a:p>
            <a:pPr lvl="1"/>
            <a:r>
              <a:rPr lang="en-US" dirty="0"/>
              <a:t>Set of time coordinator servers per datacenters and time daemons per machines</a:t>
            </a:r>
          </a:p>
          <a:p>
            <a:pPr lvl="1"/>
            <a:r>
              <a:rPr lang="en-US" dirty="0"/>
              <a:t>Majority of time coordinators are GPS fitted and few others are atomic clock fitted (Armageddon coordinators)</a:t>
            </a:r>
          </a:p>
          <a:p>
            <a:pPr lvl="1"/>
            <a:r>
              <a:rPr lang="en-US" dirty="0"/>
              <a:t>Daemon polls variety of coordinators and reaches a consensus about correct timestamp</a:t>
            </a:r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Spanner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17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FA5791F-5DEF-5443-89E0-46A506D4A5BC}"/>
              </a:ext>
            </a:extLst>
          </p:cNvPr>
          <p:cNvGrpSpPr/>
          <p:nvPr/>
        </p:nvGrpSpPr>
        <p:grpSpPr>
          <a:xfrm>
            <a:off x="6626484" y="164069"/>
            <a:ext cx="3966957" cy="2442865"/>
            <a:chOff x="990600" y="2819400"/>
            <a:chExt cx="3966957" cy="2442865"/>
          </a:xfrm>
        </p:grpSpPr>
        <p:sp>
          <p:nvSpPr>
            <p:cNvPr id="8" name="Left Bracket 7">
              <a:extLst>
                <a:ext uri="{FF2B5EF4-FFF2-40B4-BE49-F238E27FC236}">
                  <a16:creationId xmlns:a16="http://schemas.microsoft.com/office/drawing/2014/main" id="{251281D9-92CF-714E-98E4-DE129C2C6657}"/>
                </a:ext>
              </a:extLst>
            </p:cNvPr>
            <p:cNvSpPr/>
            <p:nvPr/>
          </p:nvSpPr>
          <p:spPr>
            <a:xfrm>
              <a:off x="1371600" y="2971800"/>
              <a:ext cx="73152" cy="914400"/>
            </a:xfrm>
            <a:prstGeom prst="leftBracket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800000"/>
                </a:solidFill>
              </a:endParaRP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A12FF7BF-D7F3-4B4F-9DE7-3AF129431D70}"/>
                </a:ext>
              </a:extLst>
            </p:cNvPr>
            <p:cNvCxnSpPr/>
            <p:nvPr/>
          </p:nvCxnSpPr>
          <p:spPr>
            <a:xfrm>
              <a:off x="990600" y="3352800"/>
              <a:ext cx="35814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ight Bracket 9">
              <a:extLst>
                <a:ext uri="{FF2B5EF4-FFF2-40B4-BE49-F238E27FC236}">
                  <a16:creationId xmlns:a16="http://schemas.microsoft.com/office/drawing/2014/main" id="{4D74E8DF-AE67-5543-B868-9EE45C52AD7A}"/>
                </a:ext>
              </a:extLst>
            </p:cNvPr>
            <p:cNvSpPr/>
            <p:nvPr/>
          </p:nvSpPr>
          <p:spPr>
            <a:xfrm>
              <a:off x="3429000" y="2971800"/>
              <a:ext cx="73152" cy="914400"/>
            </a:xfrm>
            <a:prstGeom prst="rightBracket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800000"/>
                </a:solidFill>
              </a:endParaRP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20E3A888-B742-C648-A8DD-FB2BCCED7FA6}"/>
                </a:ext>
              </a:extLst>
            </p:cNvPr>
            <p:cNvCxnSpPr/>
            <p:nvPr/>
          </p:nvCxnSpPr>
          <p:spPr>
            <a:xfrm>
              <a:off x="1371600" y="4572000"/>
              <a:ext cx="2178304" cy="0"/>
            </a:xfrm>
            <a:prstGeom prst="straightConnector1">
              <a:avLst/>
            </a:prstGeom>
            <a:ln>
              <a:solidFill>
                <a:schemeClr val="accent6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987F4046-36BF-0843-AACF-AEFC20A0FBE4}"/>
                </a:ext>
              </a:extLst>
            </p:cNvPr>
            <p:cNvSpPr txBox="1"/>
            <p:nvPr/>
          </p:nvSpPr>
          <p:spPr>
            <a:xfrm>
              <a:off x="1524000" y="2819400"/>
              <a:ext cx="138166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TT.now()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5C27905-507B-B243-8B30-350B784D72B0}"/>
                </a:ext>
              </a:extLst>
            </p:cNvPr>
            <p:cNvSpPr txBox="1"/>
            <p:nvPr/>
          </p:nvSpPr>
          <p:spPr>
            <a:xfrm>
              <a:off x="2057400" y="4800600"/>
              <a:ext cx="61427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6"/>
                  </a:solidFill>
                </a:rPr>
                <a:t>2*ε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799E708-296B-A24B-9FB1-BA4EDB6F02BD}"/>
                </a:ext>
              </a:extLst>
            </p:cNvPr>
            <p:cNvSpPr txBox="1"/>
            <p:nvPr/>
          </p:nvSpPr>
          <p:spPr>
            <a:xfrm>
              <a:off x="990600" y="4038600"/>
              <a:ext cx="117852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800000"/>
                  </a:solidFill>
                </a:rPr>
                <a:t>earliest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C9960EC-DF82-6C4B-8EC1-E3E2C11B18C9}"/>
                </a:ext>
              </a:extLst>
            </p:cNvPr>
            <p:cNvSpPr txBox="1"/>
            <p:nvPr/>
          </p:nvSpPr>
          <p:spPr>
            <a:xfrm>
              <a:off x="2971800" y="3962400"/>
              <a:ext cx="9204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800000"/>
                  </a:solidFill>
                </a:rPr>
                <a:t>latest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A7EF34D-95C0-A545-93ED-EF504F7E4097}"/>
                </a:ext>
              </a:extLst>
            </p:cNvPr>
            <p:cNvSpPr txBox="1"/>
            <p:nvPr/>
          </p:nvSpPr>
          <p:spPr>
            <a:xfrm>
              <a:off x="4191000" y="3505200"/>
              <a:ext cx="76655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time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196662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TrueTime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981200" y="1463040"/>
            <a:ext cx="8686800" cy="4937760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TrueTime</a:t>
            </a:r>
            <a:r>
              <a:rPr lang="en-US" dirty="0"/>
              <a:t> uses both GPS and Atomic clocks since they have different failure rates and scenarios</a:t>
            </a:r>
          </a:p>
          <a:p>
            <a:r>
              <a:rPr lang="en-US" dirty="0"/>
              <a:t>Two other </a:t>
            </a:r>
            <a:r>
              <a:rPr lang="en-US" dirty="0" err="1"/>
              <a:t>boolean</a:t>
            </a:r>
            <a:r>
              <a:rPr lang="en-US" dirty="0"/>
              <a:t> methods in API that </a:t>
            </a:r>
            <a:r>
              <a:rPr lang="en-US" i="1" dirty="0">
                <a:solidFill>
                  <a:srgbClr val="7030A0"/>
                </a:solidFill>
              </a:rPr>
              <a:t>mask</a:t>
            </a:r>
            <a:r>
              <a:rPr lang="en-US" dirty="0"/>
              <a:t> the uncertainty </a:t>
            </a:r>
          </a:p>
          <a:p>
            <a:endParaRPr lang="en-US" dirty="0"/>
          </a:p>
          <a:p>
            <a:pPr marL="274638" lvl="1" indent="0">
              <a:buNone/>
            </a:pPr>
            <a:r>
              <a:rPr lang="en-US" sz="2800" dirty="0">
                <a:solidFill>
                  <a:srgbClr val="002060"/>
                </a:solidFill>
              </a:rPr>
              <a:t>After(t) – returns TRUE if t is definitely passed</a:t>
            </a:r>
          </a:p>
          <a:p>
            <a:pPr marL="274638" lvl="1" indent="0">
              <a:buNone/>
            </a:pPr>
            <a:r>
              <a:rPr lang="en-US" sz="2800" dirty="0">
                <a:solidFill>
                  <a:srgbClr val="002060"/>
                </a:solidFill>
              </a:rPr>
              <a:t>Before(t) – returns TRUE if t is definitely not arrived</a:t>
            </a:r>
          </a:p>
          <a:p>
            <a:endParaRPr lang="en-US" dirty="0"/>
          </a:p>
          <a:p>
            <a:r>
              <a:rPr lang="en-US" dirty="0" err="1"/>
              <a:t>TrueTime</a:t>
            </a:r>
            <a:r>
              <a:rPr lang="en-US" dirty="0"/>
              <a:t> uses these methods in concurrency control and to serialize transactions</a:t>
            </a:r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Spanner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0346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TrueTime</a:t>
            </a:r>
            <a:r>
              <a:rPr lang="en-US" dirty="0"/>
              <a:t> and operations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Read-Write: </a:t>
            </a:r>
            <a:r>
              <a:rPr lang="en-US" dirty="0"/>
              <a:t>requires lock</a:t>
            </a:r>
          </a:p>
          <a:p>
            <a:r>
              <a:rPr lang="en-US" b="1" dirty="0"/>
              <a:t>Read-Only: </a:t>
            </a:r>
            <a:r>
              <a:rPr lang="en-US" dirty="0"/>
              <a:t> lock free</a:t>
            </a:r>
          </a:p>
          <a:p>
            <a:pPr lvl="1"/>
            <a:r>
              <a:rPr lang="en-US" dirty="0"/>
              <a:t>Requires declaration before start of transaction saying this is a read-only transaction </a:t>
            </a:r>
          </a:p>
          <a:p>
            <a:pPr lvl="1"/>
            <a:r>
              <a:rPr lang="en-US" dirty="0"/>
              <a:t>Reads information that is up to date, most recent</a:t>
            </a:r>
          </a:p>
          <a:p>
            <a:pPr lvl="1"/>
            <a:r>
              <a:rPr lang="en-US" dirty="0"/>
              <a:t>Because no locks, read-only transactions don't abort (unless old data has been garbage-collected)</a:t>
            </a:r>
          </a:p>
          <a:p>
            <a:r>
              <a:rPr lang="en-US" b="1" dirty="0"/>
              <a:t>Snapshot Read: r</a:t>
            </a:r>
            <a:r>
              <a:rPr lang="en-US" dirty="0"/>
              <a:t>ead information from past,  user specifies:</a:t>
            </a:r>
          </a:p>
          <a:p>
            <a:pPr lvl="1"/>
            <a:r>
              <a:rPr lang="en-US" dirty="0"/>
              <a:t>Specific </a:t>
            </a:r>
            <a:r>
              <a:rPr lang="en-US" b="1" dirty="0"/>
              <a:t>timestamp</a:t>
            </a:r>
            <a:r>
              <a:rPr lang="en-US" dirty="0"/>
              <a:t> from the past or</a:t>
            </a:r>
          </a:p>
          <a:p>
            <a:pPr lvl="1"/>
            <a:r>
              <a:rPr lang="en-US" b="1" dirty="0"/>
              <a:t>Timestamp bound</a:t>
            </a:r>
            <a:r>
              <a:rPr lang="en-US" dirty="0"/>
              <a:t> so that data till that point will be read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Spanner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483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>
          <a:xfrm>
            <a:off x="203200" y="228600"/>
            <a:ext cx="11785600" cy="990600"/>
          </a:xfrm>
        </p:spPr>
        <p:txBody>
          <a:bodyPr/>
          <a:lstStyle/>
          <a:p>
            <a:r>
              <a:rPr lang="en-US"/>
              <a:t>REQUIRED READING</a:t>
            </a:r>
          </a:p>
        </p:txBody>
      </p:sp>
      <p:sp>
        <p:nvSpPr>
          <p:cNvPr id="5222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03200" y="1600200"/>
            <a:ext cx="6320263" cy="5105400"/>
          </a:xfrm>
        </p:spPr>
        <p:txBody>
          <a:bodyPr/>
          <a:lstStyle/>
          <a:p>
            <a:r>
              <a:rPr lang="en-US" dirty="0"/>
              <a:t>Spanner,  Google’s globally distributed database. OSDI 2012.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4294967295"/>
          </p:nvPr>
        </p:nvSpPr>
        <p:spPr>
          <a:xfrm>
            <a:off x="7518400" y="6356350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Spanner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2230" name="Picture 8" descr="MC900437990.W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6864" y="1524000"/>
            <a:ext cx="2751137" cy="261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51316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228600"/>
            <a:ext cx="11785600" cy="990600"/>
          </a:xfrm>
        </p:spPr>
        <p:txBody>
          <a:bodyPr/>
          <a:lstStyle/>
          <a:p>
            <a:r>
              <a:rPr lang="en-US" dirty="0" err="1"/>
              <a:t>Paxos</a:t>
            </a:r>
            <a:r>
              <a:rPr lang="en-US" dirty="0"/>
              <a:t> leaders leases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203200" y="1600200"/>
            <a:ext cx="11785600" cy="5105400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Paxos</a:t>
            </a:r>
            <a:r>
              <a:rPr lang="en-US" dirty="0"/>
              <a:t> groups are used to provide serialization for operations – ordering is done using timestamps  </a:t>
            </a:r>
          </a:p>
          <a:p>
            <a:r>
              <a:rPr lang="en-US" dirty="0" err="1"/>
              <a:t>Paxos</a:t>
            </a:r>
            <a:r>
              <a:rPr lang="en-US" dirty="0"/>
              <a:t> uses timed leases to make leadership long-lived (10 seconds by default)</a:t>
            </a:r>
          </a:p>
          <a:p>
            <a:pPr lvl="1"/>
            <a:r>
              <a:rPr lang="en-US" dirty="0"/>
              <a:t>Potential leader sends requests for timed lease votes </a:t>
            </a:r>
          </a:p>
          <a:p>
            <a:pPr lvl="1"/>
            <a:r>
              <a:rPr lang="en-US" dirty="0"/>
              <a:t>Upon receiving a quorum of lease votes the leader knows it has a lease</a:t>
            </a:r>
          </a:p>
          <a:p>
            <a:pPr lvl="1"/>
            <a:r>
              <a:rPr lang="en-US" dirty="0"/>
              <a:t>A replica extends its lease vote implicitly on a successful write, and the leader requests lease-vote extensions if they are near expiration</a:t>
            </a:r>
          </a:p>
          <a:p>
            <a:r>
              <a:rPr lang="en-US" dirty="0"/>
              <a:t>Spanner depends on (and enforces) the following </a:t>
            </a:r>
            <a:r>
              <a:rPr lang="en-US" dirty="0" err="1"/>
              <a:t>disjointness</a:t>
            </a:r>
            <a:r>
              <a:rPr lang="en-US" dirty="0"/>
              <a:t> invariant: </a:t>
            </a:r>
            <a:r>
              <a:rPr lang="en-US" dirty="0">
                <a:solidFill>
                  <a:srgbClr val="FF0000"/>
                </a:solidFill>
              </a:rPr>
              <a:t>for each </a:t>
            </a:r>
            <a:r>
              <a:rPr lang="en-US" dirty="0" err="1">
                <a:solidFill>
                  <a:srgbClr val="FF0000"/>
                </a:solidFill>
              </a:rPr>
              <a:t>Paxos</a:t>
            </a:r>
            <a:r>
              <a:rPr lang="en-US" dirty="0">
                <a:solidFill>
                  <a:srgbClr val="FF0000"/>
                </a:solidFill>
              </a:rPr>
              <a:t> group, each </a:t>
            </a:r>
            <a:r>
              <a:rPr lang="en-US" dirty="0" err="1">
                <a:solidFill>
                  <a:srgbClr val="FF0000"/>
                </a:solidFill>
              </a:rPr>
              <a:t>Paxos</a:t>
            </a:r>
            <a:r>
              <a:rPr lang="en-US" dirty="0">
                <a:solidFill>
                  <a:srgbClr val="FF0000"/>
                </a:solidFill>
              </a:rPr>
              <a:t> leader’s lease interval is disjoint from every other leader’s.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7518400" y="6356350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Spanner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9757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Paxos</a:t>
            </a:r>
            <a:r>
              <a:rPr lang="en-US" dirty="0"/>
              <a:t> leaders and </a:t>
            </a:r>
            <a:r>
              <a:rPr lang="en-US" dirty="0" err="1"/>
              <a:t>TrueTime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A </a:t>
            </a:r>
            <a:r>
              <a:rPr lang="en-US" sz="2800" dirty="0" err="1"/>
              <a:t>Paxos</a:t>
            </a:r>
            <a:r>
              <a:rPr lang="en-US" sz="2800" dirty="0"/>
              <a:t> leader can abdicate by releasing its group members from their lease votes. To preserve the </a:t>
            </a:r>
            <a:r>
              <a:rPr lang="en-US" sz="2800" dirty="0" err="1"/>
              <a:t>disjointness</a:t>
            </a:r>
            <a:r>
              <a:rPr lang="en-US" sz="2800" dirty="0"/>
              <a:t> invariant, Spanner constrains when abdication is permissible</a:t>
            </a:r>
          </a:p>
          <a:p>
            <a:pPr lvl="1"/>
            <a:r>
              <a:rPr lang="en-US" sz="2800" b="1" dirty="0" err="1"/>
              <a:t>S</a:t>
            </a:r>
            <a:r>
              <a:rPr lang="en-US" sz="2800" b="1" i="1" baseline="-25000" dirty="0" err="1"/>
              <a:t>max</a:t>
            </a:r>
            <a:r>
              <a:rPr lang="en-US" sz="2800" i="1" dirty="0"/>
              <a:t> </a:t>
            </a:r>
            <a:r>
              <a:rPr lang="en-US" sz="2800" dirty="0"/>
              <a:t>is the maximum timestamp used by a leader. </a:t>
            </a:r>
          </a:p>
          <a:p>
            <a:r>
              <a:rPr lang="en-US" sz="2800" dirty="0"/>
              <a:t>A </a:t>
            </a:r>
            <a:r>
              <a:rPr lang="en-US" sz="2800" dirty="0" err="1"/>
              <a:t>Paxos</a:t>
            </a:r>
            <a:r>
              <a:rPr lang="en-US" sz="2800" dirty="0"/>
              <a:t> leader uses </a:t>
            </a:r>
            <a:r>
              <a:rPr lang="en-US" sz="2800" i="1" dirty="0"/>
              <a:t>after(</a:t>
            </a:r>
            <a:r>
              <a:rPr lang="en-US" sz="2800" b="1" i="1" dirty="0"/>
              <a:t>S</a:t>
            </a:r>
            <a:r>
              <a:rPr lang="en-US" sz="2800" b="1" i="1" baseline="-25000" dirty="0"/>
              <a:t>max</a:t>
            </a:r>
            <a:r>
              <a:rPr lang="en-US" sz="2800" i="1" dirty="0"/>
              <a:t>) </a:t>
            </a:r>
            <a:r>
              <a:rPr lang="en-US" sz="2800" dirty="0"/>
              <a:t>to check if S</a:t>
            </a:r>
            <a:r>
              <a:rPr lang="en-US" sz="2800" baseline="-25000" dirty="0"/>
              <a:t>max</a:t>
            </a:r>
            <a:r>
              <a:rPr lang="en-US" sz="2800" dirty="0"/>
              <a:t>  is passed so it can abdicate its group members</a:t>
            </a:r>
          </a:p>
          <a:p>
            <a:r>
              <a:rPr lang="en-US" sz="2800" dirty="0"/>
              <a:t>Paxos Leaders can not assign timestamps (S</a:t>
            </a:r>
            <a:r>
              <a:rPr lang="en-US" sz="2800" baseline="-25000" dirty="0"/>
              <a:t>i</a:t>
            </a:r>
            <a:r>
              <a:rPr lang="en-US" sz="2800" dirty="0"/>
              <a:t>) greater than S</a:t>
            </a:r>
            <a:r>
              <a:rPr lang="en-US" sz="2800" baseline="-25000" dirty="0"/>
              <a:t>max</a:t>
            </a:r>
            <a:r>
              <a:rPr lang="en-US" sz="2800" dirty="0"/>
              <a:t> for transactions(T</a:t>
            </a:r>
            <a:r>
              <a:rPr lang="en-US" sz="2800" baseline="-25000" dirty="0"/>
              <a:t>i</a:t>
            </a:r>
            <a:r>
              <a:rPr lang="en-US" sz="2800" dirty="0"/>
              <a:t>) and clients can not see the data committed by transaction T</a:t>
            </a:r>
            <a:r>
              <a:rPr lang="en-US" sz="2800" baseline="-25000" dirty="0"/>
              <a:t>i</a:t>
            </a:r>
            <a:r>
              <a:rPr lang="en-US" sz="2800" dirty="0"/>
              <a:t> till after(S</a:t>
            </a:r>
            <a:r>
              <a:rPr lang="en-US" sz="2800" baseline="-25000" dirty="0"/>
              <a:t>i</a:t>
            </a:r>
            <a:r>
              <a:rPr lang="en-US" sz="2800" dirty="0"/>
              <a:t>) is true</a:t>
            </a:r>
          </a:p>
          <a:p>
            <a:r>
              <a:rPr lang="en-US" sz="2800" dirty="0"/>
              <a:t>Replicas maintain a timestamp </a:t>
            </a:r>
            <a:r>
              <a:rPr lang="en-US" sz="2800" b="1" dirty="0" err="1"/>
              <a:t>tsafe</a:t>
            </a:r>
            <a:r>
              <a:rPr lang="en-US" sz="2800" dirty="0"/>
              <a:t> which is the maximum timestamp at which that replica is up to date.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Spanner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2758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F8AFB-C9DC-BA45-BC64-0336214A0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Read-write transactions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819EE-3234-9347-B1D0-773C5003630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Writes that occur in a transaction are buffered at the client until commit</a:t>
            </a:r>
          </a:p>
          <a:p>
            <a:r>
              <a:rPr lang="en-US" dirty="0"/>
              <a:t>When a client has completed all reads and buffered all writes, it begins a two-phase commit </a:t>
            </a:r>
          </a:p>
          <a:p>
            <a:pPr lvl="1"/>
            <a:r>
              <a:rPr lang="en-US" dirty="0"/>
              <a:t>The client chooses a coordinator group and sends a commit message to each participant’s leader with the identity of the coordinator and any buffered writes</a:t>
            </a:r>
          </a:p>
          <a:p>
            <a:pPr lvl="1"/>
            <a:r>
              <a:rPr lang="en-US" dirty="0"/>
              <a:t>A non-coordinator-participant leader first acquires write locks. It then chooses a prepare timestamp that must be larger than any timestamps it has assigned to previous transactions and logs a prepare record through </a:t>
            </a:r>
            <a:r>
              <a:rPr lang="en-US" dirty="0" err="1"/>
              <a:t>Paxos</a:t>
            </a:r>
            <a:endParaRPr lang="en-US" dirty="0"/>
          </a:p>
          <a:p>
            <a:pPr lvl="1"/>
            <a:r>
              <a:rPr lang="en-US" dirty="0"/>
              <a:t>Each participant then notifies the coordinator of its prepare timestamp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D78338-0107-DF48-ACAE-3163CE7135B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Spanner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E4113C-9245-4240-9554-0B4C34DDCD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5077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F8AFB-C9DC-BA45-BC64-0336214A0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Read-write transactions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819EE-3234-9347-B1D0-773C5003630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coordinator leader </a:t>
            </a:r>
          </a:p>
          <a:p>
            <a:pPr lvl="1"/>
            <a:r>
              <a:rPr lang="en-US" dirty="0"/>
              <a:t>first acquires write locks, but skips the prepare phase. </a:t>
            </a:r>
          </a:p>
          <a:p>
            <a:pPr lvl="1"/>
            <a:r>
              <a:rPr lang="en-US" dirty="0"/>
              <a:t>it chooses a timestamp for the entire transaction after hearing from all other participant leaders. The commit timestamp </a:t>
            </a:r>
            <a:r>
              <a:rPr lang="en-US" b="1" i="1" dirty="0">
                <a:solidFill>
                  <a:srgbClr val="C00000"/>
                </a:solidFill>
              </a:rPr>
              <a:t>s</a:t>
            </a:r>
            <a:r>
              <a:rPr lang="en-US" i="1" dirty="0"/>
              <a:t> </a:t>
            </a:r>
            <a:r>
              <a:rPr lang="en-US" dirty="0"/>
              <a:t>must be greater or equal to all prepare timestamps greater than </a:t>
            </a:r>
            <a:r>
              <a:rPr lang="en-US" i="1" dirty="0" err="1"/>
              <a:t>TT.now</a:t>
            </a:r>
            <a:r>
              <a:rPr lang="en-US" dirty="0"/>
              <a:t>().</a:t>
            </a:r>
            <a:r>
              <a:rPr lang="en-US" i="1" dirty="0"/>
              <a:t>latest </a:t>
            </a:r>
            <a:r>
              <a:rPr lang="en-US" dirty="0"/>
              <a:t>at the time the coordinator received its commit message, and greater than any timestamps the leader has assigned to previous transactions </a:t>
            </a:r>
          </a:p>
          <a:p>
            <a:pPr lvl="1"/>
            <a:r>
              <a:rPr lang="en-US" dirty="0"/>
              <a:t>The coordinator leader then logs a commit record through </a:t>
            </a:r>
            <a:r>
              <a:rPr lang="en-US" dirty="0" err="1"/>
              <a:t>Paxos</a:t>
            </a:r>
            <a:r>
              <a:rPr lang="en-US" dirty="0"/>
              <a:t> (or an abort if it timed out while waiting on the other participants).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D78338-0107-DF48-ACAE-3163CE7135B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Spanner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E4113C-9245-4240-9554-0B4C34DDCD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6797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F8AFB-C9DC-BA45-BC64-0336214A0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Read-write transactions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819EE-3234-9347-B1D0-773C5003630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Before allowing any coordinator replica to apply the commit record, the coordinator leader waits until </a:t>
            </a:r>
            <a:r>
              <a:rPr lang="en-US" sz="3200" i="1" dirty="0" err="1"/>
              <a:t>TT.after</a:t>
            </a:r>
            <a:r>
              <a:rPr lang="en-US" sz="3200" dirty="0"/>
              <a:t>(</a:t>
            </a:r>
            <a:r>
              <a:rPr lang="en-US" sz="3200" b="1" i="1" dirty="0">
                <a:solidFill>
                  <a:srgbClr val="C00000"/>
                </a:solidFill>
              </a:rPr>
              <a:t>s</a:t>
            </a:r>
            <a:r>
              <a:rPr lang="en-US" sz="3200" dirty="0"/>
              <a:t>), so as to obey the commit-wait rule </a:t>
            </a:r>
            <a:endParaRPr lang="en-US" sz="2800" dirty="0"/>
          </a:p>
          <a:p>
            <a:r>
              <a:rPr lang="en-US" sz="3200" dirty="0"/>
              <a:t>After commit wait, the coordinator sends the commit timestamp to the client and all other participant leaders. </a:t>
            </a:r>
          </a:p>
          <a:p>
            <a:r>
              <a:rPr lang="en-US" sz="3200" dirty="0"/>
              <a:t>Each participant leader logs the transaction’s outcome through </a:t>
            </a:r>
            <a:r>
              <a:rPr lang="en-US" sz="3200" dirty="0" err="1"/>
              <a:t>Paxos</a:t>
            </a:r>
            <a:r>
              <a:rPr lang="en-US" sz="3200" dirty="0"/>
              <a:t>. </a:t>
            </a:r>
          </a:p>
          <a:p>
            <a:r>
              <a:rPr lang="en-US" sz="3200" dirty="0"/>
              <a:t>All participants apply at the same timestamp and then release locks. </a:t>
            </a:r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D78338-0107-DF48-ACAE-3163CE7135B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Spanner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E4113C-9245-4240-9554-0B4C34DDCD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0783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F8AFB-C9DC-BA45-BC64-0336214A0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Read-only transactions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819EE-3234-9347-B1D0-773C5003630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Goal is to read the most recent data</a:t>
            </a:r>
          </a:p>
          <a:p>
            <a:r>
              <a:rPr lang="en-US" dirty="0"/>
              <a:t>Assigning a timestamp requires a negotiation phase between all of the Paxos groups that are involved in the reads</a:t>
            </a:r>
          </a:p>
          <a:p>
            <a:pPr lvl="1"/>
            <a:r>
              <a:rPr lang="en-US" dirty="0"/>
              <a:t>Spanner requires a </a:t>
            </a:r>
            <a:r>
              <a:rPr lang="en-US" i="1" dirty="0"/>
              <a:t>scope </a:t>
            </a:r>
            <a:r>
              <a:rPr lang="en-US" dirty="0"/>
              <a:t>expression for every read-only transaction, which is an expression that summarizes the keys that will be read by the entire transaction. </a:t>
            </a:r>
          </a:p>
          <a:p>
            <a:r>
              <a:rPr lang="en-US" dirty="0"/>
              <a:t>If the scope’s values are served by a single </a:t>
            </a:r>
            <a:r>
              <a:rPr lang="en-US" dirty="0" err="1"/>
              <a:t>Paxos</a:t>
            </a:r>
            <a:r>
              <a:rPr lang="en-US" dirty="0"/>
              <a:t> group, then the client issues the read-only transaction to that group’s leader. </a:t>
            </a:r>
          </a:p>
          <a:p>
            <a:r>
              <a:rPr lang="en-US" dirty="0"/>
              <a:t>That leader assigns timestamp </a:t>
            </a:r>
            <a:r>
              <a:rPr lang="en-US" dirty="0" err="1"/>
              <a:t>s</a:t>
            </a:r>
            <a:r>
              <a:rPr lang="en-US" i="1" baseline="-25000" dirty="0" err="1"/>
              <a:t>read</a:t>
            </a:r>
            <a:r>
              <a:rPr lang="en-US" i="1" dirty="0"/>
              <a:t> </a:t>
            </a:r>
            <a:r>
              <a:rPr lang="en-US" dirty="0"/>
              <a:t>and executes the read.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D78338-0107-DF48-ACAE-3163CE7135B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Spanner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E4113C-9245-4240-9554-0B4C34DDCD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4302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F8AFB-C9DC-BA45-BC64-0336214A0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Read-only transactions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819EE-3234-9347-B1D0-773C5003630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If the scope’s values are served by multiple </a:t>
            </a:r>
            <a:r>
              <a:rPr lang="en-US" dirty="0" err="1"/>
              <a:t>Paxos</a:t>
            </a:r>
            <a:r>
              <a:rPr lang="en-US" dirty="0"/>
              <a:t> groups</a:t>
            </a:r>
          </a:p>
          <a:p>
            <a:r>
              <a:rPr lang="en-US" dirty="0"/>
              <a:t>Option 1: Do a round of communication with all of the </a:t>
            </a:r>
            <a:r>
              <a:rPr lang="en-US" dirty="0" err="1"/>
              <a:t>groups’s</a:t>
            </a:r>
            <a:r>
              <a:rPr lang="en-US" dirty="0"/>
              <a:t> leaders to negotiate </a:t>
            </a:r>
            <a:r>
              <a:rPr lang="en-US" dirty="0" err="1"/>
              <a:t>s</a:t>
            </a:r>
            <a:r>
              <a:rPr lang="en-US" i="1" baseline="-25000" dirty="0" err="1"/>
              <a:t>read</a:t>
            </a:r>
            <a:r>
              <a:rPr lang="en-US" i="1" dirty="0"/>
              <a:t> </a:t>
            </a:r>
            <a:r>
              <a:rPr lang="en-US" dirty="0"/>
              <a:t>based on </a:t>
            </a:r>
            <a:r>
              <a:rPr lang="en-US" i="1" dirty="0" err="1"/>
              <a:t>LastTS</a:t>
            </a:r>
            <a:r>
              <a:rPr lang="en-US" dirty="0"/>
              <a:t>() (the timestamp of the last committed write at those Paxos groups)</a:t>
            </a:r>
          </a:p>
          <a:p>
            <a:r>
              <a:rPr lang="en-US" dirty="0"/>
              <a:t>Option 2: The client avoids a negotiation round, and just has its read execute at </a:t>
            </a:r>
            <a:r>
              <a:rPr lang="en-US" dirty="0" err="1"/>
              <a:t>s</a:t>
            </a:r>
            <a:r>
              <a:rPr lang="en-US" i="1" baseline="-25000" dirty="0" err="1"/>
              <a:t>read</a:t>
            </a:r>
            <a:r>
              <a:rPr lang="en-US" i="1" dirty="0"/>
              <a:t> </a:t>
            </a:r>
            <a:r>
              <a:rPr lang="en-US" dirty="0"/>
              <a:t>= </a:t>
            </a:r>
            <a:r>
              <a:rPr lang="en-US" i="1" dirty="0" err="1"/>
              <a:t>TT.now</a:t>
            </a:r>
            <a:r>
              <a:rPr lang="en-US" dirty="0"/>
              <a:t>().</a:t>
            </a:r>
            <a:r>
              <a:rPr lang="en-US" i="1" dirty="0"/>
              <a:t>latest </a:t>
            </a:r>
            <a:r>
              <a:rPr lang="en-US" dirty="0"/>
              <a:t>(which may need to wait for safe time to advance). All reads in the transaction can be sent to replicas that are sufficiently up-to-date.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D78338-0107-DF48-ACAE-3163CE7135B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Spanner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E4113C-9245-4240-9554-0B4C34DDCD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2919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34C34-7E83-5D48-A439-CDE9D3BA2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Schema-change transactions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A7F9E5-7073-3144-8F8E-82FEBC5C508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TrueTime</a:t>
            </a:r>
            <a:r>
              <a:rPr lang="en-US" dirty="0"/>
              <a:t> enables Spanner to support atomic schema changes. </a:t>
            </a:r>
          </a:p>
          <a:p>
            <a:r>
              <a:rPr lang="en-US" dirty="0"/>
              <a:t>A Spanner schema-change transaction is a generally non-blocking variant of a standard transaction. </a:t>
            </a:r>
          </a:p>
          <a:p>
            <a:pPr lvl="1"/>
            <a:r>
              <a:rPr lang="en-US" b="1" i="1" dirty="0"/>
              <a:t>It is explicitly assigned a timestamp in the future</a:t>
            </a:r>
            <a:r>
              <a:rPr lang="en-US" dirty="0"/>
              <a:t>, which is registered in the prepare phase; schema changes across thousands of servers can complete with minimal disruption to other concurrent activity. </a:t>
            </a:r>
          </a:p>
          <a:p>
            <a:pPr lvl="1"/>
            <a:r>
              <a:rPr lang="en-US" dirty="0"/>
              <a:t>Reads and writes, which implicitly depend on the schema, synchronize with any registered schema-change timestamp at time </a:t>
            </a:r>
            <a:r>
              <a:rPr lang="en-US" i="1" dirty="0"/>
              <a:t>t</a:t>
            </a:r>
            <a:r>
              <a:rPr lang="en-US" dirty="0"/>
              <a:t>: they may proceed if their timestamps precede </a:t>
            </a:r>
            <a:r>
              <a:rPr lang="en-US" i="1" dirty="0"/>
              <a:t>t</a:t>
            </a:r>
            <a:r>
              <a:rPr lang="en-US" dirty="0"/>
              <a:t>, but they must block behind the schema- change transaction if their timestamps are after </a:t>
            </a:r>
            <a:r>
              <a:rPr lang="en-US" i="1" dirty="0"/>
              <a:t>t</a:t>
            </a:r>
            <a:r>
              <a:rPr lang="en-US" dirty="0"/>
              <a:t>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3AEFAC-4384-E148-B0BC-6B785EA3CFC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Spanner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D4E801-235A-0E48-9840-4A8AF3385D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7234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2057400" y="2659593"/>
            <a:ext cx="7467600" cy="1007533"/>
          </a:xfrm>
        </p:spPr>
        <p:txBody>
          <a:bodyPr/>
          <a:lstStyle/>
          <a:p>
            <a:r>
              <a:rPr lang="en-US" sz="2400" dirty="0"/>
              <a:t>2: Spanner insights</a:t>
            </a:r>
          </a:p>
        </p:txBody>
      </p:sp>
    </p:spTree>
    <p:extLst>
      <p:ext uri="{BB962C8B-B14F-4D97-AF65-F5344CB8AC3E}">
        <p14:creationId xmlns:p14="http://schemas.microsoft.com/office/powerpoint/2010/main" val="37736537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92141-AAB7-5846-BBCC-0ACBA35D0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" y="228600"/>
            <a:ext cx="11785600" cy="990600"/>
          </a:xfrm>
        </p:spPr>
        <p:txBody>
          <a:bodyPr/>
          <a:lstStyle/>
          <a:p>
            <a:r>
              <a:rPr lang="en-US" dirty="0"/>
              <a:t>Design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CABF0-FACF-8E43-A4D8-6FE4EF5B7E3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03200" y="1600200"/>
            <a:ext cx="11785600" cy="5105400"/>
          </a:xfrm>
        </p:spPr>
        <p:txBody>
          <a:bodyPr>
            <a:normAutofit/>
          </a:bodyPr>
          <a:lstStyle/>
          <a:p>
            <a:r>
              <a:rPr lang="en-US" dirty="0"/>
              <a:t>Asynchronous system model, use </a:t>
            </a:r>
            <a:r>
              <a:rPr lang="en-US" dirty="0" err="1"/>
              <a:t>Paxos</a:t>
            </a:r>
            <a:r>
              <a:rPr lang="en-US" dirty="0"/>
              <a:t> + leases</a:t>
            </a:r>
          </a:p>
          <a:p>
            <a:r>
              <a:rPr lang="en-US" dirty="0"/>
              <a:t>For simplicity,  assume each transaction stays entirely within a </a:t>
            </a:r>
            <a:r>
              <a:rPr lang="en-US" dirty="0" err="1"/>
              <a:t>Paxos</a:t>
            </a:r>
            <a:r>
              <a:rPr lang="en-US" dirty="0"/>
              <a:t> group, no need for synchronization between </a:t>
            </a:r>
            <a:r>
              <a:rPr lang="en-US" dirty="0" err="1"/>
              <a:t>Paxos</a:t>
            </a:r>
            <a:r>
              <a:rPr lang="en-US" dirty="0"/>
              <a:t> groups</a:t>
            </a:r>
          </a:p>
          <a:p>
            <a:r>
              <a:rPr lang="en-US" dirty="0"/>
              <a:t>Solution:</a:t>
            </a:r>
          </a:p>
          <a:p>
            <a:pPr lvl="1"/>
            <a:r>
              <a:rPr lang="en-US" dirty="0"/>
              <a:t>Use two-phase locking for concurrency control</a:t>
            </a:r>
          </a:p>
          <a:p>
            <a:pPr lvl="1"/>
            <a:r>
              <a:rPr lang="en-US" dirty="0"/>
              <a:t>Acquire locks during a transaction, release on commit</a:t>
            </a:r>
          </a:p>
          <a:p>
            <a:pPr lvl="1"/>
            <a:r>
              <a:rPr lang="en-US" dirty="0"/>
              <a:t>Ensures linearizability of transactions within </a:t>
            </a:r>
            <a:r>
              <a:rPr lang="en-US" dirty="0" err="1"/>
              <a:t>Paxos</a:t>
            </a:r>
            <a:r>
              <a:rPr lang="en-US" dirty="0"/>
              <a:t> group</a:t>
            </a:r>
          </a:p>
          <a:p>
            <a:pPr lvl="1"/>
            <a:r>
              <a:rPr lang="en-US" dirty="0" err="1"/>
              <a:t>Paxos</a:t>
            </a:r>
            <a:r>
              <a:rPr lang="en-US" dirty="0"/>
              <a:t> leader maintains lock table with shared and exclusive locks</a:t>
            </a:r>
          </a:p>
          <a:p>
            <a:pPr lvl="1"/>
            <a:r>
              <a:rPr lang="en-US" dirty="0"/>
              <a:t>If leader fails or loses lease, can always abort the transaction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2EFB0E-AC89-7E44-BF56-3B67C7BC81D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60F957-3BF0-C44B-B9AA-618E960A5E88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7518400" y="6356350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Spanner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994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1: Spanner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F5B188-22A0-62D8-88C2-AB6D9B5B9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3693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92141-AAB7-5846-BBCC-0ACBA35D0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1- What can go wrong?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CABF0-FACF-8E43-A4D8-6FE4EF5B7E3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Within a </a:t>
            </a:r>
            <a:r>
              <a:rPr lang="en-US" dirty="0" err="1"/>
              <a:t>Paxos</a:t>
            </a:r>
            <a:r>
              <a:rPr lang="en-US" dirty="0"/>
              <a:t> group, we will have total order, but not externally: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Example</a:t>
            </a:r>
          </a:p>
          <a:p>
            <a:r>
              <a:rPr lang="en-US" dirty="0"/>
              <a:t>A and B concurrently write to different </a:t>
            </a:r>
            <a:r>
              <a:rPr lang="en-US" dirty="0" err="1"/>
              <a:t>Paxos</a:t>
            </a:r>
            <a:r>
              <a:rPr lang="en-US" dirty="0"/>
              <a:t> groups</a:t>
            </a:r>
          </a:p>
          <a:p>
            <a:r>
              <a:rPr lang="en-US" dirty="0"/>
              <a:t>C and D concurrently read what A and B wrote</a:t>
            </a:r>
          </a:p>
          <a:p>
            <a:r>
              <a:rPr lang="en-US" dirty="0"/>
              <a:t>C sees </a:t>
            </a:r>
            <a:r>
              <a:rPr lang="en-US"/>
              <a:t>A’s write </a:t>
            </a:r>
            <a:r>
              <a:rPr lang="en-US" dirty="0"/>
              <a:t>but not B's, D vice versa</a:t>
            </a:r>
          </a:p>
          <a:p>
            <a:endParaRPr lang="en-US" dirty="0"/>
          </a:p>
          <a:p>
            <a:pPr marL="274638" lvl="1" indent="0">
              <a:buNone/>
            </a:pPr>
            <a:r>
              <a:rPr lang="en-US" dirty="0">
                <a:solidFill>
                  <a:srgbClr val="FF0000"/>
                </a:solidFill>
              </a:rPr>
              <a:t> This violates *external consistency*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2EFB0E-AC89-7E44-BF56-3B67C7BC81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F8AD0A6-A282-6C41-A749-8C8B7D06E54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Spanner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5817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CCCB4-07DC-2246-BFF0-92027EBCC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" y="228600"/>
            <a:ext cx="11785600" cy="990600"/>
          </a:xfrm>
        </p:spPr>
        <p:txBody>
          <a:bodyPr/>
          <a:lstStyle/>
          <a:p>
            <a:r>
              <a:rPr lang="en-US" dirty="0"/>
              <a:t>Let’s fix it: Design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1982D2-F2ED-614C-A09A-E1E671429D0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03200" y="1600200"/>
            <a:ext cx="11785600" cy="5105400"/>
          </a:xfrm>
        </p:spPr>
        <p:txBody>
          <a:bodyPr>
            <a:normAutofit/>
          </a:bodyPr>
          <a:lstStyle/>
          <a:p>
            <a:r>
              <a:rPr lang="en-US" dirty="0"/>
              <a:t>Cross-</a:t>
            </a:r>
            <a:r>
              <a:rPr lang="en-US" dirty="0" err="1"/>
              <a:t>Paxos</a:t>
            </a:r>
            <a:r>
              <a:rPr lang="en-US" dirty="0"/>
              <a:t>-group transactions with locking</a:t>
            </a:r>
          </a:p>
          <a:p>
            <a:r>
              <a:rPr lang="en-US" dirty="0"/>
              <a:t>Transaction must only commit if locks in all </a:t>
            </a:r>
            <a:r>
              <a:rPr lang="en-US" dirty="0" err="1"/>
              <a:t>Paxos</a:t>
            </a:r>
            <a:r>
              <a:rPr lang="en-US" dirty="0"/>
              <a:t> groups intact</a:t>
            </a:r>
          </a:p>
          <a:p>
            <a:endParaRPr lang="en-US" dirty="0"/>
          </a:p>
          <a:p>
            <a:r>
              <a:rPr lang="en-US" dirty="0"/>
              <a:t>Revisit the example</a:t>
            </a:r>
          </a:p>
          <a:p>
            <a:r>
              <a:rPr lang="en-US" dirty="0"/>
              <a:t>Do the C, D reading A and B as a read transaction. </a:t>
            </a:r>
          </a:p>
          <a:p>
            <a:r>
              <a:rPr lang="en-US" dirty="0"/>
              <a:t>C and D will read-lock both A's and B’s read simultaneously</a:t>
            </a:r>
          </a:p>
          <a:p>
            <a:r>
              <a:rPr lang="en-US" dirty="0"/>
              <a:t>Use two-phase commit across </a:t>
            </a:r>
            <a:r>
              <a:rPr lang="en-US" dirty="0" err="1"/>
              <a:t>Paxos</a:t>
            </a:r>
            <a:r>
              <a:rPr lang="en-US" dirty="0"/>
              <a:t> groups</a:t>
            </a:r>
          </a:p>
          <a:p>
            <a:r>
              <a:rPr lang="en-US" dirty="0"/>
              <a:t>Pick one of the </a:t>
            </a:r>
            <a:r>
              <a:rPr lang="en-US" dirty="0" err="1"/>
              <a:t>Paxos</a:t>
            </a:r>
            <a:r>
              <a:rPr lang="en-US" dirty="0"/>
              <a:t> groups to act as 2PC coordinator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7730F2-C983-3944-90A8-DDDE848667AC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90E91C-AF2D-0F49-B6FB-FCB41941CD65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7518400" y="6356350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Spanner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0791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91272-1EAC-4344-A953-5AF6765E9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2- What’s can go wrong?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8ABA3-64F2-5740-B92A-EFF224C65FE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2PC is not fault tolerant, </a:t>
            </a:r>
            <a:r>
              <a:rPr lang="en-US" dirty="0" err="1"/>
              <a:t>Paxos</a:t>
            </a:r>
            <a:r>
              <a:rPr lang="en-US" dirty="0"/>
              <a:t> groups are, so as long as you have a quorum in a </a:t>
            </a:r>
            <a:r>
              <a:rPr lang="en-US" dirty="0" err="1"/>
              <a:t>Paxos</a:t>
            </a:r>
            <a:r>
              <a:rPr lang="en-US" dirty="0"/>
              <a:t> group should be ok</a:t>
            </a:r>
          </a:p>
          <a:p>
            <a:endParaRPr lang="en-US" dirty="0"/>
          </a:p>
          <a:p>
            <a:r>
              <a:rPr lang="en-US" b="1" dirty="0"/>
              <a:t>Too many locks</a:t>
            </a:r>
            <a:r>
              <a:rPr lang="en-US" dirty="0"/>
              <a:t>, especially with many read-only transactions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Revisit the example</a:t>
            </a:r>
          </a:p>
          <a:p>
            <a:r>
              <a:rPr lang="en-US" dirty="0"/>
              <a:t>reads by C and D must lock A's and B’s writes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5BDD19-AEFD-8745-B74A-AF4FABC55C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7B3641-C56A-A549-8BB5-63EEED6F9DC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Spanner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6887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C2BFD-5261-0349-BEF4-EE927BE53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Spanner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BE2C48-ED2D-CB4F-8ED6-0C87353660A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Replace the async. model with </a:t>
            </a:r>
            <a:r>
              <a:rPr lang="en-US" dirty="0" err="1"/>
              <a:t>TrueTime</a:t>
            </a:r>
            <a:r>
              <a:rPr lang="en-US" dirty="0"/>
              <a:t> which returns an estimate of current time</a:t>
            </a:r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err="1"/>
              <a:t>TT.now</a:t>
            </a:r>
            <a:r>
              <a:rPr lang="en-US" dirty="0"/>
              <a:t>() returns an  </a:t>
            </a:r>
            <a:r>
              <a:rPr lang="en-US" dirty="0" err="1"/>
              <a:t>TTinterval</a:t>
            </a:r>
            <a:r>
              <a:rPr lang="en-US" dirty="0"/>
              <a:t>: [earliest, latest]</a:t>
            </a:r>
          </a:p>
          <a:p>
            <a:endParaRPr lang="en-US" dirty="0"/>
          </a:p>
          <a:p>
            <a:r>
              <a:rPr lang="en-US" dirty="0"/>
              <a:t>Approach:  Use real time to order all transactions globally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Revisit example</a:t>
            </a:r>
          </a:p>
          <a:p>
            <a:r>
              <a:rPr lang="en-US" dirty="0"/>
              <a:t>   A's or B’s writes will have timestamps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5C14E8-A77E-D643-BE68-3D8FD1AAE9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646136-C62B-674F-A7B2-8D1210C882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Spanner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17416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C2BFD-5261-0349-BEF4-EE927BE53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" y="228600"/>
            <a:ext cx="11785600" cy="990600"/>
          </a:xfrm>
        </p:spPr>
        <p:txBody>
          <a:bodyPr/>
          <a:lstStyle/>
          <a:p>
            <a:r>
              <a:rPr lang="en-US" dirty="0"/>
              <a:t>Spanner Design: No read locks needed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BE2C48-ED2D-CB4F-8ED6-0C87353660A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03200" y="1600200"/>
            <a:ext cx="11785600" cy="5105400"/>
          </a:xfrm>
        </p:spPr>
        <p:txBody>
          <a:bodyPr/>
          <a:lstStyle/>
          <a:p>
            <a:r>
              <a:rPr lang="en-US" dirty="0"/>
              <a:t>Assign each transaction a timestamp that preserves linearizability (if A committed before B started, then </a:t>
            </a:r>
            <a:r>
              <a:rPr lang="en-US" dirty="0" err="1"/>
              <a:t>s</a:t>
            </a:r>
            <a:r>
              <a:rPr lang="en-US" baseline="-25000" dirty="0" err="1"/>
              <a:t>A</a:t>
            </a:r>
            <a:r>
              <a:rPr lang="en-US" dirty="0"/>
              <a:t> &lt; </a:t>
            </a:r>
            <a:r>
              <a:rPr lang="en-US" dirty="0" err="1"/>
              <a:t>s</a:t>
            </a:r>
            <a:r>
              <a:rPr lang="en-US" baseline="-25000" dirty="0" err="1"/>
              <a:t>B</a:t>
            </a:r>
            <a:r>
              <a:rPr lang="en-US" dirty="0"/>
              <a:t>)</a:t>
            </a:r>
          </a:p>
          <a:p>
            <a:r>
              <a:rPr lang="en-US" dirty="0"/>
              <a:t>Within </a:t>
            </a:r>
            <a:r>
              <a:rPr lang="en-US" dirty="0" err="1"/>
              <a:t>Paxos</a:t>
            </a:r>
            <a:r>
              <a:rPr lang="en-US" dirty="0"/>
              <a:t> log, transaction timestamps must increase monotonically</a:t>
            </a:r>
          </a:p>
          <a:p>
            <a:r>
              <a:rPr lang="en-US" dirty="0"/>
              <a:t>Tablets store history of values and allow reading at particular time</a:t>
            </a:r>
          </a:p>
          <a:p>
            <a:r>
              <a:rPr lang="en-US" dirty="0"/>
              <a:t>Just read values at a read-only transaction's time to get linearizability</a:t>
            </a:r>
          </a:p>
          <a:p>
            <a:r>
              <a:rPr lang="en-US" dirty="0"/>
              <a:t>Reads can now be spread across entire Paxos group, replicas know the history through transaction's timestamp</a:t>
            </a:r>
          </a:p>
          <a:p>
            <a:r>
              <a:rPr lang="en-US" dirty="0"/>
              <a:t>If replica fails?  Try another one with same timestamp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5C14E8-A77E-D643-BE68-3D8FD1AAE9B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DC0425-CD46-4D41-AF2F-B2E28A97AD9A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7518400" y="6356350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Spanner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36545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85BB8-2C0D-1241-B64A-C59CC479A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Spanner: Read-only transaction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9EC198-D3C8-DB4E-B0FC-1ECFEEC42DD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03200" y="1639228"/>
            <a:ext cx="11379200" cy="4761571"/>
          </a:xfrm>
        </p:spPr>
        <p:txBody>
          <a:bodyPr/>
          <a:lstStyle/>
          <a:p>
            <a:r>
              <a:rPr lang="en-US" dirty="0"/>
              <a:t>Client scope expression specifies all </a:t>
            </a:r>
            <a:r>
              <a:rPr lang="en-US" dirty="0" err="1"/>
              <a:t>Paxos</a:t>
            </a:r>
            <a:r>
              <a:rPr lang="en-US" dirty="0"/>
              <a:t> groups it will read</a:t>
            </a:r>
          </a:p>
          <a:p>
            <a:r>
              <a:rPr lang="en-US" dirty="0"/>
              <a:t>Pick timestamp s for transaction</a:t>
            </a:r>
          </a:p>
          <a:p>
            <a:r>
              <a:rPr lang="en-US" dirty="0"/>
              <a:t>When can </a:t>
            </a:r>
            <a:r>
              <a:rPr lang="en-US" dirty="0" err="1"/>
              <a:t>spanservers</a:t>
            </a:r>
            <a:r>
              <a:rPr lang="en-US" dirty="0"/>
              <a:t> respond at s?</a:t>
            </a:r>
          </a:p>
          <a:p>
            <a:r>
              <a:rPr lang="en-US" dirty="0"/>
              <a:t>Must have s &lt;= </a:t>
            </a:r>
            <a:r>
              <a:rPr lang="en-US" dirty="0" err="1"/>
              <a:t>t_safe</a:t>
            </a:r>
            <a:r>
              <a:rPr lang="en-US" dirty="0"/>
              <a:t>, where </a:t>
            </a:r>
            <a:r>
              <a:rPr lang="en-US" dirty="0" err="1"/>
              <a:t>t_safe</a:t>
            </a:r>
            <a:r>
              <a:rPr lang="en-US" dirty="0"/>
              <a:t>=min(</a:t>
            </a:r>
            <a:r>
              <a:rPr lang="en-US" dirty="0" err="1"/>
              <a:t>t</a:t>
            </a:r>
            <a:r>
              <a:rPr lang="en-US" baseline="-25000" dirty="0" err="1"/>
              <a:t>Paxos</a:t>
            </a:r>
            <a:r>
              <a:rPr lang="en-US" dirty="0"/>
              <a:t>, </a:t>
            </a:r>
            <a:r>
              <a:rPr lang="en-US" dirty="0" err="1"/>
              <a:t>t</a:t>
            </a:r>
            <a:r>
              <a:rPr lang="en-US" baseline="-25000" dirty="0" err="1"/>
              <a:t>TM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t</a:t>
            </a:r>
            <a:r>
              <a:rPr lang="en-US" baseline="-25000" dirty="0" err="1"/>
              <a:t>Paxos</a:t>
            </a:r>
            <a:r>
              <a:rPr lang="en-US" dirty="0"/>
              <a:t> = latest timestamp in </a:t>
            </a:r>
            <a:r>
              <a:rPr lang="en-US" dirty="0" err="1"/>
              <a:t>Paxos</a:t>
            </a:r>
            <a:r>
              <a:rPr lang="en-US" dirty="0"/>
              <a:t> log</a:t>
            </a:r>
          </a:p>
          <a:p>
            <a:pPr lvl="1"/>
            <a:r>
              <a:rPr lang="en-US" dirty="0"/>
              <a:t> </a:t>
            </a:r>
            <a:r>
              <a:rPr lang="en-US" dirty="0" err="1"/>
              <a:t>t</a:t>
            </a:r>
            <a:r>
              <a:rPr lang="en-US" baseline="-25000" dirty="0" err="1"/>
              <a:t>TM</a:t>
            </a:r>
            <a:r>
              <a:rPr lang="en-US" baseline="-25000" dirty="0"/>
              <a:t> </a:t>
            </a:r>
            <a:r>
              <a:rPr lang="en-US" dirty="0"/>
              <a:t>= infinity if no pending transactions otherwise lowest prepare time for transaction with unknown outcome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B405A7-CF50-AE49-9634-631CD02C8D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5D1F15-6E4D-864F-B33C-4C37AC973D3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Spanner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60633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E3FFE-1F3C-144D-91A4-4F1281DD7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pick 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1A3FF7-6101-6B41-83D4-78A30085933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For single-</a:t>
            </a:r>
            <a:r>
              <a:rPr lang="en-US" dirty="0" err="1"/>
              <a:t>Paxos</a:t>
            </a:r>
            <a:r>
              <a:rPr lang="en-US" dirty="0"/>
              <a:t>-group read-only transaction?</a:t>
            </a:r>
          </a:p>
          <a:p>
            <a:r>
              <a:rPr lang="en-US" dirty="0"/>
              <a:t>Safe: use </a:t>
            </a:r>
            <a:r>
              <a:rPr lang="en-US" dirty="0" err="1"/>
              <a:t>TTnow</a:t>
            </a:r>
            <a:r>
              <a:rPr lang="en-US" dirty="0"/>
              <a:t>().latest at the time request received</a:t>
            </a:r>
          </a:p>
          <a:p>
            <a:r>
              <a:rPr lang="en-US" dirty="0"/>
              <a:t>Better: if no committed transactions, use </a:t>
            </a:r>
            <a:r>
              <a:rPr lang="en-US" dirty="0" err="1"/>
              <a:t>LastTS</a:t>
            </a:r>
            <a:r>
              <a:rPr lang="en-US" dirty="0"/>
              <a:t>() (last committed transaction)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 multi-group, read-only transaction?  </a:t>
            </a:r>
          </a:p>
          <a:p>
            <a:r>
              <a:rPr lang="en-US" dirty="0"/>
              <a:t>Just </a:t>
            </a:r>
            <a:r>
              <a:rPr lang="en-US" dirty="0" err="1"/>
              <a:t>TTnow</a:t>
            </a:r>
            <a:r>
              <a:rPr lang="en-US" dirty="0"/>
              <a:t>().latest</a:t>
            </a:r>
          </a:p>
          <a:p>
            <a:r>
              <a:rPr lang="en-US" dirty="0"/>
              <a:t>Could add a round querying all groups to find no pending + </a:t>
            </a:r>
            <a:r>
              <a:rPr lang="en-US" dirty="0" err="1"/>
              <a:t>LastTS</a:t>
            </a:r>
            <a:r>
              <a:rPr lang="en-US" dirty="0"/>
              <a:t>()</a:t>
            </a:r>
          </a:p>
          <a:p>
            <a:r>
              <a:rPr lang="en-US" dirty="0"/>
              <a:t>Either way, have to wait for </a:t>
            </a:r>
            <a:r>
              <a:rPr lang="en-US" dirty="0" err="1"/>
              <a:t>TTnow</a:t>
            </a:r>
            <a:r>
              <a:rPr lang="en-US" dirty="0"/>
              <a:t>().earliest &gt; s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73B4D3-8013-A842-AAFD-2FBD081ACA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C78403-8DF4-724E-A66B-4DCFC7CE0B5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Spanner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15802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90D6C-26B6-F945-87A9-FA316EAEB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Read-write transaction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F889AD-4A3C-D840-8E60-6B10019B08B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Client reads a bunch of data, acquiring read locks as needed</a:t>
            </a:r>
          </a:p>
          <a:p>
            <a:r>
              <a:rPr lang="en-US" dirty="0"/>
              <a:t>When done, all writes are buffered at client, which holds only read locks</a:t>
            </a:r>
          </a:p>
          <a:p>
            <a:r>
              <a:rPr lang="en-US" dirty="0"/>
              <a:t>Writes and lock releases must be sent to one or more </a:t>
            </a:r>
            <a:r>
              <a:rPr lang="en-US" dirty="0" err="1"/>
              <a:t>Paxos</a:t>
            </a:r>
            <a:r>
              <a:rPr lang="en-US" dirty="0"/>
              <a:t> groups</a:t>
            </a:r>
          </a:p>
          <a:p>
            <a:r>
              <a:rPr lang="en-US" dirty="0"/>
              <a:t>Then pick a timestamp for the transaction, atomically commit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764480-7768-1D40-A3A6-7FB6C99844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98ED71-D5A9-6D4F-8720-A99DF7EA42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Spanner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98208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90D6C-26B6-F945-87A9-FA316EAEB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Read-write transaction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F889AD-4A3C-D840-8E60-6B10019B08B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Transaction involves only one </a:t>
            </a:r>
            <a:r>
              <a:rPr lang="en-US" sz="2800" dirty="0" err="1"/>
              <a:t>Paxos</a:t>
            </a:r>
            <a:r>
              <a:rPr lang="en-US" sz="2800" dirty="0"/>
              <a:t> group</a:t>
            </a:r>
          </a:p>
          <a:p>
            <a:r>
              <a:rPr lang="en-US" sz="2800" dirty="0"/>
              <a:t>Client sends writes to group leader in a *commit request*</a:t>
            </a:r>
          </a:p>
          <a:p>
            <a:r>
              <a:rPr lang="en-US" sz="2800" dirty="0"/>
              <a:t> Leader must pick a timestamp s</a:t>
            </a:r>
          </a:p>
          <a:p>
            <a:pPr lvl="1"/>
            <a:r>
              <a:rPr lang="en-US" sz="2800" dirty="0"/>
              <a:t>s must be greater than any previously committed transaction in </a:t>
            </a:r>
            <a:r>
              <a:rPr lang="en-US" sz="2800" dirty="0" err="1"/>
              <a:t>Paxos</a:t>
            </a:r>
            <a:r>
              <a:rPr lang="en-US" sz="2800" dirty="0"/>
              <a:t> log</a:t>
            </a:r>
          </a:p>
          <a:p>
            <a:r>
              <a:rPr lang="en-US" sz="2800" dirty="0"/>
              <a:t> 2PC locking implies a period where all locks simultaneously held</a:t>
            </a:r>
          </a:p>
          <a:p>
            <a:r>
              <a:rPr lang="en-US" sz="2800" dirty="0"/>
              <a:t> </a:t>
            </a:r>
            <a:r>
              <a:rPr lang="en-US" sz="2800" b="1" dirty="0"/>
              <a:t>Logically want transaction timestamp to lie within this period (want s greater than the time of any lock acquisition)</a:t>
            </a:r>
          </a:p>
          <a:p>
            <a:endParaRPr lang="en-US" sz="28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764480-7768-1D40-A3A6-7FB6C99844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595DC1-D113-5941-A164-E01A56CF58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Spanner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07605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90D6C-26B6-F945-87A9-FA316EAEB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Read-write transaction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F889AD-4A3C-D840-8E60-6B10019B08B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Transaction involves only one </a:t>
            </a:r>
            <a:r>
              <a:rPr lang="en-US" sz="2800" dirty="0" err="1"/>
              <a:t>Paxos</a:t>
            </a:r>
            <a:r>
              <a:rPr lang="en-US" sz="2800" dirty="0"/>
              <a:t> group</a:t>
            </a:r>
          </a:p>
          <a:p>
            <a:r>
              <a:rPr lang="en-US" sz="2800" dirty="0"/>
              <a:t>conservatively, ensure s &gt; </a:t>
            </a:r>
            <a:r>
              <a:rPr lang="en-US" sz="2800" dirty="0" err="1"/>
              <a:t>TTnow</a:t>
            </a:r>
            <a:r>
              <a:rPr lang="en-US" sz="2800" dirty="0"/>
              <a:t>().latest at commit request receipt</a:t>
            </a:r>
          </a:p>
          <a:p>
            <a:r>
              <a:rPr lang="en-US" sz="2800" dirty="0"/>
              <a:t>  *Commit wait*: must wait until s &gt; </a:t>
            </a:r>
            <a:r>
              <a:rPr lang="en-US" sz="2800" dirty="0" err="1"/>
              <a:t>TTnow</a:t>
            </a:r>
            <a:r>
              <a:rPr lang="en-US" sz="2800" dirty="0"/>
              <a:t>().earliest before replying</a:t>
            </a:r>
          </a:p>
          <a:p>
            <a:r>
              <a:rPr lang="en-US" sz="2800" b="1" dirty="0"/>
              <a:t>Why?</a:t>
            </a:r>
          </a:p>
          <a:p>
            <a:pPr lvl="1"/>
            <a:r>
              <a:rPr lang="en-US" sz="2800" dirty="0"/>
              <a:t>Suppose you write A, it completes, then you write B without commit wait, B could be on different server and get a lower timestamp</a:t>
            </a:r>
          </a:p>
          <a:p>
            <a:pPr lvl="1"/>
            <a:r>
              <a:rPr lang="en-US" sz="2800" dirty="0"/>
              <a:t>Read transaction between two timestamps sees B, not A, violating external consistency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764480-7768-1D40-A3A6-7FB6C99844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65A6CE-22C5-6548-808D-D1EB407CD85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Spanner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566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BigTable</a:t>
            </a:r>
            <a:r>
              <a:rPr lang="en-US" dirty="0"/>
              <a:t> 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Distributed storage system for managing structured data such as:</a:t>
            </a:r>
          </a:p>
          <a:p>
            <a:pPr lvl="1"/>
            <a:r>
              <a:rPr lang="en-US" dirty="0"/>
              <a:t>URLs: contents, crawl metadata, links, anchors, </a:t>
            </a:r>
            <a:r>
              <a:rPr lang="en-US" dirty="0" err="1"/>
              <a:t>pagerank</a:t>
            </a:r>
            <a:endParaRPr lang="en-US" dirty="0"/>
          </a:p>
          <a:p>
            <a:pPr lvl="1"/>
            <a:r>
              <a:rPr lang="en-US" dirty="0"/>
              <a:t>Per-user data: user preference settings, recent queries/search results</a:t>
            </a:r>
          </a:p>
          <a:p>
            <a:pPr lvl="1"/>
            <a:r>
              <a:rPr lang="en-US" dirty="0"/>
              <a:t>Geographic locations: physical entities (shops, restaurants, etc.), roads, satellite image data, user annotations, …</a:t>
            </a:r>
          </a:p>
          <a:p>
            <a:pPr lvl="1"/>
            <a:endParaRPr lang="en-US" dirty="0"/>
          </a:p>
          <a:p>
            <a:r>
              <a:rPr lang="en-US" dirty="0"/>
              <a:t>Designed to scale to a very large size: petabytes of data distributed across thousands of servers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Spanner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26441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90D6C-26B6-F945-87A9-FA316EAEB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Read-write transaction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F889AD-4A3C-D840-8E60-6B10019B08B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Transaction involves multiple groups?</a:t>
            </a:r>
          </a:p>
          <a:p>
            <a:r>
              <a:rPr lang="en-US" sz="2800" dirty="0"/>
              <a:t>Client picks one group to be the 2pc coordinator</a:t>
            </a:r>
          </a:p>
          <a:p>
            <a:r>
              <a:rPr lang="en-US" sz="2800" dirty="0"/>
              <a:t>Sends commit request to *coordinator leader* (Paxos leader of that group)</a:t>
            </a:r>
          </a:p>
          <a:p>
            <a:r>
              <a:rPr lang="en-US" sz="2800" dirty="0"/>
              <a:t>Coordinator records </a:t>
            </a:r>
            <a:r>
              <a:rPr lang="en-US" sz="2800" dirty="0" err="1"/>
              <a:t>TTnow</a:t>
            </a:r>
            <a:r>
              <a:rPr lang="en-US" sz="2800" dirty="0"/>
              <a:t>().latest at the time it receives commit request</a:t>
            </a:r>
          </a:p>
          <a:p>
            <a:r>
              <a:rPr lang="en-US" sz="2800" dirty="0"/>
              <a:t>Coordinator broadcasts vote request to other participant leaders</a:t>
            </a:r>
          </a:p>
          <a:p>
            <a:r>
              <a:rPr lang="en-US" sz="2800" dirty="0"/>
              <a:t>On receipt of the vote request, the participant leaders must:</a:t>
            </a:r>
          </a:p>
          <a:p>
            <a:pPr lvl="1"/>
            <a:r>
              <a:rPr lang="en-US" sz="2800" dirty="0"/>
              <a:t>Acquire any write locks that will be necessary for transaction</a:t>
            </a:r>
          </a:p>
          <a:p>
            <a:pPr lvl="1"/>
            <a:r>
              <a:rPr lang="en-US" sz="2800" dirty="0"/>
              <a:t>Pick a *prepare timestamp* to send back with VOTE-COMMIT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764480-7768-1D40-A3A6-7FB6C99844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6ADE98-4433-BC49-B898-03F55AA57A6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Spanner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50388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90D6C-26B6-F945-87A9-FA316EAEB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Read-write transaction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F889AD-4A3C-D840-8E60-6B10019B08B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638" lvl="1" indent="0">
              <a:buNone/>
            </a:pPr>
            <a:r>
              <a:rPr lang="en-US" sz="2800" dirty="0"/>
              <a:t>… Pick a *prepare timestamp* to send back with VOTE-COMMIT</a:t>
            </a:r>
          </a:p>
          <a:p>
            <a:r>
              <a:rPr lang="en-US" sz="2800" dirty="0"/>
              <a:t>Prepare timestamp must lie within the term of the leader's lease</a:t>
            </a:r>
          </a:p>
          <a:p>
            <a:r>
              <a:rPr lang="en-US" sz="2800" dirty="0"/>
              <a:t>Must also also be &gt; all committed transactions</a:t>
            </a:r>
          </a:p>
          <a:p>
            <a:r>
              <a:rPr lang="en-US" sz="2800" dirty="0"/>
              <a:t>Once all participant leaders send VOTE-COMMIT to coordinator leader</a:t>
            </a:r>
          </a:p>
          <a:p>
            <a:r>
              <a:rPr lang="en-US" sz="2800" dirty="0"/>
              <a:t>Coordinator picks timestamp s such that:</a:t>
            </a:r>
          </a:p>
          <a:p>
            <a:r>
              <a:rPr lang="en-US" sz="2800" dirty="0"/>
              <a:t> </a:t>
            </a:r>
            <a:r>
              <a:rPr lang="en-US" sz="2400" dirty="0"/>
              <a:t>s &gt; </a:t>
            </a:r>
            <a:r>
              <a:rPr lang="en-US" sz="2400" dirty="0" err="1"/>
              <a:t>TTnow</a:t>
            </a:r>
            <a:r>
              <a:rPr lang="en-US" sz="2400" dirty="0"/>
              <a:t>().latest when commit request originally received</a:t>
            </a:r>
          </a:p>
          <a:p>
            <a:r>
              <a:rPr lang="en-US" sz="2400" dirty="0"/>
              <a:t> s &gt;= Max prepare timestamp received from participant leader</a:t>
            </a:r>
          </a:p>
          <a:p>
            <a:r>
              <a:rPr lang="en-US" sz="2400" dirty="0"/>
              <a:t> s lies within lease terms of all participant leaders</a:t>
            </a:r>
          </a:p>
          <a:p>
            <a:r>
              <a:rPr lang="en-US" sz="2400" dirty="0"/>
              <a:t> Again "commit wait" until s &gt; </a:t>
            </a:r>
            <a:r>
              <a:rPr lang="en-US" sz="2400" dirty="0" err="1"/>
              <a:t>TTnow</a:t>
            </a:r>
            <a:r>
              <a:rPr lang="en-US" sz="2400" dirty="0"/>
              <a:t>().earliest before returning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764480-7768-1D40-A3A6-7FB6C99844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7DB2D6-94FE-1847-80C8-985BF84C10F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Spanner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565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Goals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Simpler model</a:t>
            </a:r>
          </a:p>
          <a:p>
            <a:r>
              <a:rPr lang="en-US" dirty="0"/>
              <a:t>Want asynchronous processes to be continuously updating different pieces of data: access to most current data at any time</a:t>
            </a:r>
          </a:p>
          <a:p>
            <a:r>
              <a:rPr lang="en-US" dirty="0"/>
              <a:t>Examine data changes over time: e.g. contents of a web page over multiple crawls</a:t>
            </a:r>
          </a:p>
          <a:p>
            <a:r>
              <a:rPr lang="en-US" dirty="0"/>
              <a:t>Support for:</a:t>
            </a:r>
          </a:p>
          <a:p>
            <a:pPr lvl="1"/>
            <a:r>
              <a:rPr lang="en-US" dirty="0"/>
              <a:t>Very high read/write rates (millions ops per second)</a:t>
            </a:r>
          </a:p>
          <a:p>
            <a:pPr lvl="1"/>
            <a:r>
              <a:rPr lang="en-US" dirty="0"/>
              <a:t>Efficient scans over all or subsets of data</a:t>
            </a:r>
          </a:p>
          <a:p>
            <a:pPr lvl="1"/>
            <a:r>
              <a:rPr lang="en-US" dirty="0"/>
              <a:t>Efficient joins of large one-to-one and one-to-many datasets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Spanner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404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228600"/>
            <a:ext cx="11785600" cy="990600"/>
          </a:xfrm>
        </p:spPr>
        <p:txBody>
          <a:bodyPr/>
          <a:lstStyle/>
          <a:p>
            <a:r>
              <a:rPr lang="en-US" dirty="0"/>
              <a:t>Limitations of </a:t>
            </a:r>
            <a:r>
              <a:rPr lang="en-US" dirty="0" err="1"/>
              <a:t>BigTable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03200" y="1600200"/>
            <a:ext cx="11785600" cy="5105400"/>
          </a:xfrm>
        </p:spPr>
        <p:txBody>
          <a:bodyPr>
            <a:normAutofit/>
          </a:bodyPr>
          <a:lstStyle/>
          <a:p>
            <a:r>
              <a:rPr lang="en-US" sz="3200" dirty="0"/>
              <a:t>Difficult to use for applications that </a:t>
            </a:r>
          </a:p>
          <a:p>
            <a:pPr lvl="1"/>
            <a:r>
              <a:rPr lang="en-US" sz="2800" dirty="0"/>
              <a:t>Have complex, evolving schemas 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Want strong consistency in the presence of wide-area replication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Lots of read-only transactions!</a:t>
            </a:r>
          </a:p>
          <a:p>
            <a:endParaRPr lang="en-US" sz="32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7518400" y="6356350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Spanner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633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228600"/>
            <a:ext cx="11785600" cy="990600"/>
          </a:xfrm>
        </p:spPr>
        <p:txBody>
          <a:bodyPr/>
          <a:lstStyle/>
          <a:p>
            <a:r>
              <a:rPr lang="en-US" dirty="0"/>
              <a:t>Introducing Spanner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03200" y="1600200"/>
            <a:ext cx="117856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Scalable, multi-version, globally-distributed, and synchronously-replicated database</a:t>
            </a:r>
          </a:p>
          <a:p>
            <a:r>
              <a:rPr lang="en-US" dirty="0"/>
              <a:t>Distribute data at global scale and support externally-consistent distributed transactions </a:t>
            </a:r>
          </a:p>
          <a:p>
            <a:r>
              <a:rPr lang="en-US" dirty="0"/>
              <a:t>Features: </a:t>
            </a:r>
          </a:p>
          <a:p>
            <a:pPr lvl="1"/>
            <a:r>
              <a:rPr lang="en-US" dirty="0"/>
              <a:t>non-blocking reads in the past</a:t>
            </a:r>
          </a:p>
          <a:p>
            <a:pPr lvl="1"/>
            <a:r>
              <a:rPr lang="en-US" dirty="0"/>
              <a:t>lock-free read-only transactions</a:t>
            </a:r>
          </a:p>
          <a:p>
            <a:pPr lvl="1"/>
            <a:r>
              <a:rPr lang="en-US" dirty="0"/>
              <a:t>atomic schema changes </a:t>
            </a:r>
          </a:p>
          <a:p>
            <a:r>
              <a:rPr lang="en-US" dirty="0"/>
              <a:t>Scale up to </a:t>
            </a:r>
          </a:p>
          <a:p>
            <a:pPr lvl="1"/>
            <a:r>
              <a:rPr lang="en-US" dirty="0"/>
              <a:t>millions of machines </a:t>
            </a:r>
          </a:p>
          <a:p>
            <a:pPr lvl="1"/>
            <a:r>
              <a:rPr lang="en-US" dirty="0"/>
              <a:t>hundreds of datacenters </a:t>
            </a:r>
          </a:p>
          <a:p>
            <a:pPr lvl="1"/>
            <a:r>
              <a:rPr lang="en-US" dirty="0"/>
              <a:t>trillions of database rows 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7518400" y="6356350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Spanner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286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Configurable replication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Applications can set replication configurations for data </a:t>
            </a:r>
          </a:p>
          <a:p>
            <a:r>
              <a:rPr lang="en-US" dirty="0"/>
              <a:t>Applications can specify constraints </a:t>
            </a:r>
          </a:p>
          <a:p>
            <a:pPr lvl="1"/>
            <a:r>
              <a:rPr lang="en-US" dirty="0"/>
              <a:t>how far data is from its users (to </a:t>
            </a:r>
            <a:r>
              <a:rPr lang="en-US" dirty="0">
                <a:solidFill>
                  <a:srgbClr val="FF0000"/>
                </a:solidFill>
              </a:rPr>
              <a:t>control read latency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how far replicas are from each other (to </a:t>
            </a:r>
            <a:r>
              <a:rPr lang="en-US" dirty="0">
                <a:solidFill>
                  <a:srgbClr val="FF0000"/>
                </a:solidFill>
              </a:rPr>
              <a:t>control write latency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how many replicas are maintained (to </a:t>
            </a:r>
            <a:r>
              <a:rPr lang="en-US" dirty="0">
                <a:solidFill>
                  <a:srgbClr val="FF0000"/>
                </a:solidFill>
              </a:rPr>
              <a:t>control durability, availability, and read performance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r>
              <a:rPr lang="en-US" dirty="0"/>
              <a:t>Data can also be dynamically and transparently moved between datacenters by the system to balance resource usage across datacenters</a:t>
            </a:r>
          </a:p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Spanner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5712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Spanner – key idea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Consistent reads and writes</a:t>
            </a:r>
          </a:p>
          <a:p>
            <a:r>
              <a:rPr lang="en-US" dirty="0"/>
              <a:t>How: </a:t>
            </a:r>
          </a:p>
          <a:p>
            <a:pPr lvl="1"/>
            <a:r>
              <a:rPr lang="en-US" dirty="0"/>
              <a:t>use </a:t>
            </a:r>
            <a:r>
              <a:rPr lang="en-US" u="sng" dirty="0"/>
              <a:t>global commit timestamps</a:t>
            </a:r>
            <a:r>
              <a:rPr lang="en-US" dirty="0"/>
              <a:t> to transactions, even though transactions may be distributed. </a:t>
            </a:r>
          </a:p>
          <a:p>
            <a:pPr lvl="1"/>
            <a:r>
              <a:rPr lang="en-US" dirty="0"/>
              <a:t>timestamps represent serialization order</a:t>
            </a:r>
          </a:p>
          <a:p>
            <a:pPr lvl="2"/>
            <a:r>
              <a:rPr lang="en-US" b="1" dirty="0"/>
              <a:t>if a transaction T1 commits before another transaction T2 starts, then T1’s commit timestamp is smaller than T2’s. </a:t>
            </a:r>
          </a:p>
          <a:p>
            <a:pPr lvl="1"/>
            <a:r>
              <a:rPr lang="en-US" dirty="0"/>
              <a:t>provide such guarantees at global scale </a:t>
            </a:r>
          </a:p>
          <a:p>
            <a:r>
              <a:rPr lang="en-US" dirty="0"/>
              <a:t>How to get the global timestamps: </a:t>
            </a:r>
            <a:r>
              <a:rPr lang="en-US" dirty="0" err="1"/>
              <a:t>TrueTime</a:t>
            </a:r>
            <a:r>
              <a:rPr lang="en-US" dirty="0"/>
              <a:t> service </a:t>
            </a:r>
          </a:p>
          <a:p>
            <a:r>
              <a:rPr lang="en-US" dirty="0"/>
              <a:t>Use existing algorithms such as </a:t>
            </a:r>
            <a:r>
              <a:rPr lang="en-US" dirty="0" err="1"/>
              <a:t>Paxos</a:t>
            </a:r>
            <a:r>
              <a:rPr lang="en-US" dirty="0"/>
              <a:t> and 2PC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Spanner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6288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NS (1)" id="{3664E4D8-122F-6C4C-8306-C89FB0303DD9}" vid="{059FFB86-FC76-3547-BD10-36828673C85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20605</TotalTime>
  <Words>2876</Words>
  <Application>Microsoft Macintosh PowerPoint</Application>
  <PresentationFormat>Widescreen</PresentationFormat>
  <Paragraphs>371</Paragraphs>
  <Slides>41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8" baseType="lpstr">
      <vt:lpstr>Arial</vt:lpstr>
      <vt:lpstr>Bookman Old Style</vt:lpstr>
      <vt:lpstr>Calibri</vt:lpstr>
      <vt:lpstr>Tw Cen MT</vt:lpstr>
      <vt:lpstr>Wingdings</vt:lpstr>
      <vt:lpstr>Wingdings 2</vt:lpstr>
      <vt:lpstr>Median</vt:lpstr>
      <vt:lpstr>4730: Distributed Systems Spanner</vt:lpstr>
      <vt:lpstr>REQUIRED READING</vt:lpstr>
      <vt:lpstr>PowerPoint Presentation</vt:lpstr>
      <vt:lpstr>BigTable </vt:lpstr>
      <vt:lpstr>Goals</vt:lpstr>
      <vt:lpstr>Limitations of BigTable</vt:lpstr>
      <vt:lpstr>Introducing Spanner</vt:lpstr>
      <vt:lpstr>Configurable replication</vt:lpstr>
      <vt:lpstr>Spanner – key idea</vt:lpstr>
      <vt:lpstr>Architecture</vt:lpstr>
      <vt:lpstr>Zones</vt:lpstr>
      <vt:lpstr>Abstractions: Tablet and Directory</vt:lpstr>
      <vt:lpstr>Paxos groups</vt:lpstr>
      <vt:lpstr>Replication</vt:lpstr>
      <vt:lpstr>Replication (cont.)</vt:lpstr>
      <vt:lpstr>Transaction manager</vt:lpstr>
      <vt:lpstr>TrueTime (developed by Google)</vt:lpstr>
      <vt:lpstr>TrueTime</vt:lpstr>
      <vt:lpstr>TrueTime and operations</vt:lpstr>
      <vt:lpstr>Paxos leaders leases</vt:lpstr>
      <vt:lpstr>Paxos leaders and TrueTime</vt:lpstr>
      <vt:lpstr>Read-write transactions (1)</vt:lpstr>
      <vt:lpstr>Read-write transactions (2)</vt:lpstr>
      <vt:lpstr>Read-write transactions (3)</vt:lpstr>
      <vt:lpstr>Read-only transactions (1)</vt:lpstr>
      <vt:lpstr>Read-only transactions (2)</vt:lpstr>
      <vt:lpstr>Schema-change transactions</vt:lpstr>
      <vt:lpstr>PowerPoint Presentation</vt:lpstr>
      <vt:lpstr>Design 1</vt:lpstr>
      <vt:lpstr>Design 1- What can go wrong?</vt:lpstr>
      <vt:lpstr>Let’s fix it: Design 2</vt:lpstr>
      <vt:lpstr>Design 2- What’s can go wrong?</vt:lpstr>
      <vt:lpstr>Spanner Design</vt:lpstr>
      <vt:lpstr>Spanner Design: No read locks needed</vt:lpstr>
      <vt:lpstr>Spanner: Read-only transaction</vt:lpstr>
      <vt:lpstr>How to pick s?</vt:lpstr>
      <vt:lpstr>Read-write transaction</vt:lpstr>
      <vt:lpstr>Read-write transaction</vt:lpstr>
      <vt:lpstr>Read-write transaction</vt:lpstr>
      <vt:lpstr>Read-write transaction</vt:lpstr>
      <vt:lpstr>Read-write transaction cont’d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Jackson, Alden</dc:creator>
  <cp:lastModifiedBy>Jackson, Alden</cp:lastModifiedBy>
  <cp:revision>15</cp:revision>
  <cp:lastPrinted>2012-08-22T04:00:45Z</cp:lastPrinted>
  <dcterms:created xsi:type="dcterms:W3CDTF">2024-10-29T16:42:58Z</dcterms:created>
  <dcterms:modified xsi:type="dcterms:W3CDTF">2025-01-01T14:23:52Z</dcterms:modified>
</cp:coreProperties>
</file>